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345" r:id="rId7"/>
    <p:sldId id="262" r:id="rId8"/>
    <p:sldId id="346" r:id="rId9"/>
    <p:sldId id="264" r:id="rId10"/>
    <p:sldId id="266" r:id="rId11"/>
    <p:sldId id="267" r:id="rId12"/>
    <p:sldId id="268" r:id="rId13"/>
    <p:sldId id="269" r:id="rId14"/>
    <p:sldId id="270" r:id="rId15"/>
    <p:sldId id="271" r:id="rId16"/>
    <p:sldId id="257" r:id="rId17"/>
    <p:sldId id="272" r:id="rId18"/>
    <p:sldId id="273" r:id="rId19"/>
    <p:sldId id="274" r:id="rId20"/>
    <p:sldId id="275" r:id="rId21"/>
    <p:sldId id="276" r:id="rId22"/>
    <p:sldId id="283" r:id="rId23"/>
    <p:sldId id="277" r:id="rId24"/>
    <p:sldId id="278" r:id="rId25"/>
    <p:sldId id="285" r:id="rId26"/>
    <p:sldId id="284" r:id="rId27"/>
    <p:sldId id="279" r:id="rId28"/>
    <p:sldId id="280" r:id="rId29"/>
    <p:sldId id="281" r:id="rId30"/>
    <p:sldId id="282" r:id="rId31"/>
    <p:sldId id="344" r:id="rId32"/>
    <p:sldId id="290" r:id="rId33"/>
    <p:sldId id="291" r:id="rId34"/>
    <p:sldId id="292" r:id="rId35"/>
    <p:sldId id="293" r:id="rId36"/>
    <p:sldId id="294" r:id="rId37"/>
    <p:sldId id="295" r:id="rId38"/>
    <p:sldId id="296" r:id="rId39"/>
    <p:sldId id="297" r:id="rId40"/>
    <p:sldId id="298" r:id="rId41"/>
    <p:sldId id="299" r:id="rId42"/>
    <p:sldId id="301" r:id="rId43"/>
    <p:sldId id="302" r:id="rId44"/>
    <p:sldId id="286" r:id="rId45"/>
    <p:sldId id="287" r:id="rId46"/>
    <p:sldId id="288" r:id="rId47"/>
    <p:sldId id="305" r:id="rId48"/>
    <p:sldId id="306" r:id="rId49"/>
    <p:sldId id="307" r:id="rId50"/>
    <p:sldId id="308" r:id="rId51"/>
    <p:sldId id="304" r:id="rId52"/>
    <p:sldId id="303" r:id="rId53"/>
    <p:sldId id="309" r:id="rId54"/>
    <p:sldId id="312" r:id="rId55"/>
    <p:sldId id="313" r:id="rId56"/>
    <p:sldId id="314" r:id="rId57"/>
    <p:sldId id="315" r:id="rId58"/>
    <p:sldId id="316" r:id="rId59"/>
    <p:sldId id="317" r:id="rId60"/>
    <p:sldId id="318" r:id="rId61"/>
    <p:sldId id="319" r:id="rId62"/>
    <p:sldId id="320" r:id="rId63"/>
    <p:sldId id="321" r:id="rId64"/>
    <p:sldId id="322" r:id="rId65"/>
    <p:sldId id="323" r:id="rId66"/>
    <p:sldId id="324" r:id="rId67"/>
    <p:sldId id="325" r:id="rId68"/>
    <p:sldId id="326" r:id="rId69"/>
    <p:sldId id="327" r:id="rId70"/>
    <p:sldId id="337" r:id="rId71"/>
    <p:sldId id="328" r:id="rId72"/>
    <p:sldId id="338" r:id="rId73"/>
    <p:sldId id="339" r:id="rId74"/>
    <p:sldId id="340" r:id="rId75"/>
    <p:sldId id="341" r:id="rId76"/>
    <p:sldId id="329" r:id="rId77"/>
    <p:sldId id="330" r:id="rId78"/>
    <p:sldId id="331" r:id="rId79"/>
    <p:sldId id="332" r:id="rId80"/>
    <p:sldId id="333" r:id="rId81"/>
    <p:sldId id="334" r:id="rId82"/>
    <p:sldId id="335" r:id="rId83"/>
    <p:sldId id="336" r:id="rId84"/>
    <p:sldId id="342" r:id="rId85"/>
    <p:sldId id="343" r:id="rId86"/>
    <p:sldId id="310" r:id="rId8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viewProps" Target="view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theme" Target="theme/theme1.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E57C2540-4449-4851-B66F-C2EDBFA47550}" type="datetimeFigureOut">
              <a:rPr lang="en-IN" smtClean="0"/>
              <a:t>05-03-2018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DD80E78-03B3-49A2-9ECA-D9EFFC3FFEFD}" type="slidenum">
              <a:rPr lang="en-IN" smtClean="0"/>
              <a:t>‹#›</a:t>
            </a:fld>
            <a:endParaRPr lang="en-IN"/>
          </a:p>
        </p:txBody>
      </p:sp>
    </p:spTree>
    <p:extLst>
      <p:ext uri="{BB962C8B-B14F-4D97-AF65-F5344CB8AC3E}">
        <p14:creationId xmlns:p14="http://schemas.microsoft.com/office/powerpoint/2010/main" val="1871032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57C2540-4449-4851-B66F-C2EDBFA47550}" type="datetimeFigureOut">
              <a:rPr lang="en-IN" smtClean="0"/>
              <a:t>05-03-2018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DD80E78-03B3-49A2-9ECA-D9EFFC3FFEFD}" type="slidenum">
              <a:rPr lang="en-IN" smtClean="0"/>
              <a:t>‹#›</a:t>
            </a:fld>
            <a:endParaRPr lang="en-IN"/>
          </a:p>
        </p:txBody>
      </p:sp>
    </p:spTree>
    <p:extLst>
      <p:ext uri="{BB962C8B-B14F-4D97-AF65-F5344CB8AC3E}">
        <p14:creationId xmlns:p14="http://schemas.microsoft.com/office/powerpoint/2010/main" val="17172102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57C2540-4449-4851-B66F-C2EDBFA47550}" type="datetimeFigureOut">
              <a:rPr lang="en-IN" smtClean="0"/>
              <a:t>05-03-2018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DD80E78-03B3-49A2-9ECA-D9EFFC3FFEFD}" type="slidenum">
              <a:rPr lang="en-IN" smtClean="0"/>
              <a:t>‹#›</a:t>
            </a:fld>
            <a:endParaRPr lang="en-IN"/>
          </a:p>
        </p:txBody>
      </p:sp>
    </p:spTree>
    <p:extLst>
      <p:ext uri="{BB962C8B-B14F-4D97-AF65-F5344CB8AC3E}">
        <p14:creationId xmlns:p14="http://schemas.microsoft.com/office/powerpoint/2010/main" val="1592311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57C2540-4449-4851-B66F-C2EDBFA47550}" type="datetimeFigureOut">
              <a:rPr lang="en-IN" smtClean="0"/>
              <a:t>05-03-2018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DD80E78-03B3-49A2-9ECA-D9EFFC3FFEFD}" type="slidenum">
              <a:rPr lang="en-IN" smtClean="0"/>
              <a:t>‹#›</a:t>
            </a:fld>
            <a:endParaRPr lang="en-IN"/>
          </a:p>
        </p:txBody>
      </p:sp>
    </p:spTree>
    <p:extLst>
      <p:ext uri="{BB962C8B-B14F-4D97-AF65-F5344CB8AC3E}">
        <p14:creationId xmlns:p14="http://schemas.microsoft.com/office/powerpoint/2010/main" val="952318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7C2540-4449-4851-B66F-C2EDBFA47550}" type="datetimeFigureOut">
              <a:rPr lang="en-IN" smtClean="0"/>
              <a:t>05-03-2018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DD80E78-03B3-49A2-9ECA-D9EFFC3FFEFD}" type="slidenum">
              <a:rPr lang="en-IN" smtClean="0"/>
              <a:t>‹#›</a:t>
            </a:fld>
            <a:endParaRPr lang="en-IN"/>
          </a:p>
        </p:txBody>
      </p:sp>
    </p:spTree>
    <p:extLst>
      <p:ext uri="{BB962C8B-B14F-4D97-AF65-F5344CB8AC3E}">
        <p14:creationId xmlns:p14="http://schemas.microsoft.com/office/powerpoint/2010/main" val="406295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E57C2540-4449-4851-B66F-C2EDBFA47550}" type="datetimeFigureOut">
              <a:rPr lang="en-IN" smtClean="0"/>
              <a:t>05-03-2018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DD80E78-03B3-49A2-9ECA-D9EFFC3FFEFD}" type="slidenum">
              <a:rPr lang="en-IN" smtClean="0"/>
              <a:t>‹#›</a:t>
            </a:fld>
            <a:endParaRPr lang="en-IN"/>
          </a:p>
        </p:txBody>
      </p:sp>
    </p:spTree>
    <p:extLst>
      <p:ext uri="{BB962C8B-B14F-4D97-AF65-F5344CB8AC3E}">
        <p14:creationId xmlns:p14="http://schemas.microsoft.com/office/powerpoint/2010/main" val="15684249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E57C2540-4449-4851-B66F-C2EDBFA47550}" type="datetimeFigureOut">
              <a:rPr lang="en-IN" smtClean="0"/>
              <a:t>05-03-2018</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DD80E78-03B3-49A2-9ECA-D9EFFC3FFEFD}" type="slidenum">
              <a:rPr lang="en-IN" smtClean="0"/>
              <a:t>‹#›</a:t>
            </a:fld>
            <a:endParaRPr lang="en-IN"/>
          </a:p>
        </p:txBody>
      </p:sp>
    </p:spTree>
    <p:extLst>
      <p:ext uri="{BB962C8B-B14F-4D97-AF65-F5344CB8AC3E}">
        <p14:creationId xmlns:p14="http://schemas.microsoft.com/office/powerpoint/2010/main" val="945640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E57C2540-4449-4851-B66F-C2EDBFA47550}" type="datetimeFigureOut">
              <a:rPr lang="en-IN" smtClean="0"/>
              <a:t>05-03-2018</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4DD80E78-03B3-49A2-9ECA-D9EFFC3FFEFD}" type="slidenum">
              <a:rPr lang="en-IN" smtClean="0"/>
              <a:t>‹#›</a:t>
            </a:fld>
            <a:endParaRPr lang="en-IN"/>
          </a:p>
        </p:txBody>
      </p:sp>
    </p:spTree>
    <p:extLst>
      <p:ext uri="{BB962C8B-B14F-4D97-AF65-F5344CB8AC3E}">
        <p14:creationId xmlns:p14="http://schemas.microsoft.com/office/powerpoint/2010/main" val="3178963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7C2540-4449-4851-B66F-C2EDBFA47550}" type="datetimeFigureOut">
              <a:rPr lang="en-IN" smtClean="0"/>
              <a:t>05-03-2018</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4DD80E78-03B3-49A2-9ECA-D9EFFC3FFEFD}" type="slidenum">
              <a:rPr lang="en-IN" smtClean="0"/>
              <a:t>‹#›</a:t>
            </a:fld>
            <a:endParaRPr lang="en-IN"/>
          </a:p>
        </p:txBody>
      </p:sp>
    </p:spTree>
    <p:extLst>
      <p:ext uri="{BB962C8B-B14F-4D97-AF65-F5344CB8AC3E}">
        <p14:creationId xmlns:p14="http://schemas.microsoft.com/office/powerpoint/2010/main" val="23102109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7C2540-4449-4851-B66F-C2EDBFA47550}" type="datetimeFigureOut">
              <a:rPr lang="en-IN" smtClean="0"/>
              <a:t>05-03-2018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DD80E78-03B3-49A2-9ECA-D9EFFC3FFEFD}" type="slidenum">
              <a:rPr lang="en-IN" smtClean="0"/>
              <a:t>‹#›</a:t>
            </a:fld>
            <a:endParaRPr lang="en-IN"/>
          </a:p>
        </p:txBody>
      </p:sp>
    </p:spTree>
    <p:extLst>
      <p:ext uri="{BB962C8B-B14F-4D97-AF65-F5344CB8AC3E}">
        <p14:creationId xmlns:p14="http://schemas.microsoft.com/office/powerpoint/2010/main" val="2708271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7C2540-4449-4851-B66F-C2EDBFA47550}" type="datetimeFigureOut">
              <a:rPr lang="en-IN" smtClean="0"/>
              <a:t>05-03-2018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DD80E78-03B3-49A2-9ECA-D9EFFC3FFEFD}" type="slidenum">
              <a:rPr lang="en-IN" smtClean="0"/>
              <a:t>‹#›</a:t>
            </a:fld>
            <a:endParaRPr lang="en-IN"/>
          </a:p>
        </p:txBody>
      </p:sp>
    </p:spTree>
    <p:extLst>
      <p:ext uri="{BB962C8B-B14F-4D97-AF65-F5344CB8AC3E}">
        <p14:creationId xmlns:p14="http://schemas.microsoft.com/office/powerpoint/2010/main" val="4922346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1">
              <a:lumMod val="85000"/>
            </a:schemeClr>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7C2540-4449-4851-B66F-C2EDBFA47550}" type="datetimeFigureOut">
              <a:rPr lang="en-IN" smtClean="0"/>
              <a:t>05-03-2018</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D80E78-03B3-49A2-9ECA-D9EFFC3FFEFD}" type="slidenum">
              <a:rPr lang="en-IN" smtClean="0"/>
              <a:t>‹#›</a:t>
            </a:fld>
            <a:endParaRPr lang="en-IN"/>
          </a:p>
        </p:txBody>
      </p:sp>
    </p:spTree>
    <p:extLst>
      <p:ext uri="{BB962C8B-B14F-4D97-AF65-F5344CB8AC3E}">
        <p14:creationId xmlns:p14="http://schemas.microsoft.com/office/powerpoint/2010/main" val="31701948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www.webmd.com/a-to-z-guides/urinary-tract-infections-in-teens-and-adults-topic-overview"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052736"/>
            <a:ext cx="7772400" cy="3384376"/>
          </a:xfrm>
        </p:spPr>
        <p:txBody>
          <a:bodyPr>
            <a:normAutofit fontScale="90000"/>
          </a:bodyPr>
          <a:lstStyle/>
          <a:p>
            <a:r>
              <a:rPr lang="en-IN" sz="5300" b="1" dirty="0" smtClean="0">
                <a:latin typeface="Arial" panose="020B0604020202020204" pitchFamily="34" charset="0"/>
                <a:cs typeface="Arial" panose="020B0604020202020204" pitchFamily="34" charset="0"/>
              </a:rPr>
              <a:t/>
            </a:r>
            <a:br>
              <a:rPr lang="en-IN" sz="5300" b="1" dirty="0" smtClean="0">
                <a:latin typeface="Arial" panose="020B0604020202020204" pitchFamily="34" charset="0"/>
                <a:cs typeface="Arial" panose="020B0604020202020204" pitchFamily="34" charset="0"/>
              </a:rPr>
            </a:br>
            <a:r>
              <a:rPr lang="en-IN" sz="5300" b="1" dirty="0" smtClean="0">
                <a:latin typeface="Arial" panose="020B0604020202020204" pitchFamily="34" charset="0"/>
                <a:cs typeface="Arial" panose="020B0604020202020204" pitchFamily="34" charset="0"/>
              </a:rPr>
              <a:t>Emotional &amp; Behavioural Problems in Children</a:t>
            </a:r>
            <a:r>
              <a:rPr lang="en-IN" b="1" dirty="0" smtClean="0">
                <a:latin typeface="Arial" panose="020B0604020202020204" pitchFamily="34" charset="0"/>
                <a:cs typeface="Arial" panose="020B0604020202020204" pitchFamily="34" charset="0"/>
              </a:rPr>
              <a:t/>
            </a:r>
            <a:br>
              <a:rPr lang="en-IN" b="1" dirty="0" smtClean="0">
                <a:latin typeface="Arial" panose="020B0604020202020204" pitchFamily="34" charset="0"/>
                <a:cs typeface="Arial" panose="020B0604020202020204" pitchFamily="34" charset="0"/>
              </a:rPr>
            </a:br>
            <a:r>
              <a:rPr lang="en-IN" b="1" dirty="0" smtClean="0">
                <a:latin typeface="Arial" panose="020B0604020202020204" pitchFamily="34" charset="0"/>
                <a:cs typeface="Arial" panose="020B0604020202020204" pitchFamily="34" charset="0"/>
              </a:rPr>
              <a:t/>
            </a:r>
            <a:br>
              <a:rPr lang="en-IN" b="1" dirty="0" smtClean="0">
                <a:latin typeface="Arial" panose="020B0604020202020204" pitchFamily="34" charset="0"/>
                <a:cs typeface="Arial" panose="020B0604020202020204" pitchFamily="34" charset="0"/>
              </a:rPr>
            </a:br>
            <a:r>
              <a:rPr lang="en-IN" b="1" dirty="0" smtClean="0">
                <a:latin typeface="Arial" panose="020B0604020202020204" pitchFamily="34" charset="0"/>
                <a:cs typeface="Arial" panose="020B0604020202020204" pitchFamily="34" charset="0"/>
              </a:rPr>
              <a:t>(</a:t>
            </a:r>
            <a:r>
              <a:rPr lang="en-IN" b="1" smtClean="0">
                <a:latin typeface="Arial" panose="020B0604020202020204" pitchFamily="34" charset="0"/>
                <a:cs typeface="Arial" panose="020B0604020202020204" pitchFamily="34" charset="0"/>
              </a:rPr>
              <a:t>RBSK </a:t>
            </a:r>
            <a:r>
              <a:rPr lang="en-IN" b="1" smtClean="0">
                <a:latin typeface="Arial" panose="020B0604020202020204" pitchFamily="34" charset="0"/>
                <a:cs typeface="Arial" panose="020B0604020202020204" pitchFamily="34" charset="0"/>
              </a:rPr>
              <a:t>Training Material)</a:t>
            </a:r>
            <a:endParaRPr lang="en-IN" b="1"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482939" y="4725144"/>
            <a:ext cx="8352928" cy="1752600"/>
          </a:xfrm>
        </p:spPr>
        <p:txBody>
          <a:bodyPr>
            <a:noAutofit/>
          </a:bodyPr>
          <a:lstStyle/>
          <a:p>
            <a:r>
              <a:rPr lang="en-IN" dirty="0" smtClean="0"/>
              <a:t>Dept. of Child &amp; Adolescent Psychiatry, </a:t>
            </a:r>
          </a:p>
          <a:p>
            <a:r>
              <a:rPr lang="en-IN" dirty="0" smtClean="0"/>
              <a:t>NIMHANS</a:t>
            </a:r>
          </a:p>
          <a:p>
            <a:r>
              <a:rPr lang="en-IN" dirty="0" smtClean="0"/>
              <a:t>September 2014</a:t>
            </a:r>
            <a:endParaRPr lang="en-IN"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7704" y="116632"/>
            <a:ext cx="5200226" cy="16089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410930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normAutofit/>
          </a:bodyPr>
          <a:lstStyle/>
          <a:p>
            <a:r>
              <a:rPr lang="en-IN" b="1" dirty="0" smtClean="0"/>
              <a:t>Vulnerable Children in the Community</a:t>
            </a:r>
            <a:endParaRPr lang="en-IN" b="1" dirty="0"/>
          </a:p>
        </p:txBody>
      </p:sp>
      <p:sp>
        <p:nvSpPr>
          <p:cNvPr id="3" name="Content Placeholder 2"/>
          <p:cNvSpPr>
            <a:spLocks noGrp="1"/>
          </p:cNvSpPr>
          <p:nvPr>
            <p:ph idx="1"/>
          </p:nvPr>
        </p:nvSpPr>
        <p:spPr>
          <a:xfrm>
            <a:off x="179512" y="1600200"/>
            <a:ext cx="8784976" cy="5069160"/>
          </a:xfrm>
        </p:spPr>
        <p:txBody>
          <a:bodyPr>
            <a:normAutofit lnSpcReduction="10000"/>
          </a:bodyPr>
          <a:lstStyle/>
          <a:p>
            <a:pPr marL="0" indent="0">
              <a:buNone/>
            </a:pPr>
            <a:r>
              <a:rPr lang="en-IN" dirty="0" smtClean="0"/>
              <a:t>Children who:</a:t>
            </a:r>
          </a:p>
          <a:p>
            <a:r>
              <a:rPr lang="en-IN" dirty="0" smtClean="0"/>
              <a:t>Do not go to school/ are responsible for care of family.</a:t>
            </a:r>
          </a:p>
          <a:p>
            <a:r>
              <a:rPr lang="en-IN" dirty="0" smtClean="0"/>
              <a:t>Have parents who are chronically ill.</a:t>
            </a:r>
          </a:p>
          <a:p>
            <a:r>
              <a:rPr lang="en-IN" dirty="0" smtClean="0"/>
              <a:t>Belong to families with alcoholism problems.</a:t>
            </a:r>
          </a:p>
          <a:p>
            <a:r>
              <a:rPr lang="en-IN" dirty="0" smtClean="0"/>
              <a:t>Are from homes where there is marital conflict.</a:t>
            </a:r>
          </a:p>
          <a:p>
            <a:r>
              <a:rPr lang="en-IN" dirty="0" smtClean="0"/>
              <a:t>Do not/ refuse to go to school.</a:t>
            </a:r>
          </a:p>
          <a:p>
            <a:r>
              <a:rPr lang="en-IN" dirty="0" smtClean="0"/>
              <a:t>Children who are physically abused at home.</a:t>
            </a:r>
          </a:p>
          <a:p>
            <a:r>
              <a:rPr lang="en-IN" dirty="0" smtClean="0"/>
              <a:t>Children who are neglected.</a:t>
            </a:r>
          </a:p>
        </p:txBody>
      </p:sp>
    </p:spTree>
    <p:extLst>
      <p:ext uri="{BB962C8B-B14F-4D97-AF65-F5344CB8AC3E}">
        <p14:creationId xmlns:p14="http://schemas.microsoft.com/office/powerpoint/2010/main" val="42334934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844824"/>
          </a:xfrm>
        </p:spPr>
        <p:txBody>
          <a:bodyPr>
            <a:normAutofit fontScale="90000"/>
          </a:bodyPr>
          <a:lstStyle/>
          <a:p>
            <a:pPr algn="l"/>
            <a:r>
              <a:rPr lang="en-IN" b="1" dirty="0" smtClean="0"/>
              <a:t>Children with Emotional/ Behavioural Problems: </a:t>
            </a:r>
            <a:br>
              <a:rPr lang="en-IN" b="1" dirty="0" smtClean="0"/>
            </a:br>
            <a:r>
              <a:rPr lang="en-IN" b="1" dirty="0" smtClean="0"/>
              <a:t>Small Group Work (2)</a:t>
            </a:r>
            <a:endParaRPr lang="en-IN" b="1" dirty="0"/>
          </a:p>
        </p:txBody>
      </p:sp>
      <p:sp>
        <p:nvSpPr>
          <p:cNvPr id="3" name="Content Placeholder 2"/>
          <p:cNvSpPr>
            <a:spLocks noGrp="1"/>
          </p:cNvSpPr>
          <p:nvPr>
            <p:ph idx="1"/>
          </p:nvPr>
        </p:nvSpPr>
        <p:spPr>
          <a:xfrm>
            <a:off x="467544" y="1988840"/>
            <a:ext cx="8229600" cy="4525963"/>
          </a:xfrm>
        </p:spPr>
        <p:txBody>
          <a:bodyPr/>
          <a:lstStyle/>
          <a:p>
            <a:pPr marL="0" indent="0">
              <a:buNone/>
            </a:pPr>
            <a:r>
              <a:rPr lang="en-IN" dirty="0" smtClean="0">
                <a:latin typeface="Comic Sans MS" panose="030F0702030302020204" pitchFamily="66" charset="0"/>
              </a:rPr>
              <a:t>Let us take one example of such a child (from each group) and look at:</a:t>
            </a:r>
          </a:p>
          <a:p>
            <a:pPr marL="0" indent="0">
              <a:buNone/>
            </a:pPr>
            <a:endParaRPr lang="en-IN" dirty="0" smtClean="0">
              <a:latin typeface="Comic Sans MS" panose="030F0702030302020204" pitchFamily="66" charset="0"/>
            </a:endParaRPr>
          </a:p>
          <a:p>
            <a:pPr marL="571500" indent="-571500">
              <a:buAutoNum type="romanLcParenR"/>
            </a:pPr>
            <a:r>
              <a:rPr lang="en-IN" dirty="0" smtClean="0">
                <a:latin typeface="Comic Sans MS" panose="030F0702030302020204" pitchFamily="66" charset="0"/>
              </a:rPr>
              <a:t>Child’s home/ family situation</a:t>
            </a:r>
            <a:endParaRPr lang="en-IN" dirty="0">
              <a:latin typeface="Comic Sans MS" panose="030F0702030302020204" pitchFamily="66" charset="0"/>
            </a:endParaRPr>
          </a:p>
          <a:p>
            <a:pPr marL="571500" indent="-571500">
              <a:buAutoNum type="romanLcParenR"/>
            </a:pPr>
            <a:r>
              <a:rPr lang="en-IN" dirty="0" smtClean="0">
                <a:latin typeface="Comic Sans MS" panose="030F0702030302020204" pitchFamily="66" charset="0"/>
              </a:rPr>
              <a:t>developmental impact</a:t>
            </a:r>
            <a:r>
              <a:rPr lang="en-IN" dirty="0">
                <a:latin typeface="Comic Sans MS" panose="030F0702030302020204" pitchFamily="66" charset="0"/>
              </a:rPr>
              <a:t> </a:t>
            </a:r>
            <a:r>
              <a:rPr lang="en-IN" dirty="0" smtClean="0">
                <a:latin typeface="Comic Sans MS" panose="030F0702030302020204" pitchFamily="66" charset="0"/>
              </a:rPr>
              <a:t>(5 areas of development) </a:t>
            </a:r>
          </a:p>
          <a:p>
            <a:pPr marL="571500" indent="-571500">
              <a:buAutoNum type="romanLcParenR"/>
            </a:pPr>
            <a:r>
              <a:rPr lang="en-IN" dirty="0" smtClean="0">
                <a:latin typeface="Comic Sans MS" panose="030F0702030302020204" pitchFamily="66" charset="0"/>
              </a:rPr>
              <a:t>mental health impact</a:t>
            </a:r>
          </a:p>
          <a:p>
            <a:endParaRPr lang="en-IN" dirty="0"/>
          </a:p>
        </p:txBody>
      </p:sp>
    </p:spTree>
    <p:extLst>
      <p:ext uri="{BB962C8B-B14F-4D97-AF65-F5344CB8AC3E}">
        <p14:creationId xmlns:p14="http://schemas.microsoft.com/office/powerpoint/2010/main" val="42390366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Additional Information on Common Contexts</a:t>
            </a:r>
            <a:endParaRPr lang="en-IN" dirty="0"/>
          </a:p>
        </p:txBody>
      </p:sp>
      <p:sp>
        <p:nvSpPr>
          <p:cNvPr id="3" name="Content Placeholder 2"/>
          <p:cNvSpPr>
            <a:spLocks noGrp="1"/>
          </p:cNvSpPr>
          <p:nvPr>
            <p:ph idx="1"/>
          </p:nvPr>
        </p:nvSpPr>
        <p:spPr/>
        <p:txBody>
          <a:bodyPr/>
          <a:lstStyle/>
          <a:p>
            <a:r>
              <a:rPr lang="en-IN" dirty="0" smtClean="0"/>
              <a:t>Neglect</a:t>
            </a:r>
          </a:p>
          <a:p>
            <a:r>
              <a:rPr lang="en-IN" dirty="0" smtClean="0"/>
              <a:t>Physical Abuse</a:t>
            </a:r>
            <a:endParaRPr lang="en-IN" dirty="0"/>
          </a:p>
        </p:txBody>
      </p:sp>
    </p:spTree>
    <p:extLst>
      <p:ext uri="{BB962C8B-B14F-4D97-AF65-F5344CB8AC3E}">
        <p14:creationId xmlns:p14="http://schemas.microsoft.com/office/powerpoint/2010/main" val="21861268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052736"/>
          </a:xfrm>
        </p:spPr>
        <p:txBody>
          <a:bodyPr/>
          <a:lstStyle/>
          <a:p>
            <a:r>
              <a:rPr lang="en-IN" dirty="0" smtClean="0"/>
              <a:t>Identifying Child Neglect</a:t>
            </a:r>
            <a:endParaRPr lang="en-IN" dirty="0"/>
          </a:p>
        </p:txBody>
      </p:sp>
      <p:sp>
        <p:nvSpPr>
          <p:cNvPr id="3" name="Content Placeholder 2"/>
          <p:cNvSpPr>
            <a:spLocks noGrp="1"/>
          </p:cNvSpPr>
          <p:nvPr>
            <p:ph idx="1"/>
          </p:nvPr>
        </p:nvSpPr>
        <p:spPr>
          <a:xfrm>
            <a:off x="107504" y="980728"/>
            <a:ext cx="8856984" cy="5688632"/>
          </a:xfrm>
        </p:spPr>
        <p:txBody>
          <a:bodyPr>
            <a:normAutofit fontScale="85000" lnSpcReduction="10000"/>
          </a:bodyPr>
          <a:lstStyle/>
          <a:p>
            <a:r>
              <a:rPr lang="en-IN" dirty="0" smtClean="0"/>
              <a:t>Malnutrition (low height-weight)/ abnormally low growth</a:t>
            </a:r>
          </a:p>
          <a:p>
            <a:r>
              <a:rPr lang="en-IN" dirty="0" smtClean="0"/>
              <a:t>Developmental Delays </a:t>
            </a:r>
            <a:endParaRPr lang="en-IN" dirty="0"/>
          </a:p>
          <a:p>
            <a:pPr lvl="1"/>
            <a:r>
              <a:rPr lang="en-IN" dirty="0" smtClean="0"/>
              <a:t>infants left without stimulation…do not babble/ smile/ make eye contact/ cry a lot/ not easily soothed</a:t>
            </a:r>
          </a:p>
          <a:p>
            <a:pPr lvl="1"/>
            <a:r>
              <a:rPr lang="en-IN" dirty="0" smtClean="0"/>
              <a:t>language delays </a:t>
            </a:r>
          </a:p>
          <a:p>
            <a:pPr lvl="1"/>
            <a:r>
              <a:rPr lang="en-IN" dirty="0" smtClean="0"/>
              <a:t>poor social relationships and communication</a:t>
            </a:r>
          </a:p>
          <a:p>
            <a:pPr lvl="1"/>
            <a:r>
              <a:rPr lang="en-IN" dirty="0" smtClean="0"/>
              <a:t>poor motor skills</a:t>
            </a:r>
          </a:p>
          <a:p>
            <a:r>
              <a:rPr lang="en-IN" dirty="0" smtClean="0"/>
              <a:t>Behaviour problems in Older Children/ Adolescents: </a:t>
            </a:r>
          </a:p>
          <a:p>
            <a:pPr lvl="1"/>
            <a:r>
              <a:rPr lang="en-IN" dirty="0" smtClean="0"/>
              <a:t>voracious over-eating</a:t>
            </a:r>
            <a:r>
              <a:rPr lang="en-IN" dirty="0"/>
              <a:t>/</a:t>
            </a:r>
            <a:r>
              <a:rPr lang="en-IN" dirty="0" smtClean="0"/>
              <a:t> indiscriminate eating/stealing food, </a:t>
            </a:r>
          </a:p>
          <a:p>
            <a:pPr lvl="1"/>
            <a:r>
              <a:rPr lang="en-IN" dirty="0" smtClean="0"/>
              <a:t>night wanderings/ sleep problems/ extreme fatigue, enuresis</a:t>
            </a:r>
          </a:p>
          <a:p>
            <a:pPr lvl="1"/>
            <a:r>
              <a:rPr lang="en-IN" dirty="0" smtClean="0"/>
              <a:t> hyperactivity, lack of emotional regulation, inability to delay gratification, impulsive behaviours such as stealing, substance abuse, harmful sexual behaviour (due to unpredictable home environment/ no routine</a:t>
            </a:r>
          </a:p>
          <a:p>
            <a:endParaRPr lang="en-IN" dirty="0"/>
          </a:p>
        </p:txBody>
      </p:sp>
    </p:spTree>
    <p:extLst>
      <p:ext uri="{BB962C8B-B14F-4D97-AF65-F5344CB8AC3E}">
        <p14:creationId xmlns:p14="http://schemas.microsoft.com/office/powerpoint/2010/main" val="28949833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980728"/>
          </a:xfrm>
        </p:spPr>
        <p:txBody>
          <a:bodyPr/>
          <a:lstStyle/>
          <a:p>
            <a:r>
              <a:rPr lang="en-IN" dirty="0" smtClean="0"/>
              <a:t>Identifying Physical Abuse</a:t>
            </a:r>
            <a:endParaRPr lang="en-IN" dirty="0"/>
          </a:p>
        </p:txBody>
      </p:sp>
      <p:sp>
        <p:nvSpPr>
          <p:cNvPr id="3" name="Content Placeholder 2"/>
          <p:cNvSpPr>
            <a:spLocks noGrp="1"/>
          </p:cNvSpPr>
          <p:nvPr>
            <p:ph idx="1"/>
          </p:nvPr>
        </p:nvSpPr>
        <p:spPr>
          <a:xfrm>
            <a:off x="179512" y="908720"/>
            <a:ext cx="8784976" cy="5832648"/>
          </a:xfrm>
        </p:spPr>
        <p:txBody>
          <a:bodyPr>
            <a:normAutofit/>
          </a:bodyPr>
          <a:lstStyle/>
          <a:p>
            <a:r>
              <a:rPr lang="en-IN" dirty="0" smtClean="0"/>
              <a:t>Children at Higher Risk:</a:t>
            </a:r>
          </a:p>
          <a:p>
            <a:r>
              <a:rPr lang="en-IN" dirty="0" smtClean="0"/>
              <a:t>Younger children</a:t>
            </a:r>
          </a:p>
          <a:p>
            <a:pPr lvl="1"/>
            <a:r>
              <a:rPr lang="en-IN" dirty="0" smtClean="0"/>
              <a:t>Premature babies who are harder to care for</a:t>
            </a:r>
          </a:p>
          <a:p>
            <a:pPr lvl="1"/>
            <a:r>
              <a:rPr lang="en-IN" dirty="0" smtClean="0"/>
              <a:t>Children whom parents see as difficult (to feed/ resists being held)</a:t>
            </a:r>
          </a:p>
          <a:p>
            <a:pPr lvl="1"/>
            <a:r>
              <a:rPr lang="en-IN" dirty="0" smtClean="0"/>
              <a:t>Disabled children</a:t>
            </a:r>
          </a:p>
          <a:p>
            <a:r>
              <a:rPr lang="en-IN" dirty="0" smtClean="0"/>
              <a:t>Older Children</a:t>
            </a:r>
          </a:p>
          <a:p>
            <a:pPr lvl="1"/>
            <a:r>
              <a:rPr lang="en-IN" dirty="0" smtClean="0"/>
              <a:t>Children with learning/ academic problems &amp; other disabilities</a:t>
            </a:r>
          </a:p>
          <a:p>
            <a:pPr lvl="1"/>
            <a:r>
              <a:rPr lang="en-IN" dirty="0" smtClean="0"/>
              <a:t>Children who are ‘rebellious’/ do not meet parental expectations of ‘good behaviour’</a:t>
            </a:r>
          </a:p>
          <a:p>
            <a:endParaRPr lang="en-IN" dirty="0"/>
          </a:p>
        </p:txBody>
      </p:sp>
    </p:spTree>
    <p:extLst>
      <p:ext uri="{BB962C8B-B14F-4D97-AF65-F5344CB8AC3E}">
        <p14:creationId xmlns:p14="http://schemas.microsoft.com/office/powerpoint/2010/main" val="19220210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88640"/>
            <a:ext cx="8507288" cy="6480720"/>
          </a:xfrm>
        </p:spPr>
        <p:txBody>
          <a:bodyPr>
            <a:normAutofit fontScale="77500" lnSpcReduction="20000"/>
          </a:bodyPr>
          <a:lstStyle/>
          <a:p>
            <a:pPr marL="0" indent="0">
              <a:buNone/>
            </a:pPr>
            <a:r>
              <a:rPr lang="en-IN" dirty="0" smtClean="0"/>
              <a:t>Symptoms of Physical Abuse:</a:t>
            </a:r>
          </a:p>
          <a:p>
            <a:r>
              <a:rPr lang="en-IN" dirty="0" smtClean="0"/>
              <a:t>Physical Indicators:</a:t>
            </a:r>
          </a:p>
          <a:p>
            <a:pPr lvl="1"/>
            <a:r>
              <a:rPr lang="en-IN" dirty="0" smtClean="0"/>
              <a:t>Bruises</a:t>
            </a:r>
          </a:p>
          <a:p>
            <a:pPr lvl="1"/>
            <a:r>
              <a:rPr lang="en-IN" dirty="0" smtClean="0"/>
              <a:t>Fractures </a:t>
            </a:r>
          </a:p>
          <a:p>
            <a:pPr lvl="1"/>
            <a:r>
              <a:rPr lang="en-IN" dirty="0" smtClean="0"/>
              <a:t>Burns</a:t>
            </a:r>
          </a:p>
          <a:p>
            <a:pPr lvl="1"/>
            <a:r>
              <a:rPr lang="en-IN" dirty="0" smtClean="0"/>
              <a:t>Head and internal injuries</a:t>
            </a:r>
          </a:p>
          <a:p>
            <a:r>
              <a:rPr lang="en-IN" dirty="0" smtClean="0"/>
              <a:t>Emotional and Behavioural Indicators</a:t>
            </a:r>
          </a:p>
          <a:p>
            <a:pPr lvl="1"/>
            <a:r>
              <a:rPr lang="en-IN" dirty="0" smtClean="0"/>
              <a:t>Shrill/ high-pitched cry (infants/ very young children)</a:t>
            </a:r>
          </a:p>
          <a:p>
            <a:pPr lvl="1"/>
            <a:r>
              <a:rPr lang="en-IN" dirty="0" smtClean="0"/>
              <a:t>Enuresis, anxiety, fearfulness (unpredictability)</a:t>
            </a:r>
            <a:endParaRPr lang="en-IN" dirty="0"/>
          </a:p>
          <a:p>
            <a:pPr lvl="1"/>
            <a:r>
              <a:rPr lang="en-IN" dirty="0" smtClean="0"/>
              <a:t>Withdrawn/ isolated/ verbal inhibition</a:t>
            </a:r>
          </a:p>
          <a:p>
            <a:pPr lvl="1"/>
            <a:r>
              <a:rPr lang="en-IN" dirty="0" smtClean="0"/>
              <a:t>Oppositional behaviour, anger, physically abusive of others (supressed anger)</a:t>
            </a:r>
          </a:p>
          <a:p>
            <a:pPr lvl="1"/>
            <a:r>
              <a:rPr lang="en-IN" dirty="0" smtClean="0"/>
              <a:t>Poor peer relationships (no give-take learnt/ lack of trust/ rejection)</a:t>
            </a:r>
          </a:p>
          <a:p>
            <a:pPr lvl="1"/>
            <a:r>
              <a:rPr lang="en-IN" dirty="0" smtClean="0"/>
              <a:t>‘Controlling’/ compulsive behaviours (due to loss of control)</a:t>
            </a:r>
          </a:p>
          <a:p>
            <a:pPr lvl="1"/>
            <a:r>
              <a:rPr lang="en-IN" dirty="0" smtClean="0"/>
              <a:t>Poor self-esteem</a:t>
            </a:r>
          </a:p>
          <a:p>
            <a:pPr lvl="1"/>
            <a:r>
              <a:rPr lang="en-IN" dirty="0" smtClean="0"/>
              <a:t>Truancy/ running away </a:t>
            </a:r>
          </a:p>
          <a:p>
            <a:pPr lvl="1"/>
            <a:r>
              <a:rPr lang="en-IN" dirty="0" smtClean="0"/>
              <a:t>High risk behaviours (substance abuse, sexual experimentation)</a:t>
            </a:r>
            <a:endParaRPr lang="en-IN" dirty="0"/>
          </a:p>
        </p:txBody>
      </p:sp>
    </p:spTree>
    <p:extLst>
      <p:ext uri="{BB962C8B-B14F-4D97-AF65-F5344CB8AC3E}">
        <p14:creationId xmlns:p14="http://schemas.microsoft.com/office/powerpoint/2010/main" val="38173941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Internalizing Disorders</a:t>
            </a:r>
            <a:endParaRPr lang="en-IN" dirty="0"/>
          </a:p>
        </p:txBody>
      </p:sp>
      <p:sp>
        <p:nvSpPr>
          <p:cNvPr id="3" name="Content Placeholder 2"/>
          <p:cNvSpPr>
            <a:spLocks noGrp="1"/>
          </p:cNvSpPr>
          <p:nvPr>
            <p:ph idx="1"/>
          </p:nvPr>
        </p:nvSpPr>
        <p:spPr/>
        <p:txBody>
          <a:bodyPr/>
          <a:lstStyle/>
          <a:p>
            <a:r>
              <a:rPr lang="en-IN" dirty="0" smtClean="0"/>
              <a:t>Anxiety</a:t>
            </a:r>
          </a:p>
          <a:p>
            <a:pPr lvl="1"/>
            <a:r>
              <a:rPr lang="en-IN" dirty="0" smtClean="0"/>
              <a:t>Separation Anxiety</a:t>
            </a:r>
          </a:p>
          <a:p>
            <a:pPr lvl="1"/>
            <a:r>
              <a:rPr lang="en-IN" dirty="0" smtClean="0"/>
              <a:t>School Refusal</a:t>
            </a:r>
          </a:p>
          <a:p>
            <a:pPr lvl="1"/>
            <a:r>
              <a:rPr lang="en-IN" dirty="0" smtClean="0"/>
              <a:t>Bed-Wetting</a:t>
            </a:r>
          </a:p>
          <a:p>
            <a:pPr lvl="1"/>
            <a:r>
              <a:rPr lang="en-IN" dirty="0" smtClean="0"/>
              <a:t>Social Anxiety</a:t>
            </a:r>
          </a:p>
          <a:p>
            <a:pPr lvl="1"/>
            <a:r>
              <a:rPr lang="en-IN" dirty="0" smtClean="0"/>
              <a:t>Dissociative Disorder</a:t>
            </a:r>
          </a:p>
          <a:p>
            <a:pPr marL="457200" lvl="1" indent="0">
              <a:buNone/>
            </a:pPr>
            <a:endParaRPr lang="en-IN" dirty="0" smtClean="0"/>
          </a:p>
          <a:p>
            <a:r>
              <a:rPr lang="en-IN" dirty="0" smtClean="0"/>
              <a:t>Depression</a:t>
            </a:r>
            <a:endParaRPr lang="en-IN" dirty="0"/>
          </a:p>
        </p:txBody>
      </p:sp>
    </p:spTree>
    <p:extLst>
      <p:ext uri="{BB962C8B-B14F-4D97-AF65-F5344CB8AC3E}">
        <p14:creationId xmlns:p14="http://schemas.microsoft.com/office/powerpoint/2010/main" val="36866052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764704"/>
          </a:xfrm>
        </p:spPr>
        <p:txBody>
          <a:bodyPr/>
          <a:lstStyle/>
          <a:p>
            <a:r>
              <a:rPr lang="en-IN" dirty="0" smtClean="0"/>
              <a:t>Separation Anxiety</a:t>
            </a:r>
            <a:endParaRPr lang="en-IN" dirty="0"/>
          </a:p>
        </p:txBody>
      </p:sp>
      <p:sp>
        <p:nvSpPr>
          <p:cNvPr id="3" name="Content Placeholder 2"/>
          <p:cNvSpPr>
            <a:spLocks noGrp="1"/>
          </p:cNvSpPr>
          <p:nvPr>
            <p:ph idx="1"/>
          </p:nvPr>
        </p:nvSpPr>
        <p:spPr>
          <a:xfrm>
            <a:off x="214282" y="785794"/>
            <a:ext cx="8643998" cy="5929354"/>
          </a:xfrm>
        </p:spPr>
        <p:txBody>
          <a:bodyPr>
            <a:normAutofit fontScale="92500" lnSpcReduction="20000"/>
          </a:bodyPr>
          <a:lstStyle/>
          <a:p>
            <a:pPr algn="just">
              <a:buNone/>
            </a:pPr>
            <a:r>
              <a:rPr lang="en-IN" sz="2200" b="1" dirty="0" smtClean="0">
                <a:solidFill>
                  <a:srgbClr val="0070C0"/>
                </a:solidFill>
                <a:latin typeface="Arial" pitchFamily="34" charset="0"/>
                <a:cs typeface="Arial" pitchFamily="34" charset="0"/>
              </a:rPr>
              <a:t> </a:t>
            </a:r>
          </a:p>
          <a:p>
            <a:pPr algn="just">
              <a:buNone/>
            </a:pPr>
            <a:r>
              <a:rPr lang="en-IN" sz="2200" b="1" dirty="0" smtClean="0">
                <a:latin typeface="Arial" pitchFamily="34" charset="0"/>
                <a:cs typeface="Arial" pitchFamily="34" charset="0"/>
              </a:rPr>
              <a:t>What is it?</a:t>
            </a:r>
          </a:p>
          <a:p>
            <a:pPr algn="just"/>
            <a:r>
              <a:rPr lang="en-IN" sz="2200" dirty="0" smtClean="0">
                <a:latin typeface="Arial" pitchFamily="34" charset="0"/>
                <a:cs typeface="Arial" pitchFamily="34" charset="0"/>
              </a:rPr>
              <a:t>Usually younger children suffer from it.</a:t>
            </a:r>
          </a:p>
          <a:p>
            <a:pPr algn="just"/>
            <a:r>
              <a:rPr lang="en-IN" sz="2200" dirty="0" smtClean="0">
                <a:latin typeface="Arial" pitchFamily="34" charset="0"/>
                <a:cs typeface="Arial" pitchFamily="34" charset="0"/>
              </a:rPr>
              <a:t>Extreme worry when child is apart from parent/caregiver.</a:t>
            </a:r>
          </a:p>
          <a:p>
            <a:pPr algn="just" fontAlgn="base"/>
            <a:r>
              <a:rPr lang="en-IN" sz="2200" dirty="0" smtClean="0">
                <a:latin typeface="Arial" pitchFamily="34" charset="0"/>
                <a:cs typeface="Arial" pitchFamily="34" charset="0"/>
              </a:rPr>
              <a:t>Fears include:</a:t>
            </a:r>
          </a:p>
          <a:p>
            <a:pPr lvl="1" algn="just" fontAlgn="base"/>
            <a:r>
              <a:rPr lang="en-IN" sz="2200" dirty="0" smtClean="0">
                <a:latin typeface="Arial" pitchFamily="34" charset="0"/>
                <a:cs typeface="Arial" pitchFamily="34" charset="0"/>
              </a:rPr>
              <a:t>being lost and unable to return to home or family</a:t>
            </a:r>
          </a:p>
          <a:p>
            <a:pPr lvl="1" algn="just" fontAlgn="base"/>
            <a:r>
              <a:rPr lang="en-IN" sz="2200" dirty="0" smtClean="0">
                <a:latin typeface="Arial" pitchFamily="34" charset="0"/>
                <a:cs typeface="Arial" pitchFamily="34" charset="0"/>
              </a:rPr>
              <a:t>being abandoned (“If mom drops me off at school, she’ll never come back”)</a:t>
            </a:r>
          </a:p>
          <a:p>
            <a:pPr lvl="1" algn="just" fontAlgn="base"/>
            <a:r>
              <a:rPr lang="en-IN" sz="2200" dirty="0" smtClean="0">
                <a:latin typeface="Arial" pitchFamily="34" charset="0"/>
                <a:cs typeface="Arial" pitchFamily="34" charset="0"/>
              </a:rPr>
              <a:t>something bad happening to a parent or other loved one during, or because of, the separation.</a:t>
            </a:r>
          </a:p>
          <a:p>
            <a:pPr lvl="1" algn="just" fontAlgn="base">
              <a:buNone/>
            </a:pPr>
            <a:endParaRPr lang="en-IN" sz="2200" dirty="0">
              <a:latin typeface="Arial" pitchFamily="34" charset="0"/>
              <a:cs typeface="Arial" pitchFamily="34" charset="0"/>
            </a:endParaRPr>
          </a:p>
          <a:p>
            <a:pPr marL="342900" lvl="1" indent="-342900" algn="just" fontAlgn="base">
              <a:buNone/>
            </a:pPr>
            <a:r>
              <a:rPr lang="en-IN" sz="2200" b="1" dirty="0">
                <a:latin typeface="Arial" pitchFamily="34" charset="0"/>
                <a:cs typeface="Arial" pitchFamily="34" charset="0"/>
              </a:rPr>
              <a:t>When to </a:t>
            </a:r>
            <a:r>
              <a:rPr lang="en-IN" sz="2200" b="1" dirty="0" smtClean="0">
                <a:latin typeface="Arial" pitchFamily="34" charset="0"/>
                <a:cs typeface="Arial" pitchFamily="34" charset="0"/>
              </a:rPr>
              <a:t>diagnose separation </a:t>
            </a:r>
            <a:r>
              <a:rPr lang="en-IN" sz="2200" b="1" dirty="0">
                <a:latin typeface="Arial" pitchFamily="34" charset="0"/>
                <a:cs typeface="Arial" pitchFamily="34" charset="0"/>
              </a:rPr>
              <a:t>anxiety?</a:t>
            </a:r>
          </a:p>
          <a:p>
            <a:pPr algn="just" fontAlgn="base">
              <a:buNone/>
            </a:pPr>
            <a:r>
              <a:rPr lang="en-IN" sz="2200" dirty="0" smtClean="0">
                <a:latin typeface="Arial" pitchFamily="34" charset="0"/>
                <a:cs typeface="Arial" pitchFamily="34" charset="0"/>
              </a:rPr>
              <a:t>All children </a:t>
            </a:r>
            <a:r>
              <a:rPr lang="en-IN" sz="2200" dirty="0">
                <a:latin typeface="Arial" pitchFamily="34" charset="0"/>
                <a:cs typeface="Arial" pitchFamily="34" charset="0"/>
              </a:rPr>
              <a:t>go through phases of “clinginess,” especially with their parents, a child is likely to have separation anxiety disorder if her feelings:</a:t>
            </a:r>
          </a:p>
          <a:p>
            <a:pPr algn="just" fontAlgn="base"/>
            <a:r>
              <a:rPr lang="en-IN" sz="2200" dirty="0">
                <a:latin typeface="Arial" pitchFamily="34" charset="0"/>
                <a:cs typeface="Arial" pitchFamily="34" charset="0"/>
              </a:rPr>
              <a:t>last for at least four weeks</a:t>
            </a:r>
          </a:p>
          <a:p>
            <a:pPr algn="just" fontAlgn="base"/>
            <a:r>
              <a:rPr lang="en-IN" sz="2200" dirty="0">
                <a:latin typeface="Arial" pitchFamily="34" charset="0"/>
                <a:cs typeface="Arial" pitchFamily="34" charset="0"/>
              </a:rPr>
              <a:t>are more severe than the normal separation anxiety phases most children experience (usually when they’re between 18 months and 3 years old)</a:t>
            </a:r>
          </a:p>
          <a:p>
            <a:pPr algn="just" fontAlgn="base"/>
            <a:r>
              <a:rPr lang="en-IN" sz="2200" dirty="0">
                <a:latin typeface="Arial" pitchFamily="34" charset="0"/>
                <a:cs typeface="Arial" pitchFamily="34" charset="0"/>
              </a:rPr>
              <a:t>disrupt her daily life and activities.</a:t>
            </a:r>
          </a:p>
          <a:p>
            <a:pPr algn="just" fontAlgn="base"/>
            <a:r>
              <a:rPr lang="en-IN" sz="2200" dirty="0">
                <a:latin typeface="Arial" pitchFamily="34" charset="0"/>
                <a:cs typeface="Arial" pitchFamily="34" charset="0"/>
              </a:rPr>
              <a:t>Are due to trauma/ life changes</a:t>
            </a:r>
          </a:p>
          <a:p>
            <a:pPr fontAlgn="base"/>
            <a:endParaRPr lang="en-IN" sz="2000" dirty="0" smtClean="0">
              <a:latin typeface="Arial" pitchFamily="34" charset="0"/>
              <a:cs typeface="Arial" pitchFamily="34" charset="0"/>
            </a:endParaRPr>
          </a:p>
          <a:p>
            <a:pPr>
              <a:buNone/>
            </a:pPr>
            <a:endParaRPr lang="en-IN" dirty="0"/>
          </a:p>
        </p:txBody>
      </p:sp>
    </p:spTree>
    <p:extLst>
      <p:ext uri="{BB962C8B-B14F-4D97-AF65-F5344CB8AC3E}">
        <p14:creationId xmlns:p14="http://schemas.microsoft.com/office/powerpoint/2010/main" val="33779942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290"/>
            <a:ext cx="8229600" cy="5911873"/>
          </a:xfrm>
        </p:spPr>
        <p:txBody>
          <a:bodyPr>
            <a:normAutofit fontScale="62500" lnSpcReduction="20000"/>
          </a:bodyPr>
          <a:lstStyle/>
          <a:p>
            <a:pPr fontAlgn="base">
              <a:buNone/>
            </a:pPr>
            <a:r>
              <a:rPr lang="en-IN" b="1" dirty="0" smtClean="0">
                <a:latin typeface="Arial" pitchFamily="34" charset="0"/>
                <a:cs typeface="Arial" pitchFamily="34" charset="0"/>
              </a:rPr>
              <a:t>Symptoms of Separation Anxiety</a:t>
            </a:r>
          </a:p>
          <a:p>
            <a:pPr fontAlgn="base">
              <a:buNone/>
            </a:pPr>
            <a:endParaRPr lang="en-IN" dirty="0" smtClean="0">
              <a:latin typeface="Arial" pitchFamily="34" charset="0"/>
              <a:cs typeface="Arial" pitchFamily="34" charset="0"/>
            </a:endParaRPr>
          </a:p>
          <a:p>
            <a:pPr algn="just" fontAlgn="base"/>
            <a:r>
              <a:rPr lang="en-IN" dirty="0">
                <a:latin typeface="Arial" pitchFamily="34" charset="0"/>
                <a:cs typeface="Arial" pitchFamily="34" charset="0"/>
              </a:rPr>
              <a:t>e</a:t>
            </a:r>
            <a:r>
              <a:rPr lang="en-IN" dirty="0" smtClean="0">
                <a:latin typeface="Arial" pitchFamily="34" charset="0"/>
                <a:cs typeface="Arial" pitchFamily="34" charset="0"/>
              </a:rPr>
              <a:t>xcessive clinginess to parent/ caregiver</a:t>
            </a:r>
          </a:p>
          <a:p>
            <a:pPr algn="just" fontAlgn="base"/>
            <a:r>
              <a:rPr lang="en-IN" dirty="0">
                <a:latin typeface="Arial" pitchFamily="34" charset="0"/>
                <a:cs typeface="Arial" pitchFamily="34" charset="0"/>
              </a:rPr>
              <a:t>refusal to sleep alone</a:t>
            </a:r>
          </a:p>
          <a:p>
            <a:pPr algn="just" fontAlgn="base"/>
            <a:r>
              <a:rPr lang="en-IN" dirty="0">
                <a:latin typeface="Arial" pitchFamily="34" charset="0"/>
                <a:cs typeface="Arial" pitchFamily="34" charset="0"/>
              </a:rPr>
              <a:t>repeated nightmares with a theme of separation</a:t>
            </a:r>
          </a:p>
          <a:p>
            <a:pPr algn="just" fontAlgn="base"/>
            <a:r>
              <a:rPr lang="en-IN" dirty="0">
                <a:latin typeface="Arial" pitchFamily="34" charset="0"/>
                <a:cs typeface="Arial" pitchFamily="34" charset="0"/>
              </a:rPr>
              <a:t>excessive distress when separation from home or family occurs, or is anticipated</a:t>
            </a:r>
          </a:p>
          <a:p>
            <a:pPr algn="just" fontAlgn="base"/>
            <a:r>
              <a:rPr lang="en-IN" dirty="0">
                <a:latin typeface="Arial" pitchFamily="34" charset="0"/>
                <a:cs typeface="Arial" pitchFamily="34" charset="0"/>
              </a:rPr>
              <a:t>excessive worry about the safety of a family member</a:t>
            </a:r>
          </a:p>
          <a:p>
            <a:pPr algn="just" fontAlgn="base"/>
            <a:r>
              <a:rPr lang="en-IN" dirty="0">
                <a:latin typeface="Arial" pitchFamily="34" charset="0"/>
                <a:cs typeface="Arial" pitchFamily="34" charset="0"/>
              </a:rPr>
              <a:t>excessive worry about getting </a:t>
            </a:r>
            <a:r>
              <a:rPr lang="en-IN" dirty="0" smtClean="0">
                <a:latin typeface="Arial" pitchFamily="34" charset="0"/>
                <a:cs typeface="Arial" pitchFamily="34" charset="0"/>
              </a:rPr>
              <a:t>lost</a:t>
            </a:r>
          </a:p>
          <a:p>
            <a:pPr algn="just" fontAlgn="base"/>
            <a:r>
              <a:rPr lang="en-IN" dirty="0" smtClean="0">
                <a:latin typeface="Arial" pitchFamily="34" charset="0"/>
                <a:cs typeface="Arial" pitchFamily="34" charset="0"/>
              </a:rPr>
              <a:t>Refusing to go to school</a:t>
            </a:r>
            <a:endParaRPr lang="en-IN" dirty="0">
              <a:latin typeface="Arial" pitchFamily="34" charset="0"/>
              <a:cs typeface="Arial" pitchFamily="34" charset="0"/>
            </a:endParaRPr>
          </a:p>
          <a:p>
            <a:pPr algn="just" fontAlgn="base"/>
            <a:r>
              <a:rPr lang="en-IN" dirty="0" smtClean="0">
                <a:latin typeface="Arial" pitchFamily="34" charset="0"/>
                <a:cs typeface="Arial" pitchFamily="34" charset="0"/>
              </a:rPr>
              <a:t>fearfulness </a:t>
            </a:r>
            <a:r>
              <a:rPr lang="en-IN" dirty="0">
                <a:latin typeface="Arial" pitchFamily="34" charset="0"/>
                <a:cs typeface="Arial" pitchFamily="34" charset="0"/>
              </a:rPr>
              <a:t>and reluctance to be alone</a:t>
            </a:r>
          </a:p>
          <a:p>
            <a:pPr algn="just" fontAlgn="base"/>
            <a:r>
              <a:rPr lang="en-IN" dirty="0">
                <a:latin typeface="Arial" pitchFamily="34" charset="0"/>
                <a:cs typeface="Arial" pitchFamily="34" charset="0"/>
              </a:rPr>
              <a:t>frequent </a:t>
            </a:r>
            <a:r>
              <a:rPr lang="en-IN" dirty="0" smtClean="0">
                <a:latin typeface="Arial" pitchFamily="34" charset="0"/>
                <a:cs typeface="Arial" pitchFamily="34" charset="0"/>
              </a:rPr>
              <a:t>stomach aches</a:t>
            </a:r>
            <a:r>
              <a:rPr lang="en-IN" dirty="0">
                <a:latin typeface="Arial" pitchFamily="34" charset="0"/>
                <a:cs typeface="Arial" pitchFamily="34" charset="0"/>
              </a:rPr>
              <a:t>, headaches or other physical complaints with no apparent medical cause</a:t>
            </a:r>
          </a:p>
          <a:p>
            <a:pPr algn="just" fontAlgn="base"/>
            <a:r>
              <a:rPr lang="en-IN" dirty="0">
                <a:latin typeface="Arial" pitchFamily="34" charset="0"/>
                <a:cs typeface="Arial" pitchFamily="34" charset="0"/>
              </a:rPr>
              <a:t>muscle aches or tension</a:t>
            </a:r>
          </a:p>
          <a:p>
            <a:pPr algn="just" fontAlgn="base"/>
            <a:r>
              <a:rPr lang="en-IN" dirty="0">
                <a:latin typeface="Arial" pitchFamily="34" charset="0"/>
                <a:cs typeface="Arial" pitchFamily="34" charset="0"/>
              </a:rPr>
              <a:t>excessive worry about safety</a:t>
            </a:r>
          </a:p>
          <a:p>
            <a:pPr algn="just" fontAlgn="base"/>
            <a:r>
              <a:rPr lang="en-IN" dirty="0">
                <a:latin typeface="Arial" pitchFamily="34" charset="0"/>
                <a:cs typeface="Arial" pitchFamily="34" charset="0"/>
              </a:rPr>
              <a:t>excessive worry about sleeping away from home</a:t>
            </a:r>
          </a:p>
          <a:p>
            <a:pPr algn="just" fontAlgn="base"/>
            <a:r>
              <a:rPr lang="en-IN" dirty="0">
                <a:latin typeface="Arial" pitchFamily="34" charset="0"/>
                <a:cs typeface="Arial" pitchFamily="34" charset="0"/>
              </a:rPr>
              <a:t>excessive "clinginess," even when at home</a:t>
            </a:r>
          </a:p>
          <a:p>
            <a:pPr algn="just" fontAlgn="base"/>
            <a:r>
              <a:rPr lang="en-IN" dirty="0">
                <a:latin typeface="Arial" pitchFamily="34" charset="0"/>
                <a:cs typeface="Arial" pitchFamily="34" charset="0"/>
              </a:rPr>
              <a:t>panic attacks and/or temper tantrums at times of separation from parents or caregivers</a:t>
            </a:r>
          </a:p>
          <a:p>
            <a:endParaRPr lang="en-IN" dirty="0"/>
          </a:p>
        </p:txBody>
      </p:sp>
    </p:spTree>
    <p:extLst>
      <p:ext uri="{BB962C8B-B14F-4D97-AF65-F5344CB8AC3E}">
        <p14:creationId xmlns:p14="http://schemas.microsoft.com/office/powerpoint/2010/main" val="5719543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289451"/>
          </a:xfrm>
        </p:spPr>
        <p:txBody>
          <a:bodyPr/>
          <a:lstStyle/>
          <a:p>
            <a:pPr>
              <a:lnSpc>
                <a:spcPct val="80000"/>
              </a:lnSpc>
              <a:buNone/>
            </a:pPr>
            <a:endParaRPr lang="en-IN" sz="3000" b="1" dirty="0" smtClean="0">
              <a:solidFill>
                <a:srgbClr val="0070C0"/>
              </a:solidFill>
            </a:endParaRPr>
          </a:p>
          <a:p>
            <a:pPr>
              <a:lnSpc>
                <a:spcPct val="80000"/>
              </a:lnSpc>
              <a:buNone/>
            </a:pPr>
            <a:endParaRPr lang="en-IN" sz="3000" b="1" dirty="0">
              <a:solidFill>
                <a:srgbClr val="0070C0"/>
              </a:solidFill>
            </a:endParaRPr>
          </a:p>
          <a:p>
            <a:pPr algn="just">
              <a:buNone/>
            </a:pPr>
            <a:r>
              <a:rPr lang="en-IN" sz="2000" b="1" dirty="0" smtClean="0">
                <a:latin typeface="Arial" pitchFamily="34" charset="0"/>
                <a:cs typeface="Arial" pitchFamily="34" charset="0"/>
              </a:rPr>
              <a:t>What is it?</a:t>
            </a:r>
          </a:p>
          <a:p>
            <a:pPr algn="just">
              <a:buNone/>
            </a:pPr>
            <a:r>
              <a:rPr lang="en-IN" sz="2000" dirty="0">
                <a:latin typeface="Arial" pitchFamily="34" charset="0"/>
                <a:cs typeface="Arial" pitchFamily="34" charset="0"/>
              </a:rPr>
              <a:t>A</a:t>
            </a:r>
            <a:r>
              <a:rPr lang="en-IN" sz="2000" dirty="0" smtClean="0">
                <a:latin typeface="Arial" pitchFamily="34" charset="0"/>
                <a:cs typeface="Arial" pitchFamily="34" charset="0"/>
              </a:rPr>
              <a:t> </a:t>
            </a:r>
            <a:r>
              <a:rPr lang="en-IN" sz="2000" dirty="0">
                <a:latin typeface="Arial" pitchFamily="34" charset="0"/>
                <a:cs typeface="Arial" pitchFamily="34" charset="0"/>
              </a:rPr>
              <a:t>child who refuses to go to school on a regular basis or has problems staying in school</a:t>
            </a:r>
            <a:r>
              <a:rPr lang="en-IN" sz="2000" dirty="0" smtClean="0">
                <a:latin typeface="Arial" pitchFamily="34" charset="0"/>
                <a:cs typeface="Arial" pitchFamily="34" charset="0"/>
              </a:rPr>
              <a:t>.</a:t>
            </a:r>
          </a:p>
          <a:p>
            <a:pPr algn="just">
              <a:buNone/>
            </a:pPr>
            <a:endParaRPr lang="en-IN" sz="2000" dirty="0" smtClean="0">
              <a:latin typeface="Arial" pitchFamily="34" charset="0"/>
              <a:cs typeface="Arial" pitchFamily="34" charset="0"/>
            </a:endParaRPr>
          </a:p>
          <a:p>
            <a:pPr algn="just">
              <a:buNone/>
            </a:pPr>
            <a:r>
              <a:rPr lang="en-IN" sz="2000" b="1" dirty="0" smtClean="0">
                <a:latin typeface="Arial" pitchFamily="34" charset="0"/>
                <a:cs typeface="Arial" pitchFamily="34" charset="0"/>
              </a:rPr>
              <a:t>Reasons for school refusal:</a:t>
            </a:r>
          </a:p>
          <a:p>
            <a:pPr algn="just"/>
            <a:r>
              <a:rPr lang="en-IN" sz="2000" dirty="0">
                <a:latin typeface="Arial" pitchFamily="34" charset="0"/>
                <a:cs typeface="Arial" pitchFamily="34" charset="0"/>
              </a:rPr>
              <a:t>Trauma/ life changes (so general anxiety).</a:t>
            </a:r>
          </a:p>
          <a:p>
            <a:pPr algn="just"/>
            <a:r>
              <a:rPr lang="en-IN" sz="2000" dirty="0">
                <a:latin typeface="Arial" pitchFamily="34" charset="0"/>
                <a:cs typeface="Arial" pitchFamily="34" charset="0"/>
              </a:rPr>
              <a:t>Problems at school with teachers/ peers (including bullying, violence, abuse).</a:t>
            </a:r>
          </a:p>
          <a:p>
            <a:pPr algn="just"/>
            <a:r>
              <a:rPr lang="en-IN" sz="2000" dirty="0">
                <a:latin typeface="Arial" pitchFamily="34" charset="0"/>
                <a:cs typeface="Arial" pitchFamily="34" charset="0"/>
              </a:rPr>
              <a:t>Problems with academics (could also be due to learning disabilities</a:t>
            </a:r>
            <a:r>
              <a:rPr lang="en-IN" sz="2000" dirty="0" smtClean="0">
                <a:latin typeface="Arial" pitchFamily="34" charset="0"/>
                <a:cs typeface="Arial" pitchFamily="34" charset="0"/>
              </a:rPr>
              <a:t>).</a:t>
            </a:r>
          </a:p>
          <a:p>
            <a:pPr algn="just"/>
            <a:r>
              <a:rPr lang="en-IN" sz="2000" dirty="0" smtClean="0">
                <a:latin typeface="Arial" pitchFamily="34" charset="0"/>
                <a:cs typeface="Arial" pitchFamily="34" charset="0"/>
              </a:rPr>
              <a:t>Problems on the way to school (bullying/ abuse?)</a:t>
            </a:r>
            <a:endParaRPr lang="en-IN" sz="2000" dirty="0">
              <a:latin typeface="Arial" pitchFamily="34" charset="0"/>
              <a:cs typeface="Arial" pitchFamily="34" charset="0"/>
            </a:endParaRPr>
          </a:p>
        </p:txBody>
      </p:sp>
      <p:sp>
        <p:nvSpPr>
          <p:cNvPr id="4" name="Title 1"/>
          <p:cNvSpPr>
            <a:spLocks noGrp="1"/>
          </p:cNvSpPr>
          <p:nvPr>
            <p:ph type="title"/>
          </p:nvPr>
        </p:nvSpPr>
        <p:spPr>
          <a:xfrm>
            <a:off x="0" y="0"/>
            <a:ext cx="8229600" cy="764704"/>
          </a:xfrm>
        </p:spPr>
        <p:txBody>
          <a:bodyPr/>
          <a:lstStyle/>
          <a:p>
            <a:r>
              <a:rPr lang="en-IN" dirty="0" smtClean="0"/>
              <a:t>School Refusal</a:t>
            </a:r>
            <a:endParaRPr lang="en-IN" dirty="0"/>
          </a:p>
        </p:txBody>
      </p:sp>
    </p:spTree>
    <p:extLst>
      <p:ext uri="{BB962C8B-B14F-4D97-AF65-F5344CB8AC3E}">
        <p14:creationId xmlns:p14="http://schemas.microsoft.com/office/powerpoint/2010/main" val="510903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34" y="0"/>
            <a:ext cx="8229600" cy="1143000"/>
          </a:xfrm>
        </p:spPr>
        <p:txBody>
          <a:bodyPr/>
          <a:lstStyle/>
          <a:p>
            <a:pPr algn="l"/>
            <a:r>
              <a:rPr lang="en-IN" b="1" dirty="0" smtClean="0"/>
              <a:t>Introduction &amp; Objectives</a:t>
            </a:r>
            <a:endParaRPr lang="en-IN" b="1" dirty="0"/>
          </a:p>
        </p:txBody>
      </p:sp>
      <p:sp>
        <p:nvSpPr>
          <p:cNvPr id="3" name="Content Placeholder 2"/>
          <p:cNvSpPr>
            <a:spLocks noGrp="1"/>
          </p:cNvSpPr>
          <p:nvPr>
            <p:ph idx="1"/>
          </p:nvPr>
        </p:nvSpPr>
        <p:spPr>
          <a:xfrm>
            <a:off x="251520" y="1340768"/>
            <a:ext cx="8712968" cy="5256584"/>
          </a:xfrm>
        </p:spPr>
        <p:txBody>
          <a:bodyPr>
            <a:normAutofit/>
          </a:bodyPr>
          <a:lstStyle/>
          <a:p>
            <a:r>
              <a:rPr lang="en-IN" dirty="0" smtClean="0"/>
              <a:t>To provide an orientation on some key areas of working with children in schools/ communities:</a:t>
            </a:r>
          </a:p>
          <a:p>
            <a:pPr lvl="1"/>
            <a:r>
              <a:rPr lang="en-IN" dirty="0"/>
              <a:t>C</a:t>
            </a:r>
            <a:r>
              <a:rPr lang="en-IN" dirty="0" smtClean="0"/>
              <a:t>hild development</a:t>
            </a:r>
          </a:p>
          <a:p>
            <a:pPr lvl="1"/>
            <a:r>
              <a:rPr lang="en-IN" dirty="0" smtClean="0"/>
              <a:t>Contexts of emotional &amp; behaviour problems</a:t>
            </a:r>
          </a:p>
          <a:p>
            <a:pPr lvl="1"/>
            <a:r>
              <a:rPr lang="en-IN" dirty="0" smtClean="0"/>
              <a:t>Common emotional and behaviour problems</a:t>
            </a:r>
          </a:p>
          <a:p>
            <a:r>
              <a:rPr lang="en-IN" dirty="0" smtClean="0"/>
              <a:t>To learn some basic skills to provide first level responses to children/parents/ teachers.</a:t>
            </a:r>
          </a:p>
          <a:p>
            <a:pPr marL="0" indent="0">
              <a:buNone/>
            </a:pPr>
            <a:endParaRPr lang="en-IN" dirty="0"/>
          </a:p>
        </p:txBody>
      </p:sp>
    </p:spTree>
    <p:extLst>
      <p:ext uri="{BB962C8B-B14F-4D97-AF65-F5344CB8AC3E}">
        <p14:creationId xmlns:p14="http://schemas.microsoft.com/office/powerpoint/2010/main" val="9755526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5840435"/>
          </a:xfrm>
        </p:spPr>
        <p:txBody>
          <a:bodyPr>
            <a:normAutofit/>
          </a:bodyPr>
          <a:lstStyle/>
          <a:p>
            <a:pPr fontAlgn="base">
              <a:buNone/>
            </a:pPr>
            <a:r>
              <a:rPr lang="en-IN" sz="2000" b="1" dirty="0" smtClean="0">
                <a:latin typeface="Arial" pitchFamily="34" charset="0"/>
                <a:cs typeface="Arial" pitchFamily="34" charset="0"/>
              </a:rPr>
              <a:t>Symptoms of School Refusal</a:t>
            </a:r>
          </a:p>
          <a:p>
            <a:pPr algn="just" fontAlgn="base"/>
            <a:r>
              <a:rPr lang="en-IN" sz="2000" dirty="0">
                <a:latin typeface="Arial" pitchFamily="34" charset="0"/>
                <a:cs typeface="Arial" pitchFamily="34" charset="0"/>
              </a:rPr>
              <a:t>Child complains of physical symptoms shortly before it is time to leave for school.</a:t>
            </a:r>
          </a:p>
          <a:p>
            <a:pPr algn="just" fontAlgn="base"/>
            <a:r>
              <a:rPr lang="en-IN" sz="2000" dirty="0">
                <a:latin typeface="Arial" pitchFamily="34" charset="0"/>
                <a:cs typeface="Arial" pitchFamily="34" charset="0"/>
              </a:rPr>
              <a:t>Common physical symptoms when it is time to go to school: include headaches, stomach aches, nausea, or diarrhoea.</a:t>
            </a:r>
          </a:p>
          <a:p>
            <a:pPr algn="just" fontAlgn="base"/>
            <a:r>
              <a:rPr lang="en-IN" sz="2000" dirty="0">
                <a:latin typeface="Arial" pitchFamily="34" charset="0"/>
                <a:cs typeface="Arial" pitchFamily="34" charset="0"/>
              </a:rPr>
              <a:t>Tantrums, inflexibility, separation anxiety, avoidance, and defiance may happen at school going time.</a:t>
            </a:r>
          </a:p>
          <a:p>
            <a:pPr algn="just" fontAlgn="base"/>
            <a:r>
              <a:rPr lang="en-IN" sz="2000" dirty="0">
                <a:latin typeface="Arial" pitchFamily="34" charset="0"/>
                <a:cs typeface="Arial" pitchFamily="34" charset="0"/>
              </a:rPr>
              <a:t>If the child is allowed to stay home, the symptoms quickly disappear, but reappear the next morning. (In some cases a child may refuse to leave the house).</a:t>
            </a:r>
          </a:p>
          <a:p>
            <a:pPr>
              <a:buNone/>
            </a:pPr>
            <a:endParaRPr lang="en-IN" dirty="0"/>
          </a:p>
        </p:txBody>
      </p:sp>
    </p:spTree>
    <p:extLst>
      <p:ext uri="{BB962C8B-B14F-4D97-AF65-F5344CB8AC3E}">
        <p14:creationId xmlns:p14="http://schemas.microsoft.com/office/powerpoint/2010/main" val="24729285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74638"/>
            <a:ext cx="8568952" cy="1143000"/>
          </a:xfrm>
        </p:spPr>
        <p:txBody>
          <a:bodyPr>
            <a:normAutofit fontScale="90000"/>
          </a:bodyPr>
          <a:lstStyle/>
          <a:p>
            <a:r>
              <a:rPr lang="en-IN" b="1" dirty="0" smtClean="0"/>
              <a:t>Responding to Separation Anxiety and School Refusal</a:t>
            </a:r>
            <a:endParaRPr lang="en-IN"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21</a:t>
            </a:fld>
            <a:endParaRPr lang="en-IN"/>
          </a:p>
        </p:txBody>
      </p:sp>
      <p:sp>
        <p:nvSpPr>
          <p:cNvPr id="4" name="Content Placeholder 3"/>
          <p:cNvSpPr>
            <a:spLocks noGrp="1"/>
          </p:cNvSpPr>
          <p:nvPr>
            <p:ph sz="quarter" idx="1"/>
          </p:nvPr>
        </p:nvSpPr>
        <p:spPr>
          <a:xfrm>
            <a:off x="251520" y="1447800"/>
            <a:ext cx="8435280" cy="5077544"/>
          </a:xfrm>
        </p:spPr>
        <p:txBody>
          <a:bodyPr>
            <a:normAutofit lnSpcReduction="10000"/>
          </a:bodyPr>
          <a:lstStyle/>
          <a:p>
            <a:r>
              <a:rPr lang="en-IN" dirty="0" smtClean="0"/>
              <a:t>Do not coerce the child.</a:t>
            </a:r>
          </a:p>
          <a:p>
            <a:r>
              <a:rPr lang="en-IN" dirty="0" smtClean="0"/>
              <a:t>Acknowledge the anxiety.</a:t>
            </a:r>
          </a:p>
          <a:p>
            <a:r>
              <a:rPr lang="en-IN" dirty="0" smtClean="0"/>
              <a:t>Get the child to reflect on self-image, including future vision for self.</a:t>
            </a:r>
          </a:p>
          <a:p>
            <a:r>
              <a:rPr lang="en-IN" dirty="0" smtClean="0"/>
              <a:t>Reach an agreement with the child.</a:t>
            </a:r>
          </a:p>
          <a:p>
            <a:r>
              <a:rPr lang="en-IN" dirty="0" smtClean="0"/>
              <a:t>Consider graded return to school with or without presence of a facilitator whom the child trusts.</a:t>
            </a:r>
          </a:p>
          <a:p>
            <a:r>
              <a:rPr lang="en-IN" dirty="0" smtClean="0"/>
              <a:t>Use of thematic stories.</a:t>
            </a:r>
          </a:p>
          <a:p>
            <a:pPr marL="0" indent="0" algn="r">
              <a:buNone/>
            </a:pPr>
            <a:r>
              <a:rPr lang="en-IN" sz="3200" dirty="0" smtClean="0">
                <a:latin typeface="Comic Sans MS" panose="030F0702030302020204" pitchFamily="66" charset="0"/>
              </a:rPr>
              <a:t>…Let us practice how to do it…</a:t>
            </a:r>
          </a:p>
          <a:p>
            <a:endParaRPr lang="en-IN" dirty="0"/>
          </a:p>
        </p:txBody>
      </p:sp>
    </p:spTree>
    <p:extLst>
      <p:ext uri="{BB962C8B-B14F-4D97-AF65-F5344CB8AC3E}">
        <p14:creationId xmlns:p14="http://schemas.microsoft.com/office/powerpoint/2010/main" val="3203787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88640"/>
            <a:ext cx="8686800" cy="836712"/>
          </a:xfrm>
        </p:spPr>
        <p:txBody>
          <a:bodyPr>
            <a:normAutofit/>
          </a:bodyPr>
          <a:lstStyle/>
          <a:p>
            <a:pPr algn="l"/>
            <a:r>
              <a:rPr lang="en-IN" dirty="0" smtClean="0"/>
              <a:t>Dissociative Disorder</a:t>
            </a:r>
            <a:endParaRPr lang="en-IN" dirty="0"/>
          </a:p>
        </p:txBody>
      </p:sp>
      <p:sp>
        <p:nvSpPr>
          <p:cNvPr id="3" name="Content Placeholder 2"/>
          <p:cNvSpPr>
            <a:spLocks noGrp="1"/>
          </p:cNvSpPr>
          <p:nvPr>
            <p:ph idx="1"/>
          </p:nvPr>
        </p:nvSpPr>
        <p:spPr>
          <a:xfrm>
            <a:off x="179512" y="1124744"/>
            <a:ext cx="8507288" cy="5616624"/>
          </a:xfrm>
        </p:spPr>
        <p:txBody>
          <a:bodyPr>
            <a:normAutofit fontScale="85000" lnSpcReduction="10000"/>
          </a:bodyPr>
          <a:lstStyle/>
          <a:p>
            <a:r>
              <a:rPr lang="en-IN" dirty="0">
                <a:latin typeface="Arial" pitchFamily="34" charset="0"/>
                <a:cs typeface="Arial" pitchFamily="34" charset="0"/>
              </a:rPr>
              <a:t>Frequent stomach aches, headaches or ‘fainting fits/ black outs’ and other physical complaints (pain in specific body parts) with no apparent medical cause.</a:t>
            </a:r>
          </a:p>
          <a:p>
            <a:r>
              <a:rPr lang="en-IN" dirty="0">
                <a:latin typeface="Arial" pitchFamily="34" charset="0"/>
                <a:cs typeface="Arial" pitchFamily="34" charset="0"/>
              </a:rPr>
              <a:t>These occur due to trauma/ as avoidance mechanism/ inability to cope with event or situation.</a:t>
            </a:r>
          </a:p>
          <a:p>
            <a:r>
              <a:rPr lang="en-IN" dirty="0">
                <a:latin typeface="Arial" pitchFamily="34" charset="0"/>
                <a:cs typeface="Arial" pitchFamily="34" charset="0"/>
              </a:rPr>
              <a:t>Therefore, a symptom of anxiety/ stress</a:t>
            </a:r>
            <a:r>
              <a:rPr lang="en-IN" dirty="0" smtClean="0">
                <a:latin typeface="Arial" pitchFamily="34" charset="0"/>
                <a:cs typeface="Arial" pitchFamily="34" charset="0"/>
              </a:rPr>
              <a:t>.</a:t>
            </a:r>
          </a:p>
          <a:p>
            <a:pPr>
              <a:buNone/>
            </a:pPr>
            <a:r>
              <a:rPr lang="en-IN" dirty="0">
                <a:latin typeface="Arial" pitchFamily="34" charset="0"/>
                <a:cs typeface="Arial" pitchFamily="34" charset="0"/>
              </a:rPr>
              <a:t>*</a:t>
            </a:r>
            <a:r>
              <a:rPr lang="en-IN" sz="2800" dirty="0" smtClean="0">
                <a:latin typeface="Arial" pitchFamily="34" charset="0"/>
                <a:cs typeface="Arial" pitchFamily="34" charset="0"/>
              </a:rPr>
              <a:t>Do not confuse fainting fits with epilepsy!</a:t>
            </a:r>
          </a:p>
          <a:p>
            <a:pPr>
              <a:buNone/>
            </a:pPr>
            <a:endParaRPr lang="en-IN" sz="2800" dirty="0" smtClean="0">
              <a:latin typeface="Arial" pitchFamily="34" charset="0"/>
              <a:cs typeface="Arial" pitchFamily="34" charset="0"/>
            </a:endParaRPr>
          </a:p>
          <a:p>
            <a:pPr>
              <a:buNone/>
            </a:pPr>
            <a:r>
              <a:rPr lang="en-IN" sz="2800" b="1" dirty="0" smtClean="0">
                <a:latin typeface="Arial" pitchFamily="34" charset="0"/>
                <a:cs typeface="Arial" pitchFamily="34" charset="0"/>
              </a:rPr>
              <a:t>Contexts in which Dissociative Disorder Occurs:</a:t>
            </a:r>
          </a:p>
          <a:p>
            <a:r>
              <a:rPr lang="en-IN" dirty="0" smtClean="0">
                <a:latin typeface="Arial" pitchFamily="34" charset="0"/>
                <a:cs typeface="Arial" pitchFamily="34" charset="0"/>
              </a:rPr>
              <a:t>Learning disabilities/ academic problems</a:t>
            </a:r>
          </a:p>
          <a:p>
            <a:r>
              <a:rPr lang="en-IN" dirty="0" smtClean="0">
                <a:latin typeface="Arial" pitchFamily="34" charset="0"/>
                <a:cs typeface="Arial" pitchFamily="34" charset="0"/>
              </a:rPr>
              <a:t>Exam stress/ performance anxiety</a:t>
            </a:r>
          </a:p>
          <a:p>
            <a:r>
              <a:rPr lang="en-IN" dirty="0" smtClean="0">
                <a:latin typeface="Arial" pitchFamily="34" charset="0"/>
                <a:cs typeface="Arial" pitchFamily="34" charset="0"/>
              </a:rPr>
              <a:t>Stressful life situations including family conflict/problem, physical/sexual abuse</a:t>
            </a:r>
          </a:p>
          <a:p>
            <a:pPr>
              <a:buNone/>
            </a:pPr>
            <a:endParaRPr lang="en-IN" dirty="0" smtClean="0">
              <a:latin typeface="Arial" pitchFamily="34" charset="0"/>
              <a:cs typeface="Arial" pitchFamily="34" charset="0"/>
            </a:endParaRPr>
          </a:p>
          <a:p>
            <a:endParaRPr lang="en-IN" dirty="0"/>
          </a:p>
        </p:txBody>
      </p:sp>
    </p:spTree>
    <p:extLst>
      <p:ext uri="{BB962C8B-B14F-4D97-AF65-F5344CB8AC3E}">
        <p14:creationId xmlns:p14="http://schemas.microsoft.com/office/powerpoint/2010/main" val="28003800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260648"/>
            <a:ext cx="7772400" cy="1052736"/>
          </a:xfrm>
        </p:spPr>
        <p:txBody>
          <a:bodyPr>
            <a:normAutofit fontScale="90000"/>
          </a:bodyPr>
          <a:lstStyle/>
          <a:p>
            <a:r>
              <a:rPr lang="en-IN" b="1" dirty="0"/>
              <a:t>Responding to Aches and Pains</a:t>
            </a:r>
            <a:br>
              <a:rPr lang="en-IN" b="1" dirty="0"/>
            </a:br>
            <a:endParaRPr lang="en-IN"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23</a:t>
            </a:fld>
            <a:endParaRPr lang="en-IN"/>
          </a:p>
        </p:txBody>
      </p:sp>
      <p:sp>
        <p:nvSpPr>
          <p:cNvPr id="4" name="Content Placeholder 3"/>
          <p:cNvSpPr>
            <a:spLocks noGrp="1"/>
          </p:cNvSpPr>
          <p:nvPr>
            <p:ph sz="quarter" idx="1"/>
          </p:nvPr>
        </p:nvSpPr>
        <p:spPr>
          <a:xfrm>
            <a:off x="179512" y="908720"/>
            <a:ext cx="8784976" cy="5616624"/>
          </a:xfrm>
        </p:spPr>
        <p:txBody>
          <a:bodyPr>
            <a:normAutofit fontScale="77500" lnSpcReduction="20000"/>
          </a:bodyPr>
          <a:lstStyle/>
          <a:p>
            <a:pPr lvl="0"/>
            <a:r>
              <a:rPr lang="en-IN" b="1" dirty="0"/>
              <a:t>Explain the mind-body relationship:</a:t>
            </a:r>
          </a:p>
          <a:p>
            <a:pPr marL="0" lvl="0" indent="0">
              <a:buNone/>
            </a:pPr>
            <a:r>
              <a:rPr lang="en-IN" dirty="0"/>
              <a:t>Example 1: What happens when some children become very tense about an exam? They sweat, their hands shake and they have butterflies in their stomach, stomach ache etc. These physical symptoms do not occur by themselves or in isolation…but they also do not occur because these children have any physical ailment (is the child actually sick? No.). They are caused by an emotion—emotions of worry, stress, anxiety.</a:t>
            </a:r>
          </a:p>
          <a:p>
            <a:pPr marL="0" indent="0">
              <a:buNone/>
            </a:pPr>
            <a:r>
              <a:rPr lang="en-IN" dirty="0"/>
              <a:t> </a:t>
            </a:r>
          </a:p>
          <a:p>
            <a:pPr marL="0" indent="0">
              <a:buNone/>
            </a:pPr>
            <a:r>
              <a:rPr lang="en-IN" dirty="0"/>
              <a:t>Example 2: If you have pizza, coffee, ice-cream, sandwich and then tea, all together, one after another, what would happen? Your stomach would hurt. Similarly, if we put a lot of things into your head…think excessively about things…what would happen to it? It would hurt.</a:t>
            </a:r>
          </a:p>
          <a:p>
            <a:r>
              <a:rPr lang="en-IN" b="1" dirty="0"/>
              <a:t>Reassure the child that he is alright physical</a:t>
            </a:r>
            <a:r>
              <a:rPr lang="en-IN" dirty="0"/>
              <a:t>ly— “Am happy to tell you that there is nothing to worry about </a:t>
            </a:r>
            <a:r>
              <a:rPr lang="en-IN" dirty="0" smtClean="0"/>
              <a:t>your child’s </a:t>
            </a:r>
            <a:r>
              <a:rPr lang="en-IN" dirty="0"/>
              <a:t>physical health…so we can all be relieved about that…”</a:t>
            </a:r>
          </a:p>
          <a:p>
            <a:endParaRPr lang="en-IN" dirty="0"/>
          </a:p>
        </p:txBody>
      </p:sp>
    </p:spTree>
    <p:extLst>
      <p:ext uri="{BB962C8B-B14F-4D97-AF65-F5344CB8AC3E}">
        <p14:creationId xmlns:p14="http://schemas.microsoft.com/office/powerpoint/2010/main" val="41247652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F42C4A4B-6EFE-42E2-BAF9-5D545D2F71FF}" type="slidenum">
              <a:rPr lang="en-IN" smtClean="0"/>
              <a:pPr/>
              <a:t>24</a:t>
            </a:fld>
            <a:endParaRPr lang="en-IN"/>
          </a:p>
        </p:txBody>
      </p:sp>
      <p:sp>
        <p:nvSpPr>
          <p:cNvPr id="4" name="Content Placeholder 3"/>
          <p:cNvSpPr>
            <a:spLocks noGrp="1"/>
          </p:cNvSpPr>
          <p:nvPr>
            <p:ph sz="quarter" idx="1"/>
          </p:nvPr>
        </p:nvSpPr>
        <p:spPr>
          <a:xfrm>
            <a:off x="251520" y="260648"/>
            <a:ext cx="8435280" cy="6264696"/>
          </a:xfrm>
        </p:spPr>
        <p:txBody>
          <a:bodyPr>
            <a:normAutofit fontScale="85000" lnSpcReduction="20000"/>
          </a:bodyPr>
          <a:lstStyle/>
          <a:p>
            <a:pPr marL="0" indent="0">
              <a:buNone/>
            </a:pPr>
            <a:r>
              <a:rPr lang="en-IN" b="1" dirty="0" smtClean="0"/>
              <a:t>Explanatory Model for Parents:</a:t>
            </a:r>
          </a:p>
          <a:p>
            <a:r>
              <a:rPr lang="en-IN" dirty="0" smtClean="0"/>
              <a:t>Use similar models as you do for children, to explain mind-body relationships.</a:t>
            </a:r>
          </a:p>
          <a:p>
            <a:r>
              <a:rPr lang="en-IN" dirty="0" smtClean="0"/>
              <a:t>Explain PTSD/anxiety symptoms to parents—and how children are impacted by conflict.</a:t>
            </a:r>
          </a:p>
          <a:p>
            <a:r>
              <a:rPr lang="en-IN" dirty="0" smtClean="0"/>
              <a:t>Educate parents on how children are not ‘lying’ or ‘pretending’ or ‘acting’ when they suffer psychosomatic issues—the pain is very real, children suffer very much!</a:t>
            </a:r>
          </a:p>
          <a:p>
            <a:r>
              <a:rPr lang="en-IN" b="1" dirty="0" smtClean="0"/>
              <a:t>Advise parents to:</a:t>
            </a:r>
          </a:p>
          <a:p>
            <a:pPr lvl="1"/>
            <a:r>
              <a:rPr lang="en-IN" dirty="0" smtClean="0"/>
              <a:t>Spend more time playing with their child in these situations.</a:t>
            </a:r>
          </a:p>
          <a:p>
            <a:pPr lvl="1"/>
            <a:r>
              <a:rPr lang="en-IN" dirty="0" smtClean="0"/>
              <a:t>Reassure the child that there is no physical problem.</a:t>
            </a:r>
          </a:p>
          <a:p>
            <a:pPr lvl="1"/>
            <a:r>
              <a:rPr lang="en-IN" dirty="0" smtClean="0"/>
              <a:t>Be considerate and sympathetic when the child expresses these pains but NOT constantly remind the child about them i.e. do not keep asking the child how he is.</a:t>
            </a:r>
          </a:p>
          <a:p>
            <a:pPr lvl="1"/>
            <a:r>
              <a:rPr lang="en-IN" dirty="0" smtClean="0"/>
              <a:t>Distract the child and do something fun or recreational when these ‘pains’ occur.</a:t>
            </a:r>
            <a:endParaRPr lang="en-IN" dirty="0"/>
          </a:p>
        </p:txBody>
      </p:sp>
    </p:spTree>
    <p:extLst>
      <p:ext uri="{BB962C8B-B14F-4D97-AF65-F5344CB8AC3E}">
        <p14:creationId xmlns:p14="http://schemas.microsoft.com/office/powerpoint/2010/main" val="31854889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285728"/>
            <a:ext cx="8715436" cy="6286544"/>
          </a:xfrm>
        </p:spPr>
        <p:txBody>
          <a:bodyPr>
            <a:normAutofit lnSpcReduction="10000"/>
          </a:bodyPr>
          <a:lstStyle/>
          <a:p>
            <a:pPr>
              <a:buNone/>
            </a:pPr>
            <a:endParaRPr lang="en-IN" b="1" dirty="0">
              <a:solidFill>
                <a:srgbClr val="0070C0"/>
              </a:solidFill>
            </a:endParaRPr>
          </a:p>
          <a:p>
            <a:pPr algn="just"/>
            <a:r>
              <a:rPr lang="en-IN" dirty="0"/>
              <a:t>Severe fear of being asked questions by teachers.</a:t>
            </a:r>
          </a:p>
          <a:p>
            <a:pPr algn="just"/>
            <a:r>
              <a:rPr lang="en-IN" dirty="0"/>
              <a:t>F</a:t>
            </a:r>
            <a:r>
              <a:rPr lang="en-IN" dirty="0" smtClean="0"/>
              <a:t>ears of embarrassment or making mistakes.</a:t>
            </a:r>
          </a:p>
          <a:p>
            <a:pPr algn="just"/>
            <a:r>
              <a:rPr lang="en-IN" dirty="0" smtClean="0"/>
              <a:t>Does not participate or ask for help in classroom due to fear of embarrassment.</a:t>
            </a:r>
          </a:p>
          <a:p>
            <a:pPr algn="just"/>
            <a:r>
              <a:rPr lang="en-IN" dirty="0" smtClean="0"/>
              <a:t>Stays away from school activities such as music/ sports where performance can be ‘criticized’.</a:t>
            </a:r>
          </a:p>
          <a:p>
            <a:pPr algn="just"/>
            <a:r>
              <a:rPr lang="en-IN" dirty="0" smtClean="0"/>
              <a:t>Prefers to be ‘invisible’ or unnoticed.</a:t>
            </a:r>
          </a:p>
          <a:p>
            <a:pPr algn="just"/>
            <a:r>
              <a:rPr lang="en-IN" dirty="0" smtClean="0"/>
              <a:t>Viewed by other children as ‘loners’ and as being anti-social/ uninterested in anything.</a:t>
            </a:r>
          </a:p>
          <a:p>
            <a:pPr algn="just"/>
            <a:r>
              <a:rPr lang="en-IN" dirty="0" smtClean="0"/>
              <a:t>May even drop out of school as they cannot bear the anxiety.</a:t>
            </a:r>
          </a:p>
          <a:p>
            <a:pPr>
              <a:buNone/>
            </a:pPr>
            <a:endParaRPr lang="en-IN" dirty="0" smtClean="0"/>
          </a:p>
          <a:p>
            <a:pPr>
              <a:buNone/>
            </a:pPr>
            <a:endParaRPr lang="en-IN" dirty="0" smtClean="0">
              <a:solidFill>
                <a:srgbClr val="0070C0"/>
              </a:solidFill>
            </a:endParaRPr>
          </a:p>
          <a:p>
            <a:pPr>
              <a:buNone/>
            </a:pPr>
            <a:endParaRPr lang="en-IN" dirty="0">
              <a:solidFill>
                <a:srgbClr val="0070C0"/>
              </a:solidFill>
            </a:endParaRPr>
          </a:p>
        </p:txBody>
      </p:sp>
      <p:sp>
        <p:nvSpPr>
          <p:cNvPr id="4" name="Title 1"/>
          <p:cNvSpPr>
            <a:spLocks noGrp="1"/>
          </p:cNvSpPr>
          <p:nvPr>
            <p:ph type="title"/>
          </p:nvPr>
        </p:nvSpPr>
        <p:spPr>
          <a:xfrm>
            <a:off x="107504" y="0"/>
            <a:ext cx="8686800" cy="836712"/>
          </a:xfrm>
        </p:spPr>
        <p:txBody>
          <a:bodyPr>
            <a:normAutofit/>
          </a:bodyPr>
          <a:lstStyle/>
          <a:p>
            <a:pPr algn="l"/>
            <a:r>
              <a:rPr lang="en-IN" dirty="0" smtClean="0"/>
              <a:t>Social Anxiety (in the Classroom)</a:t>
            </a:r>
            <a:endParaRPr lang="en-IN" dirty="0"/>
          </a:p>
        </p:txBody>
      </p:sp>
    </p:spTree>
    <p:extLst>
      <p:ext uri="{BB962C8B-B14F-4D97-AF65-F5344CB8AC3E}">
        <p14:creationId xmlns:p14="http://schemas.microsoft.com/office/powerpoint/2010/main" val="41664556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793507"/>
          </a:xfrm>
        </p:spPr>
        <p:txBody>
          <a:bodyPr/>
          <a:lstStyle/>
          <a:p>
            <a:pPr marL="0" indent="0">
              <a:buNone/>
            </a:pPr>
            <a:r>
              <a:rPr lang="en-IN" dirty="0" smtClean="0"/>
              <a:t>Response to Children with Social Anxiety</a:t>
            </a:r>
          </a:p>
          <a:p>
            <a:pPr>
              <a:buFontTx/>
              <a:buChar char="-"/>
            </a:pPr>
            <a:r>
              <a:rPr lang="en-IN" dirty="0" smtClean="0"/>
              <a:t>Guided imagery</a:t>
            </a:r>
          </a:p>
          <a:p>
            <a:pPr>
              <a:buFontTx/>
              <a:buChar char="-"/>
            </a:pPr>
            <a:r>
              <a:rPr lang="en-IN" dirty="0" smtClean="0"/>
              <a:t>Other relaxation exercises (breathing, yoga)</a:t>
            </a:r>
          </a:p>
          <a:p>
            <a:pPr>
              <a:buFontTx/>
              <a:buChar char="-"/>
            </a:pPr>
            <a:r>
              <a:rPr lang="en-IN" dirty="0" smtClean="0"/>
              <a:t>Positive self-talk</a:t>
            </a:r>
          </a:p>
          <a:p>
            <a:pPr>
              <a:buFontTx/>
              <a:buChar char="-"/>
            </a:pPr>
            <a:r>
              <a:rPr lang="en-IN" dirty="0" smtClean="0"/>
              <a:t>Graded exposure </a:t>
            </a:r>
          </a:p>
          <a:p>
            <a:pPr>
              <a:buFontTx/>
              <a:buChar char="-"/>
            </a:pPr>
            <a:r>
              <a:rPr lang="en-IN" dirty="0" smtClean="0"/>
              <a:t>Rehearsal/ role play for </a:t>
            </a:r>
            <a:r>
              <a:rPr lang="en-IN" dirty="0" err="1" smtClean="0"/>
              <a:t>preperation</a:t>
            </a:r>
            <a:endParaRPr lang="en-IN" dirty="0" smtClean="0"/>
          </a:p>
          <a:p>
            <a:pPr>
              <a:buFontTx/>
              <a:buChar char="-"/>
            </a:pPr>
            <a:endParaRPr lang="en-IN" dirty="0"/>
          </a:p>
        </p:txBody>
      </p:sp>
    </p:spTree>
    <p:extLst>
      <p:ext uri="{BB962C8B-B14F-4D97-AF65-F5344CB8AC3E}">
        <p14:creationId xmlns:p14="http://schemas.microsoft.com/office/powerpoint/2010/main" val="2520897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16632"/>
            <a:ext cx="7772400" cy="792088"/>
          </a:xfrm>
        </p:spPr>
        <p:txBody>
          <a:bodyPr/>
          <a:lstStyle/>
          <a:p>
            <a:r>
              <a:rPr lang="en-IN" dirty="0" smtClean="0"/>
              <a:t>Bed-Wettin</a:t>
            </a:r>
            <a:r>
              <a:rPr lang="en-IN" dirty="0"/>
              <a:t>g</a:t>
            </a:r>
          </a:p>
        </p:txBody>
      </p:sp>
      <p:sp>
        <p:nvSpPr>
          <p:cNvPr id="3" name="Slide Number Placeholder 2"/>
          <p:cNvSpPr>
            <a:spLocks noGrp="1"/>
          </p:cNvSpPr>
          <p:nvPr>
            <p:ph type="sldNum" sz="quarter" idx="12"/>
          </p:nvPr>
        </p:nvSpPr>
        <p:spPr/>
        <p:txBody>
          <a:bodyPr/>
          <a:lstStyle/>
          <a:p>
            <a:fld id="{F42C4A4B-6EFE-42E2-BAF9-5D545D2F71FF}" type="slidenum">
              <a:rPr lang="en-IN" smtClean="0"/>
              <a:pPr/>
              <a:t>27</a:t>
            </a:fld>
            <a:endParaRPr lang="en-IN"/>
          </a:p>
        </p:txBody>
      </p:sp>
      <p:sp>
        <p:nvSpPr>
          <p:cNvPr id="4" name="Content Placeholder 3"/>
          <p:cNvSpPr>
            <a:spLocks noGrp="1"/>
          </p:cNvSpPr>
          <p:nvPr>
            <p:ph sz="quarter" idx="1"/>
          </p:nvPr>
        </p:nvSpPr>
        <p:spPr>
          <a:xfrm>
            <a:off x="179512" y="908720"/>
            <a:ext cx="8784976" cy="5688632"/>
          </a:xfrm>
        </p:spPr>
        <p:txBody>
          <a:bodyPr>
            <a:normAutofit fontScale="92500" lnSpcReduction="20000"/>
          </a:bodyPr>
          <a:lstStyle/>
          <a:p>
            <a:pPr>
              <a:buNone/>
            </a:pPr>
            <a:r>
              <a:rPr lang="en-US" dirty="0"/>
              <a:t>A problem that occurs when a child over five years old unknowingly pees while sleeping.</a:t>
            </a:r>
          </a:p>
          <a:p>
            <a:pPr>
              <a:buNone/>
            </a:pPr>
            <a:r>
              <a:rPr lang="en-US" u="sng" dirty="0"/>
              <a:t>It becomes a problem when:</a:t>
            </a:r>
          </a:p>
          <a:p>
            <a:r>
              <a:rPr lang="en-US" dirty="0"/>
              <a:t>It occurs in a child who has actually achieved bladder control and toilet training skills. It becomes a problem when it is frequent enough to be disturbing, usually more than twice a week. </a:t>
            </a:r>
          </a:p>
          <a:p>
            <a:pPr lvl="0"/>
            <a:r>
              <a:rPr lang="en-US" dirty="0" smtClean="0"/>
              <a:t>The </a:t>
            </a:r>
            <a:r>
              <a:rPr lang="en-US" dirty="0"/>
              <a:t>child is at least 6 </a:t>
            </a:r>
            <a:r>
              <a:rPr lang="en-US" dirty="0" smtClean="0"/>
              <a:t>old </a:t>
            </a:r>
            <a:r>
              <a:rPr lang="en-US" dirty="0"/>
              <a:t>and has never been able to stay dry overnight.</a:t>
            </a:r>
            <a:endParaRPr lang="en-IN" dirty="0"/>
          </a:p>
          <a:p>
            <a:pPr lvl="0"/>
            <a:r>
              <a:rPr lang="en-US" dirty="0" smtClean="0"/>
              <a:t>The </a:t>
            </a:r>
            <a:r>
              <a:rPr lang="en-US" dirty="0"/>
              <a:t>child is troubled by wetting the bed–even if the child is younger than 6 years.</a:t>
            </a:r>
            <a:endParaRPr lang="en-IN" dirty="0"/>
          </a:p>
          <a:p>
            <a:pPr lvl="0"/>
            <a:r>
              <a:rPr lang="en-US" dirty="0" smtClean="0"/>
              <a:t>The </a:t>
            </a:r>
            <a:r>
              <a:rPr lang="en-US" dirty="0"/>
              <a:t>child was once able to stay dry but has begun bed-wetting again.</a:t>
            </a:r>
            <a:endParaRPr lang="en-IN" dirty="0"/>
          </a:p>
          <a:p>
            <a:pPr marL="0" indent="0">
              <a:buNone/>
            </a:pPr>
            <a:endParaRPr lang="en-IN" dirty="0"/>
          </a:p>
        </p:txBody>
      </p:sp>
    </p:spTree>
    <p:extLst>
      <p:ext uri="{BB962C8B-B14F-4D97-AF65-F5344CB8AC3E}">
        <p14:creationId xmlns:p14="http://schemas.microsoft.com/office/powerpoint/2010/main" val="19076243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001156" cy="857232"/>
          </a:xfrm>
        </p:spPr>
        <p:txBody>
          <a:bodyPr/>
          <a:lstStyle/>
          <a:p>
            <a:r>
              <a:rPr lang="en-IN" dirty="0" smtClean="0"/>
              <a:t>Types and Causes of Bed-Wetting</a:t>
            </a:r>
            <a:endParaRPr lang="en-IN"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28</a:t>
            </a:fld>
            <a:endParaRPr lang="en-IN"/>
          </a:p>
        </p:txBody>
      </p:sp>
      <p:sp>
        <p:nvSpPr>
          <p:cNvPr id="4" name="Content Placeholder 3"/>
          <p:cNvSpPr>
            <a:spLocks noGrp="1"/>
          </p:cNvSpPr>
          <p:nvPr>
            <p:ph sz="quarter" idx="1"/>
          </p:nvPr>
        </p:nvSpPr>
        <p:spPr>
          <a:xfrm>
            <a:off x="0" y="857232"/>
            <a:ext cx="9144000" cy="5162568"/>
          </a:xfrm>
        </p:spPr>
        <p:txBody>
          <a:bodyPr/>
          <a:lstStyle/>
          <a:p>
            <a:endParaRPr lang="en-US" u="sng" dirty="0" smtClean="0"/>
          </a:p>
          <a:p>
            <a:endParaRPr lang="en-IN" dirty="0"/>
          </a:p>
        </p:txBody>
      </p:sp>
      <p:graphicFrame>
        <p:nvGraphicFramePr>
          <p:cNvPr id="5" name="Table 4"/>
          <p:cNvGraphicFramePr>
            <a:graphicFrameLocks noGrp="1"/>
          </p:cNvGraphicFramePr>
          <p:nvPr/>
        </p:nvGraphicFramePr>
        <p:xfrm>
          <a:off x="214282" y="857232"/>
          <a:ext cx="8715436" cy="5765800"/>
        </p:xfrm>
        <a:graphic>
          <a:graphicData uri="http://schemas.openxmlformats.org/drawingml/2006/table">
            <a:tbl>
              <a:tblPr firstRow="1" bandRow="1">
                <a:tableStyleId>{5C22544A-7EE6-4342-B048-85BDC9FD1C3A}</a:tableStyleId>
              </a:tblPr>
              <a:tblGrid>
                <a:gridCol w="4614054"/>
                <a:gridCol w="4101382"/>
              </a:tblGrid>
              <a:tr h="370840">
                <a:tc>
                  <a:txBody>
                    <a:bodyPr/>
                    <a:lstStyle/>
                    <a:p>
                      <a:r>
                        <a:rPr lang="en-IN" dirty="0" smtClean="0"/>
                        <a:t>Primary Bed-Wetting</a:t>
                      </a:r>
                      <a:endParaRPr lang="en-IN" dirty="0"/>
                    </a:p>
                  </a:txBody>
                  <a:tcPr/>
                </a:tc>
                <a:tc>
                  <a:txBody>
                    <a:bodyPr/>
                    <a:lstStyle/>
                    <a:p>
                      <a:r>
                        <a:rPr lang="en-IN" dirty="0" smtClean="0"/>
                        <a:t>Secondary Bedwetting</a:t>
                      </a:r>
                      <a:endParaRPr lang="en-IN"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bedwetting that has been ongoing since early childhood without a break. A child with primary bedwetting has never been dry at night for any significant length of time. </a:t>
                      </a:r>
                    </a:p>
                  </a:txBody>
                  <a:tcPr/>
                </a:tc>
                <a:tc>
                  <a:txBody>
                    <a:bodyPr/>
                    <a:lstStyle/>
                    <a:p>
                      <a:r>
                        <a:rPr kumimoji="0" lang="en-US" sz="1800" kern="1200" dirty="0" smtClean="0">
                          <a:solidFill>
                            <a:schemeClr val="dk1"/>
                          </a:solidFill>
                          <a:latin typeface="+mn-lt"/>
                          <a:ea typeface="+mn-ea"/>
                          <a:cs typeface="+mn-cs"/>
                        </a:rPr>
                        <a:t>bedwetting that starts up after the child has been dry at night for a significant period of time, at least 6 months.</a:t>
                      </a:r>
                      <a:endParaRPr kumimoji="0" lang="en-IN" sz="1800" kern="1200" dirty="0">
                        <a:solidFill>
                          <a:schemeClr val="dk1"/>
                        </a:solidFill>
                        <a:latin typeface="+mn-lt"/>
                        <a:ea typeface="+mn-ea"/>
                        <a:cs typeface="+mn-cs"/>
                      </a:endParaRPr>
                    </a:p>
                  </a:txBody>
                  <a:tcPr/>
                </a:tc>
              </a:tr>
              <a:tr h="370840">
                <a:tc>
                  <a:txBody>
                    <a:bodyPr/>
                    <a:lstStyle/>
                    <a:p>
                      <a:r>
                        <a:rPr lang="en-IN" dirty="0" smtClean="0"/>
                        <a:t>Causes:</a:t>
                      </a:r>
                    </a:p>
                    <a:p>
                      <a:pPr lvl="0">
                        <a:buFont typeface="Arial" pitchFamily="34" charset="0"/>
                        <a:buChar char="•"/>
                      </a:pPr>
                      <a:r>
                        <a:rPr kumimoji="0" lang="en-US" sz="1800" kern="1200" dirty="0" smtClean="0">
                          <a:solidFill>
                            <a:schemeClr val="dk1"/>
                          </a:solidFill>
                          <a:latin typeface="+mn-lt"/>
                          <a:ea typeface="+mn-ea"/>
                          <a:cs typeface="+mn-cs"/>
                        </a:rPr>
                        <a:t>The child cannot yet hold urine for the entire night. </a:t>
                      </a:r>
                      <a:endParaRPr kumimoji="0" lang="en-IN" sz="1800" kern="1200" dirty="0" smtClean="0">
                        <a:solidFill>
                          <a:schemeClr val="dk1"/>
                        </a:solidFill>
                        <a:latin typeface="+mn-lt"/>
                        <a:ea typeface="+mn-ea"/>
                        <a:cs typeface="+mn-cs"/>
                      </a:endParaRPr>
                    </a:p>
                    <a:p>
                      <a:pPr lvl="0">
                        <a:buFont typeface="Arial" pitchFamily="34" charset="0"/>
                        <a:buChar char="•"/>
                      </a:pPr>
                      <a:r>
                        <a:rPr kumimoji="0" lang="en-US" sz="1800" kern="1200" dirty="0" smtClean="0">
                          <a:solidFill>
                            <a:schemeClr val="dk1"/>
                          </a:solidFill>
                          <a:latin typeface="+mn-lt"/>
                          <a:ea typeface="+mn-ea"/>
                          <a:cs typeface="+mn-cs"/>
                        </a:rPr>
                        <a:t>The child does not waken when his or her bladder is full.</a:t>
                      </a:r>
                      <a:endParaRPr kumimoji="0" lang="en-IN" sz="1800" kern="1200" dirty="0" smtClean="0">
                        <a:solidFill>
                          <a:schemeClr val="dk1"/>
                        </a:solidFill>
                        <a:latin typeface="+mn-lt"/>
                        <a:ea typeface="+mn-ea"/>
                        <a:cs typeface="+mn-cs"/>
                      </a:endParaRPr>
                    </a:p>
                    <a:p>
                      <a:pPr lvl="0">
                        <a:buFont typeface="Arial" pitchFamily="34" charset="0"/>
                        <a:buChar char="•"/>
                      </a:pPr>
                      <a:r>
                        <a:rPr kumimoji="0" lang="en-US" sz="1800" kern="1200" dirty="0" smtClean="0">
                          <a:solidFill>
                            <a:schemeClr val="dk1"/>
                          </a:solidFill>
                          <a:latin typeface="+mn-lt"/>
                          <a:ea typeface="+mn-ea"/>
                          <a:cs typeface="+mn-cs"/>
                        </a:rPr>
                        <a:t>The child produces a large amount of urine during the evening and night hours.</a:t>
                      </a:r>
                      <a:endParaRPr kumimoji="0" lang="en-IN" sz="1800" kern="1200" dirty="0" smtClean="0">
                        <a:solidFill>
                          <a:schemeClr val="dk1"/>
                        </a:solidFill>
                        <a:latin typeface="+mn-lt"/>
                        <a:ea typeface="+mn-ea"/>
                        <a:cs typeface="+mn-cs"/>
                      </a:endParaRPr>
                    </a:p>
                    <a:p>
                      <a:pPr lvl="0">
                        <a:buFont typeface="Arial" pitchFamily="34" charset="0"/>
                        <a:buChar char="•"/>
                      </a:pPr>
                      <a:r>
                        <a:rPr kumimoji="0" lang="en-US" sz="1800" kern="1200" dirty="0" smtClean="0">
                          <a:solidFill>
                            <a:schemeClr val="dk1"/>
                          </a:solidFill>
                          <a:latin typeface="+mn-lt"/>
                          <a:ea typeface="+mn-ea"/>
                          <a:cs typeface="+mn-cs"/>
                        </a:rPr>
                        <a:t>The child has poor daytime toilet habits. Many children habitually ignore the urge to urinate and put off urinating as long as they possibly can. Parents usually are familiar with the leg crossing, face straining, squirming, squatting, and groin holding that children use to hold back urine.</a:t>
                      </a:r>
                      <a:endParaRPr kumimoji="0" lang="en-IN" sz="1800" kern="1200" dirty="0" smtClean="0">
                        <a:solidFill>
                          <a:schemeClr val="dk1"/>
                        </a:solidFill>
                        <a:latin typeface="+mn-lt"/>
                        <a:ea typeface="+mn-ea"/>
                        <a:cs typeface="+mn-cs"/>
                      </a:endParaRPr>
                    </a:p>
                    <a:p>
                      <a:endParaRPr lang="en-IN" dirty="0"/>
                    </a:p>
                  </a:txBody>
                  <a:tcPr/>
                </a:tc>
                <a:tc>
                  <a:txBody>
                    <a:bodyPr/>
                    <a:lstStyle/>
                    <a:p>
                      <a:r>
                        <a:rPr lang="en-IN" dirty="0" smtClean="0"/>
                        <a:t>Causes:</a:t>
                      </a:r>
                    </a:p>
                    <a:p>
                      <a:pPr lvl="0">
                        <a:buFont typeface="Arial" pitchFamily="34" charset="0"/>
                        <a:buChar char="•"/>
                      </a:pPr>
                      <a:r>
                        <a:rPr kumimoji="0" lang="en-US" sz="1800" kern="1200" dirty="0" smtClean="0">
                          <a:solidFill>
                            <a:schemeClr val="tx1"/>
                          </a:solidFill>
                          <a:latin typeface="+mn-lt"/>
                          <a:ea typeface="+mn-ea"/>
                          <a:cs typeface="+mn-cs"/>
                          <a:hlinkClick r:id="rId2"/>
                        </a:rPr>
                        <a:t>Urinary tract infection</a:t>
                      </a:r>
                      <a:r>
                        <a:rPr kumimoji="0" lang="en-US" sz="1800" kern="1200" dirty="0" smtClean="0">
                          <a:solidFill>
                            <a:schemeClr val="tx1"/>
                          </a:solidFill>
                          <a:latin typeface="+mn-lt"/>
                          <a:ea typeface="+mn-ea"/>
                          <a:cs typeface="+mn-cs"/>
                        </a:rPr>
                        <a:t>/ Diabetes/ neurological problems/ other</a:t>
                      </a:r>
                      <a:r>
                        <a:rPr kumimoji="0" lang="en-US" sz="1800" kern="1200" baseline="0" dirty="0" smtClean="0">
                          <a:solidFill>
                            <a:schemeClr val="tx1"/>
                          </a:solidFill>
                          <a:latin typeface="+mn-lt"/>
                          <a:ea typeface="+mn-ea"/>
                          <a:cs typeface="+mn-cs"/>
                        </a:rPr>
                        <a:t> medical problems</a:t>
                      </a:r>
                    </a:p>
                    <a:p>
                      <a:pPr lvl="0">
                        <a:buFont typeface="Arial" pitchFamily="34" charset="0"/>
                        <a:buChar char="•"/>
                      </a:pPr>
                      <a:r>
                        <a:rPr kumimoji="0" lang="en-US" sz="1800" b="1" kern="1200" dirty="0" smtClean="0">
                          <a:solidFill>
                            <a:srgbClr val="FF0000"/>
                          </a:solidFill>
                          <a:latin typeface="+mn-lt"/>
                          <a:ea typeface="+mn-ea"/>
                          <a:cs typeface="+mn-cs"/>
                        </a:rPr>
                        <a:t>Emotional problems: </a:t>
                      </a:r>
                      <a:r>
                        <a:rPr kumimoji="0" lang="en-US" sz="1800" kern="1200" dirty="0" smtClean="0">
                          <a:solidFill>
                            <a:schemeClr val="dk1"/>
                          </a:solidFill>
                          <a:latin typeface="+mn-lt"/>
                          <a:ea typeface="+mn-ea"/>
                          <a:cs typeface="+mn-cs"/>
                        </a:rPr>
                        <a:t>A stressful home life, as in a home where the parents are in conflict, sometimes causes children to wet the bed. </a:t>
                      </a:r>
                      <a:r>
                        <a:rPr kumimoji="0" lang="en-US" sz="1800" u="sng" kern="1200" dirty="0" smtClean="0">
                          <a:solidFill>
                            <a:schemeClr val="dk1"/>
                          </a:solidFill>
                          <a:latin typeface="+mn-lt"/>
                          <a:ea typeface="+mn-ea"/>
                          <a:cs typeface="+mn-cs"/>
                        </a:rPr>
                        <a:t>Major changes</a:t>
                      </a:r>
                      <a:r>
                        <a:rPr kumimoji="0" lang="en-US" sz="1800" kern="1200" dirty="0" smtClean="0">
                          <a:solidFill>
                            <a:schemeClr val="dk1"/>
                          </a:solidFill>
                          <a:latin typeface="+mn-lt"/>
                          <a:ea typeface="+mn-ea"/>
                          <a:cs typeface="+mn-cs"/>
                        </a:rPr>
                        <a:t>, such as starting school, a new baby, or moving to a new home, children who are being physically or sexually abused sometimes begin bedwetting.</a:t>
                      </a:r>
                      <a:endParaRPr kumimoji="0" lang="en-IN" sz="1800" kern="1200" dirty="0" smtClean="0">
                        <a:solidFill>
                          <a:schemeClr val="dk1"/>
                        </a:solidFill>
                        <a:latin typeface="+mn-lt"/>
                        <a:ea typeface="+mn-ea"/>
                        <a:cs typeface="+mn-cs"/>
                      </a:endParaRPr>
                    </a:p>
                    <a:p>
                      <a:endParaRPr lang="en-IN" dirty="0"/>
                    </a:p>
                  </a:txBody>
                  <a:tcPr/>
                </a:tc>
              </a:tr>
            </a:tbl>
          </a:graphicData>
        </a:graphic>
      </p:graphicFrame>
    </p:spTree>
    <p:extLst>
      <p:ext uri="{BB962C8B-B14F-4D97-AF65-F5344CB8AC3E}">
        <p14:creationId xmlns:p14="http://schemas.microsoft.com/office/powerpoint/2010/main" val="37740122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064" y="116632"/>
            <a:ext cx="8285351" cy="864096"/>
          </a:xfrm>
        </p:spPr>
        <p:txBody>
          <a:bodyPr/>
          <a:lstStyle/>
          <a:p>
            <a:r>
              <a:rPr lang="en-IN" dirty="0" smtClean="0"/>
              <a:t>Responding to Bed-Wetting Issues</a:t>
            </a:r>
            <a:endParaRPr lang="en-IN"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29</a:t>
            </a:fld>
            <a:endParaRPr lang="en-IN"/>
          </a:p>
        </p:txBody>
      </p:sp>
      <p:sp>
        <p:nvSpPr>
          <p:cNvPr id="4" name="Content Placeholder 3"/>
          <p:cNvSpPr>
            <a:spLocks noGrp="1"/>
          </p:cNvSpPr>
          <p:nvPr>
            <p:ph sz="quarter" idx="1"/>
          </p:nvPr>
        </p:nvSpPr>
        <p:spPr>
          <a:xfrm>
            <a:off x="179512" y="1052736"/>
            <a:ext cx="8507288" cy="5544616"/>
          </a:xfrm>
        </p:spPr>
        <p:txBody>
          <a:bodyPr>
            <a:normAutofit fontScale="77500" lnSpcReduction="20000"/>
          </a:bodyPr>
          <a:lstStyle/>
          <a:p>
            <a:r>
              <a:rPr lang="en-US" dirty="0"/>
              <a:t>Almost all children outgrow their bed-wetting habit. As children mature, their muscles become stronger and their bladder capacity increases. They tend to sleep less deeply and to become more sensitive to messages the bladder sends to the brain. (Primary Bedwetting)</a:t>
            </a:r>
          </a:p>
          <a:p>
            <a:r>
              <a:rPr lang="en-US" dirty="0" smtClean="0"/>
              <a:t>Behavioral </a:t>
            </a:r>
            <a:r>
              <a:rPr lang="en-US" dirty="0"/>
              <a:t>Interventions </a:t>
            </a:r>
            <a:r>
              <a:rPr lang="en-US" dirty="0" smtClean="0"/>
              <a:t>:</a:t>
            </a:r>
          </a:p>
          <a:p>
            <a:pPr lvl="1"/>
            <a:r>
              <a:rPr lang="en-US" dirty="0"/>
              <a:t>Avoid giving liquids to child closer to bed-time i.e. 2 hours before sleep time.</a:t>
            </a:r>
          </a:p>
          <a:p>
            <a:pPr lvl="1"/>
            <a:r>
              <a:rPr lang="en-US" dirty="0" smtClean="0"/>
              <a:t>Get </a:t>
            </a:r>
            <a:r>
              <a:rPr lang="en-US" dirty="0"/>
              <a:t>child to go to toilet before sleeping. (Avoid diapers</a:t>
            </a:r>
            <a:r>
              <a:rPr lang="en-US" dirty="0" smtClean="0"/>
              <a:t>!)</a:t>
            </a:r>
          </a:p>
          <a:p>
            <a:pPr lvl="1"/>
            <a:r>
              <a:rPr lang="en-US" dirty="0" smtClean="0"/>
              <a:t>Set </a:t>
            </a:r>
            <a:r>
              <a:rPr lang="en-US" dirty="0"/>
              <a:t>alarm and wake child once during the night and take him/her to </a:t>
            </a:r>
            <a:r>
              <a:rPr lang="en-US" dirty="0" smtClean="0"/>
              <a:t>toilet.</a:t>
            </a:r>
          </a:p>
          <a:p>
            <a:pPr lvl="1"/>
            <a:r>
              <a:rPr lang="en-US" dirty="0" smtClean="0"/>
              <a:t>Never </a:t>
            </a:r>
            <a:r>
              <a:rPr lang="en-US" dirty="0"/>
              <a:t>punish or shame the child about bed-wetting (this will increase anxiety). Emphasize that it is not child’s </a:t>
            </a:r>
            <a:r>
              <a:rPr lang="en-US" dirty="0" smtClean="0"/>
              <a:t>fault.</a:t>
            </a:r>
          </a:p>
          <a:p>
            <a:pPr lvl="1"/>
            <a:r>
              <a:rPr lang="en-US" dirty="0" smtClean="0"/>
              <a:t>Get </a:t>
            </a:r>
            <a:r>
              <a:rPr lang="en-US" dirty="0"/>
              <a:t>parent and child to maintain a wet and dry night calendar—stars for dry </a:t>
            </a:r>
            <a:r>
              <a:rPr lang="en-US" dirty="0" smtClean="0"/>
              <a:t>nights!</a:t>
            </a:r>
          </a:p>
          <a:p>
            <a:pPr lvl="1"/>
            <a:r>
              <a:rPr lang="en-US" dirty="0" smtClean="0"/>
              <a:t>Address </a:t>
            </a:r>
            <a:r>
              <a:rPr lang="en-US" dirty="0"/>
              <a:t>bed-wetting issue as part of child’s larger problem of anxiety—use </a:t>
            </a:r>
            <a:r>
              <a:rPr lang="en-US" dirty="0" smtClean="0"/>
              <a:t>reassurance</a:t>
            </a:r>
            <a:r>
              <a:rPr lang="en-US" dirty="0"/>
              <a:t>,  family affection (hugs, cuddles).</a:t>
            </a:r>
          </a:p>
          <a:p>
            <a:endParaRPr lang="en-IN" dirty="0"/>
          </a:p>
        </p:txBody>
      </p:sp>
    </p:spTree>
    <p:extLst>
      <p:ext uri="{BB962C8B-B14F-4D97-AF65-F5344CB8AC3E}">
        <p14:creationId xmlns:p14="http://schemas.microsoft.com/office/powerpoint/2010/main" val="2201511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F42C4A4B-6EFE-42E2-BAF9-5D545D2F71FF}" type="slidenum">
              <a:rPr lang="en-IN" smtClean="0"/>
              <a:pPr/>
              <a:t>3</a:t>
            </a:fld>
            <a:endParaRPr lang="en-IN"/>
          </a:p>
        </p:txBody>
      </p:sp>
      <p:grpSp>
        <p:nvGrpSpPr>
          <p:cNvPr id="6" name="Group 5"/>
          <p:cNvGrpSpPr/>
          <p:nvPr/>
        </p:nvGrpSpPr>
        <p:grpSpPr>
          <a:xfrm>
            <a:off x="251520" y="1412776"/>
            <a:ext cx="8712968" cy="4176464"/>
            <a:chOff x="0" y="0"/>
            <a:chExt cx="7703065" cy="2941164"/>
          </a:xfrm>
        </p:grpSpPr>
        <p:sp>
          <p:nvSpPr>
            <p:cNvPr id="7" name="Oval 6"/>
            <p:cNvSpPr/>
            <p:nvPr/>
          </p:nvSpPr>
          <p:spPr>
            <a:xfrm>
              <a:off x="2018581" y="0"/>
              <a:ext cx="3570605" cy="114681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IN" sz="2000" b="1" dirty="0">
                  <a:effectLst/>
                  <a:latin typeface="Arial"/>
                  <a:ea typeface="Calibri"/>
                </a:rPr>
                <a:t>Key Areas for Child Development</a:t>
              </a:r>
              <a:endParaRPr lang="en-IN" sz="1100" b="1" dirty="0">
                <a:effectLst/>
                <a:latin typeface="Arial"/>
                <a:ea typeface="Calibri"/>
              </a:endParaRPr>
            </a:p>
          </p:txBody>
        </p:sp>
        <p:sp>
          <p:nvSpPr>
            <p:cNvPr id="8" name="Oval 7"/>
            <p:cNvSpPr/>
            <p:nvPr/>
          </p:nvSpPr>
          <p:spPr>
            <a:xfrm>
              <a:off x="690113" y="1854679"/>
              <a:ext cx="1543685" cy="1086485"/>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IN" sz="1800">
                  <a:effectLst/>
                  <a:latin typeface="Arial"/>
                  <a:ea typeface="Calibri"/>
                </a:rPr>
                <a:t>Social</a:t>
              </a:r>
              <a:endParaRPr lang="en-IN" sz="1100">
                <a:effectLst/>
                <a:latin typeface="Arial"/>
                <a:ea typeface="Calibri"/>
              </a:endParaRPr>
            </a:p>
          </p:txBody>
        </p:sp>
        <p:sp>
          <p:nvSpPr>
            <p:cNvPr id="9" name="Oval 8"/>
            <p:cNvSpPr/>
            <p:nvPr/>
          </p:nvSpPr>
          <p:spPr>
            <a:xfrm>
              <a:off x="2372264" y="1854679"/>
              <a:ext cx="1880139" cy="1086485"/>
            </a:xfrm>
            <a:prstGeom prst="ellipse">
              <a:avLst/>
            </a:prstGeom>
            <a:solidFill>
              <a:schemeClr val="accent2">
                <a:lumMod val="75000"/>
              </a:schemeClr>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IN" sz="1800">
                  <a:solidFill>
                    <a:srgbClr val="FFFFFF"/>
                  </a:solidFill>
                  <a:effectLst/>
                  <a:latin typeface="Arial"/>
                  <a:ea typeface="Calibri"/>
                </a:rPr>
                <a:t>Language</a:t>
              </a:r>
              <a:endParaRPr lang="en-IN" sz="1100">
                <a:effectLst/>
                <a:latin typeface="Arial"/>
                <a:ea typeface="Calibri"/>
              </a:endParaRPr>
            </a:p>
          </p:txBody>
        </p:sp>
        <p:sp>
          <p:nvSpPr>
            <p:cNvPr id="10" name="Oval 9"/>
            <p:cNvSpPr/>
            <p:nvPr/>
          </p:nvSpPr>
          <p:spPr>
            <a:xfrm>
              <a:off x="4399472" y="1751162"/>
              <a:ext cx="1794198" cy="1086485"/>
            </a:xfrm>
            <a:prstGeom prst="ellipse">
              <a:avLst/>
            </a:prstGeom>
            <a:solidFill>
              <a:schemeClr val="accent2">
                <a:lumMod val="75000"/>
              </a:schemeClr>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IN" sz="1800">
                  <a:solidFill>
                    <a:srgbClr val="FFFFFF"/>
                  </a:solidFill>
                  <a:effectLst/>
                  <a:latin typeface="Arial"/>
                  <a:ea typeface="Calibri"/>
                </a:rPr>
                <a:t>Cognitive</a:t>
              </a:r>
              <a:endParaRPr lang="en-IN" sz="1100">
                <a:effectLst/>
                <a:latin typeface="Arial"/>
                <a:ea typeface="Calibri"/>
              </a:endParaRPr>
            </a:p>
          </p:txBody>
        </p:sp>
        <p:sp>
          <p:nvSpPr>
            <p:cNvPr id="11" name="Oval 10"/>
            <p:cNvSpPr/>
            <p:nvPr/>
          </p:nvSpPr>
          <p:spPr>
            <a:xfrm>
              <a:off x="0" y="681486"/>
              <a:ext cx="1630045" cy="1086485"/>
            </a:xfrm>
            <a:prstGeom prst="ellipse">
              <a:avLst/>
            </a:prstGeom>
            <a:solidFill>
              <a:schemeClr val="accent2">
                <a:lumMod val="75000"/>
              </a:schemeClr>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IN" sz="1800">
                  <a:solidFill>
                    <a:srgbClr val="FFFFFF"/>
                  </a:solidFill>
                  <a:effectLst/>
                  <a:latin typeface="Arial"/>
                  <a:ea typeface="Calibri"/>
                </a:rPr>
                <a:t>Physical</a:t>
              </a:r>
              <a:endParaRPr lang="en-IN" sz="1100">
                <a:effectLst/>
                <a:latin typeface="Arial"/>
                <a:ea typeface="Calibri"/>
              </a:endParaRPr>
            </a:p>
          </p:txBody>
        </p:sp>
        <p:sp>
          <p:nvSpPr>
            <p:cNvPr id="12" name="Oval 11"/>
            <p:cNvSpPr/>
            <p:nvPr/>
          </p:nvSpPr>
          <p:spPr>
            <a:xfrm>
              <a:off x="5822830" y="862641"/>
              <a:ext cx="1880235" cy="1086485"/>
            </a:xfrm>
            <a:prstGeom prst="ellipse">
              <a:avLst/>
            </a:prstGeom>
            <a:solidFill>
              <a:schemeClr val="accent2">
                <a:lumMod val="75000"/>
              </a:schemeClr>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IN" sz="1800">
                  <a:solidFill>
                    <a:srgbClr val="FFFFFF"/>
                  </a:solidFill>
                  <a:effectLst/>
                  <a:latin typeface="Arial"/>
                  <a:ea typeface="Calibri"/>
                </a:rPr>
                <a:t>Emotional</a:t>
              </a:r>
              <a:endParaRPr lang="en-IN" sz="1100">
                <a:effectLst/>
                <a:latin typeface="Arial"/>
                <a:ea typeface="Calibri"/>
              </a:endParaRPr>
            </a:p>
          </p:txBody>
        </p:sp>
        <p:cxnSp>
          <p:nvCxnSpPr>
            <p:cNvPr id="13" name="Straight Arrow Connector 12"/>
            <p:cNvCxnSpPr/>
            <p:nvPr/>
          </p:nvCxnSpPr>
          <p:spPr>
            <a:xfrm flipH="1">
              <a:off x="1552755" y="750498"/>
              <a:ext cx="534837" cy="250166"/>
            </a:xfrm>
            <a:prstGeom prst="straightConnector1">
              <a:avLst/>
            </a:prstGeom>
            <a:ln w="50800" cmpd="sng">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a:off x="1828800" y="1000664"/>
              <a:ext cx="759124" cy="923637"/>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a:off x="3536830" y="1147313"/>
              <a:ext cx="103517" cy="707869"/>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4804913" y="1061049"/>
              <a:ext cx="258792" cy="706922"/>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5477773" y="672860"/>
              <a:ext cx="577970" cy="388189"/>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63542555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08720"/>
          </a:xfrm>
        </p:spPr>
        <p:txBody>
          <a:bodyPr>
            <a:noAutofit/>
          </a:bodyPr>
          <a:lstStyle/>
          <a:p>
            <a:pPr algn="l"/>
            <a:r>
              <a:rPr lang="en-IN" sz="3600" b="1" dirty="0" smtClean="0"/>
              <a:t>Other Anxiety Alleviation Techniques for Children</a:t>
            </a:r>
            <a:endParaRPr lang="en-IN" sz="3600"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30</a:t>
            </a:fld>
            <a:endParaRPr lang="en-IN"/>
          </a:p>
        </p:txBody>
      </p:sp>
      <p:sp>
        <p:nvSpPr>
          <p:cNvPr id="4" name="Content Placeholder 3"/>
          <p:cNvSpPr>
            <a:spLocks noGrp="1"/>
          </p:cNvSpPr>
          <p:nvPr>
            <p:ph sz="quarter" idx="1"/>
          </p:nvPr>
        </p:nvSpPr>
        <p:spPr>
          <a:xfrm>
            <a:off x="107504" y="980728"/>
            <a:ext cx="8579296" cy="5688632"/>
          </a:xfrm>
        </p:spPr>
        <p:txBody>
          <a:bodyPr>
            <a:normAutofit fontScale="55000" lnSpcReduction="20000"/>
          </a:bodyPr>
          <a:lstStyle/>
          <a:p>
            <a:r>
              <a:rPr lang="en-IN" sz="3600" dirty="0"/>
              <a:t>Developing Routine</a:t>
            </a:r>
          </a:p>
          <a:p>
            <a:pPr lvl="1"/>
            <a:r>
              <a:rPr lang="en-IN" sz="3600" dirty="0"/>
              <a:t>Counselling parents and child to help child to develop balanced routine with time for recreation, rest and play.</a:t>
            </a:r>
          </a:p>
          <a:p>
            <a:pPr lvl="1"/>
            <a:r>
              <a:rPr lang="en-IN" sz="3600" dirty="0"/>
              <a:t>Encourage child to participate in our recreational groups</a:t>
            </a:r>
            <a:r>
              <a:rPr lang="en-IN" sz="3600" dirty="0" smtClean="0"/>
              <a:t>.</a:t>
            </a:r>
          </a:p>
          <a:p>
            <a:pPr marL="320040" lvl="1" indent="0">
              <a:buNone/>
            </a:pPr>
            <a:endParaRPr lang="en-IN" sz="3600" dirty="0"/>
          </a:p>
          <a:p>
            <a:r>
              <a:rPr lang="en-IN" sz="3600" dirty="0"/>
              <a:t>What to do?</a:t>
            </a:r>
          </a:p>
          <a:p>
            <a:r>
              <a:rPr lang="en-IN" sz="3600" dirty="0"/>
              <a:t>Get the </a:t>
            </a:r>
            <a:r>
              <a:rPr lang="en-IN" sz="3600" dirty="0" smtClean="0"/>
              <a:t>parents to structure the child’s day to include:</a:t>
            </a:r>
            <a:endParaRPr lang="en-IN" sz="3600" dirty="0"/>
          </a:p>
          <a:p>
            <a:pPr lvl="1"/>
            <a:r>
              <a:rPr lang="en-IN" sz="3600" dirty="0"/>
              <a:t>Daily self-care activities (bathing, eating etc.)</a:t>
            </a:r>
          </a:p>
          <a:p>
            <a:pPr lvl="1"/>
            <a:r>
              <a:rPr lang="en-IN" sz="3600" dirty="0"/>
              <a:t>School</a:t>
            </a:r>
          </a:p>
          <a:p>
            <a:pPr lvl="1"/>
            <a:r>
              <a:rPr lang="en-IN" sz="3600" dirty="0"/>
              <a:t>Play </a:t>
            </a:r>
          </a:p>
          <a:p>
            <a:pPr lvl="1"/>
            <a:r>
              <a:rPr lang="en-IN" sz="3600" dirty="0"/>
              <a:t>Relaxation and recreation</a:t>
            </a:r>
          </a:p>
          <a:p>
            <a:pPr lvl="1"/>
            <a:r>
              <a:rPr lang="en-IN" sz="3600" dirty="0"/>
              <a:t>Family time</a:t>
            </a:r>
          </a:p>
          <a:p>
            <a:pPr marL="320040" lvl="1" indent="0">
              <a:buNone/>
            </a:pPr>
            <a:endParaRPr lang="en-IN" sz="3600" dirty="0"/>
          </a:p>
          <a:p>
            <a:pPr marL="0" indent="0">
              <a:buNone/>
            </a:pPr>
            <a:r>
              <a:rPr lang="en-IN" sz="3600" b="1" dirty="0"/>
              <a:t>Why does developing a routine/schedule help?</a:t>
            </a:r>
          </a:p>
          <a:p>
            <a:r>
              <a:rPr lang="en-IN" sz="3600" dirty="0"/>
              <a:t>It helps restore normalcy and balance.</a:t>
            </a:r>
          </a:p>
          <a:p>
            <a:r>
              <a:rPr lang="en-IN" sz="3600" dirty="0"/>
              <a:t>It helps restore predictability.</a:t>
            </a:r>
          </a:p>
          <a:p>
            <a:r>
              <a:rPr lang="en-IN" sz="3600" dirty="0"/>
              <a:t>It enables the child to feel that he/she has some control over time and activities, and decisions on what to do—and therefore reduces anxiety.</a:t>
            </a:r>
          </a:p>
          <a:p>
            <a:endParaRPr lang="en-IN" dirty="0"/>
          </a:p>
        </p:txBody>
      </p:sp>
    </p:spTree>
    <p:extLst>
      <p:ext uri="{BB962C8B-B14F-4D97-AF65-F5344CB8AC3E}">
        <p14:creationId xmlns:p14="http://schemas.microsoft.com/office/powerpoint/2010/main" val="16659782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8" y="0"/>
            <a:ext cx="8958469" cy="1484784"/>
          </a:xfrm>
        </p:spPr>
        <p:txBody>
          <a:bodyPr>
            <a:normAutofit fontScale="90000"/>
          </a:bodyPr>
          <a:lstStyle/>
          <a:p>
            <a:pPr algn="l"/>
            <a:r>
              <a:rPr lang="en-IN" dirty="0" smtClean="0"/>
              <a:t>Skills for Response to Anxiety in Children</a:t>
            </a:r>
            <a:br>
              <a:rPr lang="en-IN" dirty="0" smtClean="0"/>
            </a:br>
            <a:r>
              <a:rPr lang="en-IN" dirty="0" smtClean="0"/>
              <a:t>Small Group Work (3)</a:t>
            </a:r>
            <a:endParaRPr lang="en-IN" dirty="0"/>
          </a:p>
        </p:txBody>
      </p:sp>
      <p:sp>
        <p:nvSpPr>
          <p:cNvPr id="3" name="Content Placeholder 2"/>
          <p:cNvSpPr>
            <a:spLocks noGrp="1"/>
          </p:cNvSpPr>
          <p:nvPr>
            <p:ph idx="1"/>
          </p:nvPr>
        </p:nvSpPr>
        <p:spPr>
          <a:xfrm>
            <a:off x="251520" y="1600200"/>
            <a:ext cx="8435280" cy="4997152"/>
          </a:xfrm>
        </p:spPr>
        <p:txBody>
          <a:bodyPr>
            <a:normAutofit lnSpcReduction="10000"/>
          </a:bodyPr>
          <a:lstStyle/>
          <a:p>
            <a:pPr marL="0" indent="0">
              <a:buNone/>
            </a:pPr>
            <a:r>
              <a:rPr lang="en-IN" dirty="0" smtClean="0"/>
              <a:t>How would you respond/ what would you say to </a:t>
            </a:r>
            <a:r>
              <a:rPr lang="en-IN" dirty="0" err="1" smtClean="0"/>
              <a:t>i</a:t>
            </a:r>
            <a:r>
              <a:rPr lang="en-IN" dirty="0" smtClean="0"/>
              <a:t>) child; ii) parent/ teacher in cases of:</a:t>
            </a:r>
          </a:p>
          <a:p>
            <a:pPr>
              <a:buFontTx/>
              <a:buChar char="-"/>
            </a:pPr>
            <a:r>
              <a:rPr lang="en-IN" dirty="0" smtClean="0"/>
              <a:t>Separation anxiety</a:t>
            </a:r>
          </a:p>
          <a:p>
            <a:pPr>
              <a:buFontTx/>
              <a:buChar char="-"/>
            </a:pPr>
            <a:r>
              <a:rPr lang="en-IN" dirty="0" smtClean="0"/>
              <a:t>School refusal</a:t>
            </a:r>
          </a:p>
          <a:p>
            <a:pPr>
              <a:buFontTx/>
              <a:buChar char="-"/>
            </a:pPr>
            <a:r>
              <a:rPr lang="en-IN" dirty="0" smtClean="0"/>
              <a:t>Social Anxiety</a:t>
            </a:r>
          </a:p>
          <a:p>
            <a:pPr>
              <a:buFontTx/>
              <a:buChar char="-"/>
            </a:pPr>
            <a:r>
              <a:rPr lang="en-IN" dirty="0" smtClean="0"/>
              <a:t>Dissociative Disorder</a:t>
            </a:r>
          </a:p>
          <a:p>
            <a:pPr>
              <a:buFontTx/>
              <a:buChar char="-"/>
            </a:pPr>
            <a:r>
              <a:rPr lang="en-IN" dirty="0" smtClean="0"/>
              <a:t>Bed-wetting</a:t>
            </a:r>
          </a:p>
          <a:p>
            <a:pPr marL="0" indent="0">
              <a:buNone/>
            </a:pPr>
            <a:r>
              <a:rPr lang="en-IN" dirty="0" smtClean="0"/>
              <a:t>(Pick a child/ age/ context…role play your response).</a:t>
            </a:r>
            <a:endParaRPr lang="en-IN" dirty="0"/>
          </a:p>
        </p:txBody>
      </p:sp>
    </p:spTree>
    <p:extLst>
      <p:ext uri="{BB962C8B-B14F-4D97-AF65-F5344CB8AC3E}">
        <p14:creationId xmlns:p14="http://schemas.microsoft.com/office/powerpoint/2010/main" val="27012004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Externalizing Disorders</a:t>
            </a:r>
            <a:endParaRPr lang="en-IN" dirty="0"/>
          </a:p>
        </p:txBody>
      </p:sp>
      <p:sp>
        <p:nvSpPr>
          <p:cNvPr id="3" name="Content Placeholder 2"/>
          <p:cNvSpPr>
            <a:spLocks noGrp="1"/>
          </p:cNvSpPr>
          <p:nvPr>
            <p:ph idx="1"/>
          </p:nvPr>
        </p:nvSpPr>
        <p:spPr/>
        <p:txBody>
          <a:bodyPr>
            <a:normAutofit/>
          </a:bodyPr>
          <a:lstStyle/>
          <a:p>
            <a:endParaRPr lang="en-IN" dirty="0" smtClean="0"/>
          </a:p>
          <a:p>
            <a:r>
              <a:rPr lang="en-IN" dirty="0" smtClean="0"/>
              <a:t>Temper Tantrums</a:t>
            </a:r>
          </a:p>
          <a:p>
            <a:r>
              <a:rPr lang="en-IN" dirty="0" smtClean="0"/>
              <a:t>ADHD</a:t>
            </a:r>
          </a:p>
          <a:p>
            <a:r>
              <a:rPr lang="en-IN" dirty="0" smtClean="0"/>
              <a:t>Conduct Disorder</a:t>
            </a:r>
          </a:p>
          <a:p>
            <a:endParaRPr lang="en-IN" dirty="0" smtClean="0"/>
          </a:p>
          <a:p>
            <a:pPr marL="457200" lvl="1" indent="0">
              <a:buNone/>
            </a:pPr>
            <a:endParaRPr lang="en-IN" dirty="0" smtClean="0"/>
          </a:p>
        </p:txBody>
      </p:sp>
    </p:spTree>
    <p:extLst>
      <p:ext uri="{BB962C8B-B14F-4D97-AF65-F5344CB8AC3E}">
        <p14:creationId xmlns:p14="http://schemas.microsoft.com/office/powerpoint/2010/main" val="38415718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16632"/>
            <a:ext cx="7772400" cy="936104"/>
          </a:xfrm>
        </p:spPr>
        <p:txBody>
          <a:bodyPr/>
          <a:lstStyle/>
          <a:p>
            <a:r>
              <a:rPr lang="en-IN" dirty="0" smtClean="0"/>
              <a:t>Temper Tantrums</a:t>
            </a:r>
            <a:endParaRPr lang="en-IN"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33</a:t>
            </a:fld>
            <a:endParaRPr lang="en-IN"/>
          </a:p>
        </p:txBody>
      </p:sp>
      <p:sp>
        <p:nvSpPr>
          <p:cNvPr id="4" name="Content Placeholder 3"/>
          <p:cNvSpPr>
            <a:spLocks noGrp="1"/>
          </p:cNvSpPr>
          <p:nvPr>
            <p:ph sz="quarter" idx="1"/>
          </p:nvPr>
        </p:nvSpPr>
        <p:spPr>
          <a:xfrm>
            <a:off x="323528" y="1447800"/>
            <a:ext cx="8363272" cy="4572000"/>
          </a:xfrm>
        </p:spPr>
        <p:txBody>
          <a:bodyPr/>
          <a:lstStyle/>
          <a:p>
            <a:r>
              <a:rPr lang="en-IN" dirty="0" smtClean="0"/>
              <a:t>When a child cries/ screams excessively when her demands are not met.</a:t>
            </a:r>
          </a:p>
          <a:p>
            <a:r>
              <a:rPr lang="en-IN" dirty="0" smtClean="0"/>
              <a:t>It may also manifest as anger outbursts and physical aggression.</a:t>
            </a:r>
          </a:p>
          <a:p>
            <a:r>
              <a:rPr lang="en-IN" dirty="0" smtClean="0"/>
              <a:t>Subsides only when the demands are met.</a:t>
            </a:r>
          </a:p>
          <a:p>
            <a:pPr marL="0" indent="0">
              <a:buNone/>
            </a:pPr>
            <a:endParaRPr lang="en-IN" dirty="0"/>
          </a:p>
        </p:txBody>
      </p:sp>
    </p:spTree>
    <p:extLst>
      <p:ext uri="{BB962C8B-B14F-4D97-AF65-F5344CB8AC3E}">
        <p14:creationId xmlns:p14="http://schemas.microsoft.com/office/powerpoint/2010/main" val="2800797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507288" cy="922114"/>
          </a:xfrm>
        </p:spPr>
        <p:txBody>
          <a:bodyPr/>
          <a:lstStyle/>
          <a:p>
            <a:r>
              <a:rPr lang="en-IN" dirty="0" smtClean="0"/>
              <a:t>Management of Temper Tantrums</a:t>
            </a:r>
            <a:endParaRPr lang="en-IN"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34</a:t>
            </a:fld>
            <a:endParaRPr lang="en-IN"/>
          </a:p>
        </p:txBody>
      </p:sp>
      <p:sp>
        <p:nvSpPr>
          <p:cNvPr id="4" name="Content Placeholder 3"/>
          <p:cNvSpPr>
            <a:spLocks noGrp="1"/>
          </p:cNvSpPr>
          <p:nvPr>
            <p:ph sz="quarter" idx="1"/>
          </p:nvPr>
        </p:nvSpPr>
        <p:spPr>
          <a:xfrm>
            <a:off x="179512" y="1196752"/>
            <a:ext cx="8507288" cy="4823048"/>
          </a:xfrm>
        </p:spPr>
        <p:txBody>
          <a:bodyPr>
            <a:normAutofit/>
          </a:bodyPr>
          <a:lstStyle/>
          <a:p>
            <a:r>
              <a:rPr lang="en-IN" b="1" dirty="0" smtClean="0"/>
              <a:t>Baseline analysis</a:t>
            </a:r>
          </a:p>
          <a:p>
            <a:pPr lvl="1"/>
            <a:r>
              <a:rPr lang="en-IN" dirty="0" smtClean="0"/>
              <a:t>In what circumstances does tantrum occur?</a:t>
            </a:r>
          </a:p>
          <a:p>
            <a:pPr lvl="1"/>
            <a:r>
              <a:rPr lang="en-IN" dirty="0" smtClean="0"/>
              <a:t>What is demand of the child?</a:t>
            </a:r>
          </a:p>
          <a:p>
            <a:pPr lvl="1"/>
            <a:r>
              <a:rPr lang="en-IN" dirty="0" smtClean="0"/>
              <a:t>How does the tantrum manifest? (what does the child do?)</a:t>
            </a:r>
          </a:p>
          <a:p>
            <a:pPr lvl="1"/>
            <a:r>
              <a:rPr lang="en-IN" dirty="0" smtClean="0"/>
              <a:t>How often does it happen and how long does it last?</a:t>
            </a:r>
          </a:p>
          <a:p>
            <a:pPr lvl="1"/>
            <a:r>
              <a:rPr lang="en-IN" dirty="0" smtClean="0"/>
              <a:t>How do caregivers respond?</a:t>
            </a:r>
          </a:p>
          <a:p>
            <a:pPr lvl="1"/>
            <a:r>
              <a:rPr lang="en-IN" dirty="0" smtClean="0"/>
              <a:t>How effective is that response?</a:t>
            </a:r>
          </a:p>
        </p:txBody>
      </p:sp>
    </p:spTree>
    <p:extLst>
      <p:ext uri="{BB962C8B-B14F-4D97-AF65-F5344CB8AC3E}">
        <p14:creationId xmlns:p14="http://schemas.microsoft.com/office/powerpoint/2010/main" val="20724482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F42C4A4B-6EFE-42E2-BAF9-5D545D2F71FF}" type="slidenum">
              <a:rPr lang="en-IN" smtClean="0"/>
              <a:pPr/>
              <a:t>35</a:t>
            </a:fld>
            <a:endParaRPr lang="en-IN"/>
          </a:p>
        </p:txBody>
      </p:sp>
      <p:sp>
        <p:nvSpPr>
          <p:cNvPr id="4" name="Content Placeholder 3"/>
          <p:cNvSpPr>
            <a:spLocks noGrp="1"/>
          </p:cNvSpPr>
          <p:nvPr>
            <p:ph sz="quarter" idx="1"/>
          </p:nvPr>
        </p:nvSpPr>
        <p:spPr>
          <a:xfrm>
            <a:off x="179512" y="404664"/>
            <a:ext cx="8507288" cy="5976664"/>
          </a:xfrm>
        </p:spPr>
        <p:txBody>
          <a:bodyPr>
            <a:normAutofit fontScale="85000" lnSpcReduction="20000"/>
          </a:bodyPr>
          <a:lstStyle/>
          <a:p>
            <a:r>
              <a:rPr lang="en-IN" b="1" dirty="0" smtClean="0"/>
              <a:t>Before the tantrum occurs…</a:t>
            </a:r>
          </a:p>
          <a:p>
            <a:pPr lvl="1"/>
            <a:r>
              <a:rPr lang="en-IN" dirty="0" smtClean="0"/>
              <a:t>Anticipate </a:t>
            </a:r>
            <a:r>
              <a:rPr lang="en-IN" dirty="0"/>
              <a:t>provocations and provide for child’s legitimate needs.</a:t>
            </a:r>
          </a:p>
          <a:p>
            <a:pPr lvl="1"/>
            <a:r>
              <a:rPr lang="en-IN" dirty="0"/>
              <a:t>Keep child happy and engaged.</a:t>
            </a:r>
          </a:p>
          <a:p>
            <a:pPr lvl="1"/>
            <a:r>
              <a:rPr lang="en-IN" dirty="0"/>
              <a:t>Let caregiver-child interaction be in the context of activity, not only in the context of demand</a:t>
            </a:r>
            <a:r>
              <a:rPr lang="en-IN" dirty="0" smtClean="0"/>
              <a:t>.</a:t>
            </a:r>
          </a:p>
          <a:p>
            <a:pPr lvl="1"/>
            <a:r>
              <a:rPr lang="en-IN" dirty="0" smtClean="0"/>
              <a:t>Structure the child’s time so that the child is actively engaged.</a:t>
            </a:r>
          </a:p>
          <a:p>
            <a:r>
              <a:rPr lang="en-IN" b="1" dirty="0" smtClean="0"/>
              <a:t>When tantrum occurs…</a:t>
            </a:r>
          </a:p>
          <a:p>
            <a:r>
              <a:rPr lang="en-IN" dirty="0" smtClean="0"/>
              <a:t>Distract the child’s attention/ get him to do some other activity.</a:t>
            </a:r>
          </a:p>
          <a:p>
            <a:r>
              <a:rPr lang="en-IN" dirty="0" smtClean="0"/>
              <a:t>Ignore the tantrum—resume communication when the child stops crying/ screaming/demanding—and clearly let the child know what you are doing.</a:t>
            </a:r>
          </a:p>
          <a:p>
            <a:r>
              <a:rPr lang="en-IN" dirty="0" smtClean="0"/>
              <a:t>Tell the child you know she is upset. Soothe the child gently (gentle physical restraint).</a:t>
            </a:r>
            <a:endParaRPr lang="en-IN" dirty="0"/>
          </a:p>
          <a:p>
            <a:pPr marL="0" indent="0">
              <a:buNone/>
            </a:pPr>
            <a:endParaRPr lang="en-IN" dirty="0"/>
          </a:p>
          <a:p>
            <a:endParaRPr lang="en-IN" dirty="0"/>
          </a:p>
        </p:txBody>
      </p:sp>
    </p:spTree>
    <p:extLst>
      <p:ext uri="{BB962C8B-B14F-4D97-AF65-F5344CB8AC3E}">
        <p14:creationId xmlns:p14="http://schemas.microsoft.com/office/powerpoint/2010/main" val="23315519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16632"/>
            <a:ext cx="8856984" cy="1368152"/>
          </a:xfrm>
        </p:spPr>
        <p:txBody>
          <a:bodyPr>
            <a:normAutofit fontScale="90000"/>
          </a:bodyPr>
          <a:lstStyle/>
          <a:p>
            <a:r>
              <a:rPr lang="en-IN" b="1" dirty="0" smtClean="0"/>
              <a:t>Identifying Attention Deficiency Hyperactive Disorder (ADHD) in Pre-Schoolers</a:t>
            </a:r>
            <a:endParaRPr lang="en-IN"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36</a:t>
            </a:fld>
            <a:endParaRPr lang="en-IN"/>
          </a:p>
        </p:txBody>
      </p:sp>
      <p:sp>
        <p:nvSpPr>
          <p:cNvPr id="4" name="Content Placeholder 3"/>
          <p:cNvSpPr>
            <a:spLocks noGrp="1"/>
          </p:cNvSpPr>
          <p:nvPr>
            <p:ph sz="quarter" idx="1"/>
          </p:nvPr>
        </p:nvSpPr>
        <p:spPr>
          <a:xfrm>
            <a:off x="251520" y="1447800"/>
            <a:ext cx="8435280" cy="4572000"/>
          </a:xfrm>
        </p:spPr>
        <p:txBody>
          <a:bodyPr>
            <a:normAutofit fontScale="85000" lnSpcReduction="10000"/>
          </a:bodyPr>
          <a:lstStyle/>
          <a:p>
            <a:pPr marL="0" indent="0">
              <a:buNone/>
            </a:pPr>
            <a:r>
              <a:rPr lang="en-IN" b="1" dirty="0" smtClean="0"/>
              <a:t>Lack of Attention:</a:t>
            </a:r>
          </a:p>
          <a:p>
            <a:r>
              <a:rPr lang="en-IN" dirty="0"/>
              <a:t>Often has trouble keeping attention on tasks or play activities.</a:t>
            </a:r>
          </a:p>
          <a:p>
            <a:r>
              <a:rPr lang="en-IN" dirty="0"/>
              <a:t>Often does not seem to listen when spoken to directly.</a:t>
            </a:r>
          </a:p>
          <a:p>
            <a:r>
              <a:rPr lang="en-IN" dirty="0"/>
              <a:t>Often does not follow instructions and fails to finish </a:t>
            </a:r>
            <a:r>
              <a:rPr lang="en-IN" dirty="0" smtClean="0"/>
              <a:t>schoolwork/ activity; moves on to something else.</a:t>
            </a:r>
          </a:p>
          <a:p>
            <a:r>
              <a:rPr lang="en-IN" dirty="0"/>
              <a:t>Often loses things needed for tasks and activities (e.g. toys, school assignments, pencils, books, or tools).</a:t>
            </a:r>
          </a:p>
          <a:p>
            <a:r>
              <a:rPr lang="en-IN" dirty="0"/>
              <a:t>Is often easily distracted.</a:t>
            </a:r>
          </a:p>
          <a:p>
            <a:r>
              <a:rPr lang="en-IN" dirty="0"/>
              <a:t>Is often forgetful in daily activities.</a:t>
            </a:r>
          </a:p>
          <a:p>
            <a:pPr marL="0" indent="0">
              <a:buNone/>
            </a:pPr>
            <a:endParaRPr lang="en-IN" dirty="0"/>
          </a:p>
          <a:p>
            <a:pPr marL="0" indent="0">
              <a:buNone/>
            </a:pPr>
            <a:endParaRPr lang="en-IN" dirty="0"/>
          </a:p>
        </p:txBody>
      </p:sp>
    </p:spTree>
    <p:extLst>
      <p:ext uri="{BB962C8B-B14F-4D97-AF65-F5344CB8AC3E}">
        <p14:creationId xmlns:p14="http://schemas.microsoft.com/office/powerpoint/2010/main" val="8632937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F42C4A4B-6EFE-42E2-BAF9-5D545D2F71FF}" type="slidenum">
              <a:rPr lang="en-IN" smtClean="0"/>
              <a:pPr/>
              <a:t>37</a:t>
            </a:fld>
            <a:endParaRPr lang="en-IN"/>
          </a:p>
        </p:txBody>
      </p:sp>
      <p:sp>
        <p:nvSpPr>
          <p:cNvPr id="4" name="Content Placeholder 3"/>
          <p:cNvSpPr>
            <a:spLocks noGrp="1"/>
          </p:cNvSpPr>
          <p:nvPr>
            <p:ph sz="quarter" idx="1"/>
          </p:nvPr>
        </p:nvSpPr>
        <p:spPr>
          <a:xfrm>
            <a:off x="251520" y="404664"/>
            <a:ext cx="8435280" cy="5615136"/>
          </a:xfrm>
        </p:spPr>
        <p:txBody>
          <a:bodyPr>
            <a:normAutofit fontScale="77500" lnSpcReduction="20000"/>
          </a:bodyPr>
          <a:lstStyle/>
          <a:p>
            <a:pPr marL="0" indent="0">
              <a:buNone/>
            </a:pPr>
            <a:r>
              <a:rPr lang="en-IN" b="1" dirty="0" smtClean="0"/>
              <a:t>Hyperactivity:</a:t>
            </a:r>
          </a:p>
          <a:p>
            <a:r>
              <a:rPr lang="en-IN" dirty="0"/>
              <a:t>Often </a:t>
            </a:r>
            <a:r>
              <a:rPr lang="en-IN" dirty="0" smtClean="0"/>
              <a:t>restless/fidgets </a:t>
            </a:r>
            <a:r>
              <a:rPr lang="en-IN" dirty="0"/>
              <a:t>with hands or feet or squirms in seat.</a:t>
            </a:r>
          </a:p>
          <a:p>
            <a:r>
              <a:rPr lang="en-IN" dirty="0"/>
              <a:t>Often gets up from seat when remaining in seat is expected.</a:t>
            </a:r>
          </a:p>
          <a:p>
            <a:r>
              <a:rPr lang="en-IN" dirty="0" smtClean="0"/>
              <a:t>Excessive running/ climbing (more than other kids). </a:t>
            </a:r>
          </a:p>
          <a:p>
            <a:r>
              <a:rPr lang="en-IN" dirty="0" smtClean="0"/>
              <a:t>Often </a:t>
            </a:r>
            <a:r>
              <a:rPr lang="en-IN" dirty="0"/>
              <a:t>has trouble playing or enjoying leisure activities quietly.</a:t>
            </a:r>
          </a:p>
          <a:p>
            <a:r>
              <a:rPr lang="en-IN" dirty="0"/>
              <a:t>Is often "on the go" or often acts as if "driven by a motor."</a:t>
            </a:r>
          </a:p>
          <a:p>
            <a:pPr marL="0" indent="0">
              <a:buNone/>
            </a:pPr>
            <a:endParaRPr lang="en-IN" b="1" dirty="0" smtClean="0"/>
          </a:p>
          <a:p>
            <a:pPr marL="0" indent="0">
              <a:buNone/>
            </a:pPr>
            <a:r>
              <a:rPr lang="en-IN" b="1" dirty="0" smtClean="0"/>
              <a:t>Impulsivity:</a:t>
            </a:r>
            <a:endParaRPr lang="en-IN" b="1" dirty="0"/>
          </a:p>
          <a:p>
            <a:r>
              <a:rPr lang="en-IN" dirty="0"/>
              <a:t>Often has trouble waiting one's turn.</a:t>
            </a:r>
          </a:p>
          <a:p>
            <a:r>
              <a:rPr lang="en-IN" dirty="0"/>
              <a:t>Often interrupts or intrudes on </a:t>
            </a:r>
            <a:r>
              <a:rPr lang="en-IN" dirty="0" smtClean="0"/>
              <a:t>others (pushing/poking/hitting…)</a:t>
            </a:r>
            <a:endParaRPr lang="en-IN" dirty="0"/>
          </a:p>
          <a:p>
            <a:pPr marL="0" indent="0">
              <a:buNone/>
            </a:pPr>
            <a:endParaRPr lang="en-IN" dirty="0"/>
          </a:p>
        </p:txBody>
      </p:sp>
    </p:spTree>
    <p:extLst>
      <p:ext uri="{BB962C8B-B14F-4D97-AF65-F5344CB8AC3E}">
        <p14:creationId xmlns:p14="http://schemas.microsoft.com/office/powerpoint/2010/main" val="4046021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64488" cy="1844824"/>
          </a:xfrm>
        </p:spPr>
        <p:txBody>
          <a:bodyPr>
            <a:normAutofit fontScale="90000"/>
          </a:bodyPr>
          <a:lstStyle/>
          <a:p>
            <a:r>
              <a:rPr lang="en-IN" b="1" dirty="0" smtClean="0"/>
              <a:t>Does a pre-schooler really have ADHD or is he/she just very energetic and playful? How do we know?</a:t>
            </a:r>
            <a:endParaRPr lang="en-IN"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38</a:t>
            </a:fld>
            <a:endParaRPr lang="en-IN"/>
          </a:p>
        </p:txBody>
      </p:sp>
      <p:sp>
        <p:nvSpPr>
          <p:cNvPr id="4" name="Content Placeholder 3"/>
          <p:cNvSpPr>
            <a:spLocks noGrp="1"/>
          </p:cNvSpPr>
          <p:nvPr>
            <p:ph sz="quarter" idx="1"/>
          </p:nvPr>
        </p:nvSpPr>
        <p:spPr>
          <a:xfrm>
            <a:off x="251520" y="1772816"/>
            <a:ext cx="8435280" cy="4752528"/>
          </a:xfrm>
        </p:spPr>
        <p:txBody>
          <a:bodyPr>
            <a:normAutofit fontScale="92500" lnSpcReduction="10000"/>
          </a:bodyPr>
          <a:lstStyle/>
          <a:p>
            <a:r>
              <a:rPr lang="en-IN" dirty="0"/>
              <a:t>How does </a:t>
            </a:r>
            <a:r>
              <a:rPr lang="en-IN" dirty="0" smtClean="0"/>
              <a:t>the </a:t>
            </a:r>
            <a:r>
              <a:rPr lang="en-IN" dirty="0"/>
              <a:t>child compare with his peers?</a:t>
            </a:r>
          </a:p>
          <a:p>
            <a:r>
              <a:rPr lang="en-IN" dirty="0"/>
              <a:t>Is the </a:t>
            </a:r>
            <a:r>
              <a:rPr lang="en-IN" dirty="0" err="1"/>
              <a:t>behavior</a:t>
            </a:r>
            <a:r>
              <a:rPr lang="en-IN" dirty="0"/>
              <a:t> similar to other children </a:t>
            </a:r>
            <a:r>
              <a:rPr lang="en-IN" dirty="0" smtClean="0"/>
              <a:t>of the </a:t>
            </a:r>
            <a:r>
              <a:rPr lang="en-IN" dirty="0"/>
              <a:t>same age or is this </a:t>
            </a:r>
            <a:r>
              <a:rPr lang="en-IN" dirty="0" err="1"/>
              <a:t>behavior</a:t>
            </a:r>
            <a:r>
              <a:rPr lang="en-IN" dirty="0"/>
              <a:t> more extreme, more disruptive?</a:t>
            </a:r>
          </a:p>
          <a:p>
            <a:r>
              <a:rPr lang="en-IN" dirty="0"/>
              <a:t>Is the </a:t>
            </a:r>
            <a:r>
              <a:rPr lang="en-IN" dirty="0" err="1"/>
              <a:t>behavior</a:t>
            </a:r>
            <a:r>
              <a:rPr lang="en-IN" dirty="0"/>
              <a:t> leading to chronic problems in daily functioning?</a:t>
            </a:r>
          </a:p>
          <a:p>
            <a:r>
              <a:rPr lang="en-IN" dirty="0"/>
              <a:t>Does the </a:t>
            </a:r>
            <a:r>
              <a:rPr lang="en-IN" dirty="0" err="1"/>
              <a:t>behavior</a:t>
            </a:r>
            <a:r>
              <a:rPr lang="en-IN" dirty="0"/>
              <a:t> occur in more than one setting (for example, at preschool and at home)?</a:t>
            </a:r>
          </a:p>
          <a:p>
            <a:r>
              <a:rPr lang="en-IN" dirty="0"/>
              <a:t>Is the </a:t>
            </a:r>
            <a:r>
              <a:rPr lang="en-IN" dirty="0" err="1"/>
              <a:t>behavior</a:t>
            </a:r>
            <a:r>
              <a:rPr lang="en-IN" dirty="0"/>
              <a:t> innate to the child or could it be caused by other factors and conditions?</a:t>
            </a:r>
          </a:p>
          <a:p>
            <a:endParaRPr lang="en-IN" dirty="0"/>
          </a:p>
        </p:txBody>
      </p:sp>
    </p:spTree>
    <p:extLst>
      <p:ext uri="{BB962C8B-B14F-4D97-AF65-F5344CB8AC3E}">
        <p14:creationId xmlns:p14="http://schemas.microsoft.com/office/powerpoint/2010/main" val="261509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994122"/>
          </a:xfrm>
        </p:spPr>
        <p:txBody>
          <a:bodyPr/>
          <a:lstStyle/>
          <a:p>
            <a:r>
              <a:rPr lang="en-IN" dirty="0" smtClean="0"/>
              <a:t>Responding to ADHD</a:t>
            </a:r>
            <a:endParaRPr lang="en-IN"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39</a:t>
            </a:fld>
            <a:endParaRPr lang="en-IN"/>
          </a:p>
        </p:txBody>
      </p:sp>
      <p:sp>
        <p:nvSpPr>
          <p:cNvPr id="4" name="Content Placeholder 3"/>
          <p:cNvSpPr>
            <a:spLocks noGrp="1"/>
          </p:cNvSpPr>
          <p:nvPr>
            <p:ph sz="quarter" idx="1"/>
          </p:nvPr>
        </p:nvSpPr>
        <p:spPr>
          <a:xfrm>
            <a:off x="251520" y="1447800"/>
            <a:ext cx="8435280" cy="4572000"/>
          </a:xfrm>
        </p:spPr>
        <p:txBody>
          <a:bodyPr/>
          <a:lstStyle/>
          <a:p>
            <a:r>
              <a:rPr lang="en-IN" dirty="0" smtClean="0"/>
              <a:t>Have child to sit in front/ close to teacher (focus attention).</a:t>
            </a:r>
          </a:p>
          <a:p>
            <a:r>
              <a:rPr lang="en-IN" dirty="0" smtClean="0"/>
              <a:t>Get child to be teacher’s helper (give responsibility).</a:t>
            </a:r>
          </a:p>
          <a:p>
            <a:r>
              <a:rPr lang="en-IN" dirty="0" smtClean="0"/>
              <a:t>Attention-enhancing tasks.</a:t>
            </a:r>
          </a:p>
          <a:p>
            <a:r>
              <a:rPr lang="en-IN" dirty="0" smtClean="0"/>
              <a:t>Behaviour modification techniques: positive reinforcement/ rewards, negative reinforcement, time-out</a:t>
            </a:r>
          </a:p>
        </p:txBody>
      </p:sp>
    </p:spTree>
    <p:extLst>
      <p:ext uri="{BB962C8B-B14F-4D97-AF65-F5344CB8AC3E}">
        <p14:creationId xmlns:p14="http://schemas.microsoft.com/office/powerpoint/2010/main" val="18847506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fontScale="90000"/>
          </a:bodyPr>
          <a:lstStyle/>
          <a:p>
            <a:pPr algn="l"/>
            <a:r>
              <a:rPr lang="en-IN" b="1" dirty="0" smtClean="0"/>
              <a:t>Children’s Developmental Needs: </a:t>
            </a:r>
            <a:br>
              <a:rPr lang="en-IN" b="1" dirty="0" smtClean="0"/>
            </a:br>
            <a:r>
              <a:rPr lang="en-IN" b="1" dirty="0" smtClean="0"/>
              <a:t>Small Group Work (1)</a:t>
            </a:r>
            <a:endParaRPr lang="en-IN" b="1" dirty="0"/>
          </a:p>
        </p:txBody>
      </p:sp>
      <p:sp>
        <p:nvSpPr>
          <p:cNvPr id="3" name="Content Placeholder 2"/>
          <p:cNvSpPr>
            <a:spLocks noGrp="1"/>
          </p:cNvSpPr>
          <p:nvPr>
            <p:ph idx="1"/>
          </p:nvPr>
        </p:nvSpPr>
        <p:spPr>
          <a:xfrm>
            <a:off x="179512" y="1340768"/>
            <a:ext cx="8856984" cy="5256584"/>
          </a:xfrm>
        </p:spPr>
        <p:txBody>
          <a:bodyPr/>
          <a:lstStyle/>
          <a:p>
            <a:r>
              <a:rPr lang="en-IN" dirty="0" smtClean="0"/>
              <a:t>What should they be able to achieve?</a:t>
            </a:r>
          </a:p>
          <a:p>
            <a:r>
              <a:rPr lang="en-IN" dirty="0" smtClean="0"/>
              <a:t>What do they need to achieve it?</a:t>
            </a:r>
          </a:p>
          <a:p>
            <a:r>
              <a:rPr lang="en-IN" dirty="0" smtClean="0"/>
              <a:t>What types of activities can we do to promote development?</a:t>
            </a:r>
          </a:p>
          <a:p>
            <a:pPr marL="0" indent="0">
              <a:buNone/>
            </a:pPr>
            <a:endParaRPr lang="en-IN" dirty="0" smtClean="0"/>
          </a:p>
          <a:p>
            <a:pPr marL="0" indent="0">
              <a:buNone/>
            </a:pPr>
            <a:endParaRPr lang="en-IN" dirty="0"/>
          </a:p>
        </p:txBody>
      </p:sp>
      <p:graphicFrame>
        <p:nvGraphicFramePr>
          <p:cNvPr id="4" name="Table 3"/>
          <p:cNvGraphicFramePr>
            <a:graphicFrameLocks noGrp="1"/>
          </p:cNvGraphicFramePr>
          <p:nvPr>
            <p:extLst>
              <p:ext uri="{D42A27DB-BD31-4B8C-83A1-F6EECF244321}">
                <p14:modId xmlns:p14="http://schemas.microsoft.com/office/powerpoint/2010/main" val="1335391821"/>
              </p:ext>
            </p:extLst>
          </p:nvPr>
        </p:nvGraphicFramePr>
        <p:xfrm>
          <a:off x="395536" y="3573017"/>
          <a:ext cx="8280920" cy="3096344"/>
        </p:xfrm>
        <a:graphic>
          <a:graphicData uri="http://schemas.openxmlformats.org/drawingml/2006/table">
            <a:tbl>
              <a:tblPr firstRow="1" bandRow="1">
                <a:tableStyleId>{5C22544A-7EE6-4342-B048-85BDC9FD1C3A}</a:tableStyleId>
              </a:tblPr>
              <a:tblGrid>
                <a:gridCol w="1656184"/>
                <a:gridCol w="1656184"/>
                <a:gridCol w="1656184"/>
                <a:gridCol w="1656184"/>
                <a:gridCol w="1656184"/>
              </a:tblGrid>
              <a:tr h="501182">
                <a:tc>
                  <a:txBody>
                    <a:bodyPr/>
                    <a:lstStyle/>
                    <a:p>
                      <a:endParaRPr lang="en-IN" dirty="0"/>
                    </a:p>
                  </a:txBody>
                  <a:tcPr/>
                </a:tc>
                <a:tc>
                  <a:txBody>
                    <a:bodyPr/>
                    <a:lstStyle/>
                    <a:p>
                      <a:r>
                        <a:rPr lang="en-IN" dirty="0" smtClean="0"/>
                        <a:t>Physical</a:t>
                      </a:r>
                      <a:endParaRPr lang="en-IN" dirty="0"/>
                    </a:p>
                  </a:txBody>
                  <a:tcPr/>
                </a:tc>
                <a:tc>
                  <a:txBody>
                    <a:bodyPr/>
                    <a:lstStyle/>
                    <a:p>
                      <a:r>
                        <a:rPr lang="en-IN" dirty="0" smtClean="0"/>
                        <a:t>Social</a:t>
                      </a:r>
                      <a:endParaRPr lang="en-IN" dirty="0"/>
                    </a:p>
                  </a:txBody>
                  <a:tcPr/>
                </a:tc>
                <a:tc>
                  <a:txBody>
                    <a:bodyPr/>
                    <a:lstStyle/>
                    <a:p>
                      <a:r>
                        <a:rPr lang="en-IN" dirty="0" smtClean="0"/>
                        <a:t>Cognitive</a:t>
                      </a:r>
                      <a:endParaRPr lang="en-IN" dirty="0"/>
                    </a:p>
                  </a:txBody>
                  <a:tcPr/>
                </a:tc>
                <a:tc>
                  <a:txBody>
                    <a:bodyPr/>
                    <a:lstStyle/>
                    <a:p>
                      <a:r>
                        <a:rPr lang="en-IN" dirty="0" smtClean="0"/>
                        <a:t>Emotional</a:t>
                      </a:r>
                      <a:endParaRPr lang="en-IN" dirty="0"/>
                    </a:p>
                  </a:txBody>
                  <a:tcPr/>
                </a:tc>
              </a:tr>
              <a:tr h="865054">
                <a:tc>
                  <a:txBody>
                    <a:bodyPr/>
                    <a:lstStyle/>
                    <a:p>
                      <a:r>
                        <a:rPr lang="en-IN" dirty="0" smtClean="0"/>
                        <a:t>0 to 6 years</a:t>
                      </a:r>
                      <a:endParaRPr lang="en-IN" dirty="0"/>
                    </a:p>
                  </a:txBody>
                  <a:tcPr/>
                </a:tc>
                <a:tc>
                  <a:txBody>
                    <a:bodyPr/>
                    <a:lstStyle/>
                    <a:p>
                      <a:endParaRPr lang="en-IN" dirty="0"/>
                    </a:p>
                  </a:txBody>
                  <a:tcPr/>
                </a:tc>
                <a:tc>
                  <a:txBody>
                    <a:bodyPr/>
                    <a:lstStyle/>
                    <a:p>
                      <a:endParaRPr lang="en-IN" dirty="0"/>
                    </a:p>
                  </a:txBody>
                  <a:tcPr/>
                </a:tc>
                <a:tc>
                  <a:txBody>
                    <a:bodyPr/>
                    <a:lstStyle/>
                    <a:p>
                      <a:endParaRPr lang="en-IN"/>
                    </a:p>
                  </a:txBody>
                  <a:tcPr/>
                </a:tc>
                <a:tc>
                  <a:txBody>
                    <a:bodyPr/>
                    <a:lstStyle/>
                    <a:p>
                      <a:endParaRPr lang="en-IN"/>
                    </a:p>
                  </a:txBody>
                  <a:tcPr/>
                </a:tc>
              </a:tr>
              <a:tr h="865054">
                <a:tc>
                  <a:txBody>
                    <a:bodyPr/>
                    <a:lstStyle/>
                    <a:p>
                      <a:r>
                        <a:rPr lang="en-IN" dirty="0" smtClean="0"/>
                        <a:t>7 to 12 years</a:t>
                      </a:r>
                      <a:endParaRPr lang="en-IN" dirty="0"/>
                    </a:p>
                  </a:txBody>
                  <a:tcPr/>
                </a:tc>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dirty="0"/>
                    </a:p>
                  </a:txBody>
                  <a:tcPr/>
                </a:tc>
              </a:tr>
              <a:tr h="865054">
                <a:tc>
                  <a:txBody>
                    <a:bodyPr/>
                    <a:lstStyle/>
                    <a:p>
                      <a:r>
                        <a:rPr lang="en-IN" dirty="0" smtClean="0"/>
                        <a:t>13</a:t>
                      </a:r>
                      <a:r>
                        <a:rPr lang="en-IN" baseline="0" dirty="0" smtClean="0"/>
                        <a:t> to 18 years</a:t>
                      </a:r>
                      <a:endParaRPr lang="en-IN" dirty="0"/>
                    </a:p>
                  </a:txBody>
                  <a:tcPr/>
                </a:tc>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dirty="0"/>
                    </a:p>
                  </a:txBody>
                  <a:tcPr/>
                </a:tc>
              </a:tr>
            </a:tbl>
          </a:graphicData>
        </a:graphic>
      </p:graphicFrame>
    </p:spTree>
    <p:extLst>
      <p:ext uri="{BB962C8B-B14F-4D97-AF65-F5344CB8AC3E}">
        <p14:creationId xmlns:p14="http://schemas.microsoft.com/office/powerpoint/2010/main" val="240034937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16632"/>
            <a:ext cx="8496944" cy="792088"/>
          </a:xfrm>
        </p:spPr>
        <p:txBody>
          <a:bodyPr>
            <a:normAutofit/>
          </a:bodyPr>
          <a:lstStyle/>
          <a:p>
            <a:r>
              <a:rPr lang="en-IN" b="1" dirty="0" smtClean="0"/>
              <a:t>Positive Engagement with Children</a:t>
            </a:r>
            <a:endParaRPr lang="en-IN"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40</a:t>
            </a:fld>
            <a:endParaRPr lang="en-IN"/>
          </a:p>
        </p:txBody>
      </p:sp>
      <p:sp>
        <p:nvSpPr>
          <p:cNvPr id="4" name="Content Placeholder 3"/>
          <p:cNvSpPr>
            <a:spLocks noGrp="1"/>
          </p:cNvSpPr>
          <p:nvPr>
            <p:ph sz="quarter" idx="1"/>
          </p:nvPr>
        </p:nvSpPr>
        <p:spPr>
          <a:xfrm>
            <a:off x="251520" y="980728"/>
            <a:ext cx="8435280" cy="5760640"/>
          </a:xfrm>
        </p:spPr>
        <p:txBody>
          <a:bodyPr>
            <a:normAutofit fontScale="85000" lnSpcReduction="20000"/>
          </a:bodyPr>
          <a:lstStyle/>
          <a:p>
            <a:r>
              <a:rPr lang="en-IN" dirty="0" smtClean="0"/>
              <a:t>Seat child in front/ near the teacher </a:t>
            </a:r>
            <a:r>
              <a:rPr lang="en-IN" dirty="0"/>
              <a:t>to limit </a:t>
            </a:r>
            <a:r>
              <a:rPr lang="en-IN" dirty="0" smtClean="0"/>
              <a:t>distractions. </a:t>
            </a:r>
          </a:p>
          <a:p>
            <a:r>
              <a:rPr lang="en-IN" dirty="0" smtClean="0"/>
              <a:t>Provide frequent </a:t>
            </a:r>
            <a:r>
              <a:rPr lang="en-IN" dirty="0"/>
              <a:t>one-to-one attention </a:t>
            </a:r>
            <a:endParaRPr lang="en-IN" dirty="0" smtClean="0"/>
          </a:p>
          <a:p>
            <a:r>
              <a:rPr lang="en-IN" dirty="0" smtClean="0"/>
              <a:t>Seat child </a:t>
            </a:r>
            <a:r>
              <a:rPr lang="en-IN" dirty="0"/>
              <a:t>with another child who is of low risk for such </a:t>
            </a:r>
            <a:r>
              <a:rPr lang="en-IN" dirty="0" smtClean="0"/>
              <a:t>behaviour.</a:t>
            </a:r>
          </a:p>
          <a:p>
            <a:r>
              <a:rPr lang="en-IN" dirty="0" smtClean="0"/>
              <a:t>Give </a:t>
            </a:r>
            <a:r>
              <a:rPr lang="en-IN" dirty="0"/>
              <a:t>the child an opportunity to </a:t>
            </a:r>
            <a:r>
              <a:rPr lang="en-IN" dirty="0" smtClean="0"/>
              <a:t>explain his/ her action/ behaviour.</a:t>
            </a:r>
          </a:p>
          <a:p>
            <a:r>
              <a:rPr lang="en-IN" dirty="0" smtClean="0"/>
              <a:t>Notice </a:t>
            </a:r>
            <a:r>
              <a:rPr lang="en-IN" dirty="0"/>
              <a:t>children being good and appreciate them </a:t>
            </a:r>
            <a:r>
              <a:rPr lang="en-IN" dirty="0" smtClean="0"/>
              <a:t>verbally.</a:t>
            </a:r>
            <a:endParaRPr lang="en-IN" dirty="0"/>
          </a:p>
          <a:p>
            <a:r>
              <a:rPr lang="en-IN" dirty="0" smtClean="0"/>
              <a:t>Focus </a:t>
            </a:r>
            <a:r>
              <a:rPr lang="en-IN" dirty="0"/>
              <a:t>on the positives of every child, even the most difficult </a:t>
            </a:r>
            <a:r>
              <a:rPr lang="en-IN" dirty="0" smtClean="0"/>
              <a:t>ones.</a:t>
            </a:r>
            <a:endParaRPr lang="en-IN" dirty="0"/>
          </a:p>
          <a:p>
            <a:r>
              <a:rPr lang="en-IN" dirty="0" smtClean="0"/>
              <a:t> </a:t>
            </a:r>
            <a:r>
              <a:rPr lang="en-IN" dirty="0"/>
              <a:t>Identify good efforts even if ultimately </a:t>
            </a:r>
            <a:r>
              <a:rPr lang="en-IN" dirty="0" smtClean="0"/>
              <a:t>unsuccessful.</a:t>
            </a:r>
          </a:p>
          <a:p>
            <a:r>
              <a:rPr lang="en-IN" dirty="0"/>
              <a:t>Use star charts for good behaviour</a:t>
            </a:r>
            <a:r>
              <a:rPr lang="en-IN" dirty="0" smtClean="0"/>
              <a:t>.</a:t>
            </a:r>
            <a:endParaRPr lang="en-IN" dirty="0"/>
          </a:p>
          <a:p>
            <a:r>
              <a:rPr lang="en-IN" dirty="0" smtClean="0"/>
              <a:t>Check </a:t>
            </a:r>
            <a:r>
              <a:rPr lang="en-IN" dirty="0"/>
              <a:t>for underlying causes such as learning difficulties, attention deficit and </a:t>
            </a:r>
            <a:r>
              <a:rPr lang="en-IN" dirty="0" smtClean="0"/>
              <a:t>hyperactivity, difficult </a:t>
            </a:r>
            <a:r>
              <a:rPr lang="en-IN" dirty="0"/>
              <a:t>home environment, trauma</a:t>
            </a:r>
          </a:p>
        </p:txBody>
      </p:sp>
    </p:spTree>
    <p:extLst>
      <p:ext uri="{BB962C8B-B14F-4D97-AF65-F5344CB8AC3E}">
        <p14:creationId xmlns:p14="http://schemas.microsoft.com/office/powerpoint/2010/main" val="1441765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16632"/>
            <a:ext cx="8712968" cy="1368152"/>
          </a:xfrm>
        </p:spPr>
        <p:txBody>
          <a:bodyPr>
            <a:normAutofit fontScale="90000"/>
          </a:bodyPr>
          <a:lstStyle/>
          <a:p>
            <a:r>
              <a:rPr lang="en-IN" b="1" dirty="0" smtClean="0"/>
              <a:t>Use of Negative Reinforcement: What is NOT Acceptable</a:t>
            </a:r>
            <a:endParaRPr lang="en-IN"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41</a:t>
            </a:fld>
            <a:endParaRPr lang="en-IN"/>
          </a:p>
        </p:txBody>
      </p:sp>
      <p:sp>
        <p:nvSpPr>
          <p:cNvPr id="4" name="Content Placeholder 3"/>
          <p:cNvSpPr>
            <a:spLocks noGrp="1"/>
          </p:cNvSpPr>
          <p:nvPr>
            <p:ph sz="quarter" idx="1"/>
          </p:nvPr>
        </p:nvSpPr>
        <p:spPr>
          <a:xfrm>
            <a:off x="179512" y="1484784"/>
            <a:ext cx="8507288" cy="5112568"/>
          </a:xfrm>
        </p:spPr>
        <p:txBody>
          <a:bodyPr>
            <a:normAutofit fontScale="70000" lnSpcReduction="20000"/>
          </a:bodyPr>
          <a:lstStyle/>
          <a:p>
            <a:pPr marL="0" indent="0">
              <a:buNone/>
            </a:pPr>
            <a:r>
              <a:rPr lang="en-IN" b="1" dirty="0" smtClean="0"/>
              <a:t>Physical Harassment:</a:t>
            </a:r>
          </a:p>
          <a:p>
            <a:r>
              <a:rPr lang="en-IN" dirty="0" smtClean="0"/>
              <a:t>Causing </a:t>
            </a:r>
            <a:r>
              <a:rPr lang="en-IN" dirty="0"/>
              <a:t>physical harm to children by hitting, kicking, scratching, pinching, biting, pulling the hair,</a:t>
            </a:r>
          </a:p>
          <a:p>
            <a:r>
              <a:rPr lang="en-IN" dirty="0"/>
              <a:t>B</a:t>
            </a:r>
            <a:r>
              <a:rPr lang="en-IN" dirty="0" smtClean="0"/>
              <a:t>oxing </a:t>
            </a:r>
            <a:r>
              <a:rPr lang="en-IN" dirty="0"/>
              <a:t>ears, smacking, slapping, spanking or with any implement (cane, stick, shoe, chalk, </a:t>
            </a:r>
            <a:r>
              <a:rPr lang="en-IN" dirty="0" smtClean="0"/>
              <a:t>dusters, belt</a:t>
            </a:r>
            <a:r>
              <a:rPr lang="en-IN" dirty="0"/>
              <a:t>, whip, giving electric shock etc.);</a:t>
            </a:r>
          </a:p>
          <a:p>
            <a:r>
              <a:rPr lang="en-IN" dirty="0" smtClean="0"/>
              <a:t>Making </a:t>
            </a:r>
            <a:r>
              <a:rPr lang="en-IN" dirty="0"/>
              <a:t>children assume an uncomfortable position (standing on bench, standing against the wall </a:t>
            </a:r>
            <a:r>
              <a:rPr lang="en-IN" dirty="0" smtClean="0"/>
              <a:t>in a </a:t>
            </a:r>
            <a:r>
              <a:rPr lang="en-IN" dirty="0"/>
              <a:t>chair-like position, standing with schoolbag on head, holding ears through legs, kneeling etc</a:t>
            </a:r>
            <a:r>
              <a:rPr lang="en-IN" dirty="0" smtClean="0"/>
              <a:t>.).</a:t>
            </a:r>
            <a:endParaRPr lang="en-IN" dirty="0"/>
          </a:p>
          <a:p>
            <a:r>
              <a:rPr lang="en-IN" dirty="0" smtClean="0"/>
              <a:t>Forced </a:t>
            </a:r>
            <a:r>
              <a:rPr lang="en-IN" dirty="0"/>
              <a:t>ingestion of anything (for example: washing soap, mud, chalk, hot spices etc</a:t>
            </a:r>
            <a:r>
              <a:rPr lang="en-IN" dirty="0" smtClean="0"/>
              <a:t>.)</a:t>
            </a:r>
            <a:endParaRPr lang="en-IN" dirty="0"/>
          </a:p>
          <a:p>
            <a:r>
              <a:rPr lang="en-IN" dirty="0" smtClean="0"/>
              <a:t>Detention </a:t>
            </a:r>
            <a:r>
              <a:rPr lang="en-IN" dirty="0"/>
              <a:t>in the classroom, library, toilet or any closed space in the school</a:t>
            </a:r>
            <a:r>
              <a:rPr lang="en-IN" dirty="0" smtClean="0"/>
              <a:t>.</a:t>
            </a:r>
          </a:p>
          <a:p>
            <a:r>
              <a:rPr lang="en-IN" dirty="0" err="1" smtClean="0"/>
              <a:t>Witholding</a:t>
            </a:r>
            <a:r>
              <a:rPr lang="en-IN" dirty="0" smtClean="0"/>
              <a:t> food </a:t>
            </a:r>
            <a:r>
              <a:rPr lang="en-IN" dirty="0"/>
              <a:t>or other basic needs by way of punishment.</a:t>
            </a:r>
          </a:p>
          <a:p>
            <a:endParaRPr lang="en-IN" dirty="0" smtClean="0"/>
          </a:p>
          <a:p>
            <a:pPr>
              <a:buFont typeface="Arial" panose="020B0604020202020204" pitchFamily="34" charset="0"/>
              <a:buChar char="•"/>
            </a:pPr>
            <a:endParaRPr lang="en-IN" dirty="0"/>
          </a:p>
          <a:p>
            <a:pPr>
              <a:buFont typeface="Arial" panose="020B0604020202020204" pitchFamily="34" charset="0"/>
              <a:buChar char="•"/>
            </a:pPr>
            <a:endParaRPr lang="en-IN" dirty="0"/>
          </a:p>
        </p:txBody>
      </p:sp>
    </p:spTree>
    <p:extLst>
      <p:ext uri="{BB962C8B-B14F-4D97-AF65-F5344CB8AC3E}">
        <p14:creationId xmlns:p14="http://schemas.microsoft.com/office/powerpoint/2010/main" val="32497654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16632"/>
            <a:ext cx="8856984" cy="1152128"/>
          </a:xfrm>
        </p:spPr>
        <p:txBody>
          <a:bodyPr>
            <a:normAutofit fontScale="90000"/>
          </a:bodyPr>
          <a:lstStyle/>
          <a:p>
            <a:r>
              <a:rPr lang="en-IN" b="1" dirty="0" smtClean="0"/>
              <a:t>Use of Negative Reinforcement: What is Acceptable</a:t>
            </a:r>
            <a:endParaRPr lang="en-IN"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42</a:t>
            </a:fld>
            <a:endParaRPr lang="en-IN"/>
          </a:p>
        </p:txBody>
      </p:sp>
      <p:sp>
        <p:nvSpPr>
          <p:cNvPr id="4" name="Content Placeholder 3"/>
          <p:cNvSpPr>
            <a:spLocks noGrp="1"/>
          </p:cNvSpPr>
          <p:nvPr>
            <p:ph sz="quarter" idx="1"/>
          </p:nvPr>
        </p:nvSpPr>
        <p:spPr>
          <a:xfrm>
            <a:off x="323528" y="1124744"/>
            <a:ext cx="8568952" cy="5400600"/>
          </a:xfrm>
        </p:spPr>
        <p:txBody>
          <a:bodyPr>
            <a:normAutofit fontScale="70000" lnSpcReduction="20000"/>
          </a:bodyPr>
          <a:lstStyle/>
          <a:p>
            <a:r>
              <a:rPr lang="en-IN" dirty="0" smtClean="0"/>
              <a:t>Give </a:t>
            </a:r>
            <a:r>
              <a:rPr lang="en-IN" dirty="0"/>
              <a:t>a warning and a chance before taking any further </a:t>
            </a:r>
            <a:r>
              <a:rPr lang="en-IN" dirty="0" smtClean="0"/>
              <a:t>action.</a:t>
            </a:r>
          </a:p>
          <a:p>
            <a:r>
              <a:rPr lang="en-IN" dirty="0"/>
              <a:t>A simple verbal warning e.g. just calling out the name of the child who is talking in the class </a:t>
            </a:r>
            <a:r>
              <a:rPr lang="en-IN" dirty="0" smtClean="0"/>
              <a:t>or asking </a:t>
            </a:r>
            <a:r>
              <a:rPr lang="en-IN" dirty="0"/>
              <a:t>him/her question could </a:t>
            </a:r>
            <a:r>
              <a:rPr lang="en-IN" dirty="0" smtClean="0"/>
              <a:t>help.</a:t>
            </a:r>
          </a:p>
          <a:p>
            <a:r>
              <a:rPr lang="en-IN" dirty="0" smtClean="0"/>
              <a:t>If </a:t>
            </a:r>
            <a:r>
              <a:rPr lang="en-IN" dirty="0"/>
              <a:t>behaviour continues, take away privileges in consultation with the children (</a:t>
            </a:r>
            <a:r>
              <a:rPr lang="en-IN" dirty="0" smtClean="0"/>
              <a:t>negative reinforcement </a:t>
            </a:r>
            <a:r>
              <a:rPr lang="en-IN" dirty="0"/>
              <a:t>– this encourages the child to follow good behaviour to keep his privilege, </a:t>
            </a:r>
            <a:r>
              <a:rPr lang="en-IN" dirty="0" smtClean="0"/>
              <a:t>therefore it </a:t>
            </a:r>
            <a:r>
              <a:rPr lang="en-IN" dirty="0"/>
              <a:t>is not considered punishment</a:t>
            </a:r>
            <a:r>
              <a:rPr lang="en-IN" dirty="0" smtClean="0"/>
              <a:t>).</a:t>
            </a:r>
            <a:endParaRPr lang="en-IN" dirty="0"/>
          </a:p>
          <a:p>
            <a:r>
              <a:rPr lang="en-IN" dirty="0" smtClean="0"/>
              <a:t>Do </a:t>
            </a:r>
            <a:r>
              <a:rPr lang="en-IN" dirty="0"/>
              <a:t>not give star/point/mark on his chart for the day or give negative </a:t>
            </a:r>
            <a:r>
              <a:rPr lang="en-IN" dirty="0" smtClean="0"/>
              <a:t>point/marks.</a:t>
            </a:r>
            <a:endParaRPr lang="en-IN" dirty="0"/>
          </a:p>
          <a:p>
            <a:r>
              <a:rPr lang="en-IN" dirty="0" smtClean="0"/>
              <a:t>Take </a:t>
            </a:r>
            <a:r>
              <a:rPr lang="en-IN" dirty="0"/>
              <a:t>away 15 minutes of any privilege time (child and teacher mutually agree) for </a:t>
            </a:r>
            <a:r>
              <a:rPr lang="en-IN" dirty="0" smtClean="0"/>
              <a:t>recurrent misbehaviours.</a:t>
            </a:r>
            <a:endParaRPr lang="en-IN" dirty="0"/>
          </a:p>
          <a:p>
            <a:r>
              <a:rPr lang="en-IN" dirty="0" smtClean="0"/>
              <a:t>Discuss </a:t>
            </a:r>
            <a:r>
              <a:rPr lang="en-IN" dirty="0"/>
              <a:t>the consequences well ahead with children so that there is consensus regarding plan </a:t>
            </a:r>
            <a:r>
              <a:rPr lang="en-IN" dirty="0" smtClean="0"/>
              <a:t>of action </a:t>
            </a:r>
            <a:r>
              <a:rPr lang="en-IN" dirty="0"/>
              <a:t>when a particular behaviour occurs</a:t>
            </a:r>
          </a:p>
          <a:p>
            <a:r>
              <a:rPr lang="en-IN" dirty="0" smtClean="0"/>
              <a:t>The </a:t>
            </a:r>
            <a:r>
              <a:rPr lang="en-IN" dirty="0"/>
              <a:t>negative reinforcement should be appropriate and </a:t>
            </a:r>
            <a:r>
              <a:rPr lang="en-IN" dirty="0" smtClean="0"/>
              <a:t>fair.</a:t>
            </a:r>
            <a:endParaRPr lang="en-IN" dirty="0"/>
          </a:p>
          <a:p>
            <a:r>
              <a:rPr lang="en-IN" dirty="0" smtClean="0"/>
              <a:t> </a:t>
            </a:r>
            <a:r>
              <a:rPr lang="en-IN" dirty="0"/>
              <a:t>It should be consistently </a:t>
            </a:r>
            <a:r>
              <a:rPr lang="en-IN" dirty="0" smtClean="0"/>
              <a:t>employed.</a:t>
            </a:r>
            <a:endParaRPr lang="en-IN" dirty="0"/>
          </a:p>
        </p:txBody>
      </p:sp>
    </p:spTree>
    <p:extLst>
      <p:ext uri="{BB962C8B-B14F-4D97-AF65-F5344CB8AC3E}">
        <p14:creationId xmlns:p14="http://schemas.microsoft.com/office/powerpoint/2010/main" val="146519111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1340768"/>
          </a:xfrm>
        </p:spPr>
        <p:txBody>
          <a:bodyPr>
            <a:normAutofit fontScale="90000"/>
          </a:bodyPr>
          <a:lstStyle/>
          <a:p>
            <a:r>
              <a:rPr lang="en-IN" b="1" dirty="0" smtClean="0"/>
              <a:t>Other Behaviour Management Strategies in the Classroom</a:t>
            </a:r>
            <a:endParaRPr lang="en-IN"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43</a:t>
            </a:fld>
            <a:endParaRPr lang="en-IN"/>
          </a:p>
        </p:txBody>
      </p:sp>
      <p:sp>
        <p:nvSpPr>
          <p:cNvPr id="4" name="Content Placeholder 3"/>
          <p:cNvSpPr>
            <a:spLocks noGrp="1"/>
          </p:cNvSpPr>
          <p:nvPr>
            <p:ph sz="quarter" idx="1"/>
          </p:nvPr>
        </p:nvSpPr>
        <p:spPr>
          <a:xfrm>
            <a:off x="395536" y="1447800"/>
            <a:ext cx="8291264" cy="4933528"/>
          </a:xfrm>
        </p:spPr>
        <p:txBody>
          <a:bodyPr>
            <a:normAutofit fontScale="92500" lnSpcReduction="20000"/>
          </a:bodyPr>
          <a:lstStyle/>
          <a:p>
            <a:r>
              <a:rPr lang="en-IN" dirty="0" smtClean="0"/>
              <a:t>Ignore </a:t>
            </a:r>
            <a:r>
              <a:rPr lang="en-IN" dirty="0"/>
              <a:t>minor incidents or </a:t>
            </a:r>
            <a:r>
              <a:rPr lang="en-IN" dirty="0" smtClean="0"/>
              <a:t>lapses.</a:t>
            </a:r>
          </a:p>
          <a:p>
            <a:r>
              <a:rPr lang="en-IN" dirty="0"/>
              <a:t>Set clear </a:t>
            </a:r>
            <a:r>
              <a:rPr lang="en-IN" dirty="0" smtClean="0"/>
              <a:t>limits.</a:t>
            </a:r>
            <a:endParaRPr lang="en-IN" dirty="0"/>
          </a:p>
          <a:p>
            <a:r>
              <a:rPr lang="en-IN" dirty="0" smtClean="0"/>
              <a:t>Explain </a:t>
            </a:r>
            <a:r>
              <a:rPr lang="en-IN" dirty="0"/>
              <a:t>clearly the classroom behaviour expectations that the children have framed together</a:t>
            </a:r>
          </a:p>
          <a:p>
            <a:r>
              <a:rPr lang="en-IN" dirty="0" smtClean="0"/>
              <a:t>Use </a:t>
            </a:r>
            <a:r>
              <a:rPr lang="en-IN" dirty="0"/>
              <a:t>‘I need you to ...’ rather than ‘You need to ...’ statements</a:t>
            </a:r>
          </a:p>
          <a:p>
            <a:r>
              <a:rPr lang="en-IN" dirty="0" smtClean="0"/>
              <a:t>Give </a:t>
            </a:r>
            <a:r>
              <a:rPr lang="en-IN" dirty="0"/>
              <a:t>clear commands on what is expected, e.g., ‘stay quiet’ instead of ‘be </a:t>
            </a:r>
            <a:r>
              <a:rPr lang="en-IN" dirty="0" smtClean="0"/>
              <a:t>good.’</a:t>
            </a:r>
          </a:p>
          <a:p>
            <a:r>
              <a:rPr lang="en-IN" dirty="0"/>
              <a:t>Use a ‘firm </a:t>
            </a:r>
            <a:r>
              <a:rPr lang="en-IN" dirty="0" smtClean="0"/>
              <a:t>and </a:t>
            </a:r>
            <a:r>
              <a:rPr lang="en-IN" dirty="0"/>
              <a:t>calm’ manner – avoid an angry </a:t>
            </a:r>
            <a:r>
              <a:rPr lang="en-IN" dirty="0" smtClean="0"/>
              <a:t>tone.</a:t>
            </a:r>
            <a:endParaRPr lang="en-IN" dirty="0"/>
          </a:p>
        </p:txBody>
      </p:sp>
    </p:spTree>
    <p:extLst>
      <p:ext uri="{BB962C8B-B14F-4D97-AF65-F5344CB8AC3E}">
        <p14:creationId xmlns:p14="http://schemas.microsoft.com/office/powerpoint/2010/main" val="35697019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266"/>
            <a:ext cx="9144000" cy="1143000"/>
          </a:xfrm>
        </p:spPr>
        <p:txBody>
          <a:bodyPr>
            <a:normAutofit fontScale="90000"/>
          </a:bodyPr>
          <a:lstStyle/>
          <a:p>
            <a:pPr algn="l"/>
            <a:r>
              <a:rPr lang="en-IN" b="1" dirty="0" smtClean="0"/>
              <a:t>Conduct Disorder </a:t>
            </a:r>
            <a:br>
              <a:rPr lang="en-IN" b="1" dirty="0" smtClean="0"/>
            </a:br>
            <a:endParaRPr lang="en-IN" b="1" dirty="0"/>
          </a:p>
        </p:txBody>
      </p:sp>
      <p:sp>
        <p:nvSpPr>
          <p:cNvPr id="3" name="Content Placeholder 2"/>
          <p:cNvSpPr>
            <a:spLocks noGrp="1"/>
          </p:cNvSpPr>
          <p:nvPr>
            <p:ph idx="1"/>
          </p:nvPr>
        </p:nvSpPr>
        <p:spPr>
          <a:xfrm>
            <a:off x="0" y="1412776"/>
            <a:ext cx="8964488" cy="5328592"/>
          </a:xfrm>
        </p:spPr>
        <p:txBody>
          <a:bodyPr>
            <a:normAutofit fontScale="92500" lnSpcReduction="10000"/>
          </a:bodyPr>
          <a:lstStyle/>
          <a:p>
            <a:pPr marL="0" indent="0">
              <a:buNone/>
            </a:pPr>
            <a:r>
              <a:rPr lang="en-IN" b="1" dirty="0" smtClean="0"/>
              <a:t>How to identify conduct problems?</a:t>
            </a:r>
          </a:p>
          <a:p>
            <a:r>
              <a:rPr lang="en-IN" dirty="0" smtClean="0"/>
              <a:t>Excessive fighting or bullying</a:t>
            </a:r>
          </a:p>
          <a:p>
            <a:r>
              <a:rPr lang="en-IN" dirty="0" smtClean="0"/>
              <a:t>Cruelty to animals or other people</a:t>
            </a:r>
          </a:p>
          <a:p>
            <a:r>
              <a:rPr lang="en-IN" dirty="0" smtClean="0"/>
              <a:t>Severe destructiveness to property</a:t>
            </a:r>
          </a:p>
          <a:p>
            <a:r>
              <a:rPr lang="en-IN" dirty="0" smtClean="0"/>
              <a:t>Fire setting</a:t>
            </a:r>
          </a:p>
          <a:p>
            <a:r>
              <a:rPr lang="en-IN" dirty="0" smtClean="0"/>
              <a:t>Stealing</a:t>
            </a:r>
          </a:p>
          <a:p>
            <a:r>
              <a:rPr lang="en-IN" dirty="0" smtClean="0"/>
              <a:t>Repeated lying</a:t>
            </a:r>
          </a:p>
          <a:p>
            <a:r>
              <a:rPr lang="en-IN" dirty="0" smtClean="0"/>
              <a:t>Truancy from school</a:t>
            </a:r>
          </a:p>
          <a:p>
            <a:r>
              <a:rPr lang="en-IN" dirty="0" smtClean="0"/>
              <a:t>Running away from home</a:t>
            </a:r>
          </a:p>
          <a:p>
            <a:r>
              <a:rPr lang="en-IN" dirty="0" smtClean="0"/>
              <a:t>Defiant, disobedient, provocative behaviour</a:t>
            </a:r>
            <a:endParaRPr lang="en-IN" dirty="0"/>
          </a:p>
        </p:txBody>
      </p:sp>
    </p:spTree>
    <p:extLst>
      <p:ext uri="{BB962C8B-B14F-4D97-AF65-F5344CB8AC3E}">
        <p14:creationId xmlns:p14="http://schemas.microsoft.com/office/powerpoint/2010/main" val="111606881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smtClean="0"/>
              <a:t>Problem Areas of Angry Child</a:t>
            </a:r>
            <a:endParaRPr lang="en-IN" dirty="0"/>
          </a:p>
        </p:txBody>
      </p:sp>
      <p:sp>
        <p:nvSpPr>
          <p:cNvPr id="3" name="Content Placeholder 2"/>
          <p:cNvSpPr>
            <a:spLocks noGrp="1"/>
          </p:cNvSpPr>
          <p:nvPr>
            <p:ph idx="1"/>
          </p:nvPr>
        </p:nvSpPr>
        <p:spPr/>
        <p:txBody>
          <a:bodyPr/>
          <a:lstStyle/>
          <a:p>
            <a:r>
              <a:rPr lang="en-US" dirty="0"/>
              <a:t>Limited ability to process and solve problems</a:t>
            </a:r>
          </a:p>
          <a:p>
            <a:r>
              <a:rPr lang="en-US" dirty="0"/>
              <a:t> Distorted perception regarding events</a:t>
            </a:r>
          </a:p>
          <a:p>
            <a:r>
              <a:rPr lang="en-US" dirty="0"/>
              <a:t> Antisocial values</a:t>
            </a:r>
          </a:p>
          <a:p>
            <a:r>
              <a:rPr lang="en-US" dirty="0"/>
              <a:t> Emotional </a:t>
            </a:r>
            <a:r>
              <a:rPr lang="en-US" dirty="0" err="1"/>
              <a:t>dysregulation</a:t>
            </a:r>
            <a:endParaRPr lang="en-US" dirty="0"/>
          </a:p>
          <a:p>
            <a:pPr marL="0" indent="0">
              <a:buNone/>
            </a:pPr>
            <a:endParaRPr lang="en-IN" dirty="0"/>
          </a:p>
        </p:txBody>
      </p:sp>
    </p:spTree>
    <p:extLst>
      <p:ext uri="{BB962C8B-B14F-4D97-AF65-F5344CB8AC3E}">
        <p14:creationId xmlns:p14="http://schemas.microsoft.com/office/powerpoint/2010/main" val="24279429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IN" b="1" dirty="0" smtClean="0"/>
              <a:t>The Basis of the Problem</a:t>
            </a:r>
            <a:endParaRPr lang="en-IN" b="1" dirty="0"/>
          </a:p>
        </p:txBody>
      </p:sp>
      <p:sp>
        <p:nvSpPr>
          <p:cNvPr id="3" name="Content Placeholder 2"/>
          <p:cNvSpPr>
            <a:spLocks noGrp="1"/>
          </p:cNvSpPr>
          <p:nvPr>
            <p:ph idx="1"/>
          </p:nvPr>
        </p:nvSpPr>
        <p:spPr>
          <a:xfrm>
            <a:off x="0" y="1600200"/>
            <a:ext cx="8964488" cy="4525963"/>
          </a:xfrm>
        </p:spPr>
        <p:txBody>
          <a:bodyPr>
            <a:normAutofit fontScale="85000" lnSpcReduction="10000"/>
          </a:bodyPr>
          <a:lstStyle/>
          <a:p>
            <a:r>
              <a:rPr lang="en-US" dirty="0" smtClean="0"/>
              <a:t>Poor quality family relationships</a:t>
            </a:r>
          </a:p>
          <a:p>
            <a:pPr lvl="1"/>
            <a:r>
              <a:rPr lang="en-US" dirty="0" smtClean="0"/>
              <a:t>Harsh</a:t>
            </a:r>
            <a:r>
              <a:rPr lang="en-US" dirty="0"/>
              <a:t>/</a:t>
            </a:r>
            <a:r>
              <a:rPr lang="en-US" dirty="0" smtClean="0"/>
              <a:t> punitive (physical abuse)/ emotionally rejecting parenting </a:t>
            </a:r>
          </a:p>
          <a:p>
            <a:pPr lvl="1"/>
            <a:r>
              <a:rPr lang="en-US" dirty="0" smtClean="0"/>
              <a:t>Neglect</a:t>
            </a:r>
            <a:endParaRPr lang="en-US" dirty="0"/>
          </a:p>
          <a:p>
            <a:pPr lvl="1"/>
            <a:r>
              <a:rPr lang="en-US" dirty="0" smtClean="0"/>
              <a:t> (Parental) marital discord</a:t>
            </a:r>
          </a:p>
          <a:p>
            <a:pPr lvl="1"/>
            <a:r>
              <a:rPr lang="en-US" dirty="0" smtClean="0"/>
              <a:t>Permissive parenting &amp; parental </a:t>
            </a:r>
            <a:r>
              <a:rPr lang="en-US" dirty="0" err="1" smtClean="0"/>
              <a:t>inconsistensies</a:t>
            </a:r>
            <a:endParaRPr lang="en-US" dirty="0"/>
          </a:p>
          <a:p>
            <a:r>
              <a:rPr lang="en-IN" dirty="0" smtClean="0"/>
              <a:t>Peer influences </a:t>
            </a:r>
          </a:p>
          <a:p>
            <a:pPr marL="893826" lvl="1" indent="-457200">
              <a:defRPr/>
            </a:pPr>
            <a:r>
              <a:rPr lang="en-US" dirty="0" smtClean="0"/>
              <a:t>Tendency </a:t>
            </a:r>
            <a:r>
              <a:rPr lang="en-US" dirty="0"/>
              <a:t>to like and to be liked by other aggressive children</a:t>
            </a:r>
          </a:p>
          <a:p>
            <a:pPr marL="893826" lvl="1" indent="-457200">
              <a:defRPr/>
            </a:pPr>
            <a:r>
              <a:rPr lang="en-US" dirty="0" smtClean="0"/>
              <a:t>Rejected by </a:t>
            </a:r>
            <a:r>
              <a:rPr lang="en-US" dirty="0"/>
              <a:t>more socially appropriate peers</a:t>
            </a:r>
          </a:p>
          <a:p>
            <a:pPr marL="893826" lvl="1" indent="-457200">
              <a:defRPr/>
            </a:pPr>
            <a:r>
              <a:rPr lang="en-US" dirty="0"/>
              <a:t>Aggressive behaviour reinforced in the context of peer group</a:t>
            </a:r>
          </a:p>
          <a:p>
            <a:endParaRPr lang="en-IN" dirty="0"/>
          </a:p>
        </p:txBody>
      </p:sp>
    </p:spTree>
    <p:extLst>
      <p:ext uri="{BB962C8B-B14F-4D97-AF65-F5344CB8AC3E}">
        <p14:creationId xmlns:p14="http://schemas.microsoft.com/office/powerpoint/2010/main" val="387456090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08720"/>
          </a:xfrm>
        </p:spPr>
        <p:txBody>
          <a:bodyPr>
            <a:noAutofit/>
          </a:bodyPr>
          <a:lstStyle/>
          <a:p>
            <a:pPr algn="l"/>
            <a:r>
              <a:rPr lang="en-IN" b="1" dirty="0" smtClean="0"/>
              <a:t>Issues in Counselling the Angry Child</a:t>
            </a:r>
            <a:endParaRPr lang="en-IN" b="1" dirty="0"/>
          </a:p>
        </p:txBody>
      </p:sp>
      <p:sp>
        <p:nvSpPr>
          <p:cNvPr id="3" name="Content Placeholder 2"/>
          <p:cNvSpPr>
            <a:spLocks noGrp="1"/>
          </p:cNvSpPr>
          <p:nvPr>
            <p:ph idx="1"/>
          </p:nvPr>
        </p:nvSpPr>
        <p:spPr>
          <a:xfrm>
            <a:off x="251520" y="1214422"/>
            <a:ext cx="8435280" cy="5454938"/>
          </a:xfrm>
        </p:spPr>
        <p:txBody>
          <a:bodyPr>
            <a:normAutofit fontScale="85000" lnSpcReduction="20000"/>
          </a:bodyPr>
          <a:lstStyle/>
          <a:p>
            <a:r>
              <a:rPr lang="en-IN" dirty="0" smtClean="0"/>
              <a:t>Child’s insight—is it a problem?</a:t>
            </a:r>
          </a:p>
          <a:p>
            <a:r>
              <a:rPr lang="en-IN" dirty="0" smtClean="0"/>
              <a:t>Establishing rapport with child and setting a common goal</a:t>
            </a:r>
          </a:p>
          <a:p>
            <a:r>
              <a:rPr lang="en-IN" dirty="0" smtClean="0"/>
              <a:t>Therapeutic alliance– ‘is the therapist another enemy/ authority figure’?</a:t>
            </a:r>
          </a:p>
          <a:p>
            <a:r>
              <a:rPr lang="en-US" dirty="0" smtClean="0"/>
              <a:t> Justifiable versus unjustifiable anger</a:t>
            </a:r>
          </a:p>
          <a:p>
            <a:r>
              <a:rPr lang="en-US" dirty="0" smtClean="0"/>
              <a:t>Anger related to grief</a:t>
            </a:r>
          </a:p>
          <a:p>
            <a:r>
              <a:rPr lang="en-IN" dirty="0" smtClean="0"/>
              <a:t>Parents’/ caregivers’ agenda may be different.</a:t>
            </a:r>
          </a:p>
          <a:p>
            <a:r>
              <a:rPr lang="en-IN" dirty="0" smtClean="0"/>
              <a:t>Maintaining </a:t>
            </a:r>
            <a:r>
              <a:rPr lang="en-IN" dirty="0"/>
              <a:t>unconditional positive </a:t>
            </a:r>
            <a:r>
              <a:rPr lang="en-IN" dirty="0" smtClean="0"/>
              <a:t>regard.</a:t>
            </a:r>
          </a:p>
          <a:p>
            <a:r>
              <a:rPr lang="en-IN" dirty="0" smtClean="0"/>
              <a:t>Blurring </a:t>
            </a:r>
            <a:r>
              <a:rPr lang="en-IN" dirty="0"/>
              <a:t>of lines: adolescent testing of authority/ seeking identity / assertion of rights and space versus </a:t>
            </a:r>
            <a:r>
              <a:rPr lang="en-IN" dirty="0" smtClean="0"/>
              <a:t>violation </a:t>
            </a:r>
            <a:r>
              <a:rPr lang="en-IN" dirty="0"/>
              <a:t>of rules/authority/inappropriate  ways of assertions of </a:t>
            </a:r>
            <a:r>
              <a:rPr lang="en-IN" dirty="0" smtClean="0"/>
              <a:t>space.</a:t>
            </a:r>
            <a:endParaRPr lang="en-IN" dirty="0"/>
          </a:p>
          <a:p>
            <a:endParaRPr lang="en-IN" dirty="0" smtClean="0"/>
          </a:p>
          <a:p>
            <a:pPr marL="0" indent="0">
              <a:buNone/>
            </a:pPr>
            <a:endParaRPr lang="en-IN" dirty="0"/>
          </a:p>
        </p:txBody>
      </p:sp>
    </p:spTree>
    <p:extLst>
      <p:ext uri="{BB962C8B-B14F-4D97-AF65-F5344CB8AC3E}">
        <p14:creationId xmlns:p14="http://schemas.microsoft.com/office/powerpoint/2010/main" val="35484863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0"/>
            <a:ext cx="8507288" cy="1296144"/>
          </a:xfrm>
        </p:spPr>
        <p:txBody>
          <a:bodyPr>
            <a:normAutofit/>
          </a:bodyPr>
          <a:lstStyle/>
          <a:p>
            <a:r>
              <a:rPr lang="en-IN" b="1" dirty="0" smtClean="0"/>
              <a:t>Assessing and Understanding Anger </a:t>
            </a:r>
            <a:endParaRPr lang="en-IN"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48</a:t>
            </a:fld>
            <a:endParaRPr lang="en-IN"/>
          </a:p>
        </p:txBody>
      </p:sp>
      <p:pic>
        <p:nvPicPr>
          <p:cNvPr id="1026"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1268760"/>
            <a:ext cx="8324576" cy="51125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754461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2984"/>
          </a:xfrm>
        </p:spPr>
        <p:txBody>
          <a:bodyPr>
            <a:noAutofit/>
          </a:bodyPr>
          <a:lstStyle/>
          <a:p>
            <a:pPr algn="l"/>
            <a:r>
              <a:rPr lang="en-IN" b="1" dirty="0" smtClean="0"/>
              <a:t>Counselling Approaches (Using Example)</a:t>
            </a:r>
            <a:endParaRPr lang="en-IN" b="1" dirty="0"/>
          </a:p>
        </p:txBody>
      </p:sp>
      <p:sp>
        <p:nvSpPr>
          <p:cNvPr id="3" name="Content Placeholder 2"/>
          <p:cNvSpPr>
            <a:spLocks noGrp="1"/>
          </p:cNvSpPr>
          <p:nvPr>
            <p:ph idx="1"/>
          </p:nvPr>
        </p:nvSpPr>
        <p:spPr>
          <a:xfrm>
            <a:off x="214282" y="1142984"/>
            <a:ext cx="8786874" cy="5500726"/>
          </a:xfrm>
        </p:spPr>
        <p:txBody>
          <a:bodyPr>
            <a:normAutofit fontScale="85000" lnSpcReduction="20000"/>
          </a:bodyPr>
          <a:lstStyle/>
          <a:p>
            <a:pPr>
              <a:buNone/>
            </a:pPr>
            <a:r>
              <a:rPr lang="en-US" sz="2800" dirty="0" smtClean="0"/>
              <a:t>Focus is to alter the experiences or the interpretation of experiences:</a:t>
            </a:r>
          </a:p>
          <a:p>
            <a:r>
              <a:rPr lang="en-US" sz="2800" dirty="0" smtClean="0"/>
              <a:t> Develop (social)problem solving skills to help child to deal with external problems that may provoke </a:t>
            </a:r>
            <a:r>
              <a:rPr lang="en-US" sz="2800" dirty="0" err="1" smtClean="0"/>
              <a:t>behaviours</a:t>
            </a:r>
            <a:r>
              <a:rPr lang="en-US" sz="2800" dirty="0" smtClean="0"/>
              <a:t>.</a:t>
            </a:r>
          </a:p>
          <a:p>
            <a:r>
              <a:rPr lang="en-US" sz="2800" dirty="0" smtClean="0"/>
              <a:t> Change </a:t>
            </a:r>
            <a:r>
              <a:rPr lang="en-US" sz="2800" dirty="0" err="1" smtClean="0"/>
              <a:t>behaviour</a:t>
            </a:r>
            <a:r>
              <a:rPr lang="en-US" sz="2800" dirty="0" smtClean="0"/>
              <a:t> and social interaction the child witnesses – </a:t>
            </a:r>
            <a:r>
              <a:rPr lang="en-US" sz="2800" dirty="0" err="1" smtClean="0"/>
              <a:t>modelling</a:t>
            </a:r>
            <a:endParaRPr lang="en-US" sz="2800" dirty="0" smtClean="0"/>
          </a:p>
          <a:p>
            <a:r>
              <a:rPr lang="en-US" sz="2800" dirty="0" smtClean="0"/>
              <a:t>Change consequences – Behavioral Management:</a:t>
            </a:r>
          </a:p>
          <a:p>
            <a:pPr lvl="1"/>
            <a:r>
              <a:rPr lang="en-US" dirty="0" smtClean="0"/>
              <a:t>Removing self from situation</a:t>
            </a:r>
          </a:p>
          <a:p>
            <a:pPr lvl="1"/>
            <a:r>
              <a:rPr lang="en-US" dirty="0" smtClean="0"/>
              <a:t>Deep breathing/ relaxation</a:t>
            </a:r>
          </a:p>
          <a:p>
            <a:pPr lvl="1"/>
            <a:r>
              <a:rPr lang="en-US" dirty="0" smtClean="0"/>
              <a:t>Self statements (“Today I helped someone…I feel more in control…I don’t want to think of myself as an angry person)</a:t>
            </a:r>
          </a:p>
          <a:p>
            <a:pPr lvl="1"/>
            <a:r>
              <a:rPr lang="en-US" dirty="0" smtClean="0"/>
              <a:t>Pro social rituals</a:t>
            </a:r>
          </a:p>
          <a:p>
            <a:pPr lvl="1"/>
            <a:r>
              <a:rPr lang="en-US" dirty="0"/>
              <a:t>Anger </a:t>
            </a:r>
            <a:r>
              <a:rPr lang="en-US" dirty="0" smtClean="0"/>
              <a:t>diary</a:t>
            </a:r>
          </a:p>
          <a:p>
            <a:r>
              <a:rPr lang="en-US" sz="2800" dirty="0" smtClean="0"/>
              <a:t> (re) interpret  events -  cognitive restructuring and self-management enable anger management and coping skills</a:t>
            </a:r>
          </a:p>
          <a:p>
            <a:r>
              <a:rPr lang="en-US" sz="2800" dirty="0" smtClean="0"/>
              <a:t>improve child’s emotional response</a:t>
            </a:r>
          </a:p>
          <a:p>
            <a:endParaRPr lang="en-US" dirty="0" smtClean="0"/>
          </a:p>
          <a:p>
            <a:endParaRPr lang="en-US" dirty="0" smtClean="0"/>
          </a:p>
          <a:p>
            <a:endParaRPr lang="en-IN" dirty="0"/>
          </a:p>
        </p:txBody>
      </p:sp>
    </p:spTree>
    <p:extLst>
      <p:ext uri="{BB962C8B-B14F-4D97-AF65-F5344CB8AC3E}">
        <p14:creationId xmlns:p14="http://schemas.microsoft.com/office/powerpoint/2010/main" val="42495361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45" y="116632"/>
            <a:ext cx="8229600" cy="778098"/>
          </a:xfrm>
        </p:spPr>
        <p:txBody>
          <a:bodyPr/>
          <a:lstStyle/>
          <a:p>
            <a:pPr algn="l"/>
            <a:r>
              <a:rPr lang="en-IN" b="1" dirty="0" smtClean="0"/>
              <a:t>Physical Development</a:t>
            </a:r>
            <a:endParaRPr lang="en-IN" b="1" dirty="0"/>
          </a:p>
        </p:txBody>
      </p:sp>
      <p:sp>
        <p:nvSpPr>
          <p:cNvPr id="3" name="Content Placeholder 2"/>
          <p:cNvSpPr>
            <a:spLocks noGrp="1"/>
          </p:cNvSpPr>
          <p:nvPr>
            <p:ph idx="1"/>
          </p:nvPr>
        </p:nvSpPr>
        <p:spPr/>
        <p:txBody>
          <a:bodyPr/>
          <a:lstStyle/>
          <a:p>
            <a:endParaRPr lang="en-IN" dirty="0"/>
          </a:p>
          <a:p>
            <a:pPr marL="0" indent="0">
              <a:buNone/>
            </a:pPr>
            <a:endParaRPr lang="en-IN" dirty="0"/>
          </a:p>
        </p:txBody>
      </p:sp>
      <p:graphicFrame>
        <p:nvGraphicFramePr>
          <p:cNvPr id="4" name="Table 3"/>
          <p:cNvGraphicFramePr>
            <a:graphicFrameLocks noGrp="1"/>
          </p:cNvGraphicFramePr>
          <p:nvPr>
            <p:extLst>
              <p:ext uri="{D42A27DB-BD31-4B8C-83A1-F6EECF244321}">
                <p14:modId xmlns:p14="http://schemas.microsoft.com/office/powerpoint/2010/main" val="1429050737"/>
              </p:ext>
            </p:extLst>
          </p:nvPr>
        </p:nvGraphicFramePr>
        <p:xfrm>
          <a:off x="179512" y="908720"/>
          <a:ext cx="8712968" cy="5998977"/>
        </p:xfrm>
        <a:graphic>
          <a:graphicData uri="http://schemas.openxmlformats.org/drawingml/2006/table">
            <a:tbl>
              <a:tblPr firstRow="1" bandRow="1">
                <a:tableStyleId>{5C22544A-7EE6-4342-B048-85BDC9FD1C3A}</a:tableStyleId>
              </a:tblPr>
              <a:tblGrid>
                <a:gridCol w="4824536"/>
                <a:gridCol w="3888432"/>
              </a:tblGrid>
              <a:tr h="543057">
                <a:tc>
                  <a:txBody>
                    <a:bodyPr/>
                    <a:lstStyle/>
                    <a:p>
                      <a:r>
                        <a:rPr lang="en-IN" sz="2000" dirty="0" smtClean="0"/>
                        <a:t>Abilities/</a:t>
                      </a:r>
                      <a:r>
                        <a:rPr lang="en-IN" sz="2000" baseline="0" dirty="0" smtClean="0"/>
                        <a:t> Skills</a:t>
                      </a:r>
                      <a:endParaRPr lang="en-IN" sz="2000" dirty="0"/>
                    </a:p>
                  </a:txBody>
                  <a:tcPr/>
                </a:tc>
                <a:tc>
                  <a:txBody>
                    <a:bodyPr/>
                    <a:lstStyle/>
                    <a:p>
                      <a:r>
                        <a:rPr lang="en-IN" sz="2000" dirty="0" smtClean="0"/>
                        <a:t>Needs</a:t>
                      </a:r>
                      <a:endParaRPr lang="en-IN" sz="2000" dirty="0"/>
                    </a:p>
                  </a:txBody>
                  <a:tcPr/>
                </a:tc>
              </a:tr>
              <a:tr h="2167331">
                <a:tc>
                  <a:txBody>
                    <a:bodyPr/>
                    <a:lstStyle/>
                    <a:p>
                      <a:pPr marL="0" indent="0">
                        <a:buNone/>
                      </a:pPr>
                      <a:r>
                        <a:rPr lang="en-IN" sz="2000" u="sng" dirty="0" smtClean="0"/>
                        <a:t>0 to 6 years:</a:t>
                      </a:r>
                    </a:p>
                    <a:p>
                      <a:pPr>
                        <a:buFont typeface="Arial" panose="020B0604020202020204" pitchFamily="34" charset="0"/>
                        <a:buChar char="•"/>
                      </a:pPr>
                      <a:r>
                        <a:rPr lang="en-IN" sz="2000" dirty="0" smtClean="0"/>
                        <a:t>Gross Motor Skills:  mobility, ability to handle objects</a:t>
                      </a:r>
                    </a:p>
                    <a:p>
                      <a:pPr>
                        <a:buFont typeface="Arial" panose="020B0604020202020204" pitchFamily="34" charset="0"/>
                        <a:buChar char="•"/>
                      </a:pPr>
                      <a:r>
                        <a:rPr lang="en-IN" sz="2000" dirty="0" smtClean="0"/>
                        <a:t>Fine Motor Skills: pre-writing skills, transfer functions, eye-hand coordination</a:t>
                      </a:r>
                    </a:p>
                    <a:p>
                      <a:pPr>
                        <a:buFont typeface="Arial" panose="020B0604020202020204" pitchFamily="34" charset="0"/>
                        <a:buChar char="•"/>
                      </a:pPr>
                      <a:r>
                        <a:rPr lang="en-IN" sz="2000" dirty="0" smtClean="0"/>
                        <a:t>Physical skills necessary self- help: buttoning, brushing, feeding etc.</a:t>
                      </a:r>
                      <a:endParaRPr lang="en-IN" sz="2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2000" dirty="0" smtClean="0"/>
                        <a:t>General growth and nutrition</a:t>
                      </a:r>
                    </a:p>
                    <a:p>
                      <a:pPr marL="0" marR="0" indent="0" algn="l" defTabSz="914400" rtl="0" eaLnBrk="1" fontAlgn="auto" latinLnBrk="0" hangingPunct="1">
                        <a:lnSpc>
                          <a:spcPct val="100000"/>
                        </a:lnSpc>
                        <a:spcBef>
                          <a:spcPts val="0"/>
                        </a:spcBef>
                        <a:spcAft>
                          <a:spcPts val="0"/>
                        </a:spcAft>
                        <a:buClrTx/>
                        <a:buSzTx/>
                        <a:buFontTx/>
                        <a:buNone/>
                        <a:tabLst/>
                        <a:defRPr/>
                      </a:pPr>
                      <a:r>
                        <a:rPr lang="en-IN" sz="2000" dirty="0" smtClean="0"/>
                        <a:t>Physical activities/ play/ exercise</a:t>
                      </a:r>
                    </a:p>
                    <a:p>
                      <a:pPr marL="0" marR="0" indent="0" algn="l" defTabSz="914400" rtl="0" eaLnBrk="1" fontAlgn="auto" latinLnBrk="0" hangingPunct="1">
                        <a:lnSpc>
                          <a:spcPct val="100000"/>
                        </a:lnSpc>
                        <a:spcBef>
                          <a:spcPts val="0"/>
                        </a:spcBef>
                        <a:spcAft>
                          <a:spcPts val="0"/>
                        </a:spcAft>
                        <a:buClrTx/>
                        <a:buSzTx/>
                        <a:buFontTx/>
                        <a:buNone/>
                        <a:tabLst/>
                        <a:defRPr/>
                      </a:pPr>
                      <a:r>
                        <a:rPr lang="en-IN" sz="2000" dirty="0" smtClean="0"/>
                        <a:t>Sensory experiences</a:t>
                      </a:r>
                    </a:p>
                    <a:p>
                      <a:pPr marL="0" marR="0" indent="0" algn="l" defTabSz="914400" rtl="0" eaLnBrk="1" fontAlgn="auto" latinLnBrk="0" hangingPunct="1">
                        <a:lnSpc>
                          <a:spcPct val="100000"/>
                        </a:lnSpc>
                        <a:spcBef>
                          <a:spcPts val="0"/>
                        </a:spcBef>
                        <a:spcAft>
                          <a:spcPts val="0"/>
                        </a:spcAft>
                        <a:buClrTx/>
                        <a:buSzTx/>
                        <a:buFontTx/>
                        <a:buNone/>
                        <a:tabLst/>
                        <a:defRPr/>
                      </a:pPr>
                      <a:r>
                        <a:rPr lang="en-IN" sz="2000" dirty="0" smtClean="0"/>
                        <a:t>Fine-motor activities such as beading, colouring, buttoning…</a:t>
                      </a:r>
                    </a:p>
                    <a:p>
                      <a:pPr marL="0" marR="0" indent="0" algn="l" defTabSz="914400" rtl="0" eaLnBrk="1" fontAlgn="auto" latinLnBrk="0" hangingPunct="1">
                        <a:lnSpc>
                          <a:spcPct val="100000"/>
                        </a:lnSpc>
                        <a:spcBef>
                          <a:spcPts val="0"/>
                        </a:spcBef>
                        <a:spcAft>
                          <a:spcPts val="0"/>
                        </a:spcAft>
                        <a:buClrTx/>
                        <a:buSzTx/>
                        <a:buFontTx/>
                        <a:buNone/>
                        <a:tabLst/>
                        <a:defRPr/>
                      </a:pPr>
                      <a:endParaRPr lang="en-IN" sz="2000" dirty="0" smtClean="0"/>
                    </a:p>
                    <a:p>
                      <a:endParaRPr lang="en-IN" sz="2000" dirty="0"/>
                    </a:p>
                  </a:txBody>
                  <a:tcPr/>
                </a:tc>
              </a:tr>
              <a:tr h="1474011">
                <a:tc>
                  <a:txBody>
                    <a:bodyPr/>
                    <a:lstStyle/>
                    <a:p>
                      <a:pPr marL="0" indent="0">
                        <a:buNone/>
                      </a:pPr>
                      <a:r>
                        <a:rPr lang="en-IN" sz="2000" u="sng" dirty="0" smtClean="0"/>
                        <a:t>Ages 7+:</a:t>
                      </a:r>
                    </a:p>
                    <a:p>
                      <a:pPr marL="342900" indent="-342900">
                        <a:buFont typeface="Arial" panose="020B0604020202020204" pitchFamily="34" charset="0"/>
                        <a:buChar char="•"/>
                      </a:pPr>
                      <a:r>
                        <a:rPr lang="en-IN" sz="2000" dirty="0" smtClean="0"/>
                        <a:t>Continued physical growth</a:t>
                      </a:r>
                    </a:p>
                    <a:p>
                      <a:pPr marL="342900" indent="-342900">
                        <a:buFont typeface="Arial" panose="020B0604020202020204" pitchFamily="34" charset="0"/>
                        <a:buChar char="•"/>
                      </a:pPr>
                      <a:r>
                        <a:rPr lang="en-IN" sz="2000" dirty="0" smtClean="0"/>
                        <a:t>Full independence in self-care.</a:t>
                      </a:r>
                    </a:p>
                    <a:p>
                      <a:pPr marL="342900" indent="-342900">
                        <a:buFont typeface="Arial" panose="020B0604020202020204" pitchFamily="34" charset="0"/>
                        <a:buChar char="•"/>
                      </a:pPr>
                      <a:r>
                        <a:rPr lang="en-IN" sz="2000" dirty="0" smtClean="0"/>
                        <a:t>Fine motor tasks easily achieved.</a:t>
                      </a:r>
                    </a:p>
                    <a:p>
                      <a:endParaRPr lang="en-IN" sz="2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2000" dirty="0" smtClean="0"/>
                        <a:t>General growth and nutrition</a:t>
                      </a:r>
                    </a:p>
                    <a:p>
                      <a:pPr marL="0" marR="0" indent="0" algn="l" defTabSz="914400" rtl="0" eaLnBrk="1" fontAlgn="auto" latinLnBrk="0" hangingPunct="1">
                        <a:lnSpc>
                          <a:spcPct val="100000"/>
                        </a:lnSpc>
                        <a:spcBef>
                          <a:spcPts val="0"/>
                        </a:spcBef>
                        <a:spcAft>
                          <a:spcPts val="0"/>
                        </a:spcAft>
                        <a:buClrTx/>
                        <a:buSzTx/>
                        <a:buFontTx/>
                        <a:buNone/>
                        <a:tabLst/>
                        <a:defRPr/>
                      </a:pPr>
                      <a:r>
                        <a:rPr lang="en-IN" sz="2000" dirty="0" smtClean="0"/>
                        <a:t>Physical activities/ play/ exercise</a:t>
                      </a:r>
                    </a:p>
                    <a:p>
                      <a:endParaRPr lang="en-IN" sz="2000" dirty="0"/>
                    </a:p>
                  </a:txBody>
                  <a:tcPr/>
                </a:tc>
              </a:tr>
              <a:tr h="1576241">
                <a:tc>
                  <a:txBody>
                    <a:bodyPr/>
                    <a:lstStyle/>
                    <a:p>
                      <a:pPr marL="0" indent="0">
                        <a:buNone/>
                      </a:pPr>
                      <a:r>
                        <a:rPr lang="en-IN" sz="2000" u="sng" dirty="0" smtClean="0"/>
                        <a:t>Ages 13 to 18:</a:t>
                      </a:r>
                    </a:p>
                    <a:p>
                      <a:pPr marL="285750" indent="-285750">
                        <a:buFont typeface="Arial" panose="020B0604020202020204" pitchFamily="34" charset="0"/>
                        <a:buChar char="•"/>
                      </a:pPr>
                      <a:r>
                        <a:rPr lang="en-IN" sz="2000" dirty="0" smtClean="0"/>
                        <a:t>Development of secondary sexual characteristics.</a:t>
                      </a:r>
                    </a:p>
                    <a:p>
                      <a:pPr marL="285750" indent="-285750">
                        <a:buFont typeface="Arial" panose="020B0604020202020204" pitchFamily="34" charset="0"/>
                        <a:buChar char="•"/>
                      </a:pPr>
                      <a:r>
                        <a:rPr lang="en-IN" sz="2000" dirty="0" smtClean="0"/>
                        <a:t>Menstruation in girls.</a:t>
                      </a:r>
                    </a:p>
                    <a:p>
                      <a:endParaRPr lang="en-IN" sz="2000" dirty="0"/>
                    </a:p>
                  </a:txBody>
                  <a:tcPr/>
                </a:tc>
                <a:tc>
                  <a:txBody>
                    <a:bodyPr/>
                    <a:lstStyle/>
                    <a:p>
                      <a:r>
                        <a:rPr lang="en-IN" sz="2000" dirty="0" smtClean="0"/>
                        <a:t>Preparation for bodily changes/ education/ awareness.</a:t>
                      </a:r>
                      <a:endParaRPr lang="en-IN" sz="2000" dirty="0"/>
                    </a:p>
                  </a:txBody>
                  <a:tcPr/>
                </a:tc>
              </a:tr>
            </a:tbl>
          </a:graphicData>
        </a:graphic>
      </p:graphicFrame>
    </p:spTree>
    <p:extLst>
      <p:ext uri="{BB962C8B-B14F-4D97-AF65-F5344CB8AC3E}">
        <p14:creationId xmlns:p14="http://schemas.microsoft.com/office/powerpoint/2010/main" val="117560915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5840435"/>
          </a:xfrm>
        </p:spPr>
        <p:txBody>
          <a:bodyPr>
            <a:normAutofit/>
          </a:bodyPr>
          <a:lstStyle/>
          <a:p>
            <a:r>
              <a:rPr lang="en-IN" b="1" dirty="0" smtClean="0"/>
              <a:t>Principles, Methods &amp; Approaches</a:t>
            </a:r>
          </a:p>
          <a:p>
            <a:pPr lvl="1"/>
            <a:r>
              <a:rPr lang="en-IN" dirty="0" smtClean="0"/>
              <a:t>Beliefs and rationale for the views he held about himself, his family and his entitlements as an individual, as a child and his behaviours thereof, challenged and cognitive ‘errors’ corrected. </a:t>
            </a:r>
          </a:p>
          <a:p>
            <a:pPr lvl="1"/>
            <a:r>
              <a:rPr lang="en-IN" dirty="0" smtClean="0"/>
              <a:t>Life skills techniques : empathy, creative thinking, problem-solving and coping with difficult emotions (enable the child to develop alternative life scripts and actions). </a:t>
            </a:r>
          </a:p>
          <a:p>
            <a:pPr lvl="1"/>
            <a:r>
              <a:rPr lang="en-IN" dirty="0" smtClean="0"/>
              <a:t>Creative methods (art/theatre/story-telling / narrative methods)</a:t>
            </a:r>
          </a:p>
        </p:txBody>
      </p:sp>
    </p:spTree>
    <p:extLst>
      <p:ext uri="{BB962C8B-B14F-4D97-AF65-F5344CB8AC3E}">
        <p14:creationId xmlns:p14="http://schemas.microsoft.com/office/powerpoint/2010/main" val="29793281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IN" dirty="0" smtClean="0"/>
              <a:t>Responding to the Angry Child:</a:t>
            </a:r>
            <a:br>
              <a:rPr lang="en-IN" dirty="0" smtClean="0"/>
            </a:br>
            <a:r>
              <a:rPr lang="en-IN" dirty="0" smtClean="0"/>
              <a:t>Small Group Work (4) </a:t>
            </a:r>
            <a:endParaRPr lang="en-IN" dirty="0"/>
          </a:p>
        </p:txBody>
      </p:sp>
      <p:sp>
        <p:nvSpPr>
          <p:cNvPr id="3" name="Content Placeholder 2"/>
          <p:cNvSpPr>
            <a:spLocks noGrp="1"/>
          </p:cNvSpPr>
          <p:nvPr>
            <p:ph idx="1"/>
          </p:nvPr>
        </p:nvSpPr>
        <p:spPr>
          <a:xfrm>
            <a:off x="179512" y="1600200"/>
            <a:ext cx="8784976" cy="4997152"/>
          </a:xfrm>
        </p:spPr>
        <p:txBody>
          <a:bodyPr/>
          <a:lstStyle/>
          <a:p>
            <a:pPr marL="0" indent="0">
              <a:buNone/>
            </a:pPr>
            <a:r>
              <a:rPr lang="en-IN" u="sng" dirty="0"/>
              <a:t>Case 1</a:t>
            </a:r>
            <a:endParaRPr lang="en-IN" dirty="0"/>
          </a:p>
          <a:p>
            <a:r>
              <a:rPr lang="en-IN" dirty="0"/>
              <a:t>A high-school boy was forced to drink urine by three classmates as punishment for quitting the "gang". This boy had decided to retreat from the group and concentrate on studies. This decision angered the three boys and they decided to teach him a lesson by forcing him drink urine. </a:t>
            </a:r>
          </a:p>
          <a:p>
            <a:pPr marL="0" indent="0">
              <a:buNone/>
            </a:pPr>
            <a:endParaRPr lang="en-IN" dirty="0"/>
          </a:p>
        </p:txBody>
      </p:sp>
    </p:spTree>
    <p:extLst>
      <p:ext uri="{BB962C8B-B14F-4D97-AF65-F5344CB8AC3E}">
        <p14:creationId xmlns:p14="http://schemas.microsoft.com/office/powerpoint/2010/main" val="59032554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rmAutofit fontScale="92500" lnSpcReduction="20000"/>
          </a:bodyPr>
          <a:lstStyle/>
          <a:p>
            <a:pPr marL="0" indent="0">
              <a:buNone/>
            </a:pPr>
            <a:r>
              <a:rPr lang="en-US" u="sng" dirty="0" smtClean="0"/>
              <a:t>Case 2: </a:t>
            </a:r>
          </a:p>
          <a:p>
            <a:pPr marL="0" indent="0">
              <a:buNone/>
            </a:pPr>
            <a:r>
              <a:rPr lang="en-US" dirty="0" smtClean="0"/>
              <a:t>P</a:t>
            </a:r>
            <a:r>
              <a:rPr lang="en-US" dirty="0"/>
              <a:t>, a 14 year old boy is aggressive, physically violent at home, lies and steals. He is physically abusive primarily in the family context, when his demands for money and other material things were not met. He stated that his “demanding behavior could not stop even if the rest [physical abuse] does” because he “has the right to demand things from his father…Because I am his son and he loves me very much. My parents always loved me and met my demands so they cannot suddenly say ‘no’ to me”. P has been raised in a family wherein there is marital discord and his relationship with his mother has been a difficult one—he did not wish to talk to her.</a:t>
            </a:r>
            <a:endParaRPr lang="en-IN" dirty="0"/>
          </a:p>
          <a:p>
            <a:endParaRPr lang="en-IN" dirty="0"/>
          </a:p>
        </p:txBody>
      </p:sp>
    </p:spTree>
    <p:extLst>
      <p:ext uri="{BB962C8B-B14F-4D97-AF65-F5344CB8AC3E}">
        <p14:creationId xmlns:p14="http://schemas.microsoft.com/office/powerpoint/2010/main" val="58977573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a:bodyPr>
          <a:lstStyle/>
          <a:p>
            <a:pPr marL="0" indent="0">
              <a:buNone/>
            </a:pPr>
            <a:r>
              <a:rPr lang="en-IN" u="sng" dirty="0"/>
              <a:t>Case </a:t>
            </a:r>
            <a:r>
              <a:rPr lang="en-IN" u="sng" dirty="0" smtClean="0"/>
              <a:t>3:</a:t>
            </a:r>
            <a:endParaRPr lang="en-IN" dirty="0"/>
          </a:p>
          <a:p>
            <a:r>
              <a:rPr lang="en-IN" dirty="0"/>
              <a:t>The juvenile justice board in Chennai on Wednesday sent a 15 year old boy to two years in a special home for murdering his teacher. On February 22, 2012, the boy stabbed his science teacher, Uma </a:t>
            </a:r>
            <a:r>
              <a:rPr lang="en-IN" dirty="0" err="1"/>
              <a:t>Maheswari</a:t>
            </a:r>
            <a:r>
              <a:rPr lang="en-IN" dirty="0"/>
              <a:t> (42), to death. He told police that he was angry at her for scolding him. Juvenile justice board sentences Chennai boy to two years in special home for murdering teacher. </a:t>
            </a:r>
          </a:p>
          <a:p>
            <a:endParaRPr lang="en-IN" dirty="0"/>
          </a:p>
        </p:txBody>
      </p:sp>
    </p:spTree>
    <p:extLst>
      <p:ext uri="{BB962C8B-B14F-4D97-AF65-F5344CB8AC3E}">
        <p14:creationId xmlns:p14="http://schemas.microsoft.com/office/powerpoint/2010/main" val="367929607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784976" cy="1143000"/>
          </a:xfrm>
        </p:spPr>
        <p:txBody>
          <a:bodyPr>
            <a:normAutofit fontScale="90000"/>
          </a:bodyPr>
          <a:lstStyle/>
          <a:p>
            <a:r>
              <a:rPr lang="en-IN" b="1" dirty="0" smtClean="0"/>
              <a:t>Activity: Thinking about What Trauma Means</a:t>
            </a:r>
            <a:endParaRPr lang="en-IN"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54</a:t>
            </a:fld>
            <a:endParaRPr lang="en-IN"/>
          </a:p>
        </p:txBody>
      </p:sp>
      <p:sp>
        <p:nvSpPr>
          <p:cNvPr id="4" name="Content Placeholder 3"/>
          <p:cNvSpPr>
            <a:spLocks noGrp="1"/>
          </p:cNvSpPr>
          <p:nvPr>
            <p:ph sz="quarter" idx="1"/>
          </p:nvPr>
        </p:nvSpPr>
        <p:spPr>
          <a:xfrm>
            <a:off x="323528" y="1447800"/>
            <a:ext cx="8363272" cy="4572000"/>
          </a:xfrm>
        </p:spPr>
        <p:txBody>
          <a:bodyPr>
            <a:normAutofit fontScale="70000" lnSpcReduction="20000"/>
          </a:bodyPr>
          <a:lstStyle/>
          <a:p>
            <a:pPr marL="0" indent="0">
              <a:buNone/>
            </a:pPr>
            <a:r>
              <a:rPr lang="en-IN" sz="2800" dirty="0" smtClean="0"/>
              <a:t>Objective</a:t>
            </a:r>
            <a:r>
              <a:rPr lang="en-IN" sz="2800" dirty="0"/>
              <a:t>: </a:t>
            </a:r>
            <a:endParaRPr lang="en-IN" sz="3600" dirty="0"/>
          </a:p>
          <a:p>
            <a:pPr lvl="0"/>
            <a:r>
              <a:rPr lang="en-IN" sz="2800" dirty="0"/>
              <a:t>To understand what trauma is and how we view it.</a:t>
            </a:r>
            <a:endParaRPr lang="en-IN" sz="3600" dirty="0"/>
          </a:p>
          <a:p>
            <a:r>
              <a:rPr lang="en-IN" sz="2800" dirty="0"/>
              <a:t>Method: Visualization, drawing, narrative</a:t>
            </a:r>
            <a:endParaRPr lang="en-IN" sz="3600" dirty="0"/>
          </a:p>
          <a:p>
            <a:r>
              <a:rPr lang="en-IN" sz="2800" dirty="0"/>
              <a:t>Materials: paper and colours</a:t>
            </a:r>
            <a:endParaRPr lang="en-IN" sz="3600" dirty="0"/>
          </a:p>
          <a:p>
            <a:pPr marL="0" indent="0">
              <a:buNone/>
            </a:pPr>
            <a:r>
              <a:rPr lang="en-IN" sz="2800" dirty="0"/>
              <a:t>Process:</a:t>
            </a:r>
            <a:endParaRPr lang="en-IN" sz="3600" dirty="0"/>
          </a:p>
          <a:p>
            <a:pPr lvl="0"/>
            <a:r>
              <a:rPr lang="en-IN" sz="2800" dirty="0"/>
              <a:t>Ask participants to do the following, step by step:</a:t>
            </a:r>
            <a:endParaRPr lang="en-IN" sz="3600" dirty="0"/>
          </a:p>
          <a:p>
            <a:pPr lvl="1"/>
            <a:r>
              <a:rPr lang="en-IN" dirty="0"/>
              <a:t>Close your eyes and think of a traumatic time/event in your lives.</a:t>
            </a:r>
            <a:endParaRPr lang="en-IN" sz="3200" dirty="0"/>
          </a:p>
          <a:p>
            <a:pPr lvl="1"/>
            <a:r>
              <a:rPr lang="en-IN" dirty="0"/>
              <a:t>Imagine the event/ time as an image (not a narrative/ not in words)…like a still photograph.</a:t>
            </a:r>
            <a:endParaRPr lang="en-IN" sz="3200" dirty="0"/>
          </a:p>
          <a:p>
            <a:pPr lvl="1"/>
            <a:r>
              <a:rPr lang="en-IN" dirty="0"/>
              <a:t>Now, draw it.</a:t>
            </a:r>
            <a:endParaRPr lang="en-IN" sz="3200" dirty="0"/>
          </a:p>
          <a:p>
            <a:pPr lvl="1"/>
            <a:r>
              <a:rPr lang="en-IN" dirty="0"/>
              <a:t>Now describe it—either to yourself or the person next to you.</a:t>
            </a:r>
            <a:endParaRPr lang="en-IN" sz="3200" dirty="0"/>
          </a:p>
          <a:p>
            <a:pPr marL="0" indent="0">
              <a:buNone/>
            </a:pPr>
            <a:r>
              <a:rPr lang="en-IN" sz="2800" dirty="0"/>
              <a:t>Discussion:</a:t>
            </a:r>
            <a:endParaRPr lang="en-IN" sz="3600" dirty="0"/>
          </a:p>
          <a:p>
            <a:pPr lvl="0"/>
            <a:r>
              <a:rPr lang="en-IN" sz="2800" dirty="0"/>
              <a:t>What sort of images and feelings came back to you?</a:t>
            </a:r>
            <a:endParaRPr lang="en-IN" sz="3600" dirty="0"/>
          </a:p>
          <a:p>
            <a:pPr lvl="0"/>
            <a:r>
              <a:rPr lang="en-IN" sz="2800" dirty="0"/>
              <a:t>Was it easy to express the emotions you felt?</a:t>
            </a:r>
            <a:endParaRPr lang="en-IN" sz="3600" dirty="0"/>
          </a:p>
          <a:p>
            <a:endParaRPr lang="en-IN" dirty="0"/>
          </a:p>
        </p:txBody>
      </p:sp>
    </p:spTree>
    <p:extLst>
      <p:ext uri="{BB962C8B-B14F-4D97-AF65-F5344CB8AC3E}">
        <p14:creationId xmlns:p14="http://schemas.microsoft.com/office/powerpoint/2010/main" val="247948554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flipH="1">
            <a:off x="8458200" y="609600"/>
            <a:ext cx="76200" cy="76200"/>
          </a:xfrm>
        </p:spPr>
        <p:txBody>
          <a:bodyPr>
            <a:normAutofit fontScale="90000"/>
          </a:bodyPr>
          <a:lstStyle/>
          <a:p>
            <a:pPr eaLnBrk="1" fontAlgn="auto" hangingPunct="1">
              <a:spcAft>
                <a:spcPts val="0"/>
              </a:spcAft>
              <a:defRPr/>
            </a:pPr>
            <a:endParaRPr lang="en-US" dirty="0" smtClean="0">
              <a:solidFill>
                <a:schemeClr val="accent1">
                  <a:tint val="88000"/>
                  <a:satMod val="150000"/>
                </a:schemeClr>
              </a:solidFill>
            </a:endParaRPr>
          </a:p>
        </p:txBody>
      </p:sp>
      <p:sp>
        <p:nvSpPr>
          <p:cNvPr id="3075" name="Rectangle 3"/>
          <p:cNvSpPr>
            <a:spLocks noGrp="1" noChangeArrowheads="1"/>
          </p:cNvSpPr>
          <p:nvPr>
            <p:ph idx="1"/>
          </p:nvPr>
        </p:nvSpPr>
        <p:spPr>
          <a:xfrm>
            <a:off x="381000" y="457200"/>
            <a:ext cx="8382000" cy="6096000"/>
          </a:xfrm>
        </p:spPr>
        <p:txBody>
          <a:bodyPr>
            <a:normAutofit fontScale="85000" lnSpcReduction="20000"/>
          </a:bodyPr>
          <a:lstStyle/>
          <a:p>
            <a:pPr eaLnBrk="1" hangingPunct="1">
              <a:lnSpc>
                <a:spcPct val="90000"/>
              </a:lnSpc>
              <a:buFontTx/>
              <a:buNone/>
            </a:pPr>
            <a:r>
              <a:rPr lang="en-US" altLang="en-US" b="1" dirty="0" smtClean="0"/>
              <a:t>Trauma…</a:t>
            </a:r>
          </a:p>
          <a:p>
            <a:pPr algn="ctr" eaLnBrk="1" hangingPunct="1">
              <a:lnSpc>
                <a:spcPct val="90000"/>
              </a:lnSpc>
              <a:buFontTx/>
              <a:buNone/>
            </a:pPr>
            <a:r>
              <a:rPr lang="en-US" altLang="en-US" dirty="0" smtClean="0"/>
              <a:t>Domestic Violence</a:t>
            </a:r>
          </a:p>
          <a:p>
            <a:pPr algn="ctr" eaLnBrk="1" hangingPunct="1">
              <a:lnSpc>
                <a:spcPct val="90000"/>
              </a:lnSpc>
              <a:buFontTx/>
              <a:buNone/>
            </a:pPr>
            <a:r>
              <a:rPr lang="en-US" altLang="en-US" dirty="0" smtClean="0"/>
              <a:t>Natural Disasters</a:t>
            </a:r>
          </a:p>
          <a:p>
            <a:pPr algn="ctr" eaLnBrk="1" hangingPunct="1">
              <a:lnSpc>
                <a:spcPct val="90000"/>
              </a:lnSpc>
              <a:buFontTx/>
              <a:buNone/>
            </a:pPr>
            <a:r>
              <a:rPr lang="en-US" altLang="en-US" dirty="0" smtClean="0">
                <a:solidFill>
                  <a:srgbClr val="FF0000"/>
                </a:solidFill>
              </a:rPr>
              <a:t>Man-made Disasters</a:t>
            </a:r>
          </a:p>
          <a:p>
            <a:pPr algn="ctr" eaLnBrk="1" hangingPunct="1">
              <a:lnSpc>
                <a:spcPct val="90000"/>
              </a:lnSpc>
              <a:buFontTx/>
              <a:buNone/>
            </a:pPr>
            <a:r>
              <a:rPr lang="en-US" altLang="en-US" dirty="0" smtClean="0">
                <a:solidFill>
                  <a:srgbClr val="FF0000"/>
                </a:solidFill>
              </a:rPr>
              <a:t>Death, Dying, Bereavement</a:t>
            </a:r>
          </a:p>
          <a:p>
            <a:pPr algn="ctr" eaLnBrk="1" hangingPunct="1">
              <a:lnSpc>
                <a:spcPct val="90000"/>
              </a:lnSpc>
              <a:buFontTx/>
              <a:buNone/>
            </a:pPr>
            <a:r>
              <a:rPr lang="en-US" altLang="en-US" dirty="0" smtClean="0">
                <a:solidFill>
                  <a:srgbClr val="FF0000"/>
                </a:solidFill>
              </a:rPr>
              <a:t>Loss Experiences</a:t>
            </a:r>
          </a:p>
          <a:p>
            <a:pPr algn="ctr" eaLnBrk="1" hangingPunct="1">
              <a:lnSpc>
                <a:spcPct val="90000"/>
              </a:lnSpc>
              <a:buFontTx/>
              <a:buNone/>
            </a:pPr>
            <a:r>
              <a:rPr lang="en-US" altLang="en-US" dirty="0" smtClean="0">
                <a:solidFill>
                  <a:srgbClr val="FF0000"/>
                </a:solidFill>
              </a:rPr>
              <a:t>Rape, Child Sexual Abuse</a:t>
            </a:r>
          </a:p>
          <a:p>
            <a:pPr algn="ctr" eaLnBrk="1" hangingPunct="1">
              <a:lnSpc>
                <a:spcPct val="90000"/>
              </a:lnSpc>
              <a:buFontTx/>
              <a:buNone/>
            </a:pPr>
            <a:r>
              <a:rPr lang="en-US" altLang="en-US" dirty="0" smtClean="0"/>
              <a:t>(Child) Trafficking</a:t>
            </a:r>
          </a:p>
          <a:p>
            <a:pPr algn="ctr" eaLnBrk="1" hangingPunct="1">
              <a:lnSpc>
                <a:spcPct val="90000"/>
              </a:lnSpc>
              <a:buFontTx/>
              <a:buNone/>
            </a:pPr>
            <a:r>
              <a:rPr lang="en-US" altLang="en-US" dirty="0" smtClean="0"/>
              <a:t>Accidents – Disfigurement, Loss Of Limb</a:t>
            </a:r>
          </a:p>
          <a:p>
            <a:pPr algn="ctr" eaLnBrk="1" hangingPunct="1">
              <a:lnSpc>
                <a:spcPct val="90000"/>
              </a:lnSpc>
              <a:buFontTx/>
              <a:buNone/>
            </a:pPr>
            <a:r>
              <a:rPr lang="en-US" altLang="en-US" dirty="0" smtClean="0"/>
              <a:t>Terminal Illnesses</a:t>
            </a:r>
          </a:p>
          <a:p>
            <a:pPr algn="ctr" eaLnBrk="1" hangingPunct="1">
              <a:lnSpc>
                <a:spcPct val="90000"/>
              </a:lnSpc>
              <a:buFontTx/>
              <a:buNone/>
            </a:pPr>
            <a:r>
              <a:rPr lang="en-US" altLang="en-US" dirty="0" smtClean="0"/>
              <a:t>Torture</a:t>
            </a:r>
          </a:p>
          <a:p>
            <a:pPr algn="ctr">
              <a:lnSpc>
                <a:spcPct val="90000"/>
              </a:lnSpc>
              <a:buNone/>
            </a:pPr>
            <a:r>
              <a:rPr lang="en-US" altLang="en-US" dirty="0" smtClean="0">
                <a:solidFill>
                  <a:srgbClr val="FF0000"/>
                </a:solidFill>
              </a:rPr>
              <a:t>Difficult </a:t>
            </a:r>
            <a:r>
              <a:rPr lang="en-US" altLang="en-US" dirty="0">
                <a:solidFill>
                  <a:srgbClr val="FF0000"/>
                </a:solidFill>
              </a:rPr>
              <a:t>Experiences</a:t>
            </a:r>
          </a:p>
          <a:p>
            <a:pPr algn="ctr">
              <a:lnSpc>
                <a:spcPct val="90000"/>
              </a:lnSpc>
              <a:buNone/>
            </a:pPr>
            <a:r>
              <a:rPr lang="en-US" altLang="en-US" dirty="0"/>
              <a:t>Sex and Sexuality</a:t>
            </a:r>
          </a:p>
          <a:p>
            <a:pPr algn="ctr">
              <a:lnSpc>
                <a:spcPct val="90000"/>
              </a:lnSpc>
              <a:buNone/>
            </a:pPr>
            <a:r>
              <a:rPr lang="en-US" altLang="en-US" dirty="0">
                <a:solidFill>
                  <a:srgbClr val="FF0000"/>
                </a:solidFill>
              </a:rPr>
              <a:t>Abuse, violence, Violation, Exploitation</a:t>
            </a:r>
          </a:p>
          <a:p>
            <a:pPr algn="ctr">
              <a:lnSpc>
                <a:spcPct val="90000"/>
              </a:lnSpc>
              <a:buNone/>
            </a:pPr>
            <a:r>
              <a:rPr lang="en-US" altLang="en-US" dirty="0">
                <a:solidFill>
                  <a:srgbClr val="FF0000"/>
                </a:solidFill>
              </a:rPr>
              <a:t>Gender and Patriarchy</a:t>
            </a:r>
          </a:p>
          <a:p>
            <a:pPr algn="ctr">
              <a:lnSpc>
                <a:spcPct val="90000"/>
              </a:lnSpc>
              <a:buNone/>
            </a:pPr>
            <a:r>
              <a:rPr lang="en-US" altLang="en-US" dirty="0">
                <a:solidFill>
                  <a:srgbClr val="FF0000"/>
                </a:solidFill>
              </a:rPr>
              <a:t>Power and Domination</a:t>
            </a:r>
          </a:p>
          <a:p>
            <a:pPr algn="ctr" eaLnBrk="1" hangingPunct="1">
              <a:lnSpc>
                <a:spcPct val="90000"/>
              </a:lnSpc>
              <a:buFontTx/>
              <a:buNone/>
            </a:pPr>
            <a:endParaRPr lang="en-US" altLang="en-US" dirty="0" smtClean="0"/>
          </a:p>
        </p:txBody>
      </p:sp>
      <p:sp>
        <p:nvSpPr>
          <p:cNvPr id="3" name="Slide Number Placeholder 2"/>
          <p:cNvSpPr>
            <a:spLocks noGrp="1"/>
          </p:cNvSpPr>
          <p:nvPr>
            <p:ph type="sldNum" sz="quarter" idx="12"/>
          </p:nvPr>
        </p:nvSpPr>
        <p:spPr/>
        <p:txBody>
          <a:bodyPr/>
          <a:lstStyle/>
          <a:p>
            <a:fld id="{355124D6-B63E-43F8-800B-A49973767DB3}" type="slidenum">
              <a:rPr lang="en-IN" smtClean="0"/>
              <a:t>55</a:t>
            </a:fld>
            <a:endParaRPr lang="en-IN"/>
          </a:p>
        </p:txBody>
      </p:sp>
    </p:spTree>
    <p:extLst>
      <p:ext uri="{BB962C8B-B14F-4D97-AF65-F5344CB8AC3E}">
        <p14:creationId xmlns:p14="http://schemas.microsoft.com/office/powerpoint/2010/main" val="1689709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dissolve">
                                      <p:cBhvr>
                                        <p:cTn id="7" dur="500"/>
                                        <p:tgtEl>
                                          <p:spTgt spid="30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075">
                                            <p:txEl>
                                              <p:pRg st="1" end="1"/>
                                            </p:txEl>
                                          </p:spTgt>
                                        </p:tgtEl>
                                        <p:attrNameLst>
                                          <p:attrName>style.visibility</p:attrName>
                                        </p:attrNameLst>
                                      </p:cBhvr>
                                      <p:to>
                                        <p:strVal val="visible"/>
                                      </p:to>
                                    </p:set>
                                    <p:animEffect transition="in" filter="dissolve">
                                      <p:cBhvr>
                                        <p:cTn id="12" dur="500"/>
                                        <p:tgtEl>
                                          <p:spTgt spid="307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075">
                                            <p:txEl>
                                              <p:pRg st="2" end="2"/>
                                            </p:txEl>
                                          </p:spTgt>
                                        </p:tgtEl>
                                        <p:attrNameLst>
                                          <p:attrName>style.visibility</p:attrName>
                                        </p:attrNameLst>
                                      </p:cBhvr>
                                      <p:to>
                                        <p:strVal val="visible"/>
                                      </p:to>
                                    </p:set>
                                    <p:animEffect transition="in" filter="dissolve">
                                      <p:cBhvr>
                                        <p:cTn id="17" dur="500"/>
                                        <p:tgtEl>
                                          <p:spTgt spid="307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075">
                                            <p:txEl>
                                              <p:pRg st="3" end="3"/>
                                            </p:txEl>
                                          </p:spTgt>
                                        </p:tgtEl>
                                        <p:attrNameLst>
                                          <p:attrName>style.visibility</p:attrName>
                                        </p:attrNameLst>
                                      </p:cBhvr>
                                      <p:to>
                                        <p:strVal val="visible"/>
                                      </p:to>
                                    </p:set>
                                    <p:animEffect transition="in" filter="dissolve">
                                      <p:cBhvr>
                                        <p:cTn id="22" dur="500"/>
                                        <p:tgtEl>
                                          <p:spTgt spid="307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075">
                                            <p:txEl>
                                              <p:pRg st="4" end="4"/>
                                            </p:txEl>
                                          </p:spTgt>
                                        </p:tgtEl>
                                        <p:attrNameLst>
                                          <p:attrName>style.visibility</p:attrName>
                                        </p:attrNameLst>
                                      </p:cBhvr>
                                      <p:to>
                                        <p:strVal val="visible"/>
                                      </p:to>
                                    </p:set>
                                    <p:animEffect transition="in" filter="dissolve">
                                      <p:cBhvr>
                                        <p:cTn id="27" dur="500"/>
                                        <p:tgtEl>
                                          <p:spTgt spid="307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075">
                                            <p:txEl>
                                              <p:pRg st="5" end="5"/>
                                            </p:txEl>
                                          </p:spTgt>
                                        </p:tgtEl>
                                        <p:attrNameLst>
                                          <p:attrName>style.visibility</p:attrName>
                                        </p:attrNameLst>
                                      </p:cBhvr>
                                      <p:to>
                                        <p:strVal val="visible"/>
                                      </p:to>
                                    </p:set>
                                    <p:animEffect transition="in" filter="dissolve">
                                      <p:cBhvr>
                                        <p:cTn id="32" dur="500"/>
                                        <p:tgtEl>
                                          <p:spTgt spid="307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075">
                                            <p:txEl>
                                              <p:pRg st="6" end="6"/>
                                            </p:txEl>
                                          </p:spTgt>
                                        </p:tgtEl>
                                        <p:attrNameLst>
                                          <p:attrName>style.visibility</p:attrName>
                                        </p:attrNameLst>
                                      </p:cBhvr>
                                      <p:to>
                                        <p:strVal val="visible"/>
                                      </p:to>
                                    </p:set>
                                    <p:animEffect transition="in" filter="dissolve">
                                      <p:cBhvr>
                                        <p:cTn id="37" dur="500"/>
                                        <p:tgtEl>
                                          <p:spTgt spid="307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3075">
                                            <p:txEl>
                                              <p:pRg st="7" end="7"/>
                                            </p:txEl>
                                          </p:spTgt>
                                        </p:tgtEl>
                                        <p:attrNameLst>
                                          <p:attrName>style.visibility</p:attrName>
                                        </p:attrNameLst>
                                      </p:cBhvr>
                                      <p:to>
                                        <p:strVal val="visible"/>
                                      </p:to>
                                    </p:set>
                                    <p:animEffect transition="in" filter="dissolve">
                                      <p:cBhvr>
                                        <p:cTn id="42" dur="500"/>
                                        <p:tgtEl>
                                          <p:spTgt spid="307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3075">
                                            <p:txEl>
                                              <p:pRg st="8" end="8"/>
                                            </p:txEl>
                                          </p:spTgt>
                                        </p:tgtEl>
                                        <p:attrNameLst>
                                          <p:attrName>style.visibility</p:attrName>
                                        </p:attrNameLst>
                                      </p:cBhvr>
                                      <p:to>
                                        <p:strVal val="visible"/>
                                      </p:to>
                                    </p:set>
                                    <p:animEffect transition="in" filter="dissolve">
                                      <p:cBhvr>
                                        <p:cTn id="47" dur="500"/>
                                        <p:tgtEl>
                                          <p:spTgt spid="307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3075">
                                            <p:txEl>
                                              <p:pRg st="9" end="9"/>
                                            </p:txEl>
                                          </p:spTgt>
                                        </p:tgtEl>
                                        <p:attrNameLst>
                                          <p:attrName>style.visibility</p:attrName>
                                        </p:attrNameLst>
                                      </p:cBhvr>
                                      <p:to>
                                        <p:strVal val="visible"/>
                                      </p:to>
                                    </p:set>
                                    <p:animEffect transition="in" filter="dissolve">
                                      <p:cBhvr>
                                        <p:cTn id="52" dur="500"/>
                                        <p:tgtEl>
                                          <p:spTgt spid="307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3075">
                                            <p:txEl>
                                              <p:pRg st="10" end="10"/>
                                            </p:txEl>
                                          </p:spTgt>
                                        </p:tgtEl>
                                        <p:attrNameLst>
                                          <p:attrName>style.visibility</p:attrName>
                                        </p:attrNameLst>
                                      </p:cBhvr>
                                      <p:to>
                                        <p:strVal val="visible"/>
                                      </p:to>
                                    </p:set>
                                    <p:animEffect transition="in" filter="dissolve">
                                      <p:cBhvr>
                                        <p:cTn id="57" dur="500"/>
                                        <p:tgtEl>
                                          <p:spTgt spid="307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3075">
                                            <p:txEl>
                                              <p:pRg st="11" end="11"/>
                                            </p:txEl>
                                          </p:spTgt>
                                        </p:tgtEl>
                                        <p:attrNameLst>
                                          <p:attrName>style.visibility</p:attrName>
                                        </p:attrNameLst>
                                      </p:cBhvr>
                                      <p:to>
                                        <p:strVal val="visible"/>
                                      </p:to>
                                    </p:set>
                                    <p:animEffect transition="in" filter="dissolve">
                                      <p:cBhvr>
                                        <p:cTn id="62" dur="500"/>
                                        <p:tgtEl>
                                          <p:spTgt spid="3075">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3075">
                                            <p:txEl>
                                              <p:pRg st="12" end="12"/>
                                            </p:txEl>
                                          </p:spTgt>
                                        </p:tgtEl>
                                        <p:attrNameLst>
                                          <p:attrName>style.visibility</p:attrName>
                                        </p:attrNameLst>
                                      </p:cBhvr>
                                      <p:to>
                                        <p:strVal val="visible"/>
                                      </p:to>
                                    </p:set>
                                    <p:animEffect transition="in" filter="dissolve">
                                      <p:cBhvr>
                                        <p:cTn id="67" dur="500"/>
                                        <p:tgtEl>
                                          <p:spTgt spid="3075">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3075">
                                            <p:txEl>
                                              <p:pRg st="13" end="13"/>
                                            </p:txEl>
                                          </p:spTgt>
                                        </p:tgtEl>
                                        <p:attrNameLst>
                                          <p:attrName>style.visibility</p:attrName>
                                        </p:attrNameLst>
                                      </p:cBhvr>
                                      <p:to>
                                        <p:strVal val="visible"/>
                                      </p:to>
                                    </p:set>
                                    <p:animEffect transition="in" filter="dissolve">
                                      <p:cBhvr>
                                        <p:cTn id="72" dur="500"/>
                                        <p:tgtEl>
                                          <p:spTgt spid="3075">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9" presetClass="entr" presetSubtype="0" fill="hold" grpId="0" nodeType="clickEffect">
                                  <p:stCondLst>
                                    <p:cond delay="0"/>
                                  </p:stCondLst>
                                  <p:childTnLst>
                                    <p:set>
                                      <p:cBhvr>
                                        <p:cTn id="76" dur="1" fill="hold">
                                          <p:stCondLst>
                                            <p:cond delay="0"/>
                                          </p:stCondLst>
                                        </p:cTn>
                                        <p:tgtEl>
                                          <p:spTgt spid="3075">
                                            <p:txEl>
                                              <p:pRg st="14" end="14"/>
                                            </p:txEl>
                                          </p:spTgt>
                                        </p:tgtEl>
                                        <p:attrNameLst>
                                          <p:attrName>style.visibility</p:attrName>
                                        </p:attrNameLst>
                                      </p:cBhvr>
                                      <p:to>
                                        <p:strVal val="visible"/>
                                      </p:to>
                                    </p:set>
                                    <p:animEffect transition="in" filter="dissolve">
                                      <p:cBhvr>
                                        <p:cTn id="77" dur="500"/>
                                        <p:tgtEl>
                                          <p:spTgt spid="3075">
                                            <p:txEl>
                                              <p:pRg st="14" end="1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9" presetClass="entr" presetSubtype="0" fill="hold" grpId="0" nodeType="clickEffect">
                                  <p:stCondLst>
                                    <p:cond delay="0"/>
                                  </p:stCondLst>
                                  <p:childTnLst>
                                    <p:set>
                                      <p:cBhvr>
                                        <p:cTn id="81" dur="1" fill="hold">
                                          <p:stCondLst>
                                            <p:cond delay="0"/>
                                          </p:stCondLst>
                                        </p:cTn>
                                        <p:tgtEl>
                                          <p:spTgt spid="3075">
                                            <p:txEl>
                                              <p:pRg st="15" end="15"/>
                                            </p:txEl>
                                          </p:spTgt>
                                        </p:tgtEl>
                                        <p:attrNameLst>
                                          <p:attrName>style.visibility</p:attrName>
                                        </p:attrNameLst>
                                      </p:cBhvr>
                                      <p:to>
                                        <p:strVal val="visible"/>
                                      </p:to>
                                    </p:set>
                                    <p:animEffect transition="in" filter="dissolve">
                                      <p:cBhvr>
                                        <p:cTn id="82" dur="500"/>
                                        <p:tgtEl>
                                          <p:spTgt spid="3075">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autoUpdateAnimBg="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a:t>Types of Trauma</a:t>
            </a:r>
            <a:br>
              <a:rPr lang="en-IN" b="1" dirty="0"/>
            </a:br>
            <a:endParaRPr lang="en-IN"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56</a:t>
            </a:fld>
            <a:endParaRPr lang="en-IN"/>
          </a:p>
        </p:txBody>
      </p:sp>
      <p:sp>
        <p:nvSpPr>
          <p:cNvPr id="4" name="Content Placeholder 3"/>
          <p:cNvSpPr>
            <a:spLocks noGrp="1"/>
          </p:cNvSpPr>
          <p:nvPr>
            <p:ph sz="quarter" idx="1"/>
          </p:nvPr>
        </p:nvSpPr>
        <p:spPr>
          <a:xfrm>
            <a:off x="395536" y="1447800"/>
            <a:ext cx="8291264" cy="4572000"/>
          </a:xfrm>
        </p:spPr>
        <p:txBody>
          <a:bodyPr>
            <a:normAutofit fontScale="92500" lnSpcReduction="10000"/>
          </a:bodyPr>
          <a:lstStyle/>
          <a:p>
            <a:pPr marL="0" indent="0">
              <a:buNone/>
            </a:pPr>
            <a:r>
              <a:rPr lang="en-IN" dirty="0"/>
              <a:t>T</a:t>
            </a:r>
            <a:r>
              <a:rPr lang="en-IN" dirty="0" smtClean="0"/>
              <a:t>wo </a:t>
            </a:r>
            <a:r>
              <a:rPr lang="en-IN" dirty="0"/>
              <a:t>types of trauma that can happen to children:</a:t>
            </a:r>
          </a:p>
          <a:p>
            <a:pPr lvl="0"/>
            <a:r>
              <a:rPr lang="en-US" b="1" dirty="0"/>
              <a:t>Acts of omission: </a:t>
            </a:r>
            <a:r>
              <a:rPr lang="en-US" dirty="0" smtClean="0"/>
              <a:t>psychological </a:t>
            </a:r>
            <a:r>
              <a:rPr lang="en-US" dirty="0"/>
              <a:t>neglect, sustained parental non-responsiveness and psychological or physical unavailability. </a:t>
            </a:r>
            <a:endParaRPr lang="en-IN" dirty="0"/>
          </a:p>
          <a:p>
            <a:pPr lvl="0"/>
            <a:r>
              <a:rPr lang="en-US" b="1" dirty="0"/>
              <a:t>Acts of commission: </a:t>
            </a:r>
            <a:r>
              <a:rPr lang="en-US" dirty="0" smtClean="0"/>
              <a:t>actual </a:t>
            </a:r>
            <a:r>
              <a:rPr lang="en-US" dirty="0"/>
              <a:t>trauma directed toward the </a:t>
            </a:r>
            <a:r>
              <a:rPr lang="en-US" dirty="0" smtClean="0"/>
              <a:t>child.--acts </a:t>
            </a:r>
            <a:r>
              <a:rPr lang="en-US" dirty="0"/>
              <a:t>(of abuse), whether physical, sexual, or psychological, can produce longstanding interpersonal difficulties, as well as distorted thinking patterns, emotional disturbance, and posttraumatic stress.</a:t>
            </a:r>
            <a:endParaRPr lang="en-IN" dirty="0"/>
          </a:p>
          <a:p>
            <a:endParaRPr lang="en-IN" dirty="0"/>
          </a:p>
        </p:txBody>
      </p:sp>
    </p:spTree>
    <p:extLst>
      <p:ext uri="{BB962C8B-B14F-4D97-AF65-F5344CB8AC3E}">
        <p14:creationId xmlns:p14="http://schemas.microsoft.com/office/powerpoint/2010/main" val="187875652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507288" cy="922114"/>
          </a:xfrm>
        </p:spPr>
        <p:txBody>
          <a:bodyPr/>
          <a:lstStyle/>
          <a:p>
            <a:r>
              <a:rPr lang="en-IN" b="1" dirty="0" smtClean="0"/>
              <a:t>Impact of Trauma on Children</a:t>
            </a:r>
            <a:endParaRPr lang="en-IN"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57</a:t>
            </a:fld>
            <a:endParaRPr lang="en-IN"/>
          </a:p>
        </p:txBody>
      </p:sp>
      <p:sp>
        <p:nvSpPr>
          <p:cNvPr id="4" name="Content Placeholder 3"/>
          <p:cNvSpPr>
            <a:spLocks noGrp="1"/>
          </p:cNvSpPr>
          <p:nvPr>
            <p:ph sz="quarter" idx="1"/>
          </p:nvPr>
        </p:nvSpPr>
        <p:spPr>
          <a:xfrm>
            <a:off x="251520" y="1447800"/>
            <a:ext cx="8435280" cy="5149552"/>
          </a:xfrm>
        </p:spPr>
        <p:txBody>
          <a:bodyPr>
            <a:normAutofit fontScale="85000" lnSpcReduction="10000"/>
          </a:bodyPr>
          <a:lstStyle/>
          <a:p>
            <a:r>
              <a:rPr lang="en-US" dirty="0" smtClean="0">
                <a:solidFill>
                  <a:srgbClr val="FF0000"/>
                </a:solidFill>
              </a:rPr>
              <a:t>Developmental/ learning abilities  adversely affected</a:t>
            </a:r>
          </a:p>
          <a:p>
            <a:r>
              <a:rPr lang="en-US" dirty="0" smtClean="0"/>
              <a:t>Persistent crying/ sadness/ irritability</a:t>
            </a:r>
          </a:p>
          <a:p>
            <a:r>
              <a:rPr lang="en-US" dirty="0" smtClean="0"/>
              <a:t>Refusal to play</a:t>
            </a:r>
          </a:p>
          <a:p>
            <a:r>
              <a:rPr lang="en-US" dirty="0" smtClean="0"/>
              <a:t>Fear, anxiety</a:t>
            </a:r>
          </a:p>
          <a:p>
            <a:r>
              <a:rPr lang="en-US" dirty="0" smtClean="0"/>
              <a:t>Nightmares/flash-backs of traumatic event</a:t>
            </a:r>
          </a:p>
          <a:p>
            <a:r>
              <a:rPr lang="en-US" dirty="0" smtClean="0"/>
              <a:t>Extreme fear/panic reactions</a:t>
            </a:r>
          </a:p>
          <a:p>
            <a:r>
              <a:rPr lang="en-US" dirty="0" smtClean="0"/>
              <a:t>Bed-wetting</a:t>
            </a:r>
          </a:p>
          <a:p>
            <a:r>
              <a:rPr lang="en-US" dirty="0" smtClean="0"/>
              <a:t>Excessive clinginess to parent (separation anxiety)</a:t>
            </a:r>
          </a:p>
          <a:p>
            <a:r>
              <a:rPr lang="en-US" dirty="0" smtClean="0"/>
              <a:t>Suicidal thoughts/ ideations</a:t>
            </a:r>
          </a:p>
          <a:p>
            <a:r>
              <a:rPr lang="en-US" dirty="0" smtClean="0"/>
              <a:t>Irritability/ anger (adolescents)</a:t>
            </a:r>
          </a:p>
          <a:p>
            <a:r>
              <a:rPr lang="en-US" dirty="0" smtClean="0"/>
              <a:t>Increased risk of harmful </a:t>
            </a:r>
            <a:r>
              <a:rPr lang="en-US" dirty="0" err="1" smtClean="0"/>
              <a:t>behaviours</a:t>
            </a:r>
            <a:r>
              <a:rPr lang="en-US" dirty="0" smtClean="0"/>
              <a:t> (adolescents)</a:t>
            </a:r>
            <a:endParaRPr lang="en-IN" dirty="0"/>
          </a:p>
        </p:txBody>
      </p:sp>
    </p:spTree>
    <p:extLst>
      <p:ext uri="{BB962C8B-B14F-4D97-AF65-F5344CB8AC3E}">
        <p14:creationId xmlns:p14="http://schemas.microsoft.com/office/powerpoint/2010/main" val="157595233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16632"/>
            <a:ext cx="7772400" cy="1728192"/>
          </a:xfrm>
        </p:spPr>
        <p:txBody>
          <a:bodyPr>
            <a:noAutofit/>
          </a:bodyPr>
          <a:lstStyle/>
          <a:p>
            <a:r>
              <a:rPr lang="en-IN" b="1" dirty="0" smtClean="0"/>
              <a:t>A. Loss</a:t>
            </a:r>
            <a:r>
              <a:rPr lang="en-IN" b="1" dirty="0"/>
              <a:t>, Grief, Death </a:t>
            </a:r>
            <a:r>
              <a:rPr lang="en-IN" b="1" dirty="0" smtClean="0"/>
              <a:t>Experiences in </a:t>
            </a:r>
            <a:r>
              <a:rPr lang="en-IN" b="1" dirty="0"/>
              <a:t>C</a:t>
            </a:r>
            <a:r>
              <a:rPr lang="en-IN" b="1" dirty="0" smtClean="0"/>
              <a:t>hildren</a:t>
            </a:r>
            <a:endParaRPr lang="en-IN"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58</a:t>
            </a:fld>
            <a:endParaRPr lang="en-IN"/>
          </a:p>
        </p:txBody>
      </p:sp>
      <p:sp>
        <p:nvSpPr>
          <p:cNvPr id="4" name="Content Placeholder 3"/>
          <p:cNvSpPr>
            <a:spLocks noGrp="1"/>
          </p:cNvSpPr>
          <p:nvPr>
            <p:ph sz="quarter" idx="1"/>
          </p:nvPr>
        </p:nvSpPr>
        <p:spPr>
          <a:xfrm>
            <a:off x="914400" y="2060848"/>
            <a:ext cx="7772400" cy="3958952"/>
          </a:xfrm>
        </p:spPr>
        <p:txBody>
          <a:bodyPr>
            <a:normAutofit/>
          </a:bodyPr>
          <a:lstStyle/>
          <a:p>
            <a:pPr>
              <a:spcBef>
                <a:spcPct val="0"/>
              </a:spcBef>
            </a:pPr>
            <a:r>
              <a:rPr lang="en-IN" sz="3200" b="1" dirty="0" smtClean="0">
                <a:solidFill>
                  <a:schemeClr val="tx2"/>
                </a:solidFill>
                <a:latin typeface="+mj-lt"/>
                <a:ea typeface="+mj-ea"/>
                <a:cs typeface="+mj-cs"/>
              </a:rPr>
              <a:t>How do children experience loss/grief/death issues?</a:t>
            </a:r>
          </a:p>
          <a:p>
            <a:pPr>
              <a:spcBef>
                <a:spcPct val="0"/>
              </a:spcBef>
            </a:pPr>
            <a:r>
              <a:rPr lang="en-IN" sz="3200" b="1" dirty="0" smtClean="0">
                <a:solidFill>
                  <a:schemeClr val="tx2"/>
                </a:solidFill>
                <a:latin typeface="+mj-lt"/>
                <a:ea typeface="+mj-ea"/>
                <a:cs typeface="+mj-cs"/>
              </a:rPr>
              <a:t>How to explain death to young children?</a:t>
            </a:r>
          </a:p>
          <a:p>
            <a:pPr>
              <a:spcBef>
                <a:spcPct val="0"/>
              </a:spcBef>
            </a:pPr>
            <a:r>
              <a:rPr lang="en-IN" sz="3200" b="1" dirty="0" smtClean="0">
                <a:solidFill>
                  <a:schemeClr val="tx2"/>
                </a:solidFill>
                <a:latin typeface="+mj-lt"/>
                <a:ea typeface="+mj-ea"/>
                <a:cs typeface="+mj-cs"/>
              </a:rPr>
              <a:t>Other responses to young children’s loss experiences.</a:t>
            </a:r>
            <a:endParaRPr lang="en-IN" sz="3200" b="1" dirty="0">
              <a:solidFill>
                <a:schemeClr val="tx2"/>
              </a:solidFill>
              <a:latin typeface="+mj-lt"/>
              <a:ea typeface="+mj-ea"/>
              <a:cs typeface="+mj-cs"/>
            </a:endParaRPr>
          </a:p>
        </p:txBody>
      </p:sp>
    </p:spTree>
    <p:extLst>
      <p:ext uri="{BB962C8B-B14F-4D97-AF65-F5344CB8AC3E}">
        <p14:creationId xmlns:p14="http://schemas.microsoft.com/office/powerpoint/2010/main" val="10766444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2002234"/>
          </a:xfrm>
        </p:spPr>
        <p:txBody>
          <a:bodyPr>
            <a:normAutofit/>
          </a:bodyPr>
          <a:lstStyle/>
          <a:p>
            <a:r>
              <a:rPr lang="en-IN" b="1" dirty="0" smtClean="0"/>
              <a:t>Young Children’s Understanding of Death/ How they Grieve</a:t>
            </a:r>
            <a:endParaRPr lang="en-IN"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59</a:t>
            </a:fld>
            <a:endParaRPr lang="en-IN"/>
          </a:p>
        </p:txBody>
      </p:sp>
      <p:sp>
        <p:nvSpPr>
          <p:cNvPr id="4" name="Content Placeholder 3"/>
          <p:cNvSpPr>
            <a:spLocks noGrp="1"/>
          </p:cNvSpPr>
          <p:nvPr>
            <p:ph sz="quarter" idx="1"/>
          </p:nvPr>
        </p:nvSpPr>
        <p:spPr>
          <a:xfrm>
            <a:off x="914400" y="2348880"/>
            <a:ext cx="7772400" cy="3670920"/>
          </a:xfrm>
        </p:spPr>
        <p:txBody>
          <a:bodyPr/>
          <a:lstStyle/>
          <a:p>
            <a:pPr marL="0" indent="0">
              <a:buNone/>
            </a:pPr>
            <a:r>
              <a:rPr lang="en-IN" b="1" dirty="0"/>
              <a:t>How much do we know about </a:t>
            </a:r>
            <a:r>
              <a:rPr lang="en-IN" b="1" dirty="0" smtClean="0"/>
              <a:t>young children’s </a:t>
            </a:r>
            <a:r>
              <a:rPr lang="en-IN" b="1" dirty="0"/>
              <a:t>grieving patterns?</a:t>
            </a:r>
            <a:endParaRPr lang="en-IN" dirty="0"/>
          </a:p>
        </p:txBody>
      </p:sp>
    </p:spTree>
    <p:extLst>
      <p:ext uri="{BB962C8B-B14F-4D97-AF65-F5344CB8AC3E}">
        <p14:creationId xmlns:p14="http://schemas.microsoft.com/office/powerpoint/2010/main" val="13191406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836712"/>
          </a:xfrm>
        </p:spPr>
        <p:txBody>
          <a:bodyPr/>
          <a:lstStyle/>
          <a:p>
            <a:pPr algn="l"/>
            <a:r>
              <a:rPr lang="en-IN" b="1" dirty="0" smtClean="0"/>
              <a:t>Language Development</a:t>
            </a:r>
            <a:endParaRPr lang="en-IN"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85854112"/>
              </p:ext>
            </p:extLst>
          </p:nvPr>
        </p:nvGraphicFramePr>
        <p:xfrm>
          <a:off x="251520" y="836713"/>
          <a:ext cx="8784976" cy="5576181"/>
        </p:xfrm>
        <a:graphic>
          <a:graphicData uri="http://schemas.openxmlformats.org/drawingml/2006/table">
            <a:tbl>
              <a:tblPr firstRow="1" bandRow="1">
                <a:tableStyleId>{5C22544A-7EE6-4342-B048-85BDC9FD1C3A}</a:tableStyleId>
              </a:tblPr>
              <a:tblGrid>
                <a:gridCol w="4392488"/>
                <a:gridCol w="4392488"/>
              </a:tblGrid>
              <a:tr h="532305">
                <a:tc>
                  <a:txBody>
                    <a:bodyPr/>
                    <a:lstStyle/>
                    <a:p>
                      <a:r>
                        <a:rPr lang="en-IN" sz="2000" dirty="0" smtClean="0"/>
                        <a:t>Abilities/</a:t>
                      </a:r>
                      <a:r>
                        <a:rPr lang="en-IN" sz="2000" baseline="0" dirty="0" smtClean="0"/>
                        <a:t> Skills</a:t>
                      </a:r>
                      <a:endParaRPr lang="en-IN" sz="2000" dirty="0"/>
                    </a:p>
                  </a:txBody>
                  <a:tcPr/>
                </a:tc>
                <a:tc>
                  <a:txBody>
                    <a:bodyPr/>
                    <a:lstStyle/>
                    <a:p>
                      <a:r>
                        <a:rPr lang="en-IN" sz="2000" dirty="0" smtClean="0"/>
                        <a:t>Needs</a:t>
                      </a:r>
                      <a:endParaRPr lang="en-IN" sz="2000" dirty="0"/>
                    </a:p>
                  </a:txBody>
                  <a:tcPr/>
                </a:tc>
              </a:tr>
              <a:tr h="2324609">
                <a:tc>
                  <a:txBody>
                    <a:bodyPr/>
                    <a:lstStyle/>
                    <a:p>
                      <a:pPr marL="0" indent="0">
                        <a:buNone/>
                      </a:pPr>
                      <a:r>
                        <a:rPr lang="en-IN" u="sng" dirty="0" smtClean="0"/>
                        <a:t>0 to 6 years:</a:t>
                      </a:r>
                    </a:p>
                    <a:p>
                      <a:r>
                        <a:rPr lang="en-IN" dirty="0" smtClean="0"/>
                        <a:t>Increase fund of words.</a:t>
                      </a:r>
                    </a:p>
                    <a:p>
                      <a:r>
                        <a:rPr lang="en-IN" dirty="0" smtClean="0"/>
                        <a:t>Ability to construct short sentences.</a:t>
                      </a:r>
                    </a:p>
                    <a:p>
                      <a:r>
                        <a:rPr lang="en-IN" dirty="0" smtClean="0"/>
                        <a:t>Express needs.</a:t>
                      </a:r>
                    </a:p>
                    <a:p>
                      <a:r>
                        <a:rPr lang="en-IN" dirty="0" smtClean="0"/>
                        <a:t>Ability to describe.</a:t>
                      </a:r>
                    </a:p>
                    <a:p>
                      <a:endParaRPr lang="en-IN" dirty="0"/>
                    </a:p>
                  </a:txBody>
                  <a:tcPr/>
                </a:tc>
                <a:tc>
                  <a:txBody>
                    <a:bodyPr/>
                    <a:lstStyle/>
                    <a:p>
                      <a:r>
                        <a:rPr lang="en-IN" dirty="0" smtClean="0"/>
                        <a:t>Naming and pointing games</a:t>
                      </a:r>
                    </a:p>
                    <a:p>
                      <a:r>
                        <a:rPr lang="en-IN" dirty="0" smtClean="0"/>
                        <a:t>Story telling</a:t>
                      </a:r>
                    </a:p>
                    <a:p>
                      <a:r>
                        <a:rPr lang="en-IN" dirty="0" smtClean="0"/>
                        <a:t>Phone games</a:t>
                      </a:r>
                    </a:p>
                    <a:p>
                      <a:r>
                        <a:rPr lang="en-IN" dirty="0" smtClean="0"/>
                        <a:t>Describing games (using pictures or real life observations/events or television clips)</a:t>
                      </a:r>
                    </a:p>
                    <a:p>
                      <a:r>
                        <a:rPr lang="en-IN" dirty="0" smtClean="0"/>
                        <a:t>Concept book/ flash cards</a:t>
                      </a:r>
                    </a:p>
                    <a:p>
                      <a:endParaRPr lang="en-IN" dirty="0"/>
                    </a:p>
                  </a:txBody>
                  <a:tcPr/>
                </a:tc>
              </a:tr>
              <a:tr h="1463565">
                <a:tc>
                  <a:txBody>
                    <a:bodyPr/>
                    <a:lstStyle/>
                    <a:p>
                      <a:pPr marL="0" indent="0">
                        <a:buNone/>
                      </a:pPr>
                      <a:r>
                        <a:rPr lang="en-IN" u="sng" dirty="0" smtClean="0"/>
                        <a:t>7 to 12 years:</a:t>
                      </a:r>
                    </a:p>
                    <a:p>
                      <a:r>
                        <a:rPr lang="en-IN" dirty="0" smtClean="0"/>
                        <a:t>Language used for higher levels of communication—to report experiences.</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Ability to communicate needs and experiences.</a:t>
                      </a:r>
                    </a:p>
                  </a:txBody>
                  <a:tcPr/>
                </a:tc>
                <a:tc>
                  <a:txBody>
                    <a:bodyPr/>
                    <a:lstStyle/>
                    <a:p>
                      <a:r>
                        <a:rPr lang="en-IN" dirty="0" smtClean="0"/>
                        <a:t>Opportunities to describe, to be heard, to share experiences.</a:t>
                      </a:r>
                    </a:p>
                    <a:p>
                      <a:r>
                        <a:rPr lang="en-IN" dirty="0" smtClean="0"/>
                        <a:t>Freedom to communicate needs.</a:t>
                      </a:r>
                      <a:endParaRPr lang="en-IN" dirty="0"/>
                    </a:p>
                  </a:txBody>
                  <a:tcPr/>
                </a:tc>
              </a:tr>
              <a:tr h="1255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u="sng" dirty="0" smtClean="0"/>
                        <a:t>13 to 18 years:</a:t>
                      </a:r>
                    </a:p>
                    <a:p>
                      <a:r>
                        <a:rPr lang="en-IN" dirty="0" smtClean="0"/>
                        <a:t>Language used for complex</a:t>
                      </a:r>
                      <a:r>
                        <a:rPr lang="en-IN" baseline="0" dirty="0" smtClean="0"/>
                        <a:t> social transactions, incl. life skills like refusal skills/ assertive skills/ negotiation.</a:t>
                      </a:r>
                      <a:endParaRPr lang="en-IN" dirty="0"/>
                    </a:p>
                  </a:txBody>
                  <a:tcPr/>
                </a:tc>
                <a:tc>
                  <a:txBody>
                    <a:bodyPr/>
                    <a:lstStyle/>
                    <a:p>
                      <a:r>
                        <a:rPr lang="en-IN" dirty="0" smtClean="0"/>
                        <a:t>To process complex feelings and relationship dynamics.</a:t>
                      </a:r>
                    </a:p>
                    <a:p>
                      <a:r>
                        <a:rPr lang="en-IN" dirty="0" smtClean="0"/>
                        <a:t>To articulate opinions and choices.</a:t>
                      </a:r>
                      <a:endParaRPr lang="en-IN" dirty="0"/>
                    </a:p>
                  </a:txBody>
                  <a:tcPr/>
                </a:tc>
              </a:tr>
            </a:tbl>
          </a:graphicData>
        </a:graphic>
      </p:graphicFrame>
    </p:spTree>
    <p:extLst>
      <p:ext uri="{BB962C8B-B14F-4D97-AF65-F5344CB8AC3E}">
        <p14:creationId xmlns:p14="http://schemas.microsoft.com/office/powerpoint/2010/main" val="233978144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0"/>
            <a:ext cx="8507288" cy="764704"/>
          </a:xfrm>
        </p:spPr>
        <p:txBody>
          <a:bodyPr>
            <a:normAutofit/>
          </a:bodyPr>
          <a:lstStyle/>
          <a:p>
            <a:r>
              <a:rPr lang="en-IN" dirty="0" smtClean="0"/>
              <a:t>Activity 4: Myth or Reality?</a:t>
            </a:r>
            <a:endParaRPr lang="en-IN"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60</a:t>
            </a:fld>
            <a:endParaRPr lang="en-IN"/>
          </a:p>
        </p:txBody>
      </p:sp>
      <p:sp>
        <p:nvSpPr>
          <p:cNvPr id="4" name="Content Placeholder 3"/>
          <p:cNvSpPr>
            <a:spLocks noGrp="1"/>
          </p:cNvSpPr>
          <p:nvPr>
            <p:ph sz="quarter" idx="1"/>
          </p:nvPr>
        </p:nvSpPr>
        <p:spPr>
          <a:xfrm>
            <a:off x="107504" y="692696"/>
            <a:ext cx="8856984" cy="6048672"/>
          </a:xfrm>
        </p:spPr>
        <p:txBody>
          <a:bodyPr>
            <a:normAutofit fontScale="70000" lnSpcReduction="20000"/>
          </a:bodyPr>
          <a:lstStyle/>
          <a:p>
            <a:r>
              <a:rPr lang="en-US" dirty="0"/>
              <a:t>Children do not understand or experience death</a:t>
            </a:r>
            <a:r>
              <a:rPr lang="en-US" dirty="0" smtClean="0"/>
              <a:t>.</a:t>
            </a:r>
          </a:p>
          <a:p>
            <a:r>
              <a:rPr lang="en-US" dirty="0"/>
              <a:t>Even young children experience loss and separation—which is how they experience death</a:t>
            </a:r>
            <a:r>
              <a:rPr lang="en-US" dirty="0" smtClean="0"/>
              <a:t>.</a:t>
            </a:r>
          </a:p>
          <a:p>
            <a:r>
              <a:rPr lang="en-US" dirty="0"/>
              <a:t>It is alright never to tell children the truth about death because they will forget</a:t>
            </a:r>
            <a:r>
              <a:rPr lang="en-US" dirty="0" smtClean="0"/>
              <a:t>.</a:t>
            </a:r>
          </a:p>
          <a:p>
            <a:r>
              <a:rPr lang="en-US" dirty="0"/>
              <a:t>Never lie to children and ignore the truth—they do not forget.</a:t>
            </a:r>
            <a:endParaRPr lang="en-IN" dirty="0"/>
          </a:p>
          <a:p>
            <a:r>
              <a:rPr lang="en-US" dirty="0"/>
              <a:t>It is better to tell children that ‘she has gone away and may come back</a:t>
            </a:r>
            <a:r>
              <a:rPr lang="en-US" dirty="0" smtClean="0"/>
              <a:t>’.</a:t>
            </a:r>
          </a:p>
          <a:p>
            <a:r>
              <a:rPr lang="en-US" dirty="0" smtClean="0"/>
              <a:t>If children are expectant </a:t>
            </a:r>
            <a:r>
              <a:rPr lang="en-US" dirty="0"/>
              <a:t>of the dead person’s </a:t>
            </a:r>
            <a:r>
              <a:rPr lang="en-US" dirty="0" smtClean="0"/>
              <a:t>return, the </a:t>
            </a:r>
            <a:r>
              <a:rPr lang="en-US" dirty="0"/>
              <a:t>betrayal is greater when they find out this is not true</a:t>
            </a:r>
            <a:r>
              <a:rPr lang="en-US" dirty="0" smtClean="0"/>
              <a:t>.</a:t>
            </a:r>
          </a:p>
          <a:p>
            <a:r>
              <a:rPr lang="en-US" dirty="0"/>
              <a:t>Children will be scared if they find out the truth</a:t>
            </a:r>
            <a:r>
              <a:rPr lang="en-US" dirty="0" smtClean="0"/>
              <a:t>.</a:t>
            </a:r>
          </a:p>
          <a:p>
            <a:r>
              <a:rPr lang="en-US" dirty="0"/>
              <a:t>W</a:t>
            </a:r>
            <a:r>
              <a:rPr lang="en-US" dirty="0" smtClean="0"/>
              <a:t>hen </a:t>
            </a:r>
            <a:r>
              <a:rPr lang="en-US" dirty="0"/>
              <a:t>children become scared about a death, they are afraid about related issues, such as whether remaining parents or supports will also go away. They may also be reflecting fears and anxiety from the adults who are also involved in the </a:t>
            </a:r>
            <a:r>
              <a:rPr lang="en-US" dirty="0" smtClean="0"/>
              <a:t>family</a:t>
            </a:r>
          </a:p>
          <a:p>
            <a:r>
              <a:rPr lang="en-US" dirty="0"/>
              <a:t>Children should NOT attend funerals or be involved in grieving</a:t>
            </a:r>
            <a:r>
              <a:rPr lang="en-US" dirty="0" smtClean="0"/>
              <a:t>.</a:t>
            </a:r>
          </a:p>
          <a:p>
            <a:r>
              <a:rPr lang="en-US" dirty="0" smtClean="0"/>
              <a:t>Adults </a:t>
            </a:r>
            <a:r>
              <a:rPr lang="en-US" dirty="0"/>
              <a:t>fear that the children will not be able to handle the </a:t>
            </a:r>
            <a:r>
              <a:rPr lang="en-US" dirty="0" smtClean="0"/>
              <a:t>funeral, </a:t>
            </a:r>
            <a:r>
              <a:rPr lang="en-US" dirty="0"/>
              <a:t>or become disruptive. </a:t>
            </a:r>
            <a:endParaRPr lang="en-US" dirty="0" smtClean="0"/>
          </a:p>
          <a:p>
            <a:r>
              <a:rPr lang="en-US" dirty="0" smtClean="0"/>
              <a:t>Children </a:t>
            </a:r>
            <a:r>
              <a:rPr lang="en-US" dirty="0"/>
              <a:t>need closure and can attend grieving rituals provided they are not further exposed to traumatizing factors.</a:t>
            </a:r>
            <a:endParaRPr lang="en-US" dirty="0" smtClean="0"/>
          </a:p>
          <a:p>
            <a:endParaRPr lang="en-IN" dirty="0"/>
          </a:p>
          <a:p>
            <a:endParaRPr lang="en-IN" dirty="0"/>
          </a:p>
        </p:txBody>
      </p:sp>
    </p:spTree>
    <p:extLst>
      <p:ext uri="{BB962C8B-B14F-4D97-AF65-F5344CB8AC3E}">
        <p14:creationId xmlns:p14="http://schemas.microsoft.com/office/powerpoint/2010/main" val="11810659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16632"/>
            <a:ext cx="7772400" cy="922114"/>
          </a:xfrm>
        </p:spPr>
        <p:txBody>
          <a:bodyPr/>
          <a:lstStyle/>
          <a:p>
            <a:r>
              <a:rPr lang="en-IN" dirty="0" smtClean="0"/>
              <a:t>When Loss/ Grief Occur</a:t>
            </a:r>
            <a:endParaRPr lang="en-IN"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61</a:t>
            </a:fld>
            <a:endParaRPr lang="en-IN"/>
          </a:p>
        </p:txBody>
      </p:sp>
      <p:sp>
        <p:nvSpPr>
          <p:cNvPr id="4" name="Content Placeholder 3"/>
          <p:cNvSpPr>
            <a:spLocks noGrp="1"/>
          </p:cNvSpPr>
          <p:nvPr>
            <p:ph sz="quarter" idx="1"/>
          </p:nvPr>
        </p:nvSpPr>
        <p:spPr>
          <a:xfrm>
            <a:off x="323528" y="1052736"/>
            <a:ext cx="8640960" cy="5544616"/>
          </a:xfrm>
        </p:spPr>
        <p:txBody>
          <a:bodyPr>
            <a:normAutofit fontScale="92500" lnSpcReduction="10000"/>
          </a:bodyPr>
          <a:lstStyle/>
          <a:p>
            <a:pPr marL="0" indent="0">
              <a:buNone/>
            </a:pPr>
            <a:r>
              <a:rPr lang="en-US" sz="2600" dirty="0"/>
              <a:t>Loss of people either through separation or death may have occurred in many ways: </a:t>
            </a:r>
            <a:endParaRPr lang="en-US" sz="2600" dirty="0" smtClean="0"/>
          </a:p>
          <a:p>
            <a:r>
              <a:rPr lang="en-US" sz="2600" dirty="0" smtClean="0"/>
              <a:t>death </a:t>
            </a:r>
            <a:r>
              <a:rPr lang="en-US" sz="2600" dirty="0"/>
              <a:t>of significant family members due to </a:t>
            </a:r>
            <a:r>
              <a:rPr lang="en-US" sz="2600" dirty="0" smtClean="0"/>
              <a:t>illness/ accident</a:t>
            </a:r>
          </a:p>
          <a:p>
            <a:r>
              <a:rPr lang="en-US" sz="2600" dirty="0" smtClean="0"/>
              <a:t> separation </a:t>
            </a:r>
            <a:r>
              <a:rPr lang="en-US" sz="2600" dirty="0"/>
              <a:t>from loved ones due to displacement and movement away from home/family. </a:t>
            </a:r>
            <a:endParaRPr lang="en-US" sz="2600" dirty="0" smtClean="0"/>
          </a:p>
          <a:p>
            <a:r>
              <a:rPr lang="en-US" sz="2600" dirty="0"/>
              <a:t>because of attack by armed </a:t>
            </a:r>
            <a:r>
              <a:rPr lang="en-US" sz="2600" dirty="0" smtClean="0"/>
              <a:t>groups/injury/death</a:t>
            </a:r>
          </a:p>
          <a:p>
            <a:r>
              <a:rPr lang="en-US" sz="2600" dirty="0" smtClean="0"/>
              <a:t>loss </a:t>
            </a:r>
            <a:r>
              <a:rPr lang="en-US" sz="2600" dirty="0"/>
              <a:t>is not limited to loss of loved ones or people </a:t>
            </a:r>
            <a:r>
              <a:rPr lang="en-US" sz="2600" dirty="0" smtClean="0"/>
              <a:t>alone: extends </a:t>
            </a:r>
            <a:r>
              <a:rPr lang="en-US" sz="2600" dirty="0"/>
              <a:t>to loss of home, school, play, routine and childhood </a:t>
            </a:r>
            <a:r>
              <a:rPr lang="en-US" sz="2600" dirty="0" smtClean="0"/>
              <a:t>(as in case of abuse/ child labor)</a:t>
            </a:r>
          </a:p>
          <a:p>
            <a:r>
              <a:rPr lang="en-US" sz="2600" dirty="0" smtClean="0"/>
              <a:t>multiple </a:t>
            </a:r>
            <a:r>
              <a:rPr lang="en-US" sz="2600" dirty="0"/>
              <a:t>levels of loss </a:t>
            </a:r>
            <a:r>
              <a:rPr lang="en-US" sz="2600" dirty="0" smtClean="0"/>
              <a:t>experience: </a:t>
            </a:r>
            <a:r>
              <a:rPr lang="en-US" sz="2600" dirty="0"/>
              <a:t>children may feel some aspects of the loss more acutely than others or they might experience loss as a whole, a combination of its various sub-parts. </a:t>
            </a:r>
            <a:endParaRPr lang="en-US" sz="2600" dirty="0" smtClean="0"/>
          </a:p>
          <a:p>
            <a:r>
              <a:rPr lang="en-US" sz="2600" dirty="0" smtClean="0"/>
              <a:t>loss </a:t>
            </a:r>
            <a:r>
              <a:rPr lang="en-US" sz="2600" dirty="0"/>
              <a:t>of loved </a:t>
            </a:r>
            <a:r>
              <a:rPr lang="en-US" sz="2600" dirty="0" smtClean="0"/>
              <a:t>ones (attachment figures/ </a:t>
            </a:r>
            <a:r>
              <a:rPr lang="en-US" sz="2600" dirty="0"/>
              <a:t>significant </a:t>
            </a:r>
            <a:r>
              <a:rPr lang="en-US" sz="2600" dirty="0" smtClean="0"/>
              <a:t>others/caregivers) make </a:t>
            </a:r>
            <a:r>
              <a:rPr lang="en-US" sz="2600" dirty="0"/>
              <a:t>for the most traumatic loss and grief experiences.</a:t>
            </a:r>
            <a:endParaRPr lang="en-IN" sz="2600" dirty="0"/>
          </a:p>
          <a:p>
            <a:endParaRPr lang="en-IN" dirty="0"/>
          </a:p>
        </p:txBody>
      </p:sp>
    </p:spTree>
    <p:extLst>
      <p:ext uri="{BB962C8B-B14F-4D97-AF65-F5344CB8AC3E}">
        <p14:creationId xmlns:p14="http://schemas.microsoft.com/office/powerpoint/2010/main" val="267283763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6632"/>
            <a:ext cx="9036496" cy="1301006"/>
          </a:xfrm>
        </p:spPr>
        <p:txBody>
          <a:bodyPr>
            <a:normAutofit fontScale="90000"/>
          </a:bodyPr>
          <a:lstStyle/>
          <a:p>
            <a:r>
              <a:rPr lang="en-US" b="1" dirty="0"/>
              <a:t>Risk factors for Children experiencing loss and </a:t>
            </a:r>
            <a:r>
              <a:rPr lang="en-US" b="1" dirty="0" smtClean="0"/>
              <a:t>death</a:t>
            </a:r>
            <a:endParaRPr lang="en-IN"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62</a:t>
            </a:fld>
            <a:endParaRPr lang="en-IN"/>
          </a:p>
        </p:txBody>
      </p:sp>
      <p:sp>
        <p:nvSpPr>
          <p:cNvPr id="4" name="Content Placeholder 3"/>
          <p:cNvSpPr>
            <a:spLocks noGrp="1"/>
          </p:cNvSpPr>
          <p:nvPr>
            <p:ph sz="quarter" idx="1"/>
          </p:nvPr>
        </p:nvSpPr>
        <p:spPr/>
        <p:txBody>
          <a:bodyPr>
            <a:normAutofit fontScale="62500" lnSpcReduction="20000"/>
          </a:bodyPr>
          <a:lstStyle/>
          <a:p>
            <a:pPr lvl="0"/>
            <a:r>
              <a:rPr lang="en-US" dirty="0" smtClean="0"/>
              <a:t>Sudden </a:t>
            </a:r>
            <a:r>
              <a:rPr lang="en-US" dirty="0"/>
              <a:t>deaths, suicides, homicides, killings </a:t>
            </a:r>
            <a:endParaRPr lang="en-IN" dirty="0"/>
          </a:p>
          <a:p>
            <a:pPr lvl="0"/>
            <a:r>
              <a:rPr lang="en-US" dirty="0"/>
              <a:t>Displacement and lack of familiar surroundings</a:t>
            </a:r>
            <a:endParaRPr lang="en-IN" dirty="0"/>
          </a:p>
          <a:p>
            <a:pPr lvl="0"/>
            <a:r>
              <a:rPr lang="en-US" dirty="0"/>
              <a:t>Death of significant person/ caregiver/ attachment figure</a:t>
            </a:r>
            <a:endParaRPr lang="en-IN" dirty="0"/>
          </a:p>
          <a:p>
            <a:pPr lvl="0"/>
            <a:r>
              <a:rPr lang="en-US" dirty="0"/>
              <a:t>Psychologically vulnerable parent (remaining) and the role he/she plays</a:t>
            </a:r>
            <a:endParaRPr lang="en-IN" dirty="0"/>
          </a:p>
          <a:p>
            <a:pPr lvl="0"/>
            <a:r>
              <a:rPr lang="en-US" dirty="0"/>
              <a:t>Poor family coping </a:t>
            </a:r>
            <a:endParaRPr lang="en-IN" dirty="0"/>
          </a:p>
          <a:p>
            <a:pPr lvl="0"/>
            <a:r>
              <a:rPr lang="en-US" dirty="0"/>
              <a:t>Lack of family and community support</a:t>
            </a:r>
            <a:endParaRPr lang="en-IN" dirty="0"/>
          </a:p>
          <a:p>
            <a:pPr lvl="0"/>
            <a:r>
              <a:rPr lang="en-US" dirty="0"/>
              <a:t>Lack of understanding about the concept of death (especially in younger children)</a:t>
            </a:r>
            <a:endParaRPr lang="en-IN" dirty="0"/>
          </a:p>
          <a:p>
            <a:pPr lvl="0"/>
            <a:r>
              <a:rPr lang="en-US" dirty="0"/>
              <a:t>Conflicting relationship with deceased person prior to death (guilt) </a:t>
            </a:r>
            <a:endParaRPr lang="en-IN" dirty="0"/>
          </a:p>
          <a:p>
            <a:pPr lvl="0"/>
            <a:r>
              <a:rPr lang="en-US" dirty="0"/>
              <a:t>Denial regarding the death</a:t>
            </a:r>
            <a:endParaRPr lang="en-IN" dirty="0"/>
          </a:p>
          <a:p>
            <a:pPr lvl="0"/>
            <a:r>
              <a:rPr lang="en-US" dirty="0"/>
              <a:t>Lack of understanding about death (concept of death not yet present) </a:t>
            </a:r>
            <a:endParaRPr lang="en-IN" dirty="0"/>
          </a:p>
          <a:p>
            <a:pPr lvl="0"/>
            <a:r>
              <a:rPr lang="en-US" dirty="0"/>
              <a:t>Guilt/ self-blame for the death </a:t>
            </a:r>
            <a:endParaRPr lang="en-IN" dirty="0"/>
          </a:p>
          <a:p>
            <a:pPr lvl="0"/>
            <a:r>
              <a:rPr lang="en-US" dirty="0"/>
              <a:t>Pre-existing psychological difficulties </a:t>
            </a:r>
            <a:endParaRPr lang="en-IN" dirty="0"/>
          </a:p>
          <a:p>
            <a:endParaRPr lang="en-IN" dirty="0"/>
          </a:p>
        </p:txBody>
      </p:sp>
    </p:spTree>
    <p:extLst>
      <p:ext uri="{BB962C8B-B14F-4D97-AF65-F5344CB8AC3E}">
        <p14:creationId xmlns:p14="http://schemas.microsoft.com/office/powerpoint/2010/main" val="1845382146"/>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1138138"/>
          </a:xfrm>
        </p:spPr>
        <p:txBody>
          <a:bodyPr>
            <a:normAutofit fontScale="90000"/>
          </a:bodyPr>
          <a:lstStyle/>
          <a:p>
            <a:r>
              <a:rPr lang="en-US" b="1" dirty="0" smtClean="0"/>
              <a:t/>
            </a:r>
            <a:br>
              <a:rPr lang="en-US" b="1" dirty="0" smtClean="0"/>
            </a:br>
            <a:r>
              <a:rPr lang="en-US" b="1" dirty="0" smtClean="0"/>
              <a:t>Assessment of Loss and Grief Trauma</a:t>
            </a:r>
            <a:r>
              <a:rPr lang="en-IN" b="1" dirty="0" smtClean="0"/>
              <a:t/>
            </a:r>
            <a:br>
              <a:rPr lang="en-IN" b="1" dirty="0" smtClean="0"/>
            </a:br>
            <a:endParaRPr lang="en-IN" dirty="0"/>
          </a:p>
        </p:txBody>
      </p:sp>
      <p:sp>
        <p:nvSpPr>
          <p:cNvPr id="3" name="Content Placeholder 2"/>
          <p:cNvSpPr>
            <a:spLocks noGrp="1"/>
          </p:cNvSpPr>
          <p:nvPr>
            <p:ph idx="1"/>
          </p:nvPr>
        </p:nvSpPr>
        <p:spPr>
          <a:xfrm>
            <a:off x="251520" y="1412776"/>
            <a:ext cx="8640960" cy="5112568"/>
          </a:xfrm>
        </p:spPr>
        <p:txBody>
          <a:bodyPr>
            <a:normAutofit fontScale="62500" lnSpcReduction="20000"/>
          </a:bodyPr>
          <a:lstStyle/>
          <a:p>
            <a:pPr marL="0" lvl="0" indent="0">
              <a:buNone/>
            </a:pPr>
            <a:r>
              <a:rPr lang="en-US" sz="3400" b="1" dirty="0" smtClean="0"/>
              <a:t>What to assess…</a:t>
            </a:r>
          </a:p>
          <a:p>
            <a:r>
              <a:rPr lang="en-US" sz="3400" dirty="0" smtClean="0"/>
              <a:t>Child’s </a:t>
            </a:r>
            <a:r>
              <a:rPr lang="en-US" sz="3400" dirty="0"/>
              <a:t>emotional, social, cognitive functioning before and after the death </a:t>
            </a:r>
            <a:endParaRPr lang="en-IN" sz="3400" b="1" dirty="0"/>
          </a:p>
          <a:p>
            <a:pPr lvl="0"/>
            <a:r>
              <a:rPr lang="en-US" sz="3400" dirty="0"/>
              <a:t>Child’s relationship with the deceased </a:t>
            </a:r>
            <a:endParaRPr lang="en-IN" sz="3400" b="1" dirty="0"/>
          </a:p>
          <a:p>
            <a:pPr lvl="0"/>
            <a:r>
              <a:rPr lang="en-US" sz="3400" dirty="0"/>
              <a:t>Circumstances of the death, i.e. anticipated/sudden/ violent</a:t>
            </a:r>
            <a:endParaRPr lang="en-IN" sz="3400" b="1" dirty="0"/>
          </a:p>
          <a:p>
            <a:pPr lvl="0"/>
            <a:r>
              <a:rPr lang="en-US" sz="3400" dirty="0"/>
              <a:t>Child’s contact with the deceased, and involvement in mourning rituals </a:t>
            </a:r>
            <a:endParaRPr lang="en-IN" sz="3400" b="1" dirty="0"/>
          </a:p>
          <a:p>
            <a:pPr lvl="0"/>
            <a:r>
              <a:rPr lang="en-US" sz="3400" dirty="0"/>
              <a:t>Child’s expression of “goodbye” </a:t>
            </a:r>
            <a:endParaRPr lang="en-IN" sz="3400" b="1" dirty="0"/>
          </a:p>
          <a:p>
            <a:pPr lvl="0"/>
            <a:r>
              <a:rPr lang="en-US" sz="3400" dirty="0"/>
              <a:t>Child’s grief reactions / Traumatic grief </a:t>
            </a:r>
            <a:endParaRPr lang="en-IN" sz="3400" b="1" dirty="0"/>
          </a:p>
          <a:p>
            <a:pPr lvl="0"/>
            <a:r>
              <a:rPr lang="en-US" sz="3400" dirty="0"/>
              <a:t>Child’s relationships with family, peers, community </a:t>
            </a:r>
            <a:endParaRPr lang="en-IN" sz="3400" b="1" dirty="0"/>
          </a:p>
          <a:p>
            <a:pPr lvl="0"/>
            <a:r>
              <a:rPr lang="en-US" sz="3400" dirty="0"/>
              <a:t>Cultural and family beliefs and traditions regarding death and mourning </a:t>
            </a:r>
            <a:endParaRPr lang="en-IN" sz="3400" b="1" dirty="0"/>
          </a:p>
          <a:p>
            <a:pPr lvl="0"/>
            <a:r>
              <a:rPr lang="en-US" sz="3400" dirty="0"/>
              <a:t>Family’s grief reactions and ability to communicate openly about the death </a:t>
            </a:r>
            <a:endParaRPr lang="en-IN" sz="3400" b="1" dirty="0"/>
          </a:p>
          <a:p>
            <a:pPr lvl="0"/>
            <a:r>
              <a:rPr lang="en-US" sz="3400" dirty="0"/>
              <a:t>The parents’ strengths and vulnerabilities in caring for the child </a:t>
            </a:r>
            <a:endParaRPr lang="en-IN" sz="3400" b="1" dirty="0"/>
          </a:p>
          <a:p>
            <a:pPr lvl="0"/>
            <a:r>
              <a:rPr lang="en-US" sz="3400" dirty="0"/>
              <a:t>Other major stresses in the child’s life </a:t>
            </a:r>
            <a:endParaRPr lang="en-IN" sz="3400" b="1" dirty="0"/>
          </a:p>
          <a:p>
            <a:endParaRPr lang="en-IN" dirty="0"/>
          </a:p>
        </p:txBody>
      </p:sp>
      <p:sp>
        <p:nvSpPr>
          <p:cNvPr id="5" name="Slide Number Placeholder 4"/>
          <p:cNvSpPr>
            <a:spLocks noGrp="1"/>
          </p:cNvSpPr>
          <p:nvPr>
            <p:ph type="sldNum" sz="quarter" idx="12"/>
          </p:nvPr>
        </p:nvSpPr>
        <p:spPr/>
        <p:txBody>
          <a:bodyPr/>
          <a:lstStyle/>
          <a:p>
            <a:fld id="{355124D6-B63E-43F8-800B-A49973767DB3}" type="slidenum">
              <a:rPr lang="en-IN" smtClean="0"/>
              <a:t>63</a:t>
            </a:fld>
            <a:endParaRPr lang="en-IN"/>
          </a:p>
        </p:txBody>
      </p:sp>
    </p:spTree>
    <p:extLst>
      <p:ext uri="{BB962C8B-B14F-4D97-AF65-F5344CB8AC3E}">
        <p14:creationId xmlns:p14="http://schemas.microsoft.com/office/powerpoint/2010/main" val="2279619316"/>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16632"/>
            <a:ext cx="8496944" cy="648072"/>
          </a:xfrm>
        </p:spPr>
        <p:txBody>
          <a:bodyPr>
            <a:noAutofit/>
          </a:bodyPr>
          <a:lstStyle/>
          <a:p>
            <a:r>
              <a:rPr lang="en-IN" sz="3600" b="1" dirty="0" smtClean="0"/>
              <a:t>How Children Understand Death &amp; Grieve</a:t>
            </a:r>
            <a:endParaRPr lang="en-IN" sz="36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342180769"/>
              </p:ext>
            </p:extLst>
          </p:nvPr>
        </p:nvGraphicFramePr>
        <p:xfrm>
          <a:off x="179512" y="1076605"/>
          <a:ext cx="8784976" cy="5615409"/>
        </p:xfrm>
        <a:graphic>
          <a:graphicData uri="http://schemas.openxmlformats.org/drawingml/2006/table">
            <a:tbl>
              <a:tblPr firstRow="1" firstCol="1" bandRow="1">
                <a:tableStyleId>{5C22544A-7EE6-4342-B048-85BDC9FD1C3A}</a:tableStyleId>
              </a:tblPr>
              <a:tblGrid>
                <a:gridCol w="707208"/>
                <a:gridCol w="2899175"/>
                <a:gridCol w="5178593"/>
              </a:tblGrid>
              <a:tr h="568343">
                <a:tc>
                  <a:txBody>
                    <a:bodyPr/>
                    <a:lstStyle/>
                    <a:p>
                      <a:pPr algn="just">
                        <a:lnSpc>
                          <a:spcPts val="1425"/>
                        </a:lnSpc>
                        <a:spcAft>
                          <a:spcPts val="0"/>
                        </a:spcAft>
                      </a:pPr>
                      <a:r>
                        <a:rPr lang="en-IN" sz="1800" dirty="0">
                          <a:effectLst/>
                        </a:rPr>
                        <a:t>Age group</a:t>
                      </a:r>
                      <a:endParaRPr lang="en-IN" sz="1800" b="1" dirty="0">
                        <a:effectLst/>
                        <a:latin typeface="Calibri"/>
                        <a:ea typeface="Calibri"/>
                        <a:cs typeface="Times New Roman"/>
                      </a:endParaRPr>
                    </a:p>
                  </a:txBody>
                  <a:tcPr marL="57351" marR="57351" marT="0" marB="0"/>
                </a:tc>
                <a:tc>
                  <a:txBody>
                    <a:bodyPr/>
                    <a:lstStyle/>
                    <a:p>
                      <a:pPr algn="just">
                        <a:lnSpc>
                          <a:spcPts val="1425"/>
                        </a:lnSpc>
                        <a:spcAft>
                          <a:spcPts val="0"/>
                        </a:spcAft>
                      </a:pPr>
                      <a:r>
                        <a:rPr lang="en-IN" sz="1800" dirty="0">
                          <a:effectLst/>
                        </a:rPr>
                        <a:t>Understanding of death</a:t>
                      </a:r>
                      <a:endParaRPr lang="en-IN" sz="1800" b="1" dirty="0">
                        <a:effectLst/>
                        <a:latin typeface="Calibri"/>
                        <a:ea typeface="Calibri"/>
                        <a:cs typeface="Times New Roman"/>
                      </a:endParaRPr>
                    </a:p>
                  </a:txBody>
                  <a:tcPr marL="57351" marR="57351" marT="0" marB="0"/>
                </a:tc>
                <a:tc>
                  <a:txBody>
                    <a:bodyPr/>
                    <a:lstStyle/>
                    <a:p>
                      <a:pPr algn="just">
                        <a:lnSpc>
                          <a:spcPts val="1425"/>
                        </a:lnSpc>
                        <a:spcAft>
                          <a:spcPts val="0"/>
                        </a:spcAft>
                      </a:pPr>
                      <a:r>
                        <a:rPr lang="en-IN" sz="1800" dirty="0">
                          <a:effectLst/>
                        </a:rPr>
                        <a:t>Patterns of grieving in children</a:t>
                      </a:r>
                      <a:endParaRPr lang="en-IN" sz="1800" b="1" dirty="0">
                        <a:effectLst/>
                        <a:latin typeface="Calibri"/>
                        <a:ea typeface="Calibri"/>
                        <a:cs typeface="Times New Roman"/>
                      </a:endParaRPr>
                    </a:p>
                  </a:txBody>
                  <a:tcPr marL="57351" marR="57351" marT="0" marB="0"/>
                </a:tc>
              </a:tr>
              <a:tr h="957666">
                <a:tc>
                  <a:txBody>
                    <a:bodyPr/>
                    <a:lstStyle/>
                    <a:p>
                      <a:pPr algn="just">
                        <a:lnSpc>
                          <a:spcPts val="1425"/>
                        </a:lnSpc>
                        <a:spcAft>
                          <a:spcPts val="0"/>
                        </a:spcAft>
                      </a:pPr>
                      <a:endParaRPr lang="en-IN" sz="1800" dirty="0" smtClean="0">
                        <a:effectLst/>
                      </a:endParaRPr>
                    </a:p>
                    <a:p>
                      <a:pPr algn="just">
                        <a:lnSpc>
                          <a:spcPts val="1425"/>
                        </a:lnSpc>
                        <a:spcAft>
                          <a:spcPts val="0"/>
                        </a:spcAft>
                      </a:pPr>
                      <a:endParaRPr lang="en-IN" sz="1800" dirty="0" smtClean="0">
                        <a:effectLst/>
                      </a:endParaRPr>
                    </a:p>
                    <a:p>
                      <a:pPr algn="just">
                        <a:lnSpc>
                          <a:spcPts val="1425"/>
                        </a:lnSpc>
                        <a:spcAft>
                          <a:spcPts val="0"/>
                        </a:spcAft>
                      </a:pPr>
                      <a:r>
                        <a:rPr lang="en-IN" sz="1800" dirty="0" smtClean="0">
                          <a:solidFill>
                            <a:schemeClr val="tx1"/>
                          </a:solidFill>
                          <a:effectLst/>
                        </a:rPr>
                        <a:t>0-3</a:t>
                      </a:r>
                      <a:endParaRPr lang="en-IN" sz="1800" b="1" dirty="0">
                        <a:solidFill>
                          <a:schemeClr val="tx1"/>
                        </a:solidFill>
                        <a:effectLst/>
                        <a:latin typeface="Calibri"/>
                        <a:ea typeface="Calibri"/>
                        <a:cs typeface="Times New Roman"/>
                      </a:endParaRPr>
                    </a:p>
                  </a:txBody>
                  <a:tcPr marL="57351" marR="57351" marT="0" marB="0">
                    <a:solidFill>
                      <a:srgbClr val="FFFF00"/>
                    </a:solidFill>
                  </a:tcPr>
                </a:tc>
                <a:tc>
                  <a:txBody>
                    <a:bodyPr/>
                    <a:lstStyle/>
                    <a:p>
                      <a:pPr marL="342900" lvl="0" indent="-342900" algn="just">
                        <a:lnSpc>
                          <a:spcPts val="1425"/>
                        </a:lnSpc>
                        <a:spcAft>
                          <a:spcPts val="0"/>
                        </a:spcAft>
                        <a:buFont typeface="Courier New"/>
                        <a:buChar char="o"/>
                      </a:pPr>
                      <a:r>
                        <a:rPr lang="en-IN" sz="1800" dirty="0">
                          <a:effectLst/>
                        </a:rPr>
                        <a:t>No understanding of death</a:t>
                      </a:r>
                    </a:p>
                    <a:p>
                      <a:pPr marL="342900" lvl="0" indent="-342900" algn="just">
                        <a:lnSpc>
                          <a:spcPts val="1425"/>
                        </a:lnSpc>
                        <a:spcAft>
                          <a:spcPts val="0"/>
                        </a:spcAft>
                        <a:buFont typeface="Courier New"/>
                        <a:buChar char="o"/>
                      </a:pPr>
                      <a:r>
                        <a:rPr lang="en-IN" sz="1800" dirty="0">
                          <a:effectLst/>
                        </a:rPr>
                        <a:t>Absorbs emotions of others around her/him</a:t>
                      </a:r>
                      <a:endParaRPr lang="en-IN" sz="1800" b="1" dirty="0">
                        <a:effectLst/>
                        <a:latin typeface="Calibri"/>
                        <a:ea typeface="Calibri"/>
                        <a:cs typeface="Times New Roman"/>
                      </a:endParaRPr>
                    </a:p>
                  </a:txBody>
                  <a:tcPr marL="57351" marR="57351" marT="0" marB="0">
                    <a:solidFill>
                      <a:srgbClr val="FFFF00"/>
                    </a:solidFill>
                  </a:tcPr>
                </a:tc>
                <a:tc>
                  <a:txBody>
                    <a:bodyPr/>
                    <a:lstStyle/>
                    <a:p>
                      <a:pPr marL="342900" lvl="0" indent="-342900" algn="just">
                        <a:lnSpc>
                          <a:spcPts val="1425"/>
                        </a:lnSpc>
                        <a:spcAft>
                          <a:spcPts val="0"/>
                        </a:spcAft>
                        <a:buFont typeface="Courier New"/>
                        <a:buChar char="o"/>
                      </a:pPr>
                      <a:r>
                        <a:rPr lang="en-IN" sz="1800" dirty="0">
                          <a:effectLst/>
                        </a:rPr>
                        <a:t>May show signs of irritability</a:t>
                      </a:r>
                    </a:p>
                    <a:p>
                      <a:pPr marL="342900" lvl="0" indent="-342900" algn="just">
                        <a:lnSpc>
                          <a:spcPts val="1425"/>
                        </a:lnSpc>
                        <a:spcAft>
                          <a:spcPts val="0"/>
                        </a:spcAft>
                        <a:buFont typeface="Courier New"/>
                        <a:buChar char="o"/>
                      </a:pPr>
                      <a:r>
                        <a:rPr lang="en-IN" sz="1800" dirty="0">
                          <a:effectLst/>
                        </a:rPr>
                        <a:t>May exhibit changes in eating, nursing patterns, crying, and in bowel and bladder movement.</a:t>
                      </a:r>
                    </a:p>
                    <a:p>
                      <a:pPr marL="342900" lvl="0" indent="-342900" algn="just">
                        <a:lnSpc>
                          <a:spcPts val="1425"/>
                        </a:lnSpc>
                        <a:spcAft>
                          <a:spcPts val="0"/>
                        </a:spcAft>
                        <a:buFont typeface="Courier New"/>
                        <a:buChar char="o"/>
                      </a:pPr>
                      <a:r>
                        <a:rPr lang="en-IN" sz="1800" dirty="0">
                          <a:effectLst/>
                        </a:rPr>
                        <a:t>Dependency on nonverbal communications; physical care, affection, reassurances</a:t>
                      </a:r>
                      <a:endParaRPr lang="en-IN" sz="1800" b="1" dirty="0">
                        <a:effectLst/>
                        <a:latin typeface="Calibri"/>
                        <a:ea typeface="Calibri"/>
                        <a:cs typeface="Times New Roman"/>
                      </a:endParaRPr>
                    </a:p>
                  </a:txBody>
                  <a:tcPr marL="57351" marR="57351" marT="0" marB="0">
                    <a:solidFill>
                      <a:srgbClr val="FFFF00"/>
                    </a:solidFill>
                  </a:tcPr>
                </a:tc>
              </a:tr>
              <a:tr h="1904429">
                <a:tc>
                  <a:txBody>
                    <a:bodyPr/>
                    <a:lstStyle/>
                    <a:p>
                      <a:pPr algn="just">
                        <a:lnSpc>
                          <a:spcPts val="1425"/>
                        </a:lnSpc>
                        <a:spcAft>
                          <a:spcPts val="0"/>
                        </a:spcAft>
                      </a:pPr>
                      <a:endParaRPr lang="en-IN" sz="1800" dirty="0" smtClean="0">
                        <a:effectLst/>
                      </a:endParaRPr>
                    </a:p>
                    <a:p>
                      <a:pPr algn="just">
                        <a:lnSpc>
                          <a:spcPts val="1425"/>
                        </a:lnSpc>
                        <a:spcAft>
                          <a:spcPts val="0"/>
                        </a:spcAft>
                      </a:pPr>
                      <a:endParaRPr lang="en-IN" sz="1800" dirty="0" smtClean="0">
                        <a:effectLst/>
                      </a:endParaRPr>
                    </a:p>
                    <a:p>
                      <a:pPr algn="just">
                        <a:lnSpc>
                          <a:spcPts val="1425"/>
                        </a:lnSpc>
                        <a:spcAft>
                          <a:spcPts val="0"/>
                        </a:spcAft>
                      </a:pPr>
                      <a:endParaRPr lang="en-IN" sz="1800" dirty="0" smtClean="0">
                        <a:effectLst/>
                      </a:endParaRPr>
                    </a:p>
                    <a:p>
                      <a:pPr algn="just">
                        <a:lnSpc>
                          <a:spcPts val="1425"/>
                        </a:lnSpc>
                        <a:spcAft>
                          <a:spcPts val="0"/>
                        </a:spcAft>
                      </a:pPr>
                      <a:r>
                        <a:rPr lang="en-IN" sz="1800" dirty="0" smtClean="0">
                          <a:solidFill>
                            <a:schemeClr val="tx1"/>
                          </a:solidFill>
                          <a:effectLst/>
                        </a:rPr>
                        <a:t>3-6yrs</a:t>
                      </a:r>
                      <a:endParaRPr lang="en-IN" sz="1800" b="1" dirty="0">
                        <a:solidFill>
                          <a:schemeClr val="tx1"/>
                        </a:solidFill>
                        <a:effectLst/>
                        <a:latin typeface="Calibri"/>
                        <a:ea typeface="Calibri"/>
                        <a:cs typeface="Times New Roman"/>
                      </a:endParaRPr>
                    </a:p>
                  </a:txBody>
                  <a:tcPr marL="57351" marR="57351" marT="0" marB="0">
                    <a:solidFill>
                      <a:srgbClr val="FFFF00"/>
                    </a:solidFill>
                  </a:tcPr>
                </a:tc>
                <a:tc>
                  <a:txBody>
                    <a:bodyPr/>
                    <a:lstStyle/>
                    <a:p>
                      <a:pPr marL="342900" lvl="0" indent="-342900" algn="just">
                        <a:lnSpc>
                          <a:spcPts val="1425"/>
                        </a:lnSpc>
                        <a:spcAft>
                          <a:spcPts val="0"/>
                        </a:spcAft>
                        <a:buFont typeface="Courier New"/>
                        <a:buChar char="o"/>
                      </a:pPr>
                      <a:r>
                        <a:rPr lang="en-IN" sz="1800" dirty="0">
                          <a:effectLst/>
                        </a:rPr>
                        <a:t>Child thinks death is reversible; temporary, believes that people who die will come back.</a:t>
                      </a:r>
                    </a:p>
                    <a:p>
                      <a:pPr marL="342900" lvl="0" indent="-342900" algn="just">
                        <a:lnSpc>
                          <a:spcPts val="1425"/>
                        </a:lnSpc>
                        <a:spcAft>
                          <a:spcPts val="1400"/>
                        </a:spcAft>
                        <a:buFont typeface="Courier New"/>
                        <a:buChar char="o"/>
                      </a:pPr>
                      <a:r>
                        <a:rPr lang="en-IN" sz="1800" dirty="0">
                          <a:effectLst/>
                        </a:rPr>
                        <a:t>"Magical thinking"; believes their thoughts, actions, word caused the death; or can bring deceased back;</a:t>
                      </a:r>
                    </a:p>
                    <a:p>
                      <a:pPr algn="just">
                        <a:lnSpc>
                          <a:spcPts val="1425"/>
                        </a:lnSpc>
                        <a:spcBef>
                          <a:spcPts val="1400"/>
                        </a:spcBef>
                        <a:spcAft>
                          <a:spcPts val="0"/>
                        </a:spcAft>
                      </a:pPr>
                      <a:r>
                        <a:rPr lang="en-IN" sz="1800" dirty="0">
                          <a:effectLst/>
                        </a:rPr>
                        <a:t> </a:t>
                      </a:r>
                      <a:endParaRPr lang="en-IN" sz="1800" b="1" dirty="0">
                        <a:effectLst/>
                        <a:latin typeface="Calibri"/>
                        <a:ea typeface="Calibri"/>
                        <a:cs typeface="Times New Roman"/>
                      </a:endParaRPr>
                    </a:p>
                  </a:txBody>
                  <a:tcPr marL="57351" marR="57351" marT="0" marB="0">
                    <a:solidFill>
                      <a:srgbClr val="FFFF00"/>
                    </a:solidFill>
                  </a:tcPr>
                </a:tc>
                <a:tc>
                  <a:txBody>
                    <a:bodyPr/>
                    <a:lstStyle/>
                    <a:p>
                      <a:pPr marL="342900" lvl="0" indent="-342900" algn="just">
                        <a:lnSpc>
                          <a:spcPts val="1425"/>
                        </a:lnSpc>
                        <a:spcAft>
                          <a:spcPts val="0"/>
                        </a:spcAft>
                        <a:buFont typeface="Courier New"/>
                        <a:buChar char="o"/>
                      </a:pPr>
                      <a:r>
                        <a:rPr lang="en-IN" sz="1800" dirty="0">
                          <a:effectLst/>
                        </a:rPr>
                        <a:t>Craves for affection / physical contact, even from strangers</a:t>
                      </a:r>
                    </a:p>
                    <a:p>
                      <a:pPr marL="342900" lvl="0" indent="-342900" algn="just">
                        <a:lnSpc>
                          <a:spcPts val="1425"/>
                        </a:lnSpc>
                        <a:spcAft>
                          <a:spcPts val="0"/>
                        </a:spcAft>
                        <a:buFont typeface="Courier New"/>
                        <a:buChar char="o"/>
                      </a:pPr>
                      <a:r>
                        <a:rPr lang="en-IN" sz="1800" dirty="0">
                          <a:effectLst/>
                        </a:rPr>
                        <a:t>Connects events that are not connected</a:t>
                      </a:r>
                    </a:p>
                    <a:p>
                      <a:pPr marL="342900" lvl="0" indent="-342900" algn="just">
                        <a:lnSpc>
                          <a:spcPts val="1425"/>
                        </a:lnSpc>
                        <a:spcAft>
                          <a:spcPts val="0"/>
                        </a:spcAft>
                        <a:buFont typeface="Courier New"/>
                        <a:buChar char="o"/>
                      </a:pPr>
                      <a:r>
                        <a:rPr lang="en-IN" sz="1800" dirty="0">
                          <a:effectLst/>
                        </a:rPr>
                        <a:t>Greatly impacted by parent's emotional state</a:t>
                      </a:r>
                    </a:p>
                    <a:p>
                      <a:pPr marL="342900" lvl="0" indent="-342900" algn="just">
                        <a:lnSpc>
                          <a:spcPts val="1425"/>
                        </a:lnSpc>
                        <a:spcAft>
                          <a:spcPts val="0"/>
                        </a:spcAft>
                        <a:buFont typeface="Courier New"/>
                        <a:buChar char="o"/>
                      </a:pPr>
                      <a:r>
                        <a:rPr lang="en-IN" sz="1800" dirty="0">
                          <a:effectLst/>
                        </a:rPr>
                        <a:t>Regressive </a:t>
                      </a:r>
                      <a:r>
                        <a:rPr lang="en-IN" sz="1800" dirty="0" err="1">
                          <a:effectLst/>
                        </a:rPr>
                        <a:t>behaviors</a:t>
                      </a:r>
                      <a:r>
                        <a:rPr lang="en-IN" sz="1800" dirty="0">
                          <a:effectLst/>
                        </a:rPr>
                        <a:t>; bed wetting, security blanket, thumb sucking, etc.</a:t>
                      </a:r>
                    </a:p>
                    <a:p>
                      <a:pPr marL="342900" lvl="0" indent="-342900" algn="just">
                        <a:lnSpc>
                          <a:spcPts val="1425"/>
                        </a:lnSpc>
                        <a:spcAft>
                          <a:spcPts val="0"/>
                        </a:spcAft>
                        <a:buFont typeface="Courier New"/>
                        <a:buChar char="o"/>
                      </a:pPr>
                      <a:r>
                        <a:rPr lang="en-IN" sz="1800" dirty="0">
                          <a:effectLst/>
                        </a:rPr>
                        <a:t>Difficulty in verbalizing, and acts out feeling</a:t>
                      </a:r>
                    </a:p>
                    <a:p>
                      <a:pPr marL="342900" lvl="0" indent="-342900" algn="just">
                        <a:lnSpc>
                          <a:spcPts val="1425"/>
                        </a:lnSpc>
                        <a:spcAft>
                          <a:spcPts val="0"/>
                        </a:spcAft>
                        <a:buFont typeface="Courier New"/>
                        <a:buChar char="o"/>
                      </a:pPr>
                      <a:r>
                        <a:rPr lang="en-IN" sz="1800" dirty="0">
                          <a:effectLst/>
                        </a:rPr>
                        <a:t>Have worries of abandonment and fear that when others leave that they are not going to come back.</a:t>
                      </a:r>
                      <a:endParaRPr lang="en-IN" sz="1800" b="1" dirty="0">
                        <a:effectLst/>
                        <a:latin typeface="Calibri"/>
                        <a:ea typeface="Calibri"/>
                        <a:cs typeface="Times New Roman"/>
                      </a:endParaRPr>
                    </a:p>
                  </a:txBody>
                  <a:tcPr marL="57351" marR="57351" marT="0" marB="0">
                    <a:solidFill>
                      <a:srgbClr val="FFFF00"/>
                    </a:solidFill>
                  </a:tcPr>
                </a:tc>
              </a:tr>
              <a:tr h="1946293">
                <a:tc>
                  <a:txBody>
                    <a:bodyPr/>
                    <a:lstStyle/>
                    <a:p>
                      <a:pPr algn="just">
                        <a:lnSpc>
                          <a:spcPts val="1425"/>
                        </a:lnSpc>
                        <a:spcAft>
                          <a:spcPts val="0"/>
                        </a:spcAft>
                      </a:pPr>
                      <a:endParaRPr lang="en-IN" sz="1800" dirty="0" smtClean="0">
                        <a:effectLst/>
                      </a:endParaRPr>
                    </a:p>
                    <a:p>
                      <a:pPr algn="just">
                        <a:lnSpc>
                          <a:spcPts val="1425"/>
                        </a:lnSpc>
                        <a:spcAft>
                          <a:spcPts val="0"/>
                        </a:spcAft>
                      </a:pPr>
                      <a:endParaRPr lang="en-IN" sz="1800" dirty="0" smtClean="0">
                        <a:effectLst/>
                      </a:endParaRPr>
                    </a:p>
                    <a:p>
                      <a:pPr algn="just">
                        <a:lnSpc>
                          <a:spcPts val="1425"/>
                        </a:lnSpc>
                        <a:spcAft>
                          <a:spcPts val="0"/>
                        </a:spcAft>
                      </a:pPr>
                      <a:r>
                        <a:rPr lang="en-IN" sz="1800" dirty="0" smtClean="0">
                          <a:effectLst/>
                        </a:rPr>
                        <a:t>6-9 </a:t>
                      </a:r>
                      <a:r>
                        <a:rPr lang="en-IN" sz="1800" dirty="0" err="1">
                          <a:effectLst/>
                        </a:rPr>
                        <a:t>yrs</a:t>
                      </a:r>
                      <a:endParaRPr lang="en-IN" sz="1800" b="1" dirty="0">
                        <a:effectLst/>
                        <a:latin typeface="Calibri"/>
                        <a:ea typeface="Calibri"/>
                        <a:cs typeface="Times New Roman"/>
                      </a:endParaRPr>
                    </a:p>
                  </a:txBody>
                  <a:tcPr marL="57351" marR="57351" marT="0" marB="0"/>
                </a:tc>
                <a:tc>
                  <a:txBody>
                    <a:bodyPr/>
                    <a:lstStyle/>
                    <a:p>
                      <a:pPr marL="342900" lvl="0" indent="-342900" algn="just">
                        <a:lnSpc>
                          <a:spcPts val="1425"/>
                        </a:lnSpc>
                        <a:spcAft>
                          <a:spcPts val="0"/>
                        </a:spcAft>
                        <a:buFont typeface="Courier New"/>
                        <a:buChar char="o"/>
                      </a:pPr>
                      <a:r>
                        <a:rPr lang="en-IN" sz="1800" dirty="0">
                          <a:effectLst/>
                        </a:rPr>
                        <a:t>Child begins to understand the finality of death; some do and some may not.</a:t>
                      </a:r>
                    </a:p>
                    <a:p>
                      <a:pPr marL="342900" lvl="0" indent="-342900" algn="just">
                        <a:lnSpc>
                          <a:spcPts val="1425"/>
                        </a:lnSpc>
                        <a:spcAft>
                          <a:spcPts val="1400"/>
                        </a:spcAft>
                        <a:buFont typeface="Courier New"/>
                        <a:buChar char="o"/>
                      </a:pPr>
                      <a:r>
                        <a:rPr lang="en-IN" sz="1800" dirty="0">
                          <a:effectLst/>
                        </a:rPr>
                        <a:t>Sees death as a taker or spirit that comes and gets </a:t>
                      </a:r>
                      <a:r>
                        <a:rPr lang="en-IN" sz="1800" dirty="0" smtClean="0">
                          <a:effectLst/>
                        </a:rPr>
                        <a:t>you</a:t>
                      </a:r>
                      <a:r>
                        <a:rPr lang="en-IN" sz="1800" b="1" dirty="0">
                          <a:effectLst/>
                          <a:latin typeface="Calibri"/>
                          <a:cs typeface="Times New Roman"/>
                        </a:rPr>
                        <a:t>.</a:t>
                      </a:r>
                      <a:endParaRPr lang="en-IN" sz="1800" dirty="0">
                        <a:effectLst/>
                      </a:endParaRPr>
                    </a:p>
                  </a:txBody>
                  <a:tcPr marL="57351" marR="57351" marT="0" marB="0"/>
                </a:tc>
                <a:tc>
                  <a:txBody>
                    <a:bodyPr/>
                    <a:lstStyle/>
                    <a:p>
                      <a:pPr marL="342900" lvl="0" indent="-342900" algn="just">
                        <a:lnSpc>
                          <a:spcPts val="1425"/>
                        </a:lnSpc>
                        <a:spcAft>
                          <a:spcPts val="0"/>
                        </a:spcAft>
                        <a:buFont typeface="Courier New"/>
                        <a:buChar char="o"/>
                      </a:pPr>
                      <a:r>
                        <a:rPr lang="en-IN" sz="1800" dirty="0">
                          <a:effectLst/>
                        </a:rPr>
                        <a:t>Fear that death is contagious others can die too</a:t>
                      </a:r>
                    </a:p>
                    <a:p>
                      <a:pPr marL="342900" lvl="0" indent="-342900" algn="just">
                        <a:lnSpc>
                          <a:spcPts val="1425"/>
                        </a:lnSpc>
                        <a:spcAft>
                          <a:spcPts val="0"/>
                        </a:spcAft>
                        <a:buFont typeface="Courier New"/>
                        <a:buChar char="o"/>
                      </a:pPr>
                      <a:r>
                        <a:rPr lang="en-IN" sz="1800" dirty="0">
                          <a:effectLst/>
                        </a:rPr>
                        <a:t>Asks concrete questions</a:t>
                      </a:r>
                    </a:p>
                    <a:p>
                      <a:pPr marL="342900" lvl="0" indent="-342900" algn="just">
                        <a:lnSpc>
                          <a:spcPts val="1425"/>
                        </a:lnSpc>
                        <a:spcAft>
                          <a:spcPts val="0"/>
                        </a:spcAft>
                        <a:buFont typeface="Courier New"/>
                        <a:buChar char="o"/>
                      </a:pPr>
                      <a:r>
                        <a:rPr lang="en-IN" sz="1800" dirty="0">
                          <a:effectLst/>
                        </a:rPr>
                        <a:t>May worry how the deceased can eat, breathe, etc.</a:t>
                      </a:r>
                    </a:p>
                    <a:p>
                      <a:pPr marL="342900" lvl="0" indent="-342900" algn="just">
                        <a:lnSpc>
                          <a:spcPts val="1425"/>
                        </a:lnSpc>
                        <a:spcAft>
                          <a:spcPts val="0"/>
                        </a:spcAft>
                        <a:buFont typeface="Courier New"/>
                        <a:buChar char="o"/>
                      </a:pPr>
                      <a:r>
                        <a:rPr lang="en-IN" sz="1800" dirty="0">
                          <a:effectLst/>
                        </a:rPr>
                        <a:t>Defends against feeling helpless</a:t>
                      </a:r>
                    </a:p>
                    <a:p>
                      <a:pPr marL="342900" lvl="0" indent="-342900" algn="just">
                        <a:lnSpc>
                          <a:spcPts val="1425"/>
                        </a:lnSpc>
                        <a:spcAft>
                          <a:spcPts val="0"/>
                        </a:spcAft>
                        <a:buFont typeface="Courier New"/>
                        <a:buChar char="o"/>
                      </a:pPr>
                      <a:r>
                        <a:rPr lang="en-IN" sz="1800" dirty="0">
                          <a:effectLst/>
                        </a:rPr>
                        <a:t>Guilt - blames self for death</a:t>
                      </a:r>
                    </a:p>
                    <a:p>
                      <a:pPr marL="342900" lvl="0" indent="-342900" algn="just">
                        <a:lnSpc>
                          <a:spcPts val="1425"/>
                        </a:lnSpc>
                        <a:spcAft>
                          <a:spcPts val="0"/>
                        </a:spcAft>
                        <a:buFont typeface="Courier New"/>
                        <a:buChar char="o"/>
                      </a:pPr>
                      <a:r>
                        <a:rPr lang="en-IN" sz="1800" dirty="0">
                          <a:effectLst/>
                        </a:rPr>
                        <a:t>Continues to have difficulty expressing feelings verbally</a:t>
                      </a:r>
                    </a:p>
                    <a:p>
                      <a:pPr marL="342900" lvl="0" indent="-342900" algn="just">
                        <a:lnSpc>
                          <a:spcPts val="1425"/>
                        </a:lnSpc>
                        <a:spcAft>
                          <a:spcPts val="0"/>
                        </a:spcAft>
                        <a:buFont typeface="Courier New"/>
                        <a:buChar char="o"/>
                      </a:pPr>
                      <a:r>
                        <a:rPr lang="en-IN" sz="1800" dirty="0">
                          <a:effectLst/>
                        </a:rPr>
                        <a:t>Increased aggression</a:t>
                      </a:r>
                    </a:p>
                    <a:p>
                      <a:pPr marL="342900" lvl="0" indent="-342900" algn="just">
                        <a:lnSpc>
                          <a:spcPts val="1425"/>
                        </a:lnSpc>
                        <a:spcAft>
                          <a:spcPts val="0"/>
                        </a:spcAft>
                        <a:buFont typeface="Courier New"/>
                        <a:buChar char="o"/>
                      </a:pPr>
                      <a:r>
                        <a:rPr lang="en-IN" sz="1800" dirty="0">
                          <a:effectLst/>
                        </a:rPr>
                        <a:t>Somatic symptoms</a:t>
                      </a:r>
                    </a:p>
                    <a:p>
                      <a:pPr marL="342900" lvl="0" indent="-342900" algn="just">
                        <a:lnSpc>
                          <a:spcPts val="1425"/>
                        </a:lnSpc>
                        <a:spcAft>
                          <a:spcPts val="0"/>
                        </a:spcAft>
                        <a:buFont typeface="Courier New"/>
                        <a:buChar char="o"/>
                      </a:pPr>
                      <a:r>
                        <a:rPr lang="en-IN" sz="1800" dirty="0">
                          <a:effectLst/>
                        </a:rPr>
                        <a:t>School phobia (especially if single parent)</a:t>
                      </a:r>
                      <a:endParaRPr lang="en-IN" sz="1800" b="1" dirty="0">
                        <a:effectLst/>
                        <a:latin typeface="Calibri"/>
                        <a:ea typeface="Calibri"/>
                        <a:cs typeface="Times New Roman"/>
                      </a:endParaRPr>
                    </a:p>
                  </a:txBody>
                  <a:tcPr marL="57351" marR="57351" marT="0" marB="0"/>
                </a:tc>
              </a:tr>
            </a:tbl>
          </a:graphicData>
        </a:graphic>
      </p:graphicFrame>
      <p:sp>
        <p:nvSpPr>
          <p:cNvPr id="4" name="Slide Number Placeholder 3"/>
          <p:cNvSpPr>
            <a:spLocks noGrp="1"/>
          </p:cNvSpPr>
          <p:nvPr>
            <p:ph type="sldNum" sz="quarter" idx="12"/>
          </p:nvPr>
        </p:nvSpPr>
        <p:spPr/>
        <p:txBody>
          <a:bodyPr/>
          <a:lstStyle/>
          <a:p>
            <a:fld id="{355124D6-B63E-43F8-800B-A49973767DB3}" type="slidenum">
              <a:rPr lang="en-IN" smtClean="0"/>
              <a:t>64</a:t>
            </a:fld>
            <a:endParaRPr lang="en-IN"/>
          </a:p>
        </p:txBody>
      </p:sp>
    </p:spTree>
    <p:extLst>
      <p:ext uri="{BB962C8B-B14F-4D97-AF65-F5344CB8AC3E}">
        <p14:creationId xmlns:p14="http://schemas.microsoft.com/office/powerpoint/2010/main" val="387806915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8928992" cy="706090"/>
          </a:xfrm>
        </p:spPr>
        <p:txBody>
          <a:bodyPr>
            <a:normAutofit fontScale="90000"/>
          </a:bodyPr>
          <a:lstStyle/>
          <a:p>
            <a:r>
              <a:rPr lang="en-IN" sz="3600" b="1" dirty="0" smtClean="0"/>
              <a:t>How Children Understand Death &amp; Grieve…cont.</a:t>
            </a:r>
            <a:endParaRPr lang="en-IN" sz="36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55151023"/>
              </p:ext>
            </p:extLst>
          </p:nvPr>
        </p:nvGraphicFramePr>
        <p:xfrm>
          <a:off x="251520" y="692696"/>
          <a:ext cx="8784976" cy="6086335"/>
        </p:xfrm>
        <a:graphic>
          <a:graphicData uri="http://schemas.openxmlformats.org/drawingml/2006/table">
            <a:tbl>
              <a:tblPr firstRow="1" firstCol="1" bandRow="1">
                <a:tableStyleId>{5C22544A-7EE6-4342-B048-85BDC9FD1C3A}</a:tableStyleId>
              </a:tblPr>
              <a:tblGrid>
                <a:gridCol w="864096"/>
                <a:gridCol w="2624046"/>
                <a:gridCol w="5296834"/>
              </a:tblGrid>
              <a:tr h="649111">
                <a:tc>
                  <a:txBody>
                    <a:bodyPr/>
                    <a:lstStyle/>
                    <a:p>
                      <a:pPr algn="just">
                        <a:lnSpc>
                          <a:spcPts val="1425"/>
                        </a:lnSpc>
                        <a:spcAft>
                          <a:spcPts val="0"/>
                        </a:spcAft>
                      </a:pPr>
                      <a:r>
                        <a:rPr lang="en-IN" sz="1600" dirty="0">
                          <a:effectLst/>
                        </a:rPr>
                        <a:t>Age group</a:t>
                      </a:r>
                      <a:endParaRPr lang="en-IN" sz="1600" b="1" dirty="0">
                        <a:effectLst/>
                        <a:latin typeface="Calibri"/>
                        <a:ea typeface="Calibri"/>
                        <a:cs typeface="Times New Roman"/>
                      </a:endParaRPr>
                    </a:p>
                  </a:txBody>
                  <a:tcPr marL="57351" marR="57351" marT="0" marB="0"/>
                </a:tc>
                <a:tc>
                  <a:txBody>
                    <a:bodyPr/>
                    <a:lstStyle/>
                    <a:p>
                      <a:pPr algn="just">
                        <a:lnSpc>
                          <a:spcPts val="1425"/>
                        </a:lnSpc>
                        <a:spcAft>
                          <a:spcPts val="0"/>
                        </a:spcAft>
                      </a:pPr>
                      <a:r>
                        <a:rPr lang="en-IN" sz="1600" dirty="0">
                          <a:effectLst/>
                        </a:rPr>
                        <a:t>Understanding of death</a:t>
                      </a:r>
                      <a:endParaRPr lang="en-IN" sz="1600" b="1" dirty="0">
                        <a:effectLst/>
                        <a:latin typeface="Calibri"/>
                        <a:ea typeface="Calibri"/>
                        <a:cs typeface="Times New Roman"/>
                      </a:endParaRPr>
                    </a:p>
                  </a:txBody>
                  <a:tcPr marL="57351" marR="57351" marT="0" marB="0"/>
                </a:tc>
                <a:tc>
                  <a:txBody>
                    <a:bodyPr/>
                    <a:lstStyle/>
                    <a:p>
                      <a:pPr algn="just">
                        <a:lnSpc>
                          <a:spcPts val="1425"/>
                        </a:lnSpc>
                        <a:spcAft>
                          <a:spcPts val="0"/>
                        </a:spcAft>
                      </a:pPr>
                      <a:r>
                        <a:rPr lang="en-IN" sz="1600" dirty="0">
                          <a:effectLst/>
                        </a:rPr>
                        <a:t>Patterns of grieving in children</a:t>
                      </a:r>
                      <a:endParaRPr lang="en-IN" sz="1600" b="1" dirty="0">
                        <a:effectLst/>
                        <a:latin typeface="Calibri"/>
                        <a:ea typeface="Calibri"/>
                        <a:cs typeface="Times New Roman"/>
                      </a:endParaRPr>
                    </a:p>
                  </a:txBody>
                  <a:tcPr marL="57351" marR="57351" marT="0" marB="0"/>
                </a:tc>
              </a:tr>
              <a:tr h="2298378">
                <a:tc>
                  <a:txBody>
                    <a:bodyPr/>
                    <a:lstStyle/>
                    <a:p>
                      <a:pPr algn="just">
                        <a:lnSpc>
                          <a:spcPts val="1425"/>
                        </a:lnSpc>
                        <a:spcAft>
                          <a:spcPts val="0"/>
                        </a:spcAft>
                      </a:pPr>
                      <a:r>
                        <a:rPr lang="en-IN" sz="1600" dirty="0">
                          <a:effectLst/>
                        </a:rPr>
                        <a:t>9-13 </a:t>
                      </a:r>
                      <a:r>
                        <a:rPr lang="en-IN" sz="1600" dirty="0" err="1">
                          <a:effectLst/>
                        </a:rPr>
                        <a:t>yrs</a:t>
                      </a:r>
                      <a:endParaRPr lang="en-IN" sz="1600" b="1" dirty="0">
                        <a:effectLst/>
                        <a:latin typeface="Calibri"/>
                        <a:ea typeface="Calibri"/>
                        <a:cs typeface="Times New Roman"/>
                      </a:endParaRPr>
                    </a:p>
                  </a:txBody>
                  <a:tcPr marL="59516" marR="59516" marT="0" marB="0"/>
                </a:tc>
                <a:tc>
                  <a:txBody>
                    <a:bodyPr/>
                    <a:lstStyle/>
                    <a:p>
                      <a:pPr marL="342900" lvl="0" indent="-342900" algn="just">
                        <a:lnSpc>
                          <a:spcPts val="1425"/>
                        </a:lnSpc>
                        <a:spcAft>
                          <a:spcPts val="0"/>
                        </a:spcAft>
                        <a:buFont typeface="Courier New"/>
                        <a:buChar char="o"/>
                      </a:pPr>
                      <a:r>
                        <a:rPr lang="en-IN" sz="1600" dirty="0">
                          <a:effectLst/>
                        </a:rPr>
                        <a:t>Child's understanding is nearer to adult understanding of death;</a:t>
                      </a:r>
                    </a:p>
                    <a:p>
                      <a:pPr marL="342900" lvl="0" indent="-342900" algn="just">
                        <a:lnSpc>
                          <a:spcPts val="1425"/>
                        </a:lnSpc>
                        <a:spcAft>
                          <a:spcPts val="0"/>
                        </a:spcAft>
                        <a:buFont typeface="Courier New"/>
                        <a:buChar char="o"/>
                      </a:pPr>
                      <a:r>
                        <a:rPr lang="en-IN" sz="1600" dirty="0">
                          <a:effectLst/>
                        </a:rPr>
                        <a:t>More aware of finality of death and impact the death has on them.</a:t>
                      </a:r>
                      <a:endParaRPr lang="en-IN" sz="1600" b="1" dirty="0">
                        <a:effectLst/>
                        <a:latin typeface="Calibri"/>
                        <a:ea typeface="Calibri"/>
                        <a:cs typeface="Times New Roman"/>
                      </a:endParaRPr>
                    </a:p>
                  </a:txBody>
                  <a:tcPr marL="59516" marR="59516" marT="0" marB="0"/>
                </a:tc>
                <a:tc>
                  <a:txBody>
                    <a:bodyPr/>
                    <a:lstStyle/>
                    <a:p>
                      <a:pPr marL="342900" lvl="0" indent="-342900" algn="just">
                        <a:lnSpc>
                          <a:spcPts val="1425"/>
                        </a:lnSpc>
                        <a:spcAft>
                          <a:spcPts val="0"/>
                        </a:spcAft>
                        <a:buFont typeface="Courier New"/>
                        <a:buChar char="o"/>
                      </a:pPr>
                      <a:r>
                        <a:rPr lang="en-IN" sz="1600" dirty="0">
                          <a:effectLst/>
                        </a:rPr>
                        <a:t>Concerned with how their world will change;</a:t>
                      </a:r>
                    </a:p>
                    <a:p>
                      <a:pPr marL="342900" lvl="0" indent="-342900" algn="just">
                        <a:lnSpc>
                          <a:spcPts val="1425"/>
                        </a:lnSpc>
                        <a:spcAft>
                          <a:spcPts val="0"/>
                        </a:spcAft>
                        <a:buFont typeface="Courier New"/>
                        <a:buChar char="o"/>
                      </a:pPr>
                      <a:r>
                        <a:rPr lang="en-IN" sz="1600" dirty="0">
                          <a:effectLst/>
                        </a:rPr>
                        <a:t>Questions have stopped</a:t>
                      </a:r>
                    </a:p>
                    <a:p>
                      <a:pPr marL="342900" lvl="0" indent="-342900" algn="just">
                        <a:lnSpc>
                          <a:spcPts val="1425"/>
                        </a:lnSpc>
                        <a:spcAft>
                          <a:spcPts val="0"/>
                        </a:spcAft>
                        <a:buFont typeface="Courier New"/>
                        <a:buChar char="o"/>
                      </a:pPr>
                      <a:r>
                        <a:rPr lang="en-IN" sz="1600" dirty="0">
                          <a:effectLst/>
                        </a:rPr>
                        <a:t>Fragile independence</a:t>
                      </a:r>
                    </a:p>
                    <a:p>
                      <a:pPr marL="342900" lvl="0" indent="-342900" algn="just">
                        <a:lnSpc>
                          <a:spcPts val="1425"/>
                        </a:lnSpc>
                        <a:spcAft>
                          <a:spcPts val="0"/>
                        </a:spcAft>
                        <a:buFont typeface="Courier New"/>
                        <a:buChar char="o"/>
                      </a:pPr>
                      <a:r>
                        <a:rPr lang="en-IN" sz="1600" dirty="0">
                          <a:effectLst/>
                        </a:rPr>
                        <a:t>Self-conscious about their fears (of own death, remaining parents)- Reluctant to open up</a:t>
                      </a:r>
                    </a:p>
                    <a:p>
                      <a:pPr marL="342900" lvl="0" indent="-342900" algn="just">
                        <a:lnSpc>
                          <a:spcPts val="1425"/>
                        </a:lnSpc>
                        <a:spcAft>
                          <a:spcPts val="0"/>
                        </a:spcAft>
                        <a:buFont typeface="Courier New"/>
                        <a:buChar char="o"/>
                      </a:pPr>
                      <a:r>
                        <a:rPr lang="en-IN" sz="1600" dirty="0">
                          <a:effectLst/>
                        </a:rPr>
                        <a:t>Delayed reactions - at first seems as if nothing has happened, then grief reaction May show strong degree of affect</a:t>
                      </a:r>
                    </a:p>
                    <a:p>
                      <a:pPr marL="342900" lvl="0" indent="-342900" algn="just">
                        <a:lnSpc>
                          <a:spcPts val="1425"/>
                        </a:lnSpc>
                        <a:spcAft>
                          <a:spcPts val="0"/>
                        </a:spcAft>
                        <a:buFont typeface="Courier New"/>
                        <a:buChar char="o"/>
                      </a:pPr>
                      <a:r>
                        <a:rPr lang="en-IN" sz="1600" dirty="0">
                          <a:effectLst/>
                        </a:rPr>
                        <a:t>Disrupted relationships with peers</a:t>
                      </a:r>
                    </a:p>
                    <a:p>
                      <a:pPr marL="342900" lvl="0" indent="-342900" algn="just">
                        <a:lnSpc>
                          <a:spcPts val="1425"/>
                        </a:lnSpc>
                        <a:spcAft>
                          <a:spcPts val="0"/>
                        </a:spcAft>
                        <a:buFont typeface="Courier New"/>
                        <a:buChar char="o"/>
                      </a:pPr>
                      <a:r>
                        <a:rPr lang="en-IN" sz="1600" dirty="0">
                          <a:effectLst/>
                        </a:rPr>
                        <a:t>Increased anger, guilt</a:t>
                      </a:r>
                    </a:p>
                    <a:p>
                      <a:pPr marL="342900" lvl="0" indent="-342900" algn="just">
                        <a:lnSpc>
                          <a:spcPts val="1425"/>
                        </a:lnSpc>
                        <a:spcAft>
                          <a:spcPts val="0"/>
                        </a:spcAft>
                        <a:buFont typeface="Courier New"/>
                        <a:buChar char="o"/>
                      </a:pPr>
                      <a:r>
                        <a:rPr lang="en-IN" sz="1600" dirty="0">
                          <a:effectLst/>
                        </a:rPr>
                        <a:t>Somatic symptoms</a:t>
                      </a:r>
                    </a:p>
                    <a:p>
                      <a:pPr marL="342900" lvl="0" indent="-342900" algn="just">
                        <a:lnSpc>
                          <a:spcPts val="1425"/>
                        </a:lnSpc>
                        <a:spcAft>
                          <a:spcPts val="1400"/>
                        </a:spcAft>
                        <a:buFont typeface="Courier New"/>
                        <a:buChar char="o"/>
                      </a:pPr>
                      <a:r>
                        <a:rPr lang="en-IN" sz="1600" dirty="0">
                          <a:effectLst/>
                        </a:rPr>
                        <a:t>School phobia</a:t>
                      </a:r>
                      <a:endParaRPr lang="en-IN" sz="1600" b="1" dirty="0">
                        <a:effectLst/>
                        <a:latin typeface="Calibri"/>
                        <a:ea typeface="Calibri"/>
                        <a:cs typeface="Times New Roman"/>
                      </a:endParaRPr>
                    </a:p>
                  </a:txBody>
                  <a:tcPr marL="59516" marR="59516" marT="0" marB="0"/>
                </a:tc>
              </a:tr>
              <a:tr h="3138846">
                <a:tc>
                  <a:txBody>
                    <a:bodyPr/>
                    <a:lstStyle/>
                    <a:p>
                      <a:pPr algn="just">
                        <a:lnSpc>
                          <a:spcPts val="1425"/>
                        </a:lnSpc>
                        <a:spcAft>
                          <a:spcPts val="0"/>
                        </a:spcAft>
                      </a:pPr>
                      <a:r>
                        <a:rPr lang="en-IN" sz="1600">
                          <a:effectLst/>
                        </a:rPr>
                        <a:t>13-18yrs</a:t>
                      </a:r>
                      <a:endParaRPr lang="en-IN" sz="1600" b="1">
                        <a:effectLst/>
                        <a:latin typeface="Calibri"/>
                        <a:ea typeface="Calibri"/>
                        <a:cs typeface="Times New Roman"/>
                      </a:endParaRPr>
                    </a:p>
                  </a:txBody>
                  <a:tcPr marL="59516" marR="59516" marT="0" marB="0"/>
                </a:tc>
                <a:tc>
                  <a:txBody>
                    <a:bodyPr/>
                    <a:lstStyle/>
                    <a:p>
                      <a:pPr marL="285750" indent="-285750" algn="just">
                        <a:lnSpc>
                          <a:spcPts val="1425"/>
                        </a:lnSpc>
                        <a:spcAft>
                          <a:spcPts val="0"/>
                        </a:spcAft>
                        <a:buFont typeface="Courier New" panose="02070309020205020404" pitchFamily="49" charset="0"/>
                        <a:buChar char="o"/>
                      </a:pPr>
                      <a:r>
                        <a:rPr lang="en-IN" sz="1600" dirty="0" smtClean="0">
                          <a:effectLst/>
                        </a:rPr>
                        <a:t>Death </a:t>
                      </a:r>
                      <a:r>
                        <a:rPr lang="en-IN" sz="1600" dirty="0">
                          <a:effectLst/>
                        </a:rPr>
                        <a:t>is viewed as an interruption. </a:t>
                      </a:r>
                      <a:endParaRPr lang="en-IN" sz="1600" dirty="0" smtClean="0">
                        <a:effectLst/>
                      </a:endParaRPr>
                    </a:p>
                    <a:p>
                      <a:pPr marL="285750" indent="-285750" algn="just">
                        <a:lnSpc>
                          <a:spcPts val="1425"/>
                        </a:lnSpc>
                        <a:spcAft>
                          <a:spcPts val="0"/>
                        </a:spcAft>
                        <a:buFont typeface="Courier New" panose="02070309020205020404" pitchFamily="49" charset="0"/>
                        <a:buChar char="o"/>
                      </a:pPr>
                      <a:r>
                        <a:rPr lang="en-IN" sz="1600" dirty="0" smtClean="0">
                          <a:effectLst/>
                        </a:rPr>
                        <a:t>Death </a:t>
                      </a:r>
                      <a:r>
                        <a:rPr lang="en-IN" sz="1600" dirty="0">
                          <a:effectLst/>
                        </a:rPr>
                        <a:t>is an enemy</a:t>
                      </a:r>
                    </a:p>
                    <a:p>
                      <a:pPr marL="285750" indent="-285750" algn="just">
                        <a:lnSpc>
                          <a:spcPts val="1425"/>
                        </a:lnSpc>
                        <a:spcAft>
                          <a:spcPts val="0"/>
                        </a:spcAft>
                        <a:buFont typeface="Courier New" panose="02070309020205020404" pitchFamily="49" charset="0"/>
                        <a:buChar char="o"/>
                      </a:pPr>
                      <a:r>
                        <a:rPr lang="en-IN" sz="1600" dirty="0" smtClean="0">
                          <a:effectLst/>
                        </a:rPr>
                        <a:t>Bodily </a:t>
                      </a:r>
                      <a:r>
                        <a:rPr lang="en-IN" sz="1600" dirty="0">
                          <a:effectLst/>
                        </a:rPr>
                        <a:t>changes emphasize growth and life.</a:t>
                      </a:r>
                    </a:p>
                    <a:p>
                      <a:pPr algn="just">
                        <a:lnSpc>
                          <a:spcPts val="1425"/>
                        </a:lnSpc>
                        <a:spcBef>
                          <a:spcPts val="1400"/>
                        </a:spcBef>
                        <a:spcAft>
                          <a:spcPts val="0"/>
                        </a:spcAft>
                      </a:pPr>
                      <a:r>
                        <a:rPr lang="en-IN" sz="1600" dirty="0">
                          <a:effectLst/>
                        </a:rPr>
                        <a:t> </a:t>
                      </a:r>
                      <a:endParaRPr lang="en-IN" sz="1600" b="1" dirty="0">
                        <a:effectLst/>
                        <a:latin typeface="Calibri"/>
                        <a:ea typeface="Calibri"/>
                        <a:cs typeface="Times New Roman"/>
                      </a:endParaRPr>
                    </a:p>
                  </a:txBody>
                  <a:tcPr marL="59516" marR="59516" marT="0" marB="0"/>
                </a:tc>
                <a:tc>
                  <a:txBody>
                    <a:bodyPr/>
                    <a:lstStyle/>
                    <a:p>
                      <a:pPr marL="285750" indent="-285750" algn="just">
                        <a:lnSpc>
                          <a:spcPts val="1425"/>
                        </a:lnSpc>
                        <a:spcAft>
                          <a:spcPts val="0"/>
                        </a:spcAft>
                        <a:buFont typeface="Courier New" panose="02070309020205020404" pitchFamily="49" charset="0"/>
                        <a:buChar char="o"/>
                      </a:pPr>
                      <a:r>
                        <a:rPr lang="en-IN" sz="1600" dirty="0" smtClean="0">
                          <a:effectLst/>
                        </a:rPr>
                        <a:t>Increased </a:t>
                      </a:r>
                      <a:r>
                        <a:rPr lang="en-IN" sz="1600" dirty="0">
                          <a:effectLst/>
                        </a:rPr>
                        <a:t>vulnerability due to many other changes</a:t>
                      </a:r>
                    </a:p>
                    <a:p>
                      <a:pPr marL="285750" indent="-285750" algn="just">
                        <a:lnSpc>
                          <a:spcPts val="1425"/>
                        </a:lnSpc>
                        <a:spcAft>
                          <a:spcPts val="0"/>
                        </a:spcAft>
                        <a:buFont typeface="Courier New" panose="02070309020205020404" pitchFamily="49" charset="0"/>
                        <a:buChar char="o"/>
                      </a:pPr>
                      <a:r>
                        <a:rPr lang="en-IN" sz="1600" dirty="0" smtClean="0">
                          <a:effectLst/>
                        </a:rPr>
                        <a:t>A </a:t>
                      </a:r>
                      <a:r>
                        <a:rPr lang="en-IN" sz="1600" dirty="0">
                          <a:effectLst/>
                        </a:rPr>
                        <a:t>sense of future becomes part of their psychology</a:t>
                      </a:r>
                    </a:p>
                    <a:p>
                      <a:pPr marL="285750" indent="-285750" algn="just">
                        <a:lnSpc>
                          <a:spcPts val="1425"/>
                        </a:lnSpc>
                        <a:spcAft>
                          <a:spcPts val="0"/>
                        </a:spcAft>
                        <a:buFont typeface="Courier New" panose="02070309020205020404" pitchFamily="49" charset="0"/>
                        <a:buChar char="o"/>
                      </a:pPr>
                      <a:r>
                        <a:rPr lang="en-IN" sz="1600" dirty="0">
                          <a:effectLst/>
                        </a:rPr>
                        <a:t> Increased risk taking in effort to reduce anxiety or to defy fate</a:t>
                      </a:r>
                    </a:p>
                    <a:p>
                      <a:pPr marL="285750" indent="-285750" algn="just">
                        <a:lnSpc>
                          <a:spcPts val="1425"/>
                        </a:lnSpc>
                        <a:spcAft>
                          <a:spcPts val="0"/>
                        </a:spcAft>
                        <a:buFont typeface="Courier New" panose="02070309020205020404" pitchFamily="49" charset="0"/>
                        <a:buChar char="o"/>
                      </a:pPr>
                      <a:r>
                        <a:rPr lang="en-IN" sz="1600" dirty="0" smtClean="0">
                          <a:effectLst/>
                        </a:rPr>
                        <a:t>May </a:t>
                      </a:r>
                      <a:r>
                        <a:rPr lang="en-IN" sz="1600" dirty="0">
                          <a:effectLst/>
                        </a:rPr>
                        <a:t>show full range of affect or almost no affect</a:t>
                      </a:r>
                    </a:p>
                    <a:p>
                      <a:pPr marL="285750" indent="-285750" algn="just">
                        <a:lnSpc>
                          <a:spcPts val="1425"/>
                        </a:lnSpc>
                        <a:spcAft>
                          <a:spcPts val="0"/>
                        </a:spcAft>
                        <a:buFont typeface="Courier New" panose="02070309020205020404" pitchFamily="49" charset="0"/>
                        <a:buChar char="o"/>
                      </a:pPr>
                      <a:r>
                        <a:rPr lang="en-IN" sz="1600" dirty="0" smtClean="0">
                          <a:effectLst/>
                        </a:rPr>
                        <a:t>Wants </a:t>
                      </a:r>
                      <a:r>
                        <a:rPr lang="en-IN" sz="1600" dirty="0">
                          <a:effectLst/>
                        </a:rPr>
                        <a:t>to grieve with her/his peers not adults</a:t>
                      </a:r>
                    </a:p>
                    <a:p>
                      <a:pPr marL="285750" indent="-285750" algn="just">
                        <a:lnSpc>
                          <a:spcPts val="1425"/>
                        </a:lnSpc>
                        <a:spcAft>
                          <a:spcPts val="0"/>
                        </a:spcAft>
                        <a:buFont typeface="Courier New" panose="02070309020205020404" pitchFamily="49" charset="0"/>
                        <a:buChar char="o"/>
                      </a:pPr>
                      <a:r>
                        <a:rPr lang="en-IN" sz="1600" dirty="0" smtClean="0">
                          <a:effectLst/>
                        </a:rPr>
                        <a:t>May </a:t>
                      </a:r>
                      <a:r>
                        <a:rPr lang="en-IN" sz="1600" dirty="0">
                          <a:effectLst/>
                        </a:rPr>
                        <a:t>need permission to grieve</a:t>
                      </a:r>
                    </a:p>
                    <a:p>
                      <a:pPr marL="285750" indent="-285750" algn="just">
                        <a:lnSpc>
                          <a:spcPts val="1425"/>
                        </a:lnSpc>
                        <a:spcAft>
                          <a:spcPts val="0"/>
                        </a:spcAft>
                        <a:buFont typeface="Courier New" panose="02070309020205020404" pitchFamily="49" charset="0"/>
                        <a:buChar char="o"/>
                      </a:pPr>
                      <a:r>
                        <a:rPr lang="en-IN" sz="1600" dirty="0" smtClean="0">
                          <a:effectLst/>
                        </a:rPr>
                        <a:t>Suicidal </a:t>
                      </a:r>
                      <a:r>
                        <a:rPr lang="en-IN" sz="1600" dirty="0">
                          <a:effectLst/>
                        </a:rPr>
                        <a:t>thoughts</a:t>
                      </a:r>
                    </a:p>
                    <a:p>
                      <a:pPr marL="285750" indent="-285750" algn="just">
                        <a:lnSpc>
                          <a:spcPts val="1425"/>
                        </a:lnSpc>
                        <a:spcAft>
                          <a:spcPts val="0"/>
                        </a:spcAft>
                        <a:buFont typeface="Courier New" panose="02070309020205020404" pitchFamily="49" charset="0"/>
                        <a:buChar char="o"/>
                      </a:pPr>
                      <a:r>
                        <a:rPr lang="en-IN" sz="1600" dirty="0" smtClean="0">
                          <a:effectLst/>
                        </a:rPr>
                        <a:t>Represses </a:t>
                      </a:r>
                      <a:r>
                        <a:rPr lang="en-IN" sz="1600" dirty="0">
                          <a:effectLst/>
                        </a:rPr>
                        <a:t>sadness, feels anger, depression</a:t>
                      </a:r>
                    </a:p>
                    <a:p>
                      <a:pPr marL="285750" indent="-285750" algn="just">
                        <a:lnSpc>
                          <a:spcPts val="1425"/>
                        </a:lnSpc>
                        <a:spcAft>
                          <a:spcPts val="0"/>
                        </a:spcAft>
                        <a:buFont typeface="Courier New" panose="02070309020205020404" pitchFamily="49" charset="0"/>
                        <a:buChar char="o"/>
                      </a:pPr>
                      <a:r>
                        <a:rPr lang="en-IN" sz="1600" dirty="0" smtClean="0">
                          <a:effectLst/>
                        </a:rPr>
                        <a:t>Escapes</a:t>
                      </a:r>
                      <a:r>
                        <a:rPr lang="en-IN" sz="1600" dirty="0">
                          <a:effectLst/>
                        </a:rPr>
                        <a:t>; uses drugs or alcohol sexually acts out</a:t>
                      </a:r>
                    </a:p>
                    <a:p>
                      <a:pPr marL="285750" indent="-285750" algn="just">
                        <a:lnSpc>
                          <a:spcPts val="1425"/>
                        </a:lnSpc>
                        <a:spcAft>
                          <a:spcPts val="0"/>
                        </a:spcAft>
                        <a:buFont typeface="Courier New" panose="02070309020205020404" pitchFamily="49" charset="0"/>
                        <a:buChar char="o"/>
                      </a:pPr>
                      <a:r>
                        <a:rPr lang="en-IN" sz="1600" dirty="0" smtClean="0">
                          <a:effectLst/>
                        </a:rPr>
                        <a:t>Denial </a:t>
                      </a:r>
                      <a:r>
                        <a:rPr lang="en-IN" sz="1600" dirty="0">
                          <a:effectLst/>
                        </a:rPr>
                        <a:t>- tries not to think about it, doesn't want to talk about it</a:t>
                      </a:r>
                    </a:p>
                    <a:p>
                      <a:pPr marL="285750" indent="-285750" algn="just">
                        <a:lnSpc>
                          <a:spcPts val="1425"/>
                        </a:lnSpc>
                        <a:spcAft>
                          <a:spcPts val="0"/>
                        </a:spcAft>
                        <a:buFont typeface="Courier New" panose="02070309020205020404" pitchFamily="49" charset="0"/>
                        <a:buChar char="o"/>
                      </a:pPr>
                      <a:r>
                        <a:rPr lang="en-IN" sz="1600" dirty="0" smtClean="0">
                          <a:effectLst/>
                        </a:rPr>
                        <a:t>Difficulty </a:t>
                      </a:r>
                      <a:r>
                        <a:rPr lang="en-IN" sz="1600" dirty="0">
                          <a:effectLst/>
                        </a:rPr>
                        <a:t>with long term plans</a:t>
                      </a:r>
                    </a:p>
                    <a:p>
                      <a:pPr marL="285750" indent="-285750" algn="just">
                        <a:lnSpc>
                          <a:spcPts val="1425"/>
                        </a:lnSpc>
                        <a:spcAft>
                          <a:spcPts val="1400"/>
                        </a:spcAft>
                        <a:buFont typeface="Courier New" panose="02070309020205020404" pitchFamily="49" charset="0"/>
                        <a:buChar char="o"/>
                      </a:pPr>
                      <a:r>
                        <a:rPr lang="en-IN" sz="1600" dirty="0" smtClean="0">
                          <a:effectLst/>
                        </a:rPr>
                        <a:t>Somatic symptoms</a:t>
                      </a:r>
                    </a:p>
                    <a:p>
                      <a:pPr marL="285750" indent="-285750" algn="just">
                        <a:lnSpc>
                          <a:spcPts val="1425"/>
                        </a:lnSpc>
                        <a:spcAft>
                          <a:spcPts val="1400"/>
                        </a:spcAft>
                        <a:buFont typeface="Courier New" panose="02070309020205020404" pitchFamily="49" charset="0"/>
                        <a:buChar char="o"/>
                      </a:pPr>
                      <a:r>
                        <a:rPr lang="en-IN" sz="1600" dirty="0" smtClean="0">
                          <a:effectLst/>
                        </a:rPr>
                        <a:t>Questions </a:t>
                      </a:r>
                      <a:r>
                        <a:rPr lang="en-IN" sz="1600" dirty="0">
                          <a:effectLst/>
                        </a:rPr>
                        <a:t>religious/spiritual be????</a:t>
                      </a:r>
                      <a:endParaRPr lang="en-IN" sz="1600" b="1" dirty="0">
                        <a:effectLst/>
                        <a:latin typeface="Calibri"/>
                        <a:ea typeface="Calibri"/>
                        <a:cs typeface="Times New Roman"/>
                      </a:endParaRPr>
                    </a:p>
                  </a:txBody>
                  <a:tcPr marL="59516" marR="59516" marT="0" marB="0"/>
                </a:tc>
              </a:tr>
            </a:tbl>
          </a:graphicData>
        </a:graphic>
      </p:graphicFrame>
      <p:sp>
        <p:nvSpPr>
          <p:cNvPr id="5" name="Slide Number Placeholder 4"/>
          <p:cNvSpPr>
            <a:spLocks noGrp="1"/>
          </p:cNvSpPr>
          <p:nvPr>
            <p:ph type="sldNum" sz="quarter" idx="12"/>
          </p:nvPr>
        </p:nvSpPr>
        <p:spPr/>
        <p:txBody>
          <a:bodyPr/>
          <a:lstStyle/>
          <a:p>
            <a:fld id="{355124D6-B63E-43F8-800B-A49973767DB3}" type="slidenum">
              <a:rPr lang="en-IN" smtClean="0"/>
              <a:t>65</a:t>
            </a:fld>
            <a:endParaRPr lang="en-IN"/>
          </a:p>
        </p:txBody>
      </p:sp>
    </p:spTree>
    <p:extLst>
      <p:ext uri="{BB962C8B-B14F-4D97-AF65-F5344CB8AC3E}">
        <p14:creationId xmlns:p14="http://schemas.microsoft.com/office/powerpoint/2010/main" val="70634248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0"/>
            <a:ext cx="8686800" cy="1589038"/>
          </a:xfrm>
        </p:spPr>
        <p:txBody>
          <a:bodyPr>
            <a:normAutofit fontScale="90000"/>
          </a:bodyPr>
          <a:lstStyle/>
          <a:p>
            <a:r>
              <a:rPr lang="en-US" b="1" dirty="0" smtClean="0"/>
              <a:t/>
            </a:r>
            <a:br>
              <a:rPr lang="en-US" b="1" dirty="0" smtClean="0"/>
            </a:br>
            <a:r>
              <a:rPr lang="en-US" b="1" dirty="0" smtClean="0"/>
              <a:t/>
            </a:r>
            <a:br>
              <a:rPr lang="en-US" b="1" dirty="0" smtClean="0"/>
            </a:br>
            <a:r>
              <a:rPr lang="en-US" b="1" dirty="0" smtClean="0"/>
              <a:t>How do you explain death to children?</a:t>
            </a:r>
            <a:br>
              <a:rPr lang="en-US" b="1" dirty="0" smtClean="0"/>
            </a:br>
            <a:r>
              <a:rPr lang="en-US" b="1" dirty="0" smtClean="0"/>
              <a:t>Small Group Work (5)</a:t>
            </a:r>
            <a:br>
              <a:rPr lang="en-US" b="1" dirty="0" smtClean="0"/>
            </a:br>
            <a:endParaRPr lang="en-IN" dirty="0"/>
          </a:p>
        </p:txBody>
      </p:sp>
      <p:sp>
        <p:nvSpPr>
          <p:cNvPr id="3" name="Content Placeholder 2"/>
          <p:cNvSpPr>
            <a:spLocks noGrp="1"/>
          </p:cNvSpPr>
          <p:nvPr>
            <p:ph idx="1"/>
          </p:nvPr>
        </p:nvSpPr>
        <p:spPr>
          <a:xfrm>
            <a:off x="179512" y="1772816"/>
            <a:ext cx="8507288" cy="4752528"/>
          </a:xfrm>
        </p:spPr>
        <p:txBody>
          <a:bodyPr>
            <a:normAutofit/>
          </a:bodyPr>
          <a:lstStyle/>
          <a:p>
            <a:pPr marL="0" indent="0">
              <a:buNone/>
            </a:pPr>
            <a:r>
              <a:rPr lang="en-IN" sz="3100" b="1" i="1" dirty="0"/>
              <a:t>What children want to know about </a:t>
            </a:r>
            <a:r>
              <a:rPr lang="en-IN" sz="3100" b="1" i="1" dirty="0" smtClean="0"/>
              <a:t>death?</a:t>
            </a:r>
          </a:p>
          <a:p>
            <a:pPr marL="0" indent="0">
              <a:buNone/>
            </a:pPr>
            <a:r>
              <a:rPr lang="en-IN" sz="3100" b="1" i="1" dirty="0" smtClean="0"/>
              <a:t>Imagine…list possible questions.</a:t>
            </a:r>
          </a:p>
          <a:p>
            <a:pPr marL="0" indent="0">
              <a:buNone/>
            </a:pPr>
            <a:endParaRPr lang="en-IN" sz="3100" b="1" i="1" dirty="0"/>
          </a:p>
          <a:p>
            <a:pPr marL="0" indent="0">
              <a:buNone/>
            </a:pPr>
            <a:endParaRPr lang="en-IN" sz="3100" b="1" i="1" dirty="0"/>
          </a:p>
          <a:p>
            <a:pPr marL="0" indent="0">
              <a:buNone/>
            </a:pPr>
            <a:r>
              <a:rPr lang="en-IN" sz="3000" b="1" i="1" dirty="0" smtClean="0"/>
              <a:t>How would you respond?</a:t>
            </a:r>
          </a:p>
          <a:p>
            <a:pPr marL="0" indent="0">
              <a:buNone/>
            </a:pPr>
            <a:r>
              <a:rPr lang="en-IN" sz="3000" b="1" i="1" dirty="0" smtClean="0"/>
              <a:t>What would you say??</a:t>
            </a:r>
            <a:endParaRPr lang="en-IN" sz="3000" b="1" i="1" dirty="0"/>
          </a:p>
        </p:txBody>
      </p:sp>
      <p:sp>
        <p:nvSpPr>
          <p:cNvPr id="5" name="Slide Number Placeholder 4"/>
          <p:cNvSpPr>
            <a:spLocks noGrp="1"/>
          </p:cNvSpPr>
          <p:nvPr>
            <p:ph type="sldNum" sz="quarter" idx="12"/>
          </p:nvPr>
        </p:nvSpPr>
        <p:spPr/>
        <p:txBody>
          <a:bodyPr/>
          <a:lstStyle/>
          <a:p>
            <a:fld id="{355124D6-B63E-43F8-800B-A49973767DB3}" type="slidenum">
              <a:rPr lang="en-IN" smtClean="0"/>
              <a:t>66</a:t>
            </a:fld>
            <a:endParaRPr lang="en-IN"/>
          </a:p>
        </p:txBody>
      </p:sp>
    </p:spTree>
    <p:extLst>
      <p:ext uri="{BB962C8B-B14F-4D97-AF65-F5344CB8AC3E}">
        <p14:creationId xmlns:p14="http://schemas.microsoft.com/office/powerpoint/2010/main" val="210922802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0"/>
            <a:ext cx="8229600" cy="620688"/>
          </a:xfrm>
        </p:spPr>
        <p:txBody>
          <a:bodyPr>
            <a:normAutofit fontScale="90000"/>
          </a:bodyPr>
          <a:lstStyle/>
          <a:p>
            <a:r>
              <a:rPr lang="en-IN" b="1" dirty="0" smtClean="0"/>
              <a:t>Focus of Loss and Grief Interventions</a:t>
            </a:r>
            <a:endParaRPr lang="en-IN" b="1" dirty="0"/>
          </a:p>
        </p:txBody>
      </p:sp>
      <p:sp>
        <p:nvSpPr>
          <p:cNvPr id="3" name="Content Placeholder 2"/>
          <p:cNvSpPr>
            <a:spLocks noGrp="1"/>
          </p:cNvSpPr>
          <p:nvPr>
            <p:ph idx="1"/>
          </p:nvPr>
        </p:nvSpPr>
        <p:spPr>
          <a:xfrm>
            <a:off x="0" y="620688"/>
            <a:ext cx="8964488" cy="6120680"/>
          </a:xfrm>
        </p:spPr>
        <p:txBody>
          <a:bodyPr>
            <a:normAutofit fontScale="77500" lnSpcReduction="20000"/>
          </a:bodyPr>
          <a:lstStyle/>
          <a:p>
            <a:pPr lvl="0"/>
            <a:r>
              <a:rPr lang="en-US" sz="5100" dirty="0"/>
              <a:t>Adequate information—clear and comprehensible information about death. </a:t>
            </a:r>
            <a:endParaRPr lang="en-IN" sz="5100" b="1" dirty="0"/>
          </a:p>
          <a:p>
            <a:pPr lvl="0"/>
            <a:r>
              <a:rPr lang="en-US" sz="5100" dirty="0"/>
              <a:t>Continued routine activities—in the form of age-appropriate activities, such as play and school.  </a:t>
            </a:r>
            <a:endParaRPr lang="en-IN" sz="5100" b="1" dirty="0"/>
          </a:p>
          <a:p>
            <a:pPr lvl="0"/>
            <a:r>
              <a:rPr lang="en-US" sz="5100" dirty="0"/>
              <a:t>Fears and anxieties </a:t>
            </a:r>
            <a:r>
              <a:rPr lang="en-US" sz="5100" dirty="0" smtClean="0"/>
              <a:t>addressed/to </a:t>
            </a:r>
            <a:r>
              <a:rPr lang="en-US" sz="5100" dirty="0"/>
              <a:t>know that they will be cared for.</a:t>
            </a:r>
            <a:endParaRPr lang="en-IN" sz="5100" b="1" dirty="0"/>
          </a:p>
          <a:p>
            <a:pPr lvl="0"/>
            <a:r>
              <a:rPr lang="en-US" sz="5100" dirty="0"/>
              <a:t>Reassurance that they are not to </a:t>
            </a:r>
            <a:r>
              <a:rPr lang="en-US" sz="5100" dirty="0" smtClean="0"/>
              <a:t>blame.</a:t>
            </a:r>
          </a:p>
          <a:p>
            <a:pPr lvl="0"/>
            <a:r>
              <a:rPr lang="en-US" sz="5100" dirty="0" smtClean="0"/>
              <a:t>Soothing/ reassurance. </a:t>
            </a:r>
            <a:endParaRPr lang="en-IN" sz="5100" b="1" dirty="0"/>
          </a:p>
          <a:p>
            <a:endParaRPr lang="en-IN" dirty="0"/>
          </a:p>
        </p:txBody>
      </p:sp>
      <p:sp>
        <p:nvSpPr>
          <p:cNvPr id="5" name="Slide Number Placeholder 4"/>
          <p:cNvSpPr>
            <a:spLocks noGrp="1"/>
          </p:cNvSpPr>
          <p:nvPr>
            <p:ph type="sldNum" sz="quarter" idx="12"/>
          </p:nvPr>
        </p:nvSpPr>
        <p:spPr/>
        <p:txBody>
          <a:bodyPr/>
          <a:lstStyle/>
          <a:p>
            <a:fld id="{355124D6-B63E-43F8-800B-A49973767DB3}" type="slidenum">
              <a:rPr lang="en-IN" smtClean="0"/>
              <a:t>67</a:t>
            </a:fld>
            <a:endParaRPr lang="en-IN"/>
          </a:p>
        </p:txBody>
      </p:sp>
    </p:spTree>
    <p:extLst>
      <p:ext uri="{BB962C8B-B14F-4D97-AF65-F5344CB8AC3E}">
        <p14:creationId xmlns:p14="http://schemas.microsoft.com/office/powerpoint/2010/main" val="35189926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lstStyle/>
          <a:p>
            <a:pPr marL="0" indent="0">
              <a:buNone/>
            </a:pPr>
            <a:r>
              <a:rPr lang="en-IN" b="1" dirty="0" smtClean="0"/>
              <a:t>How to support child’s caregivers:</a:t>
            </a:r>
            <a:endParaRPr lang="en-IN" b="1" dirty="0"/>
          </a:p>
          <a:p>
            <a:pPr lvl="0"/>
            <a:r>
              <a:rPr lang="en-US" dirty="0"/>
              <a:t>Recognize and understand the impact of grief on child’s affect and behavior</a:t>
            </a:r>
            <a:endParaRPr lang="en-IN" b="1" dirty="0"/>
          </a:p>
          <a:p>
            <a:pPr lvl="0"/>
            <a:r>
              <a:rPr lang="en-US" dirty="0"/>
              <a:t>Model open and direct communication about </a:t>
            </a:r>
            <a:r>
              <a:rPr lang="en-US" dirty="0" smtClean="0"/>
              <a:t>death. </a:t>
            </a:r>
            <a:endParaRPr lang="en-IN" b="1" dirty="0"/>
          </a:p>
          <a:p>
            <a:pPr lvl="0"/>
            <a:r>
              <a:rPr lang="en-US" dirty="0"/>
              <a:t>Help the family talk openly and directly about the </a:t>
            </a:r>
            <a:r>
              <a:rPr lang="en-US" dirty="0" smtClean="0"/>
              <a:t>death. </a:t>
            </a:r>
            <a:endParaRPr lang="en-IN" b="1" dirty="0"/>
          </a:p>
          <a:p>
            <a:endParaRPr lang="en-IN" dirty="0"/>
          </a:p>
        </p:txBody>
      </p:sp>
      <p:sp>
        <p:nvSpPr>
          <p:cNvPr id="4" name="Slide Number Placeholder 3"/>
          <p:cNvSpPr>
            <a:spLocks noGrp="1"/>
          </p:cNvSpPr>
          <p:nvPr>
            <p:ph type="sldNum" sz="quarter" idx="12"/>
          </p:nvPr>
        </p:nvSpPr>
        <p:spPr/>
        <p:txBody>
          <a:bodyPr/>
          <a:lstStyle/>
          <a:p>
            <a:fld id="{355124D6-B63E-43F8-800B-A49973767DB3}" type="slidenum">
              <a:rPr lang="en-IN" smtClean="0"/>
              <a:t>68</a:t>
            </a:fld>
            <a:endParaRPr lang="en-IN"/>
          </a:p>
        </p:txBody>
      </p:sp>
    </p:spTree>
    <p:extLst>
      <p:ext uri="{BB962C8B-B14F-4D97-AF65-F5344CB8AC3E}">
        <p14:creationId xmlns:p14="http://schemas.microsoft.com/office/powerpoint/2010/main" val="3123253245"/>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32405"/>
            <a:ext cx="7772400" cy="850106"/>
          </a:xfrm>
        </p:spPr>
        <p:txBody>
          <a:bodyPr/>
          <a:lstStyle/>
          <a:p>
            <a:r>
              <a:rPr lang="en-IN" dirty="0" smtClean="0"/>
              <a:t>Last Thoughts on Grief…</a:t>
            </a:r>
            <a:endParaRPr lang="en-IN"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69</a:t>
            </a:fld>
            <a:endParaRPr lang="en-IN"/>
          </a:p>
        </p:txBody>
      </p:sp>
      <p:sp>
        <p:nvSpPr>
          <p:cNvPr id="4" name="Content Placeholder 3"/>
          <p:cNvSpPr>
            <a:spLocks noGrp="1"/>
          </p:cNvSpPr>
          <p:nvPr>
            <p:ph sz="quarter" idx="1"/>
          </p:nvPr>
        </p:nvSpPr>
        <p:spPr>
          <a:xfrm>
            <a:off x="179512" y="908720"/>
            <a:ext cx="8784976" cy="5616624"/>
          </a:xfrm>
        </p:spPr>
        <p:txBody>
          <a:bodyPr/>
          <a:lstStyle/>
          <a:p>
            <a:r>
              <a:rPr lang="en-IN" dirty="0"/>
              <a:t>Working with Silences…</a:t>
            </a:r>
          </a:p>
          <a:p>
            <a:r>
              <a:rPr lang="en-IN" dirty="0"/>
              <a:t>Is it </a:t>
            </a:r>
            <a:r>
              <a:rPr lang="en-IN" dirty="0" smtClean="0"/>
              <a:t>alright to </a:t>
            </a:r>
            <a:r>
              <a:rPr lang="en-IN" dirty="0"/>
              <a:t>cry along with the child?</a:t>
            </a:r>
          </a:p>
          <a:p>
            <a:r>
              <a:rPr lang="en-IN" dirty="0"/>
              <a:t>When the child has been told an untruth to hide information about death…</a:t>
            </a:r>
          </a:p>
          <a:p>
            <a:r>
              <a:rPr lang="en-IN" dirty="0"/>
              <a:t>Can the child be encouraged to keep an object as a memory of her loved one?</a:t>
            </a:r>
          </a:p>
          <a:p>
            <a:r>
              <a:rPr lang="en-IN" dirty="0"/>
              <a:t>Is it wrong to offer explanations about death in term of </a:t>
            </a:r>
            <a:r>
              <a:rPr lang="en-IN" dirty="0" smtClean="0"/>
              <a:t>religious and non-religious beliefs</a:t>
            </a:r>
            <a:r>
              <a:rPr lang="en-IN" dirty="0"/>
              <a:t>? Are beliefs akin to lies? </a:t>
            </a:r>
          </a:p>
          <a:p>
            <a:endParaRPr lang="en-IN" dirty="0"/>
          </a:p>
        </p:txBody>
      </p:sp>
    </p:spTree>
    <p:extLst>
      <p:ext uri="{BB962C8B-B14F-4D97-AF65-F5344CB8AC3E}">
        <p14:creationId xmlns:p14="http://schemas.microsoft.com/office/powerpoint/2010/main" val="15250708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92696"/>
          </a:xfrm>
        </p:spPr>
        <p:txBody>
          <a:bodyPr>
            <a:normAutofit fontScale="90000"/>
          </a:bodyPr>
          <a:lstStyle/>
          <a:p>
            <a:pPr algn="l"/>
            <a:r>
              <a:rPr lang="en-IN" b="1" dirty="0" smtClean="0"/>
              <a:t>Social Development</a:t>
            </a:r>
            <a:endParaRPr lang="en-IN"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05083209"/>
              </p:ext>
            </p:extLst>
          </p:nvPr>
        </p:nvGraphicFramePr>
        <p:xfrm>
          <a:off x="108381" y="620689"/>
          <a:ext cx="9036496" cy="5843755"/>
        </p:xfrm>
        <a:graphic>
          <a:graphicData uri="http://schemas.openxmlformats.org/drawingml/2006/table">
            <a:tbl>
              <a:tblPr firstRow="1" bandRow="1">
                <a:tableStyleId>{5C22544A-7EE6-4342-B048-85BDC9FD1C3A}</a:tableStyleId>
              </a:tblPr>
              <a:tblGrid>
                <a:gridCol w="4463619"/>
                <a:gridCol w="4572877"/>
              </a:tblGrid>
              <a:tr h="395368">
                <a:tc>
                  <a:txBody>
                    <a:bodyPr/>
                    <a:lstStyle/>
                    <a:p>
                      <a:r>
                        <a:rPr lang="en-IN" sz="2000" dirty="0" smtClean="0"/>
                        <a:t>Abilities/</a:t>
                      </a:r>
                      <a:r>
                        <a:rPr lang="en-IN" sz="2000" baseline="0" dirty="0" smtClean="0"/>
                        <a:t> Skills</a:t>
                      </a:r>
                      <a:endParaRPr lang="en-IN" sz="2000" dirty="0"/>
                    </a:p>
                  </a:txBody>
                  <a:tcPr/>
                </a:tc>
                <a:tc>
                  <a:txBody>
                    <a:bodyPr/>
                    <a:lstStyle/>
                    <a:p>
                      <a:r>
                        <a:rPr lang="en-IN" sz="2000" dirty="0" smtClean="0"/>
                        <a:t>Needs</a:t>
                      </a:r>
                      <a:endParaRPr lang="en-IN" sz="2000" dirty="0"/>
                    </a:p>
                  </a:txBody>
                  <a:tcPr/>
                </a:tc>
              </a:tr>
              <a:tr h="1908015">
                <a:tc>
                  <a:txBody>
                    <a:bodyPr/>
                    <a:lstStyle/>
                    <a:p>
                      <a:pPr marL="0" indent="0">
                        <a:buNone/>
                      </a:pPr>
                      <a:r>
                        <a:rPr lang="en-IN" sz="1600" u="sng" dirty="0" smtClean="0"/>
                        <a:t>0 to 5 years</a:t>
                      </a:r>
                    </a:p>
                    <a:p>
                      <a:r>
                        <a:rPr lang="en-IN" sz="1600" dirty="0" smtClean="0"/>
                        <a:t>Recognizing familiar people</a:t>
                      </a:r>
                    </a:p>
                    <a:p>
                      <a:r>
                        <a:rPr lang="en-IN" sz="1600" dirty="0" smtClean="0"/>
                        <a:t>Understanding rules of play</a:t>
                      </a:r>
                    </a:p>
                    <a:p>
                      <a:r>
                        <a:rPr lang="en-IN" sz="1600" dirty="0" smtClean="0"/>
                        <a:t>Peer interaction</a:t>
                      </a:r>
                    </a:p>
                    <a:p>
                      <a:r>
                        <a:rPr lang="en-IN" sz="1600" dirty="0" smtClean="0"/>
                        <a:t>Understanding of spaces (and what happens there)</a:t>
                      </a:r>
                    </a:p>
                    <a:p>
                      <a:r>
                        <a:rPr lang="en-IN" sz="1600" dirty="0" smtClean="0"/>
                        <a:t>Understanding of sequences and routines</a:t>
                      </a:r>
                      <a:endParaRPr lang="en-IN" sz="1600" dirty="0"/>
                    </a:p>
                  </a:txBody>
                  <a:tcPr/>
                </a:tc>
                <a:tc>
                  <a:txBody>
                    <a:bodyPr/>
                    <a:lstStyle/>
                    <a:p>
                      <a:r>
                        <a:rPr lang="en-IN" sz="1600" dirty="0" smtClean="0"/>
                        <a:t>Simple rule-based games</a:t>
                      </a:r>
                    </a:p>
                    <a:p>
                      <a:r>
                        <a:rPr lang="en-IN" sz="1600" dirty="0" smtClean="0"/>
                        <a:t>Naming and pointing familiar people</a:t>
                      </a:r>
                    </a:p>
                    <a:p>
                      <a:r>
                        <a:rPr lang="en-IN" sz="1600" dirty="0" smtClean="0"/>
                        <a:t>Naming and pointing familiar spaces/ places where child goes + discussion about what is done there</a:t>
                      </a:r>
                    </a:p>
                    <a:p>
                      <a:r>
                        <a:rPr lang="en-IN" sz="1600" dirty="0" smtClean="0"/>
                        <a:t>Supervised peer interaction, group play, cooperative play (exposure to playgrounds/ play spaces)</a:t>
                      </a:r>
                    </a:p>
                    <a:p>
                      <a:r>
                        <a:rPr lang="en-IN" sz="1600" dirty="0" smtClean="0"/>
                        <a:t>Use of pictures to explain day’s routine/ sequencing</a:t>
                      </a:r>
                    </a:p>
                    <a:p>
                      <a:endParaRPr lang="en-IN" sz="1600" dirty="0"/>
                    </a:p>
                  </a:txBody>
                  <a:tcPr/>
                </a:tc>
              </a:tr>
              <a:tr h="1555895">
                <a:tc>
                  <a:txBody>
                    <a:bodyPr/>
                    <a:lstStyle/>
                    <a:p>
                      <a:pPr marL="0" indent="0">
                        <a:buNone/>
                      </a:pPr>
                      <a:r>
                        <a:rPr lang="en-IN" sz="1600" u="sng" dirty="0" smtClean="0"/>
                        <a:t>7 to 12 years</a:t>
                      </a:r>
                    </a:p>
                    <a:p>
                      <a:pPr marL="0" indent="0">
                        <a:buNone/>
                      </a:pPr>
                      <a:r>
                        <a:rPr lang="en-IN" sz="1600" dirty="0" smtClean="0"/>
                        <a:t>Development of gender identity</a:t>
                      </a:r>
                    </a:p>
                    <a:p>
                      <a:pPr marL="0" indent="0">
                        <a:buNone/>
                      </a:pPr>
                      <a:r>
                        <a:rPr lang="en-IN" sz="1600" dirty="0" smtClean="0"/>
                        <a:t>Pretend/ imaginative play, group play</a:t>
                      </a:r>
                    </a:p>
                    <a:p>
                      <a:pPr marL="0" indent="0">
                        <a:buNone/>
                      </a:pPr>
                      <a:r>
                        <a:rPr lang="en-IN" sz="1600" dirty="0" smtClean="0"/>
                        <a:t>Same sex/ peer-group play</a:t>
                      </a:r>
                    </a:p>
                  </a:txBody>
                  <a:tcPr/>
                </a:tc>
                <a:tc>
                  <a:txBody>
                    <a:bodyPr/>
                    <a:lstStyle/>
                    <a:p>
                      <a:r>
                        <a:rPr lang="en-IN" sz="1600" dirty="0" smtClean="0"/>
                        <a:t>Opportunities for peer group play, forming friendships,</a:t>
                      </a:r>
                    </a:p>
                    <a:p>
                      <a:r>
                        <a:rPr lang="en-IN" sz="1600" dirty="0" smtClean="0"/>
                        <a:t>Comfort/ security—sense of belonging to peer group/ school/ family</a:t>
                      </a:r>
                    </a:p>
                    <a:p>
                      <a:r>
                        <a:rPr lang="en-IN" sz="1600" dirty="0" smtClean="0"/>
                        <a:t>Affirmative sense of identity</a:t>
                      </a:r>
                      <a:endParaRPr lang="en-IN" sz="1600" dirty="0"/>
                    </a:p>
                  </a:txBody>
                  <a:tcPr/>
                </a:tc>
              </a:tr>
              <a:tr h="1849460">
                <a:tc>
                  <a:txBody>
                    <a:bodyPr/>
                    <a:lstStyle/>
                    <a:p>
                      <a:pPr marL="0" indent="0">
                        <a:buNone/>
                      </a:pPr>
                      <a:r>
                        <a:rPr lang="en-IN" sz="1600" u="sng" dirty="0" smtClean="0"/>
                        <a:t>13 to 18 years</a:t>
                      </a:r>
                    </a:p>
                    <a:p>
                      <a:pPr marL="0" indent="0">
                        <a:buNone/>
                      </a:pPr>
                      <a:r>
                        <a:rPr lang="en-IN" sz="1600" dirty="0" smtClean="0"/>
                        <a:t>Development of sexual interests/ orientation.</a:t>
                      </a:r>
                    </a:p>
                    <a:p>
                      <a:pPr marL="0" indent="0">
                        <a:buNone/>
                      </a:pPr>
                      <a:r>
                        <a:rPr lang="en-IN" sz="1600" dirty="0" smtClean="0"/>
                        <a:t>Peer group interactions all important. (need to ‘fit in’).</a:t>
                      </a:r>
                    </a:p>
                    <a:p>
                      <a:pPr marL="0" indent="0">
                        <a:buNone/>
                      </a:pPr>
                      <a:r>
                        <a:rPr lang="en-IN" sz="1600" dirty="0" smtClean="0"/>
                        <a:t>Self-identity/ individuality.</a:t>
                      </a:r>
                    </a:p>
                    <a:p>
                      <a:pPr marL="0" indent="0">
                        <a:buNone/>
                      </a:pPr>
                      <a:r>
                        <a:rPr lang="en-IN" sz="1600" dirty="0" smtClean="0"/>
                        <a:t>Questioning parental/ adult authority.</a:t>
                      </a:r>
                    </a:p>
                  </a:txBody>
                  <a:tcPr/>
                </a:tc>
                <a:tc>
                  <a:txBody>
                    <a:bodyPr/>
                    <a:lstStyle/>
                    <a:p>
                      <a:r>
                        <a:rPr lang="en-IN" sz="1600" b="0" i="0" kern="1200" dirty="0" smtClean="0">
                          <a:solidFill>
                            <a:schemeClr val="dk1"/>
                          </a:solidFill>
                          <a:effectLst/>
                          <a:latin typeface="+mn-lt"/>
                          <a:ea typeface="+mn-ea"/>
                          <a:cs typeface="+mn-cs"/>
                        </a:rPr>
                        <a:t>Rules and healthy boundaries, along with opportunities to practice independent decision-making skills.</a:t>
                      </a:r>
                    </a:p>
                    <a:p>
                      <a:r>
                        <a:rPr lang="en-IN" sz="1600" b="0" i="0" kern="1200" dirty="0" smtClean="0">
                          <a:solidFill>
                            <a:schemeClr val="dk1"/>
                          </a:solidFill>
                          <a:effectLst/>
                          <a:latin typeface="+mn-lt"/>
                          <a:ea typeface="+mn-ea"/>
                          <a:cs typeface="+mn-cs"/>
                        </a:rPr>
                        <a:t>Relationship satisfaction.</a:t>
                      </a:r>
                    </a:p>
                    <a:p>
                      <a:r>
                        <a:rPr lang="en-IN" sz="1600" b="0" i="0" kern="1200" dirty="0" smtClean="0">
                          <a:solidFill>
                            <a:schemeClr val="dk1"/>
                          </a:solidFill>
                          <a:effectLst/>
                          <a:latin typeface="+mn-lt"/>
                          <a:ea typeface="+mn-ea"/>
                          <a:cs typeface="+mn-cs"/>
                        </a:rPr>
                        <a:t>Clarity</a:t>
                      </a:r>
                      <a:r>
                        <a:rPr lang="en-IN" sz="1600" b="0" i="0" kern="1200" baseline="0" dirty="0" smtClean="0">
                          <a:solidFill>
                            <a:schemeClr val="dk1"/>
                          </a:solidFill>
                          <a:effectLst/>
                          <a:latin typeface="+mn-lt"/>
                          <a:ea typeface="+mn-ea"/>
                          <a:cs typeface="+mn-cs"/>
                        </a:rPr>
                        <a:t> on future orientation</a:t>
                      </a:r>
                      <a:endParaRPr lang="en-IN" sz="1600" dirty="0"/>
                    </a:p>
                  </a:txBody>
                  <a:tcPr/>
                </a:tc>
              </a:tr>
            </a:tbl>
          </a:graphicData>
        </a:graphic>
      </p:graphicFrame>
    </p:spTree>
    <p:extLst>
      <p:ext uri="{BB962C8B-B14F-4D97-AF65-F5344CB8AC3E}">
        <p14:creationId xmlns:p14="http://schemas.microsoft.com/office/powerpoint/2010/main" val="242678089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Child Sexual Abuse</a:t>
            </a:r>
            <a:endParaRPr lang="en-IN" b="1" dirty="0"/>
          </a:p>
        </p:txBody>
      </p:sp>
      <p:sp>
        <p:nvSpPr>
          <p:cNvPr id="3" name="Content Placeholder 2"/>
          <p:cNvSpPr>
            <a:spLocks noGrp="1"/>
          </p:cNvSpPr>
          <p:nvPr>
            <p:ph idx="1"/>
          </p:nvPr>
        </p:nvSpPr>
        <p:spPr/>
        <p:txBody>
          <a:bodyPr/>
          <a:lstStyle/>
          <a:p>
            <a:r>
              <a:rPr lang="en-IN" dirty="0" smtClean="0"/>
              <a:t>What constitutes CSA?</a:t>
            </a:r>
          </a:p>
          <a:p>
            <a:r>
              <a:rPr lang="en-IN" dirty="0" smtClean="0"/>
              <a:t>When to suspect CSA?</a:t>
            </a:r>
          </a:p>
          <a:p>
            <a:r>
              <a:rPr lang="en-IN" dirty="0" smtClean="0"/>
              <a:t>What are first-level responses to CSA?</a:t>
            </a:r>
          </a:p>
          <a:p>
            <a:r>
              <a:rPr lang="en-IN" dirty="0" smtClean="0"/>
              <a:t>What are some longer term/ healing techniques for CSA?</a:t>
            </a:r>
            <a:endParaRPr lang="en-IN" dirty="0"/>
          </a:p>
        </p:txBody>
      </p:sp>
    </p:spTree>
    <p:extLst>
      <p:ext uri="{BB962C8B-B14F-4D97-AF65-F5344CB8AC3E}">
        <p14:creationId xmlns:p14="http://schemas.microsoft.com/office/powerpoint/2010/main" val="176807545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16632"/>
            <a:ext cx="8784976" cy="1224136"/>
          </a:xfrm>
        </p:spPr>
        <p:txBody>
          <a:bodyPr>
            <a:normAutofit fontScale="90000"/>
          </a:bodyPr>
          <a:lstStyle/>
          <a:p>
            <a:r>
              <a:rPr lang="en-IN" b="1" dirty="0" smtClean="0"/>
              <a:t>How CSA Plays Out in young children…</a:t>
            </a:r>
            <a:endParaRPr lang="en-IN"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71</a:t>
            </a:fld>
            <a:endParaRPr lang="en-IN"/>
          </a:p>
        </p:txBody>
      </p:sp>
      <p:sp>
        <p:nvSpPr>
          <p:cNvPr id="4" name="Content Placeholder 3"/>
          <p:cNvSpPr>
            <a:spLocks noGrp="1"/>
          </p:cNvSpPr>
          <p:nvPr>
            <p:ph sz="quarter" idx="1"/>
          </p:nvPr>
        </p:nvSpPr>
        <p:spPr>
          <a:xfrm>
            <a:off x="251520" y="1268760"/>
            <a:ext cx="8435280" cy="5328592"/>
          </a:xfrm>
        </p:spPr>
        <p:txBody>
          <a:bodyPr>
            <a:normAutofit fontScale="47500" lnSpcReduction="20000"/>
          </a:bodyPr>
          <a:lstStyle/>
          <a:p>
            <a:pPr marL="0" indent="0">
              <a:buNone/>
            </a:pPr>
            <a:endParaRPr lang="en-US" sz="2800" dirty="0" smtClean="0"/>
          </a:p>
          <a:p>
            <a:endParaRPr lang="en-US" sz="2800" dirty="0" smtClean="0"/>
          </a:p>
          <a:p>
            <a:endParaRPr lang="en-US" sz="2800" dirty="0"/>
          </a:p>
          <a:p>
            <a:endParaRPr lang="en-US" sz="2800" dirty="0" smtClean="0"/>
          </a:p>
          <a:p>
            <a:endParaRPr lang="en-US" sz="2800" dirty="0" smtClean="0"/>
          </a:p>
          <a:p>
            <a:endParaRPr lang="en-US" sz="2800" dirty="0"/>
          </a:p>
          <a:p>
            <a:endParaRPr lang="en-US" sz="2800" dirty="0" smtClean="0"/>
          </a:p>
          <a:p>
            <a:endParaRPr lang="en-US" sz="2800" dirty="0"/>
          </a:p>
          <a:p>
            <a:endParaRPr lang="en-US" sz="2800" dirty="0" smtClean="0"/>
          </a:p>
          <a:p>
            <a:endParaRPr lang="en-US" sz="2800" dirty="0"/>
          </a:p>
          <a:p>
            <a:endParaRPr lang="en-US" sz="2800" dirty="0" smtClean="0"/>
          </a:p>
          <a:p>
            <a:endParaRPr lang="en-US" sz="2800" dirty="0"/>
          </a:p>
          <a:p>
            <a:pPr>
              <a:spcAft>
                <a:spcPts val="0"/>
              </a:spcAft>
            </a:pPr>
            <a:endParaRPr lang="en-US" sz="2800" dirty="0" smtClean="0"/>
          </a:p>
          <a:p>
            <a:pPr>
              <a:spcAft>
                <a:spcPts val="0"/>
              </a:spcAft>
            </a:pPr>
            <a:endParaRPr lang="en-US" sz="2800" dirty="0"/>
          </a:p>
          <a:p>
            <a:pPr>
              <a:spcAft>
                <a:spcPts val="0"/>
              </a:spcAft>
            </a:pPr>
            <a:endParaRPr lang="en-US" sz="2800" dirty="0" smtClean="0"/>
          </a:p>
          <a:p>
            <a:pPr>
              <a:spcAft>
                <a:spcPts val="0"/>
              </a:spcAft>
            </a:pPr>
            <a:endParaRPr lang="en-US" sz="2800" dirty="0"/>
          </a:p>
          <a:p>
            <a:pPr>
              <a:spcAft>
                <a:spcPts val="0"/>
              </a:spcAft>
            </a:pPr>
            <a:endParaRPr lang="en-US" sz="2800" dirty="0" smtClean="0"/>
          </a:p>
          <a:p>
            <a:pPr>
              <a:spcAft>
                <a:spcPts val="0"/>
              </a:spcAft>
            </a:pPr>
            <a:endParaRPr lang="en-US" sz="2800" dirty="0"/>
          </a:p>
          <a:p>
            <a:pPr>
              <a:spcAft>
                <a:spcPts val="0"/>
              </a:spcAft>
            </a:pPr>
            <a:endParaRPr lang="en-US" sz="2800" dirty="0" smtClean="0"/>
          </a:p>
          <a:p>
            <a:pPr>
              <a:spcAft>
                <a:spcPts val="0"/>
              </a:spcAft>
            </a:pPr>
            <a:endParaRPr lang="en-US" sz="2800" dirty="0"/>
          </a:p>
          <a:p>
            <a:pPr>
              <a:spcAft>
                <a:spcPts val="0"/>
              </a:spcAft>
            </a:pPr>
            <a:endParaRPr lang="en-US" sz="2800" dirty="0" smtClean="0"/>
          </a:p>
          <a:p>
            <a:pPr>
              <a:spcAft>
                <a:spcPts val="0"/>
              </a:spcAft>
            </a:pPr>
            <a:endParaRPr lang="en-US" sz="2800" dirty="0"/>
          </a:p>
          <a:p>
            <a:pPr marL="0" indent="0">
              <a:spcAft>
                <a:spcPts val="0"/>
              </a:spcAft>
              <a:buNone/>
            </a:pPr>
            <a:r>
              <a:rPr lang="en-US" sz="4400" dirty="0"/>
              <a:t> </a:t>
            </a:r>
            <a:endParaRPr lang="en-IN" sz="4400" dirty="0"/>
          </a:p>
          <a:p>
            <a:pPr>
              <a:spcAft>
                <a:spcPts val="0"/>
              </a:spcAft>
            </a:pPr>
            <a:r>
              <a:rPr lang="en-US" sz="4400" dirty="0"/>
              <a:t> </a:t>
            </a:r>
            <a:endParaRPr lang="en-IN" sz="4400" dirty="0"/>
          </a:p>
          <a:p>
            <a:pPr>
              <a:spcAft>
                <a:spcPts val="0"/>
              </a:spcAft>
            </a:pPr>
            <a:endParaRPr lang="en-IN" sz="2800" dirty="0">
              <a:latin typeface="Times New Roman"/>
              <a:ea typeface="Times New Roman"/>
            </a:endParaRPr>
          </a:p>
          <a:p>
            <a:pPr>
              <a:spcAft>
                <a:spcPts val="0"/>
              </a:spcAft>
            </a:pPr>
            <a:endParaRPr lang="en-IN" sz="2800" dirty="0"/>
          </a:p>
          <a:p>
            <a:pPr>
              <a:spcAft>
                <a:spcPts val="0"/>
              </a:spcAft>
            </a:pPr>
            <a:endParaRPr lang="en-US" sz="2800" dirty="0" smtClean="0"/>
          </a:p>
          <a:p>
            <a:pPr>
              <a:spcAft>
                <a:spcPts val="0"/>
              </a:spcAft>
            </a:pPr>
            <a:endParaRPr lang="en-US" sz="2800" dirty="0" smtClean="0"/>
          </a:p>
          <a:p>
            <a:pPr>
              <a:spcAft>
                <a:spcPts val="0"/>
              </a:spcAft>
            </a:pPr>
            <a:endParaRPr lang="en-IN" sz="2800" dirty="0"/>
          </a:p>
        </p:txBody>
      </p:sp>
      <p:graphicFrame>
        <p:nvGraphicFramePr>
          <p:cNvPr id="5" name="Table 4"/>
          <p:cNvGraphicFramePr>
            <a:graphicFrameLocks noGrp="1"/>
          </p:cNvGraphicFramePr>
          <p:nvPr>
            <p:extLst>
              <p:ext uri="{D42A27DB-BD31-4B8C-83A1-F6EECF244321}">
                <p14:modId xmlns:p14="http://schemas.microsoft.com/office/powerpoint/2010/main" val="1799093390"/>
              </p:ext>
            </p:extLst>
          </p:nvPr>
        </p:nvGraphicFramePr>
        <p:xfrm>
          <a:off x="251520" y="1412776"/>
          <a:ext cx="8496944" cy="4680520"/>
        </p:xfrm>
        <a:graphic>
          <a:graphicData uri="http://schemas.openxmlformats.org/drawingml/2006/table">
            <a:tbl>
              <a:tblPr firstRow="1" bandRow="1">
                <a:tableStyleId>{5C22544A-7EE6-4342-B048-85BDC9FD1C3A}</a:tableStyleId>
              </a:tblPr>
              <a:tblGrid>
                <a:gridCol w="4248472"/>
                <a:gridCol w="4248472"/>
              </a:tblGrid>
              <a:tr h="462352">
                <a:tc>
                  <a:txBody>
                    <a:bodyPr/>
                    <a:lstStyle/>
                    <a:p>
                      <a:r>
                        <a:rPr lang="en-IN" dirty="0" smtClean="0"/>
                        <a:t>CSA Process</a:t>
                      </a:r>
                      <a:endParaRPr lang="en-IN" dirty="0"/>
                    </a:p>
                  </a:txBody>
                  <a:tcPr/>
                </a:tc>
                <a:tc>
                  <a:txBody>
                    <a:bodyPr/>
                    <a:lstStyle/>
                    <a:p>
                      <a:r>
                        <a:rPr lang="en-IN" dirty="0" smtClean="0"/>
                        <a:t>Child/ Family Reactions</a:t>
                      </a:r>
                      <a:endParaRPr lang="en-IN" dirty="0"/>
                    </a:p>
                  </a:txBody>
                  <a:tcPr/>
                </a:tc>
              </a:tr>
              <a:tr h="4218168">
                <a:tc>
                  <a:txBody>
                    <a:bodyPr/>
                    <a:lstStyle/>
                    <a:p>
                      <a:pPr marL="285750" indent="-285750">
                        <a:buFont typeface="Arial" panose="020B0604020202020204" pitchFamily="34" charset="0"/>
                        <a:buChar char="•"/>
                      </a:pPr>
                      <a:r>
                        <a:rPr lang="en-US" sz="1800" dirty="0" smtClean="0"/>
                        <a:t>Injury/ hurt inflicted on child</a:t>
                      </a:r>
                    </a:p>
                    <a:p>
                      <a:pPr marL="285750" indent="-285750">
                        <a:buFont typeface="Arial" panose="020B0604020202020204" pitchFamily="34" charset="0"/>
                        <a:buChar char="•"/>
                      </a:pPr>
                      <a:r>
                        <a:rPr lang="en-US" sz="1800" dirty="0" smtClean="0"/>
                        <a:t>Child rewarded for sexual behavior in inappropriate to developmental level</a:t>
                      </a:r>
                      <a:endParaRPr lang="en-IN" sz="1800" dirty="0" smtClean="0"/>
                    </a:p>
                    <a:p>
                      <a:pPr marL="285750" indent="-285750">
                        <a:spcAft>
                          <a:spcPts val="0"/>
                        </a:spcAft>
                        <a:buFont typeface="Arial" panose="020B0604020202020204" pitchFamily="34" charset="0"/>
                        <a:buChar char="•"/>
                      </a:pPr>
                      <a:r>
                        <a:rPr lang="en-US" sz="1800" dirty="0" smtClean="0"/>
                        <a:t>Offender exchanges attention and affection for sex</a:t>
                      </a:r>
                      <a:endParaRPr lang="en-IN" sz="1800" dirty="0" smtClean="0"/>
                    </a:p>
                    <a:p>
                      <a:pPr marL="285750" indent="-285750">
                        <a:spcAft>
                          <a:spcPts val="0"/>
                        </a:spcAft>
                        <a:buFont typeface="Arial" panose="020B0604020202020204" pitchFamily="34" charset="0"/>
                        <a:buChar char="•"/>
                      </a:pPr>
                      <a:r>
                        <a:rPr lang="en-US" sz="1800" dirty="0" smtClean="0"/>
                        <a:t>Pressure on child for secrecy from the offender</a:t>
                      </a:r>
                      <a:endParaRPr lang="en-IN" sz="1800" dirty="0" smtClean="0"/>
                    </a:p>
                    <a:p>
                      <a:pPr marL="285750" indent="-285750">
                        <a:spcAft>
                          <a:spcPts val="0"/>
                        </a:spcAft>
                        <a:buFont typeface="Arial" panose="020B0604020202020204" pitchFamily="34" charset="0"/>
                        <a:buChar char="•"/>
                      </a:pPr>
                      <a:r>
                        <a:rPr lang="en-US" sz="1800" dirty="0" smtClean="0"/>
                        <a:t>Trust and vulnerability manipulated</a:t>
                      </a:r>
                      <a:endParaRPr lang="en-IN" sz="1800" dirty="0" smtClean="0"/>
                    </a:p>
                    <a:p>
                      <a:pPr marL="285750" indent="-285750">
                        <a:spcAft>
                          <a:spcPts val="0"/>
                        </a:spcAft>
                        <a:buFont typeface="Arial" panose="020B0604020202020204" pitchFamily="34" charset="0"/>
                        <a:buChar char="•"/>
                      </a:pPr>
                      <a:r>
                        <a:rPr lang="en-US" sz="1800" dirty="0" smtClean="0"/>
                        <a:t>Violation of expectation that others will provide care and protection </a:t>
                      </a:r>
                      <a:endParaRPr lang="en-IN" sz="1800" dirty="0" smtClean="0"/>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smtClean="0"/>
                        <a:t>Child’s well-being is disregarded</a:t>
                      </a:r>
                      <a:endParaRPr lang="en-IN" sz="1800" dirty="0" smtClean="0"/>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smtClean="0"/>
                        <a:t>Repeated experiences of fear</a:t>
                      </a:r>
                      <a:endParaRPr lang="en-IN" sz="1800" dirty="0" smtClean="0"/>
                    </a:p>
                    <a:p>
                      <a:endParaRPr lang="en-IN" dirty="0"/>
                    </a:p>
                  </a:txBody>
                  <a:tcPr/>
                </a:tc>
                <a:tc>
                  <a:txBody>
                    <a:bodyPr/>
                    <a:lstStyle/>
                    <a:p>
                      <a:pPr marL="285750" indent="-285750">
                        <a:buFont typeface="Arial" panose="020B0604020202020204" pitchFamily="34" charset="0"/>
                        <a:buChar char="•"/>
                      </a:pPr>
                      <a:r>
                        <a:rPr lang="en-US" sz="1800" dirty="0" smtClean="0"/>
                        <a:t>Pain due to injury</a:t>
                      </a:r>
                    </a:p>
                    <a:p>
                      <a:pPr marL="285750" indent="-285750">
                        <a:buFont typeface="Arial" panose="020B0604020202020204" pitchFamily="34" charset="0"/>
                        <a:buChar char="•"/>
                      </a:pPr>
                      <a:r>
                        <a:rPr lang="en-US" sz="1800" dirty="0" smtClean="0"/>
                        <a:t>Child infers attitude of shame about</a:t>
                      </a:r>
                      <a:r>
                        <a:rPr lang="en-IN" sz="1800" dirty="0" smtClean="0"/>
                        <a:t> </a:t>
                      </a:r>
                      <a:r>
                        <a:rPr lang="en-US" sz="1800" dirty="0" smtClean="0"/>
                        <a:t>activities</a:t>
                      </a:r>
                      <a:endParaRPr lang="en-IN" sz="1800" dirty="0" smtClean="0"/>
                    </a:p>
                    <a:p>
                      <a:pPr marL="285750" indent="-285750">
                        <a:spcAft>
                          <a:spcPts val="0"/>
                        </a:spcAft>
                        <a:buFont typeface="Arial" panose="020B0604020202020204" pitchFamily="34" charset="0"/>
                        <a:buChar char="•"/>
                      </a:pPr>
                      <a:r>
                        <a:rPr lang="en-US" sz="1800" dirty="0" smtClean="0"/>
                        <a:t> Child blamed for events</a:t>
                      </a:r>
                    </a:p>
                    <a:p>
                      <a:pPr marL="285750" indent="-285750">
                        <a:spcAft>
                          <a:spcPts val="0"/>
                        </a:spcAft>
                        <a:buFont typeface="Arial" panose="020B0604020202020204" pitchFamily="34" charset="0"/>
                        <a:buChar char="•"/>
                      </a:pPr>
                      <a:r>
                        <a:rPr lang="en-US" sz="1800" dirty="0" smtClean="0"/>
                        <a:t>Child feels unable to protect self </a:t>
                      </a:r>
                      <a:endParaRPr lang="en-IN" sz="1800" dirty="0" smtClean="0"/>
                    </a:p>
                    <a:p>
                      <a:pPr marL="285750" indent="-285750">
                        <a:spcAft>
                          <a:spcPts val="0"/>
                        </a:spcAft>
                        <a:buFont typeface="Arial" panose="020B0604020202020204" pitchFamily="34" charset="0"/>
                        <a:buChar char="•"/>
                      </a:pPr>
                      <a:r>
                        <a:rPr lang="en-US" sz="1800" dirty="0" smtClean="0"/>
                        <a:t>and halt abuse</a:t>
                      </a:r>
                      <a:endParaRPr lang="en-IN" sz="1800" dirty="0" smtClean="0"/>
                    </a:p>
                    <a:p>
                      <a:pPr marL="285750" indent="-285750">
                        <a:spcAft>
                          <a:spcPts val="0"/>
                        </a:spcAft>
                        <a:buFont typeface="Arial" panose="020B0604020202020204" pitchFamily="34" charset="0"/>
                        <a:buChar char="•"/>
                      </a:pPr>
                      <a:r>
                        <a:rPr lang="en-US" sz="1800" dirty="0" smtClean="0"/>
                        <a:t>Child is unable to make others </a:t>
                      </a:r>
                      <a:endParaRPr lang="en-IN" sz="1800" dirty="0" smtClean="0"/>
                    </a:p>
                    <a:p>
                      <a:pPr marL="285750" indent="-285750">
                        <a:spcAft>
                          <a:spcPts val="0"/>
                        </a:spcAft>
                        <a:buFont typeface="Arial" panose="020B0604020202020204" pitchFamily="34" charset="0"/>
                        <a:buChar char="•"/>
                      </a:pPr>
                      <a:r>
                        <a:rPr lang="en-US" sz="1800" dirty="0" smtClean="0"/>
                        <a:t>believe</a:t>
                      </a:r>
                      <a:endParaRPr lang="en-IN" sz="1800" dirty="0" smtClean="0">
                        <a:latin typeface="Times New Roman"/>
                        <a:ea typeface="Times New Roman"/>
                      </a:endParaRP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smtClean="0"/>
                        <a:t>Lack of support and protection from parents </a:t>
                      </a:r>
                    </a:p>
                    <a:p>
                      <a:pPr marL="0" indent="0">
                        <a:buFont typeface="Arial" panose="020B0604020202020204" pitchFamily="34" charset="0"/>
                        <a:buNone/>
                      </a:pPr>
                      <a:endParaRPr lang="en-IN" dirty="0"/>
                    </a:p>
                  </a:txBody>
                  <a:tcPr/>
                </a:tc>
              </a:tr>
            </a:tbl>
          </a:graphicData>
        </a:graphic>
      </p:graphicFrame>
    </p:spTree>
    <p:extLst>
      <p:ext uri="{BB962C8B-B14F-4D97-AF65-F5344CB8AC3E}">
        <p14:creationId xmlns:p14="http://schemas.microsoft.com/office/powerpoint/2010/main" val="3073916462"/>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796186419"/>
              </p:ext>
            </p:extLst>
          </p:nvPr>
        </p:nvGraphicFramePr>
        <p:xfrm>
          <a:off x="179512" y="914400"/>
          <a:ext cx="8784976" cy="5682952"/>
        </p:xfrm>
        <a:graphic>
          <a:graphicData uri="http://schemas.openxmlformats.org/drawingml/2006/table">
            <a:tbl>
              <a:tblPr firstRow="1" firstCol="1" lastRow="1" lastCol="1" bandRow="1" bandCol="1">
                <a:tableStyleId>{5C22544A-7EE6-4342-B048-85BDC9FD1C3A}</a:tableStyleId>
              </a:tblPr>
              <a:tblGrid>
                <a:gridCol w="1647184"/>
                <a:gridCol w="2961878"/>
                <a:gridCol w="1842405"/>
                <a:gridCol w="2333509"/>
              </a:tblGrid>
              <a:tr h="446914">
                <a:tc>
                  <a:txBody>
                    <a:bodyPr/>
                    <a:lstStyle/>
                    <a:p>
                      <a:pPr>
                        <a:spcAft>
                          <a:spcPts val="0"/>
                        </a:spcAft>
                      </a:pPr>
                      <a:r>
                        <a:rPr lang="en-US" sz="1300" dirty="0">
                          <a:effectLst/>
                        </a:rPr>
                        <a:t>EFFECT</a:t>
                      </a:r>
                      <a:endParaRPr lang="en-IN" sz="1300" dirty="0">
                        <a:effectLst/>
                        <a:latin typeface="Times New Roman"/>
                        <a:ea typeface="Times New Roman"/>
                      </a:endParaRPr>
                    </a:p>
                  </a:txBody>
                  <a:tcPr marL="68580" marR="68580" marT="0" marB="0"/>
                </a:tc>
                <a:tc>
                  <a:txBody>
                    <a:bodyPr/>
                    <a:lstStyle/>
                    <a:p>
                      <a:pPr>
                        <a:spcAft>
                          <a:spcPts val="0"/>
                        </a:spcAft>
                      </a:pPr>
                      <a:r>
                        <a:rPr lang="en-US" sz="1300" dirty="0">
                          <a:effectLst/>
                        </a:rPr>
                        <a:t>   PROCESSES</a:t>
                      </a:r>
                      <a:endParaRPr lang="en-IN" sz="1300" dirty="0">
                        <a:effectLst/>
                        <a:latin typeface="Times New Roman"/>
                        <a:ea typeface="Times New Roman"/>
                      </a:endParaRPr>
                    </a:p>
                  </a:txBody>
                  <a:tcPr marL="68580" marR="68580" marT="0" marB="0"/>
                </a:tc>
                <a:tc>
                  <a:txBody>
                    <a:bodyPr/>
                    <a:lstStyle/>
                    <a:p>
                      <a:pPr>
                        <a:spcAft>
                          <a:spcPts val="0"/>
                        </a:spcAft>
                      </a:pPr>
                      <a:r>
                        <a:rPr lang="en-US" sz="1300">
                          <a:effectLst/>
                        </a:rPr>
                        <a:t>‘PSYCHOLOGICAL</a:t>
                      </a:r>
                      <a:endParaRPr lang="en-IN" sz="1300">
                        <a:effectLst/>
                      </a:endParaRPr>
                    </a:p>
                    <a:p>
                      <a:pPr>
                        <a:spcAft>
                          <a:spcPts val="0"/>
                        </a:spcAft>
                      </a:pPr>
                      <a:r>
                        <a:rPr lang="en-US" sz="1300">
                          <a:effectLst/>
                        </a:rPr>
                        <a:t>IMPACT</a:t>
                      </a:r>
                      <a:endParaRPr lang="en-IN" sz="1300">
                        <a:effectLst/>
                        <a:latin typeface="Times New Roman"/>
                        <a:ea typeface="Times New Roman"/>
                      </a:endParaRPr>
                    </a:p>
                  </a:txBody>
                  <a:tcPr marL="68580" marR="68580" marT="0" marB="0"/>
                </a:tc>
                <a:tc>
                  <a:txBody>
                    <a:bodyPr/>
                    <a:lstStyle/>
                    <a:p>
                      <a:pPr>
                        <a:spcAft>
                          <a:spcPts val="0"/>
                        </a:spcAft>
                      </a:pPr>
                      <a:r>
                        <a:rPr lang="en-US" sz="1300">
                          <a:effectLst/>
                        </a:rPr>
                        <a:t>BEHAVIORAL</a:t>
                      </a:r>
                      <a:endParaRPr lang="en-IN" sz="1300">
                        <a:effectLst/>
                      </a:endParaRPr>
                    </a:p>
                    <a:p>
                      <a:pPr>
                        <a:spcAft>
                          <a:spcPts val="0"/>
                        </a:spcAft>
                      </a:pPr>
                      <a:r>
                        <a:rPr lang="en-US" sz="1300">
                          <a:effectLst/>
                        </a:rPr>
                        <a:t>MANIFESTATIONS</a:t>
                      </a:r>
                      <a:endParaRPr lang="en-IN" sz="1300">
                        <a:effectLst/>
                        <a:latin typeface="Times New Roman"/>
                        <a:ea typeface="Times New Roman"/>
                      </a:endParaRPr>
                    </a:p>
                  </a:txBody>
                  <a:tcPr marL="68580" marR="68580" marT="0" marB="0"/>
                </a:tc>
              </a:tr>
              <a:tr h="5236038">
                <a:tc>
                  <a:txBody>
                    <a:bodyPr/>
                    <a:lstStyle/>
                    <a:p>
                      <a:pPr>
                        <a:spcAft>
                          <a:spcPts val="0"/>
                        </a:spcAft>
                      </a:pPr>
                      <a:r>
                        <a:rPr lang="en-US" sz="1400" dirty="0">
                          <a:solidFill>
                            <a:srgbClr val="FF0000"/>
                          </a:solidFill>
                          <a:effectLst/>
                        </a:rPr>
                        <a:t>TRAUMATIC </a:t>
                      </a:r>
                      <a:endParaRPr lang="en-IN" sz="1400" dirty="0">
                        <a:solidFill>
                          <a:srgbClr val="FF0000"/>
                        </a:solidFill>
                        <a:effectLst/>
                      </a:endParaRPr>
                    </a:p>
                    <a:p>
                      <a:pPr>
                        <a:spcAft>
                          <a:spcPts val="0"/>
                        </a:spcAft>
                      </a:pPr>
                      <a:r>
                        <a:rPr lang="en-US" sz="1400" dirty="0">
                          <a:solidFill>
                            <a:srgbClr val="FF0000"/>
                          </a:solidFill>
                          <a:effectLst/>
                        </a:rPr>
                        <a:t>SEXUALISATION</a:t>
                      </a:r>
                      <a:endParaRPr lang="en-IN" sz="1400" dirty="0">
                        <a:solidFill>
                          <a:srgbClr val="FF0000"/>
                        </a:solidFill>
                        <a:effectLst/>
                      </a:endParaRPr>
                    </a:p>
                    <a:p>
                      <a:pPr>
                        <a:spcAft>
                          <a:spcPts val="0"/>
                        </a:spcAft>
                      </a:pPr>
                      <a:r>
                        <a:rPr lang="en-US" sz="1400" dirty="0">
                          <a:effectLst/>
                        </a:rPr>
                        <a:t> </a:t>
                      </a:r>
                      <a:endParaRPr lang="en-IN" sz="1400" dirty="0">
                        <a:effectLst/>
                      </a:endParaRPr>
                    </a:p>
                    <a:p>
                      <a:pPr>
                        <a:spcAft>
                          <a:spcPts val="0"/>
                        </a:spcAft>
                      </a:pPr>
                      <a:r>
                        <a:rPr lang="en-US" sz="1400" dirty="0">
                          <a:effectLst/>
                        </a:rPr>
                        <a:t>The conditions in </a:t>
                      </a:r>
                      <a:endParaRPr lang="en-IN" sz="1400" dirty="0">
                        <a:effectLst/>
                      </a:endParaRPr>
                    </a:p>
                    <a:p>
                      <a:pPr>
                        <a:spcAft>
                          <a:spcPts val="0"/>
                        </a:spcAft>
                      </a:pPr>
                      <a:r>
                        <a:rPr lang="en-US" sz="1400" dirty="0">
                          <a:effectLst/>
                        </a:rPr>
                        <a:t>sexual abuse </a:t>
                      </a:r>
                      <a:endParaRPr lang="en-IN" sz="1400" dirty="0">
                        <a:effectLst/>
                      </a:endParaRPr>
                    </a:p>
                    <a:p>
                      <a:pPr>
                        <a:spcAft>
                          <a:spcPts val="0"/>
                        </a:spcAft>
                      </a:pPr>
                      <a:r>
                        <a:rPr lang="en-US" sz="1400" dirty="0">
                          <a:effectLst/>
                        </a:rPr>
                        <a:t>under which a </a:t>
                      </a:r>
                      <a:endParaRPr lang="en-IN" sz="1400" dirty="0">
                        <a:effectLst/>
                      </a:endParaRPr>
                    </a:p>
                    <a:p>
                      <a:pPr>
                        <a:spcAft>
                          <a:spcPts val="0"/>
                        </a:spcAft>
                      </a:pPr>
                      <a:r>
                        <a:rPr lang="en-US" sz="1400" dirty="0">
                          <a:effectLst/>
                        </a:rPr>
                        <a:t>child’s sexuality is shaped in developmentally inappropriate and interpersonally dysfunctional ways</a:t>
                      </a:r>
                      <a:endParaRPr lang="en-IN" sz="1400" dirty="0">
                        <a:effectLst/>
                        <a:latin typeface="Times New Roman"/>
                        <a:ea typeface="Times New Roman"/>
                      </a:endParaRPr>
                    </a:p>
                  </a:txBody>
                  <a:tcPr marL="68580" marR="68580" marT="0" marB="0"/>
                </a:tc>
                <a:tc>
                  <a:txBody>
                    <a:bodyPr/>
                    <a:lstStyle/>
                    <a:p>
                      <a:pPr>
                        <a:spcAft>
                          <a:spcPts val="0"/>
                        </a:spcAft>
                      </a:pPr>
                      <a:r>
                        <a:rPr lang="en-US" sz="1400" dirty="0" smtClean="0">
                          <a:effectLst/>
                        </a:rPr>
                        <a:t> </a:t>
                      </a:r>
                      <a:r>
                        <a:rPr lang="en-US" sz="1400" dirty="0">
                          <a:effectLst/>
                        </a:rPr>
                        <a:t>Child rewarded for sexual behavior </a:t>
                      </a:r>
                      <a:endParaRPr lang="en-IN" sz="1400" dirty="0">
                        <a:effectLst/>
                      </a:endParaRPr>
                    </a:p>
                    <a:p>
                      <a:pPr>
                        <a:spcAft>
                          <a:spcPts val="0"/>
                        </a:spcAft>
                      </a:pPr>
                      <a:r>
                        <a:rPr lang="en-US" sz="1400" dirty="0">
                          <a:effectLst/>
                        </a:rPr>
                        <a:t>in inappropriate to developmental level</a:t>
                      </a:r>
                      <a:endParaRPr lang="en-IN" sz="1400" dirty="0">
                        <a:effectLst/>
                      </a:endParaRPr>
                    </a:p>
                    <a:p>
                      <a:pPr>
                        <a:spcAft>
                          <a:spcPts val="0"/>
                        </a:spcAft>
                      </a:pPr>
                      <a:r>
                        <a:rPr lang="en-US" sz="1400" dirty="0">
                          <a:effectLst/>
                        </a:rPr>
                        <a:t> </a:t>
                      </a:r>
                      <a:endParaRPr lang="en-IN" sz="1400" dirty="0">
                        <a:effectLst/>
                      </a:endParaRPr>
                    </a:p>
                    <a:p>
                      <a:pPr>
                        <a:spcAft>
                          <a:spcPts val="0"/>
                        </a:spcAft>
                      </a:pPr>
                      <a:r>
                        <a:rPr lang="en-US" sz="1400" dirty="0">
                          <a:effectLst/>
                        </a:rPr>
                        <a:t>    Offender exchanges attention and </a:t>
                      </a:r>
                      <a:endParaRPr lang="en-IN" sz="1400" dirty="0">
                        <a:effectLst/>
                      </a:endParaRPr>
                    </a:p>
                    <a:p>
                      <a:pPr>
                        <a:spcAft>
                          <a:spcPts val="0"/>
                        </a:spcAft>
                      </a:pPr>
                      <a:r>
                        <a:rPr lang="en-US" sz="1400" dirty="0">
                          <a:effectLst/>
                        </a:rPr>
                        <a:t>affection for sex</a:t>
                      </a:r>
                      <a:endParaRPr lang="en-IN" sz="1400" dirty="0">
                        <a:effectLst/>
                      </a:endParaRPr>
                    </a:p>
                    <a:p>
                      <a:pPr>
                        <a:spcAft>
                          <a:spcPts val="0"/>
                        </a:spcAft>
                      </a:pPr>
                      <a:r>
                        <a:rPr lang="en-US" sz="1400" dirty="0">
                          <a:effectLst/>
                        </a:rPr>
                        <a:t> </a:t>
                      </a:r>
                      <a:endParaRPr lang="en-IN" sz="1400" dirty="0">
                        <a:effectLst/>
                      </a:endParaRPr>
                    </a:p>
                    <a:p>
                      <a:pPr>
                        <a:spcAft>
                          <a:spcPts val="0"/>
                        </a:spcAft>
                      </a:pPr>
                      <a:r>
                        <a:rPr lang="en-US" sz="1400" dirty="0">
                          <a:effectLst/>
                        </a:rPr>
                        <a:t>Sexual parts of child fetishized</a:t>
                      </a:r>
                      <a:endParaRPr lang="en-IN" sz="1400" dirty="0">
                        <a:effectLst/>
                      </a:endParaRPr>
                    </a:p>
                    <a:p>
                      <a:pPr>
                        <a:spcAft>
                          <a:spcPts val="0"/>
                        </a:spcAft>
                      </a:pPr>
                      <a:r>
                        <a:rPr lang="en-US" sz="1400" dirty="0">
                          <a:effectLst/>
                        </a:rPr>
                        <a:t> </a:t>
                      </a:r>
                      <a:endParaRPr lang="en-IN" sz="1400" dirty="0">
                        <a:effectLst/>
                      </a:endParaRPr>
                    </a:p>
                    <a:p>
                      <a:pPr>
                        <a:spcAft>
                          <a:spcPts val="0"/>
                        </a:spcAft>
                      </a:pPr>
                      <a:r>
                        <a:rPr lang="en-US" sz="1400" dirty="0">
                          <a:effectLst/>
                        </a:rPr>
                        <a:t>Offender transmits misconceptions</a:t>
                      </a:r>
                      <a:endParaRPr lang="en-IN" sz="1400" dirty="0">
                        <a:effectLst/>
                      </a:endParaRPr>
                    </a:p>
                    <a:p>
                      <a:pPr>
                        <a:spcAft>
                          <a:spcPts val="0"/>
                        </a:spcAft>
                      </a:pPr>
                      <a:r>
                        <a:rPr lang="en-US" sz="1400" dirty="0">
                          <a:effectLst/>
                        </a:rPr>
                        <a:t>about sexual behavior and sexual </a:t>
                      </a:r>
                      <a:endParaRPr lang="en-IN" sz="1400" dirty="0">
                        <a:effectLst/>
                      </a:endParaRPr>
                    </a:p>
                    <a:p>
                      <a:pPr>
                        <a:spcAft>
                          <a:spcPts val="0"/>
                        </a:spcAft>
                      </a:pPr>
                      <a:r>
                        <a:rPr lang="en-US" sz="1400" dirty="0">
                          <a:effectLst/>
                        </a:rPr>
                        <a:t>morality</a:t>
                      </a:r>
                      <a:endParaRPr lang="en-IN" sz="1400" dirty="0">
                        <a:effectLst/>
                      </a:endParaRPr>
                    </a:p>
                    <a:p>
                      <a:pPr>
                        <a:spcAft>
                          <a:spcPts val="0"/>
                        </a:spcAft>
                      </a:pPr>
                      <a:r>
                        <a:rPr lang="en-US" sz="1400" dirty="0">
                          <a:effectLst/>
                        </a:rPr>
                        <a:t> </a:t>
                      </a:r>
                      <a:endParaRPr lang="en-IN" sz="1400" dirty="0">
                        <a:effectLst/>
                      </a:endParaRPr>
                    </a:p>
                    <a:p>
                      <a:pPr>
                        <a:spcAft>
                          <a:spcPts val="0"/>
                        </a:spcAft>
                      </a:pPr>
                      <a:r>
                        <a:rPr lang="en-US" sz="1400" dirty="0">
                          <a:effectLst/>
                        </a:rPr>
                        <a:t>Conditioning of sexual activity with</a:t>
                      </a:r>
                      <a:endParaRPr lang="en-IN" sz="1400" dirty="0">
                        <a:effectLst/>
                      </a:endParaRPr>
                    </a:p>
                    <a:p>
                      <a:pPr>
                        <a:spcAft>
                          <a:spcPts val="0"/>
                        </a:spcAft>
                      </a:pPr>
                      <a:r>
                        <a:rPr lang="en-US" sz="1400" dirty="0">
                          <a:effectLst/>
                        </a:rPr>
                        <a:t> negative emotions &amp; memories</a:t>
                      </a:r>
                      <a:endParaRPr lang="en-IN" sz="1400" dirty="0">
                        <a:effectLst/>
                      </a:endParaRPr>
                    </a:p>
                    <a:p>
                      <a:pPr>
                        <a:spcAft>
                          <a:spcPts val="0"/>
                        </a:spcAft>
                      </a:pPr>
                      <a:r>
                        <a:rPr lang="en-US" sz="1400" dirty="0">
                          <a:effectLst/>
                        </a:rPr>
                        <a:t> </a:t>
                      </a:r>
                      <a:endParaRPr lang="en-IN" sz="1400" dirty="0">
                        <a:effectLst/>
                      </a:endParaRPr>
                    </a:p>
                    <a:p>
                      <a:pPr>
                        <a:spcAft>
                          <a:spcPts val="0"/>
                        </a:spcAft>
                      </a:pPr>
                      <a:r>
                        <a:rPr lang="en-US" sz="1400" dirty="0">
                          <a:effectLst/>
                        </a:rPr>
                        <a:t> </a:t>
                      </a:r>
                      <a:endParaRPr lang="en-IN" sz="1400" dirty="0">
                        <a:effectLst/>
                      </a:endParaRPr>
                    </a:p>
                    <a:p>
                      <a:pPr>
                        <a:spcAft>
                          <a:spcPts val="0"/>
                        </a:spcAft>
                      </a:pPr>
                      <a:r>
                        <a:rPr lang="en-US" sz="1400" dirty="0">
                          <a:effectLst/>
                        </a:rPr>
                        <a:t> </a:t>
                      </a:r>
                      <a:endParaRPr lang="en-IN" sz="1400" dirty="0">
                        <a:effectLst/>
                      </a:endParaRPr>
                    </a:p>
                    <a:p>
                      <a:pPr>
                        <a:spcAft>
                          <a:spcPts val="0"/>
                        </a:spcAft>
                      </a:pPr>
                      <a:r>
                        <a:rPr lang="en-US" sz="1400" dirty="0">
                          <a:effectLst/>
                        </a:rPr>
                        <a:t> </a:t>
                      </a:r>
                      <a:endParaRPr lang="en-IN" sz="1400" dirty="0">
                        <a:effectLst/>
                      </a:endParaRPr>
                    </a:p>
                    <a:p>
                      <a:pPr>
                        <a:spcAft>
                          <a:spcPts val="0"/>
                        </a:spcAft>
                      </a:pPr>
                      <a:r>
                        <a:rPr lang="en-US" sz="1400" dirty="0">
                          <a:effectLst/>
                        </a:rPr>
                        <a:t> </a:t>
                      </a:r>
                      <a:endParaRPr lang="en-IN" sz="1400" dirty="0">
                        <a:effectLst/>
                        <a:latin typeface="Times New Roman"/>
                        <a:ea typeface="Times New Roman"/>
                      </a:endParaRPr>
                    </a:p>
                  </a:txBody>
                  <a:tcPr marL="68580" marR="68580" marT="0" marB="0"/>
                </a:tc>
                <a:tc>
                  <a:txBody>
                    <a:bodyPr/>
                    <a:lstStyle/>
                    <a:p>
                      <a:pPr>
                        <a:spcAft>
                          <a:spcPts val="0"/>
                        </a:spcAft>
                      </a:pPr>
                      <a:r>
                        <a:rPr lang="en-US" sz="1400" dirty="0">
                          <a:effectLst/>
                        </a:rPr>
                        <a:t>Increased salience</a:t>
                      </a:r>
                      <a:endParaRPr lang="en-IN" sz="1400" dirty="0">
                        <a:effectLst/>
                      </a:endParaRPr>
                    </a:p>
                    <a:p>
                      <a:pPr>
                        <a:spcAft>
                          <a:spcPts val="0"/>
                        </a:spcAft>
                      </a:pPr>
                      <a:r>
                        <a:rPr lang="en-US" sz="1400" dirty="0">
                          <a:effectLst/>
                        </a:rPr>
                        <a:t>of sexual issues</a:t>
                      </a:r>
                      <a:endParaRPr lang="en-IN" sz="1400" dirty="0">
                        <a:effectLst/>
                      </a:endParaRPr>
                    </a:p>
                    <a:p>
                      <a:pPr>
                        <a:spcAft>
                          <a:spcPts val="0"/>
                        </a:spcAft>
                      </a:pPr>
                      <a:r>
                        <a:rPr lang="en-US" sz="1400" dirty="0">
                          <a:effectLst/>
                        </a:rPr>
                        <a:t> </a:t>
                      </a:r>
                      <a:endParaRPr lang="en-IN" sz="1400" dirty="0">
                        <a:effectLst/>
                      </a:endParaRPr>
                    </a:p>
                    <a:p>
                      <a:pPr>
                        <a:spcAft>
                          <a:spcPts val="0"/>
                        </a:spcAft>
                      </a:pPr>
                      <a:r>
                        <a:rPr lang="en-US" sz="1400" dirty="0">
                          <a:effectLst/>
                        </a:rPr>
                        <a:t>Confusion about </a:t>
                      </a:r>
                      <a:endParaRPr lang="en-IN" sz="1400" dirty="0">
                        <a:effectLst/>
                      </a:endParaRPr>
                    </a:p>
                    <a:p>
                      <a:pPr>
                        <a:spcAft>
                          <a:spcPts val="0"/>
                        </a:spcAft>
                      </a:pPr>
                      <a:r>
                        <a:rPr lang="en-US" sz="1400" dirty="0">
                          <a:effectLst/>
                        </a:rPr>
                        <a:t>sexual identity</a:t>
                      </a:r>
                      <a:endParaRPr lang="en-IN" sz="1400" dirty="0">
                        <a:effectLst/>
                      </a:endParaRPr>
                    </a:p>
                    <a:p>
                      <a:pPr>
                        <a:spcAft>
                          <a:spcPts val="0"/>
                        </a:spcAft>
                      </a:pPr>
                      <a:r>
                        <a:rPr lang="en-US" sz="1400" dirty="0">
                          <a:effectLst/>
                        </a:rPr>
                        <a:t> </a:t>
                      </a:r>
                      <a:endParaRPr lang="en-IN" sz="1400" dirty="0">
                        <a:effectLst/>
                      </a:endParaRPr>
                    </a:p>
                    <a:p>
                      <a:pPr>
                        <a:spcAft>
                          <a:spcPts val="0"/>
                        </a:spcAft>
                      </a:pPr>
                      <a:r>
                        <a:rPr lang="en-US" sz="1400" dirty="0">
                          <a:effectLst/>
                        </a:rPr>
                        <a:t>Confusion about </a:t>
                      </a:r>
                      <a:endParaRPr lang="en-IN" sz="1400" dirty="0">
                        <a:effectLst/>
                      </a:endParaRPr>
                    </a:p>
                    <a:p>
                      <a:pPr>
                        <a:spcAft>
                          <a:spcPts val="0"/>
                        </a:spcAft>
                      </a:pPr>
                      <a:r>
                        <a:rPr lang="en-US" sz="1400" dirty="0">
                          <a:effectLst/>
                        </a:rPr>
                        <a:t>sexual norms</a:t>
                      </a:r>
                      <a:endParaRPr lang="en-IN" sz="1400" dirty="0">
                        <a:effectLst/>
                      </a:endParaRPr>
                    </a:p>
                    <a:p>
                      <a:pPr>
                        <a:spcAft>
                          <a:spcPts val="0"/>
                        </a:spcAft>
                      </a:pPr>
                      <a:r>
                        <a:rPr lang="en-US" sz="1400" dirty="0">
                          <a:effectLst/>
                        </a:rPr>
                        <a:t> </a:t>
                      </a:r>
                      <a:endParaRPr lang="en-IN" sz="1400" dirty="0">
                        <a:effectLst/>
                      </a:endParaRPr>
                    </a:p>
                    <a:p>
                      <a:pPr>
                        <a:spcAft>
                          <a:spcPts val="0"/>
                        </a:spcAft>
                      </a:pPr>
                      <a:r>
                        <a:rPr lang="en-US" sz="1400" dirty="0">
                          <a:effectLst/>
                        </a:rPr>
                        <a:t>Confusion of sex </a:t>
                      </a:r>
                      <a:endParaRPr lang="en-IN" sz="1400" dirty="0">
                        <a:effectLst/>
                      </a:endParaRPr>
                    </a:p>
                    <a:p>
                      <a:pPr>
                        <a:spcAft>
                          <a:spcPts val="0"/>
                        </a:spcAft>
                      </a:pPr>
                      <a:r>
                        <a:rPr lang="en-US" sz="1400" dirty="0">
                          <a:effectLst/>
                        </a:rPr>
                        <a:t>with love and care getting/care giving</a:t>
                      </a:r>
                      <a:endParaRPr lang="en-IN" sz="1400" dirty="0">
                        <a:effectLst/>
                      </a:endParaRPr>
                    </a:p>
                    <a:p>
                      <a:pPr>
                        <a:spcAft>
                          <a:spcPts val="0"/>
                        </a:spcAft>
                      </a:pPr>
                      <a:r>
                        <a:rPr lang="en-US" sz="1400" dirty="0">
                          <a:effectLst/>
                        </a:rPr>
                        <a:t> </a:t>
                      </a:r>
                      <a:endParaRPr lang="en-IN" sz="1400" dirty="0">
                        <a:effectLst/>
                      </a:endParaRPr>
                    </a:p>
                    <a:p>
                      <a:pPr>
                        <a:spcAft>
                          <a:spcPts val="0"/>
                        </a:spcAft>
                      </a:pPr>
                      <a:r>
                        <a:rPr lang="en-US" sz="1400" dirty="0">
                          <a:effectLst/>
                        </a:rPr>
                        <a:t>Negative associations</a:t>
                      </a:r>
                      <a:endParaRPr lang="en-IN" sz="1400" dirty="0">
                        <a:effectLst/>
                      </a:endParaRPr>
                    </a:p>
                    <a:p>
                      <a:pPr>
                        <a:spcAft>
                          <a:spcPts val="0"/>
                        </a:spcAft>
                      </a:pPr>
                      <a:r>
                        <a:rPr lang="en-US" sz="1400" dirty="0">
                          <a:effectLst/>
                        </a:rPr>
                        <a:t>to sexual activities </a:t>
                      </a:r>
                      <a:endParaRPr lang="en-IN" sz="1400" dirty="0">
                        <a:effectLst/>
                      </a:endParaRPr>
                    </a:p>
                    <a:p>
                      <a:pPr>
                        <a:spcAft>
                          <a:spcPts val="0"/>
                        </a:spcAft>
                      </a:pPr>
                      <a:r>
                        <a:rPr lang="en-US" sz="1400" dirty="0">
                          <a:effectLst/>
                        </a:rPr>
                        <a:t>and arousal sensations</a:t>
                      </a:r>
                      <a:endParaRPr lang="en-IN" sz="1400" dirty="0">
                        <a:effectLst/>
                      </a:endParaRPr>
                    </a:p>
                    <a:p>
                      <a:pPr>
                        <a:spcAft>
                          <a:spcPts val="0"/>
                        </a:spcAft>
                      </a:pPr>
                      <a:r>
                        <a:rPr lang="en-US" sz="1400" dirty="0">
                          <a:effectLst/>
                        </a:rPr>
                        <a:t> </a:t>
                      </a:r>
                      <a:endParaRPr lang="en-IN" sz="1400" dirty="0">
                        <a:effectLst/>
                      </a:endParaRPr>
                    </a:p>
                    <a:p>
                      <a:pPr>
                        <a:spcAft>
                          <a:spcPts val="0"/>
                        </a:spcAft>
                      </a:pPr>
                      <a:r>
                        <a:rPr lang="en-US" sz="1400" dirty="0">
                          <a:effectLst/>
                        </a:rPr>
                        <a:t>Aversion to sexual </a:t>
                      </a:r>
                      <a:endParaRPr lang="en-IN" sz="1400" dirty="0">
                        <a:effectLst/>
                      </a:endParaRPr>
                    </a:p>
                    <a:p>
                      <a:pPr>
                        <a:spcAft>
                          <a:spcPts val="0"/>
                        </a:spcAft>
                      </a:pPr>
                      <a:r>
                        <a:rPr lang="en-US" sz="1400" dirty="0">
                          <a:effectLst/>
                        </a:rPr>
                        <a:t>intimacy</a:t>
                      </a:r>
                      <a:endParaRPr lang="en-IN" sz="1400" dirty="0">
                        <a:effectLst/>
                        <a:latin typeface="Times New Roman"/>
                        <a:ea typeface="Times New Roman"/>
                      </a:endParaRPr>
                    </a:p>
                  </a:txBody>
                  <a:tcPr marL="68580" marR="68580" marT="0" marB="0"/>
                </a:tc>
                <a:tc>
                  <a:txBody>
                    <a:bodyPr/>
                    <a:lstStyle/>
                    <a:p>
                      <a:pPr>
                        <a:spcAft>
                          <a:spcPts val="0"/>
                        </a:spcAft>
                      </a:pPr>
                      <a:r>
                        <a:rPr lang="en-US" sz="1400" dirty="0">
                          <a:effectLst/>
                        </a:rPr>
                        <a:t>Sexual preoccupations and </a:t>
                      </a:r>
                      <a:endParaRPr lang="en-IN" sz="1400" dirty="0">
                        <a:effectLst/>
                      </a:endParaRPr>
                    </a:p>
                    <a:p>
                      <a:pPr>
                        <a:spcAft>
                          <a:spcPts val="0"/>
                        </a:spcAft>
                      </a:pPr>
                      <a:r>
                        <a:rPr lang="en-US" sz="1400" dirty="0">
                          <a:effectLst/>
                        </a:rPr>
                        <a:t>compulsive sexual behaviors</a:t>
                      </a:r>
                      <a:endParaRPr lang="en-IN" sz="1400" dirty="0">
                        <a:effectLst/>
                      </a:endParaRPr>
                    </a:p>
                    <a:p>
                      <a:pPr>
                        <a:spcAft>
                          <a:spcPts val="0"/>
                        </a:spcAft>
                      </a:pPr>
                      <a:r>
                        <a:rPr lang="en-US" sz="1400" dirty="0">
                          <a:effectLst/>
                        </a:rPr>
                        <a:t> </a:t>
                      </a:r>
                      <a:endParaRPr lang="en-IN" sz="1400" dirty="0">
                        <a:effectLst/>
                      </a:endParaRPr>
                    </a:p>
                    <a:p>
                      <a:pPr>
                        <a:spcAft>
                          <a:spcPts val="0"/>
                        </a:spcAft>
                      </a:pPr>
                      <a:r>
                        <a:rPr lang="en-US" sz="1400" dirty="0">
                          <a:effectLst/>
                        </a:rPr>
                        <a:t>Precocious sexual activity</a:t>
                      </a:r>
                      <a:endParaRPr lang="en-IN" sz="1400" dirty="0">
                        <a:effectLst/>
                      </a:endParaRPr>
                    </a:p>
                    <a:p>
                      <a:pPr>
                        <a:spcAft>
                          <a:spcPts val="0"/>
                        </a:spcAft>
                      </a:pPr>
                      <a:r>
                        <a:rPr lang="en-US" sz="1400" dirty="0">
                          <a:effectLst/>
                        </a:rPr>
                        <a:t> </a:t>
                      </a:r>
                      <a:endParaRPr lang="en-IN" sz="1400" dirty="0">
                        <a:effectLst/>
                      </a:endParaRPr>
                    </a:p>
                    <a:p>
                      <a:pPr>
                        <a:spcAft>
                          <a:spcPts val="0"/>
                        </a:spcAft>
                      </a:pPr>
                      <a:r>
                        <a:rPr lang="en-US" sz="1400" dirty="0">
                          <a:effectLst/>
                        </a:rPr>
                        <a:t>Aggressive sexual behaviors</a:t>
                      </a:r>
                      <a:endParaRPr lang="en-IN" sz="1400" dirty="0">
                        <a:effectLst/>
                      </a:endParaRPr>
                    </a:p>
                    <a:p>
                      <a:pPr>
                        <a:spcAft>
                          <a:spcPts val="0"/>
                        </a:spcAft>
                      </a:pPr>
                      <a:r>
                        <a:rPr lang="en-US" sz="1400" dirty="0">
                          <a:effectLst/>
                        </a:rPr>
                        <a:t> </a:t>
                      </a:r>
                      <a:endParaRPr lang="en-IN" sz="1400" dirty="0">
                        <a:effectLst/>
                      </a:endParaRPr>
                    </a:p>
                    <a:p>
                      <a:pPr>
                        <a:spcAft>
                          <a:spcPts val="0"/>
                        </a:spcAft>
                      </a:pPr>
                      <a:r>
                        <a:rPr lang="en-US" sz="1400" dirty="0">
                          <a:effectLst/>
                        </a:rPr>
                        <a:t>Promiscuity</a:t>
                      </a:r>
                      <a:endParaRPr lang="en-IN" sz="1400" dirty="0">
                        <a:effectLst/>
                      </a:endParaRPr>
                    </a:p>
                    <a:p>
                      <a:pPr>
                        <a:spcAft>
                          <a:spcPts val="0"/>
                        </a:spcAft>
                      </a:pPr>
                      <a:r>
                        <a:rPr lang="en-US" sz="1400" dirty="0">
                          <a:effectLst/>
                        </a:rPr>
                        <a:t>Prostitution</a:t>
                      </a:r>
                      <a:endParaRPr lang="en-IN" sz="1400" dirty="0">
                        <a:effectLst/>
                      </a:endParaRPr>
                    </a:p>
                    <a:p>
                      <a:pPr>
                        <a:spcAft>
                          <a:spcPts val="0"/>
                        </a:spcAft>
                      </a:pPr>
                      <a:r>
                        <a:rPr lang="en-US" sz="1400" dirty="0">
                          <a:effectLst/>
                        </a:rPr>
                        <a:t> </a:t>
                      </a:r>
                      <a:endParaRPr lang="en-IN" sz="1400" dirty="0">
                        <a:effectLst/>
                      </a:endParaRPr>
                    </a:p>
                    <a:p>
                      <a:pPr>
                        <a:spcAft>
                          <a:spcPts val="0"/>
                        </a:spcAft>
                      </a:pPr>
                      <a:r>
                        <a:rPr lang="en-US" sz="1400" dirty="0">
                          <a:effectLst/>
                        </a:rPr>
                        <a:t>Sexual dysfunctions; </a:t>
                      </a:r>
                      <a:endParaRPr lang="en-IN" sz="1400" dirty="0">
                        <a:effectLst/>
                      </a:endParaRPr>
                    </a:p>
                    <a:p>
                      <a:pPr>
                        <a:spcAft>
                          <a:spcPts val="0"/>
                        </a:spcAft>
                      </a:pPr>
                      <a:r>
                        <a:rPr lang="en-US" sz="1400" dirty="0">
                          <a:effectLst/>
                        </a:rPr>
                        <a:t>flashbacks, difficulty in </a:t>
                      </a:r>
                      <a:endParaRPr lang="en-IN" sz="1400" dirty="0">
                        <a:effectLst/>
                      </a:endParaRPr>
                    </a:p>
                    <a:p>
                      <a:pPr>
                        <a:spcAft>
                          <a:spcPts val="0"/>
                        </a:spcAft>
                      </a:pPr>
                      <a:r>
                        <a:rPr lang="en-US" sz="1400" dirty="0">
                          <a:effectLst/>
                        </a:rPr>
                        <a:t>arousal and orgasm</a:t>
                      </a:r>
                      <a:endParaRPr lang="en-IN" sz="1400" dirty="0">
                        <a:effectLst/>
                      </a:endParaRPr>
                    </a:p>
                    <a:p>
                      <a:pPr>
                        <a:spcAft>
                          <a:spcPts val="0"/>
                        </a:spcAft>
                      </a:pPr>
                      <a:r>
                        <a:rPr lang="en-US" sz="1400" dirty="0">
                          <a:effectLst/>
                        </a:rPr>
                        <a:t> </a:t>
                      </a:r>
                      <a:endParaRPr lang="en-IN" sz="1400" dirty="0">
                        <a:effectLst/>
                      </a:endParaRPr>
                    </a:p>
                    <a:p>
                      <a:pPr>
                        <a:spcAft>
                          <a:spcPts val="0"/>
                        </a:spcAft>
                      </a:pPr>
                      <a:r>
                        <a:rPr lang="en-US" sz="1400" dirty="0">
                          <a:effectLst/>
                        </a:rPr>
                        <a:t>Avoidance of or phobic </a:t>
                      </a:r>
                      <a:endParaRPr lang="en-IN" sz="1400" dirty="0">
                        <a:effectLst/>
                      </a:endParaRPr>
                    </a:p>
                    <a:p>
                      <a:pPr>
                        <a:spcAft>
                          <a:spcPts val="0"/>
                        </a:spcAft>
                      </a:pPr>
                      <a:r>
                        <a:rPr lang="en-US" sz="1400" dirty="0">
                          <a:effectLst/>
                        </a:rPr>
                        <a:t>reactions to sexual intimacy</a:t>
                      </a:r>
                      <a:endParaRPr lang="en-IN" sz="1400" dirty="0">
                        <a:effectLst/>
                      </a:endParaRPr>
                    </a:p>
                    <a:p>
                      <a:pPr>
                        <a:spcAft>
                          <a:spcPts val="0"/>
                        </a:spcAft>
                      </a:pPr>
                      <a:r>
                        <a:rPr lang="en-US" sz="1400" dirty="0">
                          <a:effectLst/>
                        </a:rPr>
                        <a:t> </a:t>
                      </a:r>
                      <a:endParaRPr lang="en-IN" sz="1400" dirty="0">
                        <a:effectLst/>
                      </a:endParaRPr>
                    </a:p>
                    <a:p>
                      <a:pPr>
                        <a:spcAft>
                          <a:spcPts val="0"/>
                        </a:spcAft>
                      </a:pPr>
                      <a:r>
                        <a:rPr lang="en-US" sz="1400" dirty="0">
                          <a:effectLst/>
                        </a:rPr>
                        <a:t>Inappropriate </a:t>
                      </a:r>
                      <a:r>
                        <a:rPr lang="en-US" sz="1400" dirty="0" err="1">
                          <a:effectLst/>
                        </a:rPr>
                        <a:t>sexualization</a:t>
                      </a:r>
                      <a:r>
                        <a:rPr lang="en-US" sz="1400" dirty="0">
                          <a:effectLst/>
                        </a:rPr>
                        <a:t> </a:t>
                      </a:r>
                      <a:endParaRPr lang="en-IN" sz="1400" dirty="0">
                        <a:effectLst/>
                      </a:endParaRPr>
                    </a:p>
                    <a:p>
                      <a:pPr>
                        <a:spcAft>
                          <a:spcPts val="0"/>
                        </a:spcAft>
                      </a:pPr>
                      <a:r>
                        <a:rPr lang="en-US" sz="1400" dirty="0">
                          <a:effectLst/>
                        </a:rPr>
                        <a:t>of parenting  </a:t>
                      </a:r>
                      <a:endParaRPr lang="en-IN" sz="1400" dirty="0">
                        <a:effectLst/>
                        <a:latin typeface="Times New Roman"/>
                        <a:ea typeface="Times New Roman"/>
                      </a:endParaRPr>
                    </a:p>
                  </a:txBody>
                  <a:tcPr marL="68580" marR="68580" marT="0" marB="0"/>
                </a:tc>
              </a:tr>
            </a:tbl>
          </a:graphicData>
        </a:graphic>
      </p:graphicFrame>
      <p:sp>
        <p:nvSpPr>
          <p:cNvPr id="3" name="Rectangle 2"/>
          <p:cNvSpPr/>
          <p:nvPr/>
        </p:nvSpPr>
        <p:spPr>
          <a:xfrm>
            <a:off x="838200" y="228600"/>
            <a:ext cx="71628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dirty="0" smtClean="0"/>
              <a:t>Understanding the Trauma Dynamics of CSA (1)</a:t>
            </a:r>
            <a:endParaRPr lang="en-IN" b="1" dirty="0"/>
          </a:p>
        </p:txBody>
      </p:sp>
      <p:sp>
        <p:nvSpPr>
          <p:cNvPr id="5" name="Slide Number Placeholder 4"/>
          <p:cNvSpPr>
            <a:spLocks noGrp="1"/>
          </p:cNvSpPr>
          <p:nvPr>
            <p:ph type="sldNum" sz="quarter" idx="12"/>
          </p:nvPr>
        </p:nvSpPr>
        <p:spPr/>
        <p:txBody>
          <a:bodyPr/>
          <a:lstStyle/>
          <a:p>
            <a:fld id="{355124D6-B63E-43F8-800B-A49973767DB3}" type="slidenum">
              <a:rPr lang="en-IN" smtClean="0"/>
              <a:t>72</a:t>
            </a:fld>
            <a:endParaRPr lang="en-IN"/>
          </a:p>
        </p:txBody>
      </p:sp>
    </p:spTree>
    <p:extLst>
      <p:ext uri="{BB962C8B-B14F-4D97-AF65-F5344CB8AC3E}">
        <p14:creationId xmlns:p14="http://schemas.microsoft.com/office/powerpoint/2010/main" val="364522276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09123323"/>
              </p:ext>
            </p:extLst>
          </p:nvPr>
        </p:nvGraphicFramePr>
        <p:xfrm>
          <a:off x="304800" y="914400"/>
          <a:ext cx="8534401" cy="5105400"/>
        </p:xfrm>
        <a:graphic>
          <a:graphicData uri="http://schemas.openxmlformats.org/drawingml/2006/table">
            <a:tbl>
              <a:tblPr firstRow="1" firstCol="1" lastRow="1" lastCol="1" bandRow="1" bandCol="1">
                <a:tableStyleId>{5C22544A-7EE6-4342-B048-85BDC9FD1C3A}</a:tableStyleId>
              </a:tblPr>
              <a:tblGrid>
                <a:gridCol w="1600201"/>
                <a:gridCol w="2877396"/>
                <a:gridCol w="1789854"/>
                <a:gridCol w="2266950"/>
              </a:tblGrid>
              <a:tr h="510540">
                <a:tc>
                  <a:txBody>
                    <a:bodyPr/>
                    <a:lstStyle/>
                    <a:p>
                      <a:pPr>
                        <a:spcAft>
                          <a:spcPts val="0"/>
                        </a:spcAft>
                      </a:pPr>
                      <a:r>
                        <a:rPr lang="en-US" sz="1300" dirty="0">
                          <a:effectLst/>
                        </a:rPr>
                        <a:t>EFFECT</a:t>
                      </a:r>
                      <a:endParaRPr lang="en-IN" sz="1300" dirty="0">
                        <a:effectLst/>
                        <a:latin typeface="Times New Roman"/>
                        <a:ea typeface="Times New Roman"/>
                      </a:endParaRPr>
                    </a:p>
                  </a:txBody>
                  <a:tcPr marL="68580" marR="68580" marT="0" marB="0"/>
                </a:tc>
                <a:tc>
                  <a:txBody>
                    <a:bodyPr/>
                    <a:lstStyle/>
                    <a:p>
                      <a:pPr>
                        <a:spcAft>
                          <a:spcPts val="0"/>
                        </a:spcAft>
                      </a:pPr>
                      <a:r>
                        <a:rPr lang="en-US" sz="1300" dirty="0">
                          <a:effectLst/>
                        </a:rPr>
                        <a:t>   PROCESSES</a:t>
                      </a:r>
                      <a:endParaRPr lang="en-IN" sz="1300" dirty="0">
                        <a:effectLst/>
                        <a:latin typeface="Times New Roman"/>
                        <a:ea typeface="Times New Roman"/>
                      </a:endParaRPr>
                    </a:p>
                  </a:txBody>
                  <a:tcPr marL="68580" marR="68580" marT="0" marB="0"/>
                </a:tc>
                <a:tc>
                  <a:txBody>
                    <a:bodyPr/>
                    <a:lstStyle/>
                    <a:p>
                      <a:pPr>
                        <a:spcAft>
                          <a:spcPts val="0"/>
                        </a:spcAft>
                      </a:pPr>
                      <a:r>
                        <a:rPr lang="en-US" sz="1300">
                          <a:effectLst/>
                        </a:rPr>
                        <a:t>‘PSYCHOLOGICAL</a:t>
                      </a:r>
                      <a:endParaRPr lang="en-IN" sz="1300">
                        <a:effectLst/>
                      </a:endParaRPr>
                    </a:p>
                    <a:p>
                      <a:pPr>
                        <a:spcAft>
                          <a:spcPts val="0"/>
                        </a:spcAft>
                      </a:pPr>
                      <a:r>
                        <a:rPr lang="en-US" sz="1300">
                          <a:effectLst/>
                        </a:rPr>
                        <a:t>IMPACT</a:t>
                      </a:r>
                      <a:endParaRPr lang="en-IN" sz="1300">
                        <a:effectLst/>
                        <a:latin typeface="Times New Roman"/>
                        <a:ea typeface="Times New Roman"/>
                      </a:endParaRPr>
                    </a:p>
                  </a:txBody>
                  <a:tcPr marL="68580" marR="68580" marT="0" marB="0"/>
                </a:tc>
                <a:tc>
                  <a:txBody>
                    <a:bodyPr/>
                    <a:lstStyle/>
                    <a:p>
                      <a:pPr>
                        <a:spcAft>
                          <a:spcPts val="0"/>
                        </a:spcAft>
                      </a:pPr>
                      <a:r>
                        <a:rPr lang="en-US" sz="1300">
                          <a:effectLst/>
                        </a:rPr>
                        <a:t>BEHAVIORAL</a:t>
                      </a:r>
                      <a:endParaRPr lang="en-IN" sz="1300">
                        <a:effectLst/>
                      </a:endParaRPr>
                    </a:p>
                    <a:p>
                      <a:pPr>
                        <a:spcAft>
                          <a:spcPts val="0"/>
                        </a:spcAft>
                      </a:pPr>
                      <a:r>
                        <a:rPr lang="en-US" sz="1300">
                          <a:effectLst/>
                        </a:rPr>
                        <a:t>MANIFESTATIONS</a:t>
                      </a:r>
                      <a:endParaRPr lang="en-IN" sz="1300">
                        <a:effectLst/>
                        <a:latin typeface="Times New Roman"/>
                        <a:ea typeface="Times New Roman"/>
                      </a:endParaRPr>
                    </a:p>
                  </a:txBody>
                  <a:tcPr marL="68580" marR="68580" marT="0" marB="0"/>
                </a:tc>
              </a:tr>
              <a:tr h="4594860">
                <a:tc>
                  <a:txBody>
                    <a:bodyPr/>
                    <a:lstStyle/>
                    <a:p>
                      <a:pPr>
                        <a:spcAft>
                          <a:spcPts val="0"/>
                        </a:spcAft>
                      </a:pPr>
                      <a:r>
                        <a:rPr lang="en-US" sz="1300" dirty="0">
                          <a:solidFill>
                            <a:srgbClr val="FF0000"/>
                          </a:solidFill>
                          <a:effectLst/>
                        </a:rPr>
                        <a:t>STIGMATIZATION</a:t>
                      </a:r>
                      <a:endParaRPr lang="en-IN" sz="1300" dirty="0">
                        <a:solidFill>
                          <a:srgbClr val="FF0000"/>
                        </a:solidFill>
                        <a:effectLst/>
                      </a:endParaRPr>
                    </a:p>
                    <a:p>
                      <a:pPr>
                        <a:spcAft>
                          <a:spcPts val="0"/>
                        </a:spcAft>
                      </a:pPr>
                      <a:r>
                        <a:rPr lang="en-US" sz="1300" dirty="0">
                          <a:effectLst/>
                        </a:rPr>
                        <a:t> </a:t>
                      </a:r>
                      <a:endParaRPr lang="en-IN" sz="1300" dirty="0">
                        <a:effectLst/>
                      </a:endParaRPr>
                    </a:p>
                    <a:p>
                      <a:pPr>
                        <a:spcAft>
                          <a:spcPts val="0"/>
                        </a:spcAft>
                      </a:pPr>
                      <a:r>
                        <a:rPr lang="en-US" sz="1300" dirty="0">
                          <a:effectLst/>
                        </a:rPr>
                        <a:t>The negative </a:t>
                      </a:r>
                      <a:endParaRPr lang="en-IN" sz="1300" dirty="0">
                        <a:effectLst/>
                      </a:endParaRPr>
                    </a:p>
                    <a:p>
                      <a:pPr>
                        <a:spcAft>
                          <a:spcPts val="0"/>
                        </a:spcAft>
                      </a:pPr>
                      <a:r>
                        <a:rPr lang="en-US" sz="1300" dirty="0">
                          <a:effectLst/>
                        </a:rPr>
                        <a:t>messages about the self that are communicated to the child around the sexual arousal experience</a:t>
                      </a:r>
                      <a:endParaRPr lang="en-IN" sz="1300" dirty="0">
                        <a:effectLst/>
                        <a:latin typeface="Times New Roman"/>
                        <a:ea typeface="Times New Roman"/>
                      </a:endParaRPr>
                    </a:p>
                  </a:txBody>
                  <a:tcPr marL="68580" marR="68580" marT="0" marB="0"/>
                </a:tc>
                <a:tc>
                  <a:txBody>
                    <a:bodyPr/>
                    <a:lstStyle/>
                    <a:p>
                      <a:pPr>
                        <a:spcAft>
                          <a:spcPts val="0"/>
                        </a:spcAft>
                      </a:pPr>
                      <a:r>
                        <a:rPr lang="en-US" sz="1300" dirty="0">
                          <a:effectLst/>
                        </a:rPr>
                        <a:t> Offender blames, degenerates </a:t>
                      </a:r>
                      <a:endParaRPr lang="en-IN" sz="1300" dirty="0">
                        <a:effectLst/>
                      </a:endParaRPr>
                    </a:p>
                    <a:p>
                      <a:pPr>
                        <a:spcAft>
                          <a:spcPts val="0"/>
                        </a:spcAft>
                      </a:pPr>
                      <a:r>
                        <a:rPr lang="en-US" sz="1300" dirty="0">
                          <a:effectLst/>
                        </a:rPr>
                        <a:t> victim</a:t>
                      </a:r>
                      <a:endParaRPr lang="en-IN" sz="1300" dirty="0">
                        <a:effectLst/>
                      </a:endParaRPr>
                    </a:p>
                    <a:p>
                      <a:pPr>
                        <a:spcAft>
                          <a:spcPts val="0"/>
                        </a:spcAft>
                      </a:pPr>
                      <a:r>
                        <a:rPr lang="en-US" sz="1300" dirty="0">
                          <a:effectLst/>
                        </a:rPr>
                        <a:t> </a:t>
                      </a:r>
                      <a:endParaRPr lang="en-IN" sz="1300" dirty="0">
                        <a:effectLst/>
                      </a:endParaRPr>
                    </a:p>
                    <a:p>
                      <a:pPr>
                        <a:spcAft>
                          <a:spcPts val="0"/>
                        </a:spcAft>
                      </a:pPr>
                      <a:r>
                        <a:rPr lang="en-US" sz="1300" dirty="0">
                          <a:effectLst/>
                        </a:rPr>
                        <a:t> Pressure on child for secrecy from</a:t>
                      </a:r>
                      <a:endParaRPr lang="en-IN" sz="1300" dirty="0">
                        <a:effectLst/>
                      </a:endParaRPr>
                    </a:p>
                    <a:p>
                      <a:pPr>
                        <a:spcAft>
                          <a:spcPts val="0"/>
                        </a:spcAft>
                      </a:pPr>
                      <a:r>
                        <a:rPr lang="en-US" sz="1300" dirty="0">
                          <a:effectLst/>
                        </a:rPr>
                        <a:t> the offender</a:t>
                      </a:r>
                      <a:endParaRPr lang="en-IN" sz="1300" dirty="0">
                        <a:effectLst/>
                      </a:endParaRPr>
                    </a:p>
                    <a:p>
                      <a:pPr>
                        <a:spcAft>
                          <a:spcPts val="0"/>
                        </a:spcAft>
                      </a:pPr>
                      <a:r>
                        <a:rPr lang="en-US" sz="1300" dirty="0">
                          <a:effectLst/>
                        </a:rPr>
                        <a:t> </a:t>
                      </a:r>
                      <a:endParaRPr lang="en-IN" sz="1300" dirty="0">
                        <a:effectLst/>
                      </a:endParaRPr>
                    </a:p>
                    <a:p>
                      <a:pPr>
                        <a:spcAft>
                          <a:spcPts val="0"/>
                        </a:spcAft>
                      </a:pPr>
                      <a:r>
                        <a:rPr lang="en-US" sz="1300" dirty="0">
                          <a:effectLst/>
                        </a:rPr>
                        <a:t> Child infers attitude of shame about</a:t>
                      </a:r>
                      <a:endParaRPr lang="en-IN" sz="1300" dirty="0">
                        <a:effectLst/>
                      </a:endParaRPr>
                    </a:p>
                    <a:p>
                      <a:pPr>
                        <a:spcAft>
                          <a:spcPts val="0"/>
                        </a:spcAft>
                      </a:pPr>
                      <a:r>
                        <a:rPr lang="en-US" sz="1300" dirty="0">
                          <a:effectLst/>
                        </a:rPr>
                        <a:t> activities</a:t>
                      </a:r>
                      <a:endParaRPr lang="en-IN" sz="1300" dirty="0">
                        <a:effectLst/>
                      </a:endParaRPr>
                    </a:p>
                    <a:p>
                      <a:pPr>
                        <a:spcAft>
                          <a:spcPts val="0"/>
                        </a:spcAft>
                      </a:pPr>
                      <a:r>
                        <a:rPr lang="en-US" sz="1300" dirty="0">
                          <a:effectLst/>
                        </a:rPr>
                        <a:t> </a:t>
                      </a:r>
                      <a:endParaRPr lang="en-IN" sz="1300" dirty="0">
                        <a:effectLst/>
                      </a:endParaRPr>
                    </a:p>
                    <a:p>
                      <a:pPr>
                        <a:spcAft>
                          <a:spcPts val="0"/>
                        </a:spcAft>
                      </a:pPr>
                      <a:r>
                        <a:rPr lang="en-US" sz="1300" dirty="0">
                          <a:effectLst/>
                        </a:rPr>
                        <a:t>  Child blamed for events</a:t>
                      </a:r>
                      <a:endParaRPr lang="en-IN" sz="1300" dirty="0">
                        <a:effectLst/>
                      </a:endParaRPr>
                    </a:p>
                    <a:p>
                      <a:pPr>
                        <a:spcAft>
                          <a:spcPts val="0"/>
                        </a:spcAft>
                      </a:pPr>
                      <a:r>
                        <a:rPr lang="en-US" sz="1300" dirty="0">
                          <a:effectLst/>
                        </a:rPr>
                        <a:t> </a:t>
                      </a:r>
                      <a:endParaRPr lang="en-IN" sz="1300" dirty="0">
                        <a:effectLst/>
                      </a:endParaRPr>
                    </a:p>
                    <a:p>
                      <a:pPr>
                        <a:spcAft>
                          <a:spcPts val="0"/>
                        </a:spcAft>
                      </a:pPr>
                      <a:r>
                        <a:rPr lang="en-US" sz="1300" dirty="0">
                          <a:effectLst/>
                        </a:rPr>
                        <a:t> Victim is stereotyped as “damaged </a:t>
                      </a:r>
                      <a:endParaRPr lang="en-IN" sz="1300" dirty="0">
                        <a:effectLst/>
                      </a:endParaRPr>
                    </a:p>
                    <a:p>
                      <a:pPr>
                        <a:spcAft>
                          <a:spcPts val="0"/>
                        </a:spcAft>
                      </a:pPr>
                      <a:r>
                        <a:rPr lang="en-US" sz="1300" dirty="0">
                          <a:effectLst/>
                        </a:rPr>
                        <a:t> goods”</a:t>
                      </a:r>
                      <a:endParaRPr lang="en-IN" sz="1300" dirty="0">
                        <a:effectLst/>
                      </a:endParaRPr>
                    </a:p>
                    <a:p>
                      <a:pPr>
                        <a:spcAft>
                          <a:spcPts val="0"/>
                        </a:spcAft>
                      </a:pPr>
                      <a:r>
                        <a:rPr lang="en-US" sz="1300" dirty="0">
                          <a:effectLst/>
                        </a:rPr>
                        <a:t> </a:t>
                      </a:r>
                      <a:endParaRPr lang="en-IN" sz="1300" dirty="0">
                        <a:effectLst/>
                      </a:endParaRPr>
                    </a:p>
                    <a:p>
                      <a:pPr>
                        <a:spcAft>
                          <a:spcPts val="0"/>
                        </a:spcAft>
                      </a:pPr>
                      <a:r>
                        <a:rPr lang="en-US" sz="1300" dirty="0">
                          <a:effectLst/>
                        </a:rPr>
                        <a:t> </a:t>
                      </a:r>
                      <a:endParaRPr lang="en-IN" sz="1300" dirty="0">
                        <a:effectLst/>
                        <a:latin typeface="Times New Roman"/>
                        <a:ea typeface="Times New Roman"/>
                      </a:endParaRPr>
                    </a:p>
                  </a:txBody>
                  <a:tcPr marL="68580" marR="68580" marT="0" marB="0"/>
                </a:tc>
                <a:tc>
                  <a:txBody>
                    <a:bodyPr/>
                    <a:lstStyle/>
                    <a:p>
                      <a:pPr>
                        <a:spcAft>
                          <a:spcPts val="0"/>
                        </a:spcAft>
                      </a:pPr>
                      <a:r>
                        <a:rPr lang="en-US" sz="1300" dirty="0">
                          <a:effectLst/>
                        </a:rPr>
                        <a:t>Guilt, shame</a:t>
                      </a:r>
                      <a:endParaRPr lang="en-IN" sz="1300" dirty="0">
                        <a:effectLst/>
                      </a:endParaRPr>
                    </a:p>
                    <a:p>
                      <a:pPr>
                        <a:spcAft>
                          <a:spcPts val="0"/>
                        </a:spcAft>
                      </a:pPr>
                      <a:r>
                        <a:rPr lang="en-US" sz="1300" dirty="0">
                          <a:effectLst/>
                        </a:rPr>
                        <a:t> </a:t>
                      </a:r>
                      <a:endParaRPr lang="en-IN" sz="1300" dirty="0">
                        <a:effectLst/>
                      </a:endParaRPr>
                    </a:p>
                    <a:p>
                      <a:pPr>
                        <a:spcAft>
                          <a:spcPts val="0"/>
                        </a:spcAft>
                      </a:pPr>
                      <a:r>
                        <a:rPr lang="en-US" sz="1300" dirty="0">
                          <a:effectLst/>
                        </a:rPr>
                        <a:t>Lowered self esteem</a:t>
                      </a:r>
                      <a:endParaRPr lang="en-IN" sz="1300" dirty="0">
                        <a:effectLst/>
                      </a:endParaRPr>
                    </a:p>
                    <a:p>
                      <a:pPr>
                        <a:spcAft>
                          <a:spcPts val="0"/>
                        </a:spcAft>
                      </a:pPr>
                      <a:r>
                        <a:rPr lang="en-US" sz="1300" dirty="0">
                          <a:effectLst/>
                        </a:rPr>
                        <a:t> </a:t>
                      </a:r>
                      <a:endParaRPr lang="en-IN" sz="1300" dirty="0">
                        <a:effectLst/>
                      </a:endParaRPr>
                    </a:p>
                    <a:p>
                      <a:pPr>
                        <a:spcAft>
                          <a:spcPts val="0"/>
                        </a:spcAft>
                      </a:pPr>
                      <a:r>
                        <a:rPr lang="en-US" sz="1300" dirty="0">
                          <a:effectLst/>
                        </a:rPr>
                        <a:t>Sense of </a:t>
                      </a:r>
                      <a:endParaRPr lang="en-IN" sz="1300" dirty="0">
                        <a:effectLst/>
                      </a:endParaRPr>
                    </a:p>
                    <a:p>
                      <a:pPr>
                        <a:spcAft>
                          <a:spcPts val="0"/>
                        </a:spcAft>
                      </a:pPr>
                      <a:r>
                        <a:rPr lang="en-US" sz="1300" dirty="0">
                          <a:effectLst/>
                        </a:rPr>
                        <a:t>differentness from </a:t>
                      </a:r>
                      <a:endParaRPr lang="en-IN" sz="1300" dirty="0">
                        <a:effectLst/>
                      </a:endParaRPr>
                    </a:p>
                    <a:p>
                      <a:pPr>
                        <a:spcAft>
                          <a:spcPts val="0"/>
                        </a:spcAft>
                      </a:pPr>
                      <a:r>
                        <a:rPr lang="en-US" sz="1300" dirty="0">
                          <a:effectLst/>
                        </a:rPr>
                        <a:t>others</a:t>
                      </a:r>
                      <a:endParaRPr lang="en-IN" sz="1300" dirty="0">
                        <a:effectLst/>
                        <a:latin typeface="Times New Roman"/>
                        <a:ea typeface="Times New Roman"/>
                      </a:endParaRPr>
                    </a:p>
                  </a:txBody>
                  <a:tcPr marL="68580" marR="68580" marT="0" marB="0"/>
                </a:tc>
                <a:tc>
                  <a:txBody>
                    <a:bodyPr/>
                    <a:lstStyle/>
                    <a:p>
                      <a:pPr>
                        <a:spcAft>
                          <a:spcPts val="0"/>
                        </a:spcAft>
                      </a:pPr>
                      <a:r>
                        <a:rPr lang="en-US" sz="1300" dirty="0">
                          <a:effectLst/>
                        </a:rPr>
                        <a:t>Isolation</a:t>
                      </a:r>
                      <a:endParaRPr lang="en-IN" sz="1300" dirty="0">
                        <a:effectLst/>
                      </a:endParaRPr>
                    </a:p>
                    <a:p>
                      <a:pPr>
                        <a:spcAft>
                          <a:spcPts val="0"/>
                        </a:spcAft>
                      </a:pPr>
                      <a:r>
                        <a:rPr lang="en-US" sz="1300" dirty="0">
                          <a:effectLst/>
                        </a:rPr>
                        <a:t> </a:t>
                      </a:r>
                      <a:endParaRPr lang="en-IN" sz="1300" dirty="0">
                        <a:effectLst/>
                      </a:endParaRPr>
                    </a:p>
                    <a:p>
                      <a:pPr>
                        <a:spcAft>
                          <a:spcPts val="0"/>
                        </a:spcAft>
                      </a:pPr>
                      <a:r>
                        <a:rPr lang="en-US" sz="1300" dirty="0">
                          <a:effectLst/>
                        </a:rPr>
                        <a:t>Drug/alcohol abuse</a:t>
                      </a:r>
                      <a:endParaRPr lang="en-IN" sz="1300" dirty="0">
                        <a:effectLst/>
                      </a:endParaRPr>
                    </a:p>
                    <a:p>
                      <a:pPr>
                        <a:spcAft>
                          <a:spcPts val="0"/>
                        </a:spcAft>
                      </a:pPr>
                      <a:r>
                        <a:rPr lang="en-US" sz="1300" dirty="0">
                          <a:effectLst/>
                        </a:rPr>
                        <a:t> </a:t>
                      </a:r>
                      <a:endParaRPr lang="en-IN" sz="1300" dirty="0">
                        <a:effectLst/>
                      </a:endParaRPr>
                    </a:p>
                    <a:p>
                      <a:pPr>
                        <a:spcAft>
                          <a:spcPts val="0"/>
                        </a:spcAft>
                      </a:pPr>
                      <a:r>
                        <a:rPr lang="en-US" sz="1300" dirty="0">
                          <a:effectLst/>
                        </a:rPr>
                        <a:t>Criminal involvement </a:t>
                      </a:r>
                      <a:endParaRPr lang="en-IN" sz="1300" dirty="0">
                        <a:effectLst/>
                      </a:endParaRPr>
                    </a:p>
                    <a:p>
                      <a:pPr>
                        <a:spcAft>
                          <a:spcPts val="0"/>
                        </a:spcAft>
                      </a:pPr>
                      <a:r>
                        <a:rPr lang="en-US" sz="1300" dirty="0">
                          <a:effectLst/>
                        </a:rPr>
                        <a:t> </a:t>
                      </a:r>
                      <a:endParaRPr lang="en-IN" sz="1300" dirty="0">
                        <a:effectLst/>
                      </a:endParaRPr>
                    </a:p>
                    <a:p>
                      <a:pPr>
                        <a:spcAft>
                          <a:spcPts val="0"/>
                        </a:spcAft>
                      </a:pPr>
                      <a:r>
                        <a:rPr lang="en-US" sz="1300" dirty="0">
                          <a:effectLst/>
                        </a:rPr>
                        <a:t>Self-mutilation</a:t>
                      </a:r>
                      <a:endParaRPr lang="en-IN" sz="1300" dirty="0">
                        <a:effectLst/>
                      </a:endParaRPr>
                    </a:p>
                    <a:p>
                      <a:pPr>
                        <a:spcAft>
                          <a:spcPts val="0"/>
                        </a:spcAft>
                      </a:pPr>
                      <a:r>
                        <a:rPr lang="en-US" sz="1300" dirty="0">
                          <a:effectLst/>
                        </a:rPr>
                        <a:t> </a:t>
                      </a:r>
                      <a:endParaRPr lang="en-IN" sz="1300" dirty="0">
                        <a:effectLst/>
                      </a:endParaRPr>
                    </a:p>
                    <a:p>
                      <a:pPr>
                        <a:spcAft>
                          <a:spcPts val="0"/>
                        </a:spcAft>
                      </a:pPr>
                      <a:r>
                        <a:rPr lang="en-US" sz="1300" dirty="0">
                          <a:effectLst/>
                        </a:rPr>
                        <a:t>Suicide</a:t>
                      </a:r>
                      <a:endParaRPr lang="en-IN" sz="1300" dirty="0">
                        <a:effectLst/>
                        <a:latin typeface="Times New Roman"/>
                        <a:ea typeface="Times New Roman"/>
                      </a:endParaRPr>
                    </a:p>
                  </a:txBody>
                  <a:tcPr marL="68580" marR="68580" marT="0" marB="0"/>
                </a:tc>
              </a:tr>
            </a:tbl>
          </a:graphicData>
        </a:graphic>
      </p:graphicFrame>
      <p:sp>
        <p:nvSpPr>
          <p:cNvPr id="3" name="Rectangle 2"/>
          <p:cNvSpPr/>
          <p:nvPr/>
        </p:nvSpPr>
        <p:spPr>
          <a:xfrm>
            <a:off x="838200" y="228600"/>
            <a:ext cx="71628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dirty="0" smtClean="0"/>
              <a:t>Understanding the Trauma Dynamics of CSA (2)</a:t>
            </a:r>
            <a:endParaRPr lang="en-IN" b="1" dirty="0"/>
          </a:p>
        </p:txBody>
      </p:sp>
      <p:sp>
        <p:nvSpPr>
          <p:cNvPr id="5" name="Slide Number Placeholder 4"/>
          <p:cNvSpPr>
            <a:spLocks noGrp="1"/>
          </p:cNvSpPr>
          <p:nvPr>
            <p:ph type="sldNum" sz="quarter" idx="12"/>
          </p:nvPr>
        </p:nvSpPr>
        <p:spPr/>
        <p:txBody>
          <a:bodyPr/>
          <a:lstStyle/>
          <a:p>
            <a:fld id="{355124D6-B63E-43F8-800B-A49973767DB3}" type="slidenum">
              <a:rPr lang="en-IN" smtClean="0"/>
              <a:t>73</a:t>
            </a:fld>
            <a:endParaRPr lang="en-IN"/>
          </a:p>
        </p:txBody>
      </p:sp>
    </p:spTree>
    <p:extLst>
      <p:ext uri="{BB962C8B-B14F-4D97-AF65-F5344CB8AC3E}">
        <p14:creationId xmlns:p14="http://schemas.microsoft.com/office/powerpoint/2010/main" val="148950300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406610637"/>
              </p:ext>
            </p:extLst>
          </p:nvPr>
        </p:nvGraphicFramePr>
        <p:xfrm>
          <a:off x="152400" y="914400"/>
          <a:ext cx="8686800" cy="5000942"/>
        </p:xfrm>
        <a:graphic>
          <a:graphicData uri="http://schemas.openxmlformats.org/drawingml/2006/table">
            <a:tbl>
              <a:tblPr firstRow="1" firstCol="1" lastRow="1" lastCol="1" bandRow="1" bandCol="1">
                <a:tableStyleId>{5C22544A-7EE6-4342-B048-85BDC9FD1C3A}</a:tableStyleId>
              </a:tblPr>
              <a:tblGrid>
                <a:gridCol w="1628776"/>
                <a:gridCol w="2928778"/>
                <a:gridCol w="1821815"/>
                <a:gridCol w="2307431"/>
              </a:tblGrid>
              <a:tr h="555660">
                <a:tc>
                  <a:txBody>
                    <a:bodyPr/>
                    <a:lstStyle/>
                    <a:p>
                      <a:pPr>
                        <a:spcAft>
                          <a:spcPts val="0"/>
                        </a:spcAft>
                      </a:pPr>
                      <a:r>
                        <a:rPr lang="en-US" sz="1300" dirty="0">
                          <a:effectLst/>
                        </a:rPr>
                        <a:t>EFFECT</a:t>
                      </a:r>
                      <a:endParaRPr lang="en-IN" sz="1300" dirty="0">
                        <a:effectLst/>
                        <a:latin typeface="Times New Roman"/>
                        <a:ea typeface="Times New Roman"/>
                      </a:endParaRPr>
                    </a:p>
                  </a:txBody>
                  <a:tcPr marL="68580" marR="68580" marT="0" marB="0"/>
                </a:tc>
                <a:tc>
                  <a:txBody>
                    <a:bodyPr/>
                    <a:lstStyle/>
                    <a:p>
                      <a:pPr>
                        <a:spcAft>
                          <a:spcPts val="0"/>
                        </a:spcAft>
                      </a:pPr>
                      <a:r>
                        <a:rPr lang="en-US" sz="1300" dirty="0">
                          <a:effectLst/>
                        </a:rPr>
                        <a:t>   PROCESSES</a:t>
                      </a:r>
                      <a:endParaRPr lang="en-IN" sz="1300" dirty="0">
                        <a:effectLst/>
                        <a:latin typeface="Times New Roman"/>
                        <a:ea typeface="Times New Roman"/>
                      </a:endParaRPr>
                    </a:p>
                  </a:txBody>
                  <a:tcPr marL="68580" marR="68580" marT="0" marB="0"/>
                </a:tc>
                <a:tc>
                  <a:txBody>
                    <a:bodyPr/>
                    <a:lstStyle/>
                    <a:p>
                      <a:pPr>
                        <a:spcAft>
                          <a:spcPts val="0"/>
                        </a:spcAft>
                      </a:pPr>
                      <a:r>
                        <a:rPr lang="en-US" sz="1300">
                          <a:effectLst/>
                        </a:rPr>
                        <a:t>PSYCHOLOGICAL </a:t>
                      </a:r>
                      <a:endParaRPr lang="en-IN" sz="1300">
                        <a:effectLst/>
                      </a:endParaRPr>
                    </a:p>
                    <a:p>
                      <a:pPr>
                        <a:spcAft>
                          <a:spcPts val="0"/>
                        </a:spcAft>
                      </a:pPr>
                      <a:r>
                        <a:rPr lang="en-US" sz="1300">
                          <a:effectLst/>
                        </a:rPr>
                        <a:t>IMPACT</a:t>
                      </a:r>
                      <a:endParaRPr lang="en-IN" sz="1300">
                        <a:effectLst/>
                        <a:latin typeface="Times New Roman"/>
                        <a:ea typeface="Times New Roman"/>
                      </a:endParaRPr>
                    </a:p>
                  </a:txBody>
                  <a:tcPr marL="68580" marR="68580" marT="0" marB="0"/>
                </a:tc>
                <a:tc>
                  <a:txBody>
                    <a:bodyPr/>
                    <a:lstStyle/>
                    <a:p>
                      <a:pPr>
                        <a:spcAft>
                          <a:spcPts val="0"/>
                        </a:spcAft>
                      </a:pPr>
                      <a:r>
                        <a:rPr lang="en-US" sz="1300">
                          <a:effectLst/>
                        </a:rPr>
                        <a:t>BEHAVIORAL</a:t>
                      </a:r>
                      <a:endParaRPr lang="en-IN" sz="1300">
                        <a:effectLst/>
                      </a:endParaRPr>
                    </a:p>
                    <a:p>
                      <a:pPr>
                        <a:spcAft>
                          <a:spcPts val="0"/>
                        </a:spcAft>
                      </a:pPr>
                      <a:r>
                        <a:rPr lang="en-US" sz="1300">
                          <a:effectLst/>
                        </a:rPr>
                        <a:t>MANIFESTATIONS</a:t>
                      </a:r>
                      <a:endParaRPr lang="en-IN" sz="1300">
                        <a:effectLst/>
                        <a:latin typeface="Times New Roman"/>
                        <a:ea typeface="Times New Roman"/>
                      </a:endParaRPr>
                    </a:p>
                  </a:txBody>
                  <a:tcPr marL="68580" marR="68580" marT="0" marB="0"/>
                </a:tc>
              </a:tr>
              <a:tr h="4445282">
                <a:tc>
                  <a:txBody>
                    <a:bodyPr/>
                    <a:lstStyle/>
                    <a:p>
                      <a:pPr>
                        <a:spcAft>
                          <a:spcPts val="0"/>
                        </a:spcAft>
                      </a:pPr>
                      <a:r>
                        <a:rPr lang="en-US" sz="1300" dirty="0">
                          <a:solidFill>
                            <a:srgbClr val="FF0000"/>
                          </a:solidFill>
                          <a:effectLst/>
                        </a:rPr>
                        <a:t>BETRAYAL</a:t>
                      </a:r>
                      <a:endParaRPr lang="en-IN" sz="1300" dirty="0">
                        <a:solidFill>
                          <a:srgbClr val="FF0000"/>
                        </a:solidFill>
                        <a:effectLst/>
                      </a:endParaRPr>
                    </a:p>
                    <a:p>
                      <a:pPr>
                        <a:spcAft>
                          <a:spcPts val="0"/>
                        </a:spcAft>
                      </a:pPr>
                      <a:r>
                        <a:rPr lang="en-US" sz="1300" dirty="0">
                          <a:effectLst/>
                        </a:rPr>
                        <a:t> </a:t>
                      </a:r>
                      <a:endParaRPr lang="en-IN" sz="1300" dirty="0">
                        <a:effectLst/>
                      </a:endParaRPr>
                    </a:p>
                    <a:p>
                      <a:pPr>
                        <a:spcAft>
                          <a:spcPts val="0"/>
                        </a:spcAft>
                      </a:pPr>
                      <a:r>
                        <a:rPr lang="en-US" sz="1300" dirty="0">
                          <a:effectLst/>
                        </a:rPr>
                        <a:t>The child’s </a:t>
                      </a:r>
                      <a:endParaRPr lang="en-IN" sz="1300" dirty="0">
                        <a:effectLst/>
                      </a:endParaRPr>
                    </a:p>
                    <a:p>
                      <a:pPr>
                        <a:spcAft>
                          <a:spcPts val="0"/>
                        </a:spcAft>
                      </a:pPr>
                      <a:r>
                        <a:rPr lang="en-US" sz="1300" dirty="0">
                          <a:effectLst/>
                        </a:rPr>
                        <a:t>immediate or </a:t>
                      </a:r>
                      <a:endParaRPr lang="en-IN" sz="1300" dirty="0">
                        <a:effectLst/>
                      </a:endParaRPr>
                    </a:p>
                    <a:p>
                      <a:pPr>
                        <a:spcAft>
                          <a:spcPts val="0"/>
                        </a:spcAft>
                      </a:pPr>
                      <a:r>
                        <a:rPr lang="en-US" sz="1300" dirty="0">
                          <a:effectLst/>
                        </a:rPr>
                        <a:t>delayed discovery</a:t>
                      </a:r>
                      <a:endParaRPr lang="en-IN" sz="1300" dirty="0">
                        <a:effectLst/>
                      </a:endParaRPr>
                    </a:p>
                    <a:p>
                      <a:pPr>
                        <a:spcAft>
                          <a:spcPts val="0"/>
                        </a:spcAft>
                      </a:pPr>
                      <a:r>
                        <a:rPr lang="en-US" sz="1300" dirty="0">
                          <a:effectLst/>
                        </a:rPr>
                        <a:t>that someone on </a:t>
                      </a:r>
                      <a:endParaRPr lang="en-IN" sz="1300" dirty="0">
                        <a:effectLst/>
                      </a:endParaRPr>
                    </a:p>
                    <a:p>
                      <a:pPr>
                        <a:spcAft>
                          <a:spcPts val="0"/>
                        </a:spcAft>
                      </a:pPr>
                      <a:r>
                        <a:rPr lang="en-US" sz="1300" dirty="0">
                          <a:effectLst/>
                        </a:rPr>
                        <a:t>whom they are </a:t>
                      </a:r>
                      <a:endParaRPr lang="en-IN" sz="1300" dirty="0">
                        <a:effectLst/>
                      </a:endParaRPr>
                    </a:p>
                    <a:p>
                      <a:pPr>
                        <a:spcAft>
                          <a:spcPts val="0"/>
                        </a:spcAft>
                      </a:pPr>
                      <a:r>
                        <a:rPr lang="en-US" sz="1300" dirty="0">
                          <a:effectLst/>
                        </a:rPr>
                        <a:t>virtually dependent </a:t>
                      </a:r>
                      <a:endParaRPr lang="en-IN" sz="1300" dirty="0">
                        <a:effectLst/>
                      </a:endParaRPr>
                    </a:p>
                    <a:p>
                      <a:pPr>
                        <a:spcAft>
                          <a:spcPts val="0"/>
                        </a:spcAft>
                      </a:pPr>
                      <a:r>
                        <a:rPr lang="en-US" sz="1300" dirty="0">
                          <a:effectLst/>
                        </a:rPr>
                        <a:t>has caused or </a:t>
                      </a:r>
                      <a:endParaRPr lang="en-IN" sz="1300" dirty="0">
                        <a:effectLst/>
                      </a:endParaRPr>
                    </a:p>
                    <a:p>
                      <a:pPr>
                        <a:spcAft>
                          <a:spcPts val="0"/>
                        </a:spcAft>
                      </a:pPr>
                      <a:r>
                        <a:rPr lang="en-US" sz="1300" dirty="0">
                          <a:effectLst/>
                        </a:rPr>
                        <a:t>wishes to cause </a:t>
                      </a:r>
                      <a:endParaRPr lang="en-IN" sz="1300" dirty="0">
                        <a:effectLst/>
                      </a:endParaRPr>
                    </a:p>
                    <a:p>
                      <a:pPr>
                        <a:spcAft>
                          <a:spcPts val="0"/>
                        </a:spcAft>
                      </a:pPr>
                      <a:r>
                        <a:rPr lang="en-US" sz="1300" dirty="0">
                          <a:effectLst/>
                        </a:rPr>
                        <a:t>them harm  </a:t>
                      </a:r>
                      <a:endParaRPr lang="en-IN" sz="1300" dirty="0">
                        <a:effectLst/>
                        <a:latin typeface="Times New Roman"/>
                        <a:ea typeface="Times New Roman"/>
                      </a:endParaRPr>
                    </a:p>
                  </a:txBody>
                  <a:tcPr marL="68580" marR="68580" marT="0" marB="0"/>
                </a:tc>
                <a:tc>
                  <a:txBody>
                    <a:bodyPr/>
                    <a:lstStyle/>
                    <a:p>
                      <a:pPr>
                        <a:spcAft>
                          <a:spcPts val="0"/>
                        </a:spcAft>
                      </a:pPr>
                      <a:r>
                        <a:rPr lang="en-US" sz="1300" dirty="0">
                          <a:effectLst/>
                        </a:rPr>
                        <a:t>Trust and vulnerability manipulated</a:t>
                      </a:r>
                      <a:endParaRPr lang="en-IN" sz="1300" dirty="0">
                        <a:effectLst/>
                      </a:endParaRPr>
                    </a:p>
                    <a:p>
                      <a:pPr>
                        <a:spcAft>
                          <a:spcPts val="0"/>
                        </a:spcAft>
                      </a:pPr>
                      <a:r>
                        <a:rPr lang="en-US" sz="1300" dirty="0">
                          <a:effectLst/>
                        </a:rPr>
                        <a:t> </a:t>
                      </a:r>
                      <a:endParaRPr lang="en-IN" sz="1300" dirty="0">
                        <a:effectLst/>
                      </a:endParaRPr>
                    </a:p>
                    <a:p>
                      <a:pPr>
                        <a:spcAft>
                          <a:spcPts val="0"/>
                        </a:spcAft>
                      </a:pPr>
                      <a:r>
                        <a:rPr lang="en-US" sz="1300" dirty="0">
                          <a:effectLst/>
                        </a:rPr>
                        <a:t>Violation of expectation that others </a:t>
                      </a:r>
                      <a:r>
                        <a:rPr lang="en-US" sz="1300" dirty="0" err="1">
                          <a:effectLst/>
                        </a:rPr>
                        <a:t>wil</a:t>
                      </a:r>
                      <a:endParaRPr lang="en-IN" sz="1300" dirty="0">
                        <a:effectLst/>
                      </a:endParaRPr>
                    </a:p>
                    <a:p>
                      <a:pPr>
                        <a:spcAft>
                          <a:spcPts val="0"/>
                        </a:spcAft>
                      </a:pPr>
                      <a:r>
                        <a:rPr lang="en-US" sz="1300" dirty="0">
                          <a:effectLst/>
                        </a:rPr>
                        <a:t>will provide care and protection </a:t>
                      </a:r>
                      <a:endParaRPr lang="en-IN" sz="1300" dirty="0">
                        <a:effectLst/>
                      </a:endParaRPr>
                    </a:p>
                    <a:p>
                      <a:pPr>
                        <a:spcAft>
                          <a:spcPts val="0"/>
                        </a:spcAft>
                      </a:pPr>
                      <a:r>
                        <a:rPr lang="en-US" sz="1300" dirty="0">
                          <a:effectLst/>
                        </a:rPr>
                        <a:t> </a:t>
                      </a:r>
                      <a:endParaRPr lang="en-IN" sz="1300" dirty="0">
                        <a:effectLst/>
                      </a:endParaRPr>
                    </a:p>
                    <a:p>
                      <a:pPr>
                        <a:spcAft>
                          <a:spcPts val="0"/>
                        </a:spcAft>
                      </a:pPr>
                      <a:r>
                        <a:rPr lang="en-US" sz="1300" dirty="0">
                          <a:effectLst/>
                        </a:rPr>
                        <a:t>Child’s well being is disregarded</a:t>
                      </a:r>
                      <a:endParaRPr lang="en-IN" sz="1300" dirty="0">
                        <a:effectLst/>
                      </a:endParaRPr>
                    </a:p>
                    <a:p>
                      <a:pPr>
                        <a:spcAft>
                          <a:spcPts val="0"/>
                        </a:spcAft>
                      </a:pPr>
                      <a:r>
                        <a:rPr lang="en-US" sz="1300" dirty="0">
                          <a:effectLst/>
                        </a:rPr>
                        <a:t> </a:t>
                      </a:r>
                      <a:endParaRPr lang="en-IN" sz="1300" dirty="0">
                        <a:effectLst/>
                      </a:endParaRPr>
                    </a:p>
                    <a:p>
                      <a:pPr>
                        <a:spcAft>
                          <a:spcPts val="0"/>
                        </a:spcAft>
                      </a:pPr>
                      <a:r>
                        <a:rPr lang="en-US" sz="1300" dirty="0">
                          <a:effectLst/>
                        </a:rPr>
                        <a:t>Lack of support and protection from parents  </a:t>
                      </a:r>
                      <a:endParaRPr lang="en-IN" sz="1300" dirty="0">
                        <a:effectLst/>
                        <a:latin typeface="Times New Roman"/>
                        <a:ea typeface="Times New Roman"/>
                      </a:endParaRPr>
                    </a:p>
                  </a:txBody>
                  <a:tcPr marL="68580" marR="68580" marT="0" marB="0"/>
                </a:tc>
                <a:tc>
                  <a:txBody>
                    <a:bodyPr/>
                    <a:lstStyle/>
                    <a:p>
                      <a:pPr>
                        <a:spcAft>
                          <a:spcPts val="0"/>
                        </a:spcAft>
                      </a:pPr>
                      <a:r>
                        <a:rPr lang="en-US" sz="1300" dirty="0">
                          <a:effectLst/>
                        </a:rPr>
                        <a:t>Grief, depression</a:t>
                      </a:r>
                      <a:endParaRPr lang="en-IN" sz="1300" dirty="0">
                        <a:effectLst/>
                      </a:endParaRPr>
                    </a:p>
                    <a:p>
                      <a:pPr>
                        <a:spcAft>
                          <a:spcPts val="0"/>
                        </a:spcAft>
                      </a:pPr>
                      <a:r>
                        <a:rPr lang="en-US" sz="1300" dirty="0">
                          <a:effectLst/>
                        </a:rPr>
                        <a:t> </a:t>
                      </a:r>
                      <a:endParaRPr lang="en-IN" sz="1300" dirty="0">
                        <a:effectLst/>
                      </a:endParaRPr>
                    </a:p>
                    <a:p>
                      <a:pPr>
                        <a:spcAft>
                          <a:spcPts val="0"/>
                        </a:spcAft>
                      </a:pPr>
                      <a:r>
                        <a:rPr lang="en-US" sz="1300" dirty="0">
                          <a:effectLst/>
                        </a:rPr>
                        <a:t>Extreme dependency</a:t>
                      </a:r>
                      <a:endParaRPr lang="en-IN" sz="1300" dirty="0">
                        <a:effectLst/>
                      </a:endParaRPr>
                    </a:p>
                    <a:p>
                      <a:pPr>
                        <a:spcAft>
                          <a:spcPts val="0"/>
                        </a:spcAft>
                      </a:pPr>
                      <a:r>
                        <a:rPr lang="en-US" sz="1300" dirty="0">
                          <a:effectLst/>
                        </a:rPr>
                        <a:t> </a:t>
                      </a:r>
                      <a:endParaRPr lang="en-IN" sz="1300" dirty="0">
                        <a:effectLst/>
                      </a:endParaRPr>
                    </a:p>
                    <a:p>
                      <a:pPr>
                        <a:spcAft>
                          <a:spcPts val="0"/>
                        </a:spcAft>
                      </a:pPr>
                      <a:r>
                        <a:rPr lang="en-US" sz="1300" dirty="0">
                          <a:effectLst/>
                        </a:rPr>
                        <a:t>Impaired ability to </a:t>
                      </a:r>
                      <a:endParaRPr lang="en-IN" sz="1300" dirty="0">
                        <a:effectLst/>
                      </a:endParaRPr>
                    </a:p>
                    <a:p>
                      <a:pPr>
                        <a:spcAft>
                          <a:spcPts val="0"/>
                        </a:spcAft>
                      </a:pPr>
                      <a:r>
                        <a:rPr lang="en-US" sz="1300" dirty="0">
                          <a:effectLst/>
                        </a:rPr>
                        <a:t>judge trustworthiness</a:t>
                      </a:r>
                      <a:endParaRPr lang="en-IN" sz="1300" dirty="0">
                        <a:effectLst/>
                      </a:endParaRPr>
                    </a:p>
                    <a:p>
                      <a:pPr>
                        <a:spcAft>
                          <a:spcPts val="0"/>
                        </a:spcAft>
                      </a:pPr>
                      <a:r>
                        <a:rPr lang="en-US" sz="1300" dirty="0">
                          <a:effectLst/>
                        </a:rPr>
                        <a:t>of others</a:t>
                      </a:r>
                      <a:endParaRPr lang="en-IN" sz="1300" dirty="0">
                        <a:effectLst/>
                      </a:endParaRPr>
                    </a:p>
                    <a:p>
                      <a:pPr>
                        <a:spcAft>
                          <a:spcPts val="0"/>
                        </a:spcAft>
                      </a:pPr>
                      <a:r>
                        <a:rPr lang="en-US" sz="1300" dirty="0">
                          <a:effectLst/>
                        </a:rPr>
                        <a:t> </a:t>
                      </a:r>
                      <a:endParaRPr lang="en-IN" sz="1300" dirty="0">
                        <a:effectLst/>
                      </a:endParaRPr>
                    </a:p>
                    <a:p>
                      <a:pPr>
                        <a:spcAft>
                          <a:spcPts val="0"/>
                        </a:spcAft>
                      </a:pPr>
                      <a:r>
                        <a:rPr lang="en-US" sz="1300" dirty="0">
                          <a:effectLst/>
                        </a:rPr>
                        <a:t>Mistrust; particularly</a:t>
                      </a:r>
                      <a:endParaRPr lang="en-IN" sz="1300" dirty="0">
                        <a:effectLst/>
                      </a:endParaRPr>
                    </a:p>
                    <a:p>
                      <a:pPr>
                        <a:spcAft>
                          <a:spcPts val="0"/>
                        </a:spcAft>
                      </a:pPr>
                      <a:r>
                        <a:rPr lang="en-US" sz="1300" dirty="0">
                          <a:effectLst/>
                        </a:rPr>
                        <a:t>of men</a:t>
                      </a:r>
                      <a:endParaRPr lang="en-IN" sz="1300" dirty="0">
                        <a:effectLst/>
                      </a:endParaRPr>
                    </a:p>
                    <a:p>
                      <a:pPr>
                        <a:spcAft>
                          <a:spcPts val="0"/>
                        </a:spcAft>
                      </a:pPr>
                      <a:r>
                        <a:rPr lang="en-US" sz="1300" dirty="0">
                          <a:effectLst/>
                        </a:rPr>
                        <a:t> </a:t>
                      </a:r>
                      <a:endParaRPr lang="en-IN" sz="1300" dirty="0">
                        <a:effectLst/>
                      </a:endParaRPr>
                    </a:p>
                    <a:p>
                      <a:pPr>
                        <a:spcAft>
                          <a:spcPts val="0"/>
                        </a:spcAft>
                      </a:pPr>
                      <a:r>
                        <a:rPr lang="en-US" sz="1300" dirty="0">
                          <a:effectLst/>
                        </a:rPr>
                        <a:t>Anger, hostility</a:t>
                      </a:r>
                      <a:endParaRPr lang="en-IN" sz="1300" dirty="0">
                        <a:effectLst/>
                        <a:latin typeface="Times New Roman"/>
                        <a:ea typeface="Times New Roman"/>
                      </a:endParaRPr>
                    </a:p>
                  </a:txBody>
                  <a:tcPr marL="68580" marR="68580" marT="0" marB="0"/>
                </a:tc>
                <a:tc>
                  <a:txBody>
                    <a:bodyPr/>
                    <a:lstStyle/>
                    <a:p>
                      <a:pPr>
                        <a:spcAft>
                          <a:spcPts val="0"/>
                        </a:spcAft>
                      </a:pPr>
                      <a:r>
                        <a:rPr lang="en-US" sz="1300" dirty="0">
                          <a:effectLst/>
                        </a:rPr>
                        <a:t>Clinging</a:t>
                      </a:r>
                      <a:endParaRPr lang="en-IN" sz="1300" dirty="0">
                        <a:effectLst/>
                      </a:endParaRPr>
                    </a:p>
                    <a:p>
                      <a:pPr>
                        <a:spcAft>
                          <a:spcPts val="0"/>
                        </a:spcAft>
                      </a:pPr>
                      <a:r>
                        <a:rPr lang="en-US" sz="1300" dirty="0">
                          <a:effectLst/>
                        </a:rPr>
                        <a:t>Vulnerability</a:t>
                      </a:r>
                      <a:endParaRPr lang="en-IN" sz="1300" dirty="0">
                        <a:effectLst/>
                      </a:endParaRPr>
                    </a:p>
                    <a:p>
                      <a:pPr>
                        <a:spcAft>
                          <a:spcPts val="0"/>
                        </a:spcAft>
                      </a:pPr>
                      <a:r>
                        <a:rPr lang="en-US" sz="1300" dirty="0">
                          <a:effectLst/>
                        </a:rPr>
                        <a:t> </a:t>
                      </a:r>
                      <a:endParaRPr lang="en-IN" sz="1300" dirty="0">
                        <a:effectLst/>
                      </a:endParaRPr>
                    </a:p>
                    <a:p>
                      <a:pPr>
                        <a:spcAft>
                          <a:spcPts val="0"/>
                        </a:spcAft>
                      </a:pPr>
                      <a:r>
                        <a:rPr lang="en-US" sz="1300" dirty="0">
                          <a:effectLst/>
                        </a:rPr>
                        <a:t>Allowing own children to be </a:t>
                      </a:r>
                      <a:endParaRPr lang="en-IN" sz="1300" dirty="0">
                        <a:effectLst/>
                      </a:endParaRPr>
                    </a:p>
                    <a:p>
                      <a:pPr>
                        <a:spcAft>
                          <a:spcPts val="0"/>
                        </a:spcAft>
                      </a:pPr>
                      <a:r>
                        <a:rPr lang="en-US" sz="1300" dirty="0">
                          <a:effectLst/>
                        </a:rPr>
                        <a:t>victimized</a:t>
                      </a:r>
                      <a:endParaRPr lang="en-IN" sz="1300" dirty="0">
                        <a:effectLst/>
                      </a:endParaRPr>
                    </a:p>
                    <a:p>
                      <a:pPr>
                        <a:spcAft>
                          <a:spcPts val="0"/>
                        </a:spcAft>
                      </a:pPr>
                      <a:r>
                        <a:rPr lang="en-US" sz="1300" dirty="0">
                          <a:effectLst/>
                        </a:rPr>
                        <a:t> </a:t>
                      </a:r>
                      <a:endParaRPr lang="en-IN" sz="1300" dirty="0">
                        <a:effectLst/>
                      </a:endParaRPr>
                    </a:p>
                    <a:p>
                      <a:pPr>
                        <a:spcAft>
                          <a:spcPts val="0"/>
                        </a:spcAft>
                      </a:pPr>
                      <a:r>
                        <a:rPr lang="en-US" sz="1300" dirty="0">
                          <a:effectLst/>
                        </a:rPr>
                        <a:t>Isolation</a:t>
                      </a:r>
                      <a:endParaRPr lang="en-IN" sz="1300" dirty="0">
                        <a:effectLst/>
                      </a:endParaRPr>
                    </a:p>
                    <a:p>
                      <a:pPr>
                        <a:spcAft>
                          <a:spcPts val="0"/>
                        </a:spcAft>
                      </a:pPr>
                      <a:r>
                        <a:rPr lang="en-US" sz="1300" dirty="0">
                          <a:effectLst/>
                        </a:rPr>
                        <a:t> </a:t>
                      </a:r>
                      <a:endParaRPr lang="en-IN" sz="1300" dirty="0">
                        <a:effectLst/>
                      </a:endParaRPr>
                    </a:p>
                    <a:p>
                      <a:pPr>
                        <a:spcAft>
                          <a:spcPts val="0"/>
                        </a:spcAft>
                      </a:pPr>
                      <a:r>
                        <a:rPr lang="en-US" sz="1300" dirty="0">
                          <a:effectLst/>
                        </a:rPr>
                        <a:t>Discomfort in intimate </a:t>
                      </a:r>
                      <a:endParaRPr lang="en-IN" sz="1300" dirty="0">
                        <a:effectLst/>
                      </a:endParaRPr>
                    </a:p>
                    <a:p>
                      <a:pPr>
                        <a:spcAft>
                          <a:spcPts val="0"/>
                        </a:spcAft>
                      </a:pPr>
                      <a:r>
                        <a:rPr lang="en-US" sz="1300" dirty="0">
                          <a:effectLst/>
                        </a:rPr>
                        <a:t>Relationships</a:t>
                      </a:r>
                      <a:endParaRPr lang="en-IN" sz="1300" dirty="0">
                        <a:effectLst/>
                      </a:endParaRPr>
                    </a:p>
                    <a:p>
                      <a:pPr>
                        <a:spcAft>
                          <a:spcPts val="0"/>
                        </a:spcAft>
                      </a:pPr>
                      <a:r>
                        <a:rPr lang="en-US" sz="1300" dirty="0">
                          <a:effectLst/>
                        </a:rPr>
                        <a:t> </a:t>
                      </a:r>
                      <a:endParaRPr lang="en-IN" sz="1300" dirty="0">
                        <a:effectLst/>
                      </a:endParaRPr>
                    </a:p>
                    <a:p>
                      <a:pPr>
                        <a:spcAft>
                          <a:spcPts val="0"/>
                        </a:spcAft>
                      </a:pPr>
                      <a:r>
                        <a:rPr lang="en-US" sz="1300" dirty="0">
                          <a:effectLst/>
                        </a:rPr>
                        <a:t>Marital problems</a:t>
                      </a:r>
                      <a:endParaRPr lang="en-IN" sz="1300" dirty="0">
                        <a:effectLst/>
                      </a:endParaRPr>
                    </a:p>
                    <a:p>
                      <a:pPr>
                        <a:spcAft>
                          <a:spcPts val="0"/>
                        </a:spcAft>
                      </a:pPr>
                      <a:r>
                        <a:rPr lang="en-US" sz="1300" dirty="0">
                          <a:effectLst/>
                        </a:rPr>
                        <a:t>Aggressive behavior</a:t>
                      </a:r>
                      <a:endParaRPr lang="en-IN" sz="1300" dirty="0">
                        <a:effectLst/>
                      </a:endParaRPr>
                    </a:p>
                    <a:p>
                      <a:pPr>
                        <a:spcAft>
                          <a:spcPts val="0"/>
                        </a:spcAft>
                      </a:pPr>
                      <a:r>
                        <a:rPr lang="en-US" sz="1300" dirty="0">
                          <a:effectLst/>
                        </a:rPr>
                        <a:t>Delinquency</a:t>
                      </a:r>
                      <a:endParaRPr lang="en-IN" sz="1300" dirty="0">
                        <a:effectLst/>
                      </a:endParaRPr>
                    </a:p>
                    <a:p>
                      <a:pPr>
                        <a:spcAft>
                          <a:spcPts val="0"/>
                        </a:spcAft>
                      </a:pPr>
                      <a:r>
                        <a:rPr lang="en-US" sz="1300" dirty="0">
                          <a:effectLst/>
                        </a:rPr>
                        <a:t> </a:t>
                      </a:r>
                      <a:endParaRPr lang="en-IN" sz="1300" dirty="0">
                        <a:effectLst/>
                        <a:latin typeface="Times New Roman"/>
                        <a:ea typeface="Times New Roman"/>
                      </a:endParaRPr>
                    </a:p>
                  </a:txBody>
                  <a:tcPr marL="68580" marR="68580" marT="0" marB="0"/>
                </a:tc>
              </a:tr>
            </a:tbl>
          </a:graphicData>
        </a:graphic>
      </p:graphicFrame>
      <p:sp>
        <p:nvSpPr>
          <p:cNvPr id="3" name="Rectangle 2"/>
          <p:cNvSpPr/>
          <p:nvPr/>
        </p:nvSpPr>
        <p:spPr>
          <a:xfrm>
            <a:off x="838200" y="228600"/>
            <a:ext cx="71628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dirty="0" smtClean="0"/>
              <a:t>Understanding the Trauma Dynamics of CSA (3)</a:t>
            </a:r>
            <a:endParaRPr lang="en-IN" b="1" dirty="0"/>
          </a:p>
        </p:txBody>
      </p:sp>
      <p:sp>
        <p:nvSpPr>
          <p:cNvPr id="5" name="Slide Number Placeholder 4"/>
          <p:cNvSpPr>
            <a:spLocks noGrp="1"/>
          </p:cNvSpPr>
          <p:nvPr>
            <p:ph type="sldNum" sz="quarter" idx="12"/>
          </p:nvPr>
        </p:nvSpPr>
        <p:spPr/>
        <p:txBody>
          <a:bodyPr/>
          <a:lstStyle/>
          <a:p>
            <a:fld id="{355124D6-B63E-43F8-800B-A49973767DB3}" type="slidenum">
              <a:rPr lang="en-IN" smtClean="0"/>
              <a:t>74</a:t>
            </a:fld>
            <a:endParaRPr lang="en-IN"/>
          </a:p>
        </p:txBody>
      </p:sp>
    </p:spTree>
    <p:extLst>
      <p:ext uri="{BB962C8B-B14F-4D97-AF65-F5344CB8AC3E}">
        <p14:creationId xmlns:p14="http://schemas.microsoft.com/office/powerpoint/2010/main" val="88833526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420511024"/>
              </p:ext>
            </p:extLst>
          </p:nvPr>
        </p:nvGraphicFramePr>
        <p:xfrm>
          <a:off x="457200" y="914400"/>
          <a:ext cx="8382000" cy="5381942"/>
        </p:xfrm>
        <a:graphic>
          <a:graphicData uri="http://schemas.openxmlformats.org/drawingml/2006/table">
            <a:tbl>
              <a:tblPr firstRow="1" firstCol="1" lastRow="1" lastCol="1" bandRow="1" bandCol="1">
                <a:tableStyleId>{5C22544A-7EE6-4342-B048-85BDC9FD1C3A}</a:tableStyleId>
              </a:tblPr>
              <a:tblGrid>
                <a:gridCol w="1752600"/>
                <a:gridCol w="2645039"/>
                <a:gridCol w="1757892"/>
                <a:gridCol w="2226469"/>
              </a:tblGrid>
              <a:tr h="398662">
                <a:tc>
                  <a:txBody>
                    <a:bodyPr/>
                    <a:lstStyle/>
                    <a:p>
                      <a:pPr>
                        <a:spcAft>
                          <a:spcPts val="0"/>
                        </a:spcAft>
                      </a:pPr>
                      <a:r>
                        <a:rPr lang="en-US" sz="1300" dirty="0">
                          <a:effectLst/>
                        </a:rPr>
                        <a:t>EFFECT</a:t>
                      </a:r>
                      <a:endParaRPr lang="en-IN" sz="1300" dirty="0">
                        <a:effectLst/>
                        <a:latin typeface="Times New Roman"/>
                        <a:ea typeface="Times New Roman"/>
                      </a:endParaRPr>
                    </a:p>
                  </a:txBody>
                  <a:tcPr marL="68580" marR="68580" marT="0" marB="0"/>
                </a:tc>
                <a:tc>
                  <a:txBody>
                    <a:bodyPr/>
                    <a:lstStyle/>
                    <a:p>
                      <a:pPr>
                        <a:spcAft>
                          <a:spcPts val="0"/>
                        </a:spcAft>
                      </a:pPr>
                      <a:r>
                        <a:rPr lang="en-US" sz="1300" dirty="0">
                          <a:effectLst/>
                        </a:rPr>
                        <a:t>   PROCESSES</a:t>
                      </a:r>
                      <a:endParaRPr lang="en-IN" sz="1300" dirty="0">
                        <a:effectLst/>
                        <a:latin typeface="Times New Roman"/>
                        <a:ea typeface="Times New Roman"/>
                      </a:endParaRPr>
                    </a:p>
                  </a:txBody>
                  <a:tcPr marL="68580" marR="68580" marT="0" marB="0"/>
                </a:tc>
                <a:tc>
                  <a:txBody>
                    <a:bodyPr/>
                    <a:lstStyle/>
                    <a:p>
                      <a:pPr>
                        <a:spcAft>
                          <a:spcPts val="0"/>
                        </a:spcAft>
                      </a:pPr>
                      <a:r>
                        <a:rPr lang="en-US" sz="1300">
                          <a:effectLst/>
                        </a:rPr>
                        <a:t>PSYCHOLOGICAL </a:t>
                      </a:r>
                      <a:endParaRPr lang="en-IN" sz="1300">
                        <a:effectLst/>
                      </a:endParaRPr>
                    </a:p>
                    <a:p>
                      <a:pPr>
                        <a:spcAft>
                          <a:spcPts val="0"/>
                        </a:spcAft>
                      </a:pPr>
                      <a:r>
                        <a:rPr lang="en-US" sz="1300">
                          <a:effectLst/>
                        </a:rPr>
                        <a:t>IMPACT</a:t>
                      </a:r>
                      <a:endParaRPr lang="en-IN" sz="1300">
                        <a:effectLst/>
                        <a:latin typeface="Times New Roman"/>
                        <a:ea typeface="Times New Roman"/>
                      </a:endParaRPr>
                    </a:p>
                  </a:txBody>
                  <a:tcPr marL="68580" marR="68580" marT="0" marB="0"/>
                </a:tc>
                <a:tc>
                  <a:txBody>
                    <a:bodyPr/>
                    <a:lstStyle/>
                    <a:p>
                      <a:pPr>
                        <a:spcAft>
                          <a:spcPts val="0"/>
                        </a:spcAft>
                      </a:pPr>
                      <a:r>
                        <a:rPr lang="en-US" sz="1300">
                          <a:effectLst/>
                        </a:rPr>
                        <a:t>BEHAVIORAL</a:t>
                      </a:r>
                      <a:endParaRPr lang="en-IN" sz="1300">
                        <a:effectLst/>
                      </a:endParaRPr>
                    </a:p>
                    <a:p>
                      <a:pPr>
                        <a:spcAft>
                          <a:spcPts val="0"/>
                        </a:spcAft>
                      </a:pPr>
                      <a:r>
                        <a:rPr lang="en-US" sz="1300">
                          <a:effectLst/>
                        </a:rPr>
                        <a:t>MANIFESTATIONS</a:t>
                      </a:r>
                      <a:endParaRPr lang="en-IN" sz="1300">
                        <a:effectLst/>
                        <a:latin typeface="Times New Roman"/>
                        <a:ea typeface="Times New Roman"/>
                      </a:endParaRPr>
                    </a:p>
                  </a:txBody>
                  <a:tcPr marL="68580" marR="68580" marT="0" marB="0"/>
                </a:tc>
              </a:tr>
              <a:tr h="4983280">
                <a:tc>
                  <a:txBody>
                    <a:bodyPr/>
                    <a:lstStyle/>
                    <a:p>
                      <a:pPr>
                        <a:spcAft>
                          <a:spcPts val="0"/>
                        </a:spcAft>
                      </a:pPr>
                      <a:r>
                        <a:rPr lang="en-US" sz="1300" dirty="0">
                          <a:solidFill>
                            <a:srgbClr val="FF0000"/>
                          </a:solidFill>
                          <a:effectLst/>
                        </a:rPr>
                        <a:t>POWERLESSNESS</a:t>
                      </a:r>
                      <a:endParaRPr lang="en-IN" sz="1300" dirty="0">
                        <a:solidFill>
                          <a:srgbClr val="FF0000"/>
                        </a:solidFill>
                        <a:effectLst/>
                      </a:endParaRPr>
                    </a:p>
                    <a:p>
                      <a:pPr>
                        <a:spcAft>
                          <a:spcPts val="0"/>
                        </a:spcAft>
                      </a:pPr>
                      <a:r>
                        <a:rPr lang="en-US" sz="1300" dirty="0">
                          <a:solidFill>
                            <a:srgbClr val="FF0000"/>
                          </a:solidFill>
                          <a:effectLst/>
                        </a:rPr>
                        <a:t> </a:t>
                      </a:r>
                      <a:endParaRPr lang="en-IN" sz="1300" dirty="0">
                        <a:solidFill>
                          <a:srgbClr val="FF0000"/>
                        </a:solidFill>
                        <a:effectLst/>
                      </a:endParaRPr>
                    </a:p>
                    <a:p>
                      <a:pPr>
                        <a:spcAft>
                          <a:spcPts val="0"/>
                        </a:spcAft>
                      </a:pPr>
                      <a:r>
                        <a:rPr lang="en-US" sz="1300" dirty="0">
                          <a:effectLst/>
                        </a:rPr>
                        <a:t>The child’s will,</a:t>
                      </a:r>
                      <a:endParaRPr lang="en-IN" sz="1300" dirty="0">
                        <a:effectLst/>
                      </a:endParaRPr>
                    </a:p>
                    <a:p>
                      <a:pPr>
                        <a:spcAft>
                          <a:spcPts val="0"/>
                        </a:spcAft>
                      </a:pPr>
                      <a:r>
                        <a:rPr lang="en-US" sz="1300" dirty="0">
                          <a:effectLst/>
                        </a:rPr>
                        <a:t>wishes and sense</a:t>
                      </a:r>
                      <a:endParaRPr lang="en-IN" sz="1300" dirty="0">
                        <a:effectLst/>
                      </a:endParaRPr>
                    </a:p>
                    <a:p>
                      <a:pPr>
                        <a:spcAft>
                          <a:spcPts val="0"/>
                        </a:spcAft>
                      </a:pPr>
                      <a:r>
                        <a:rPr lang="en-US" sz="1300" dirty="0">
                          <a:effectLst/>
                        </a:rPr>
                        <a:t>of efficacy are</a:t>
                      </a:r>
                      <a:endParaRPr lang="en-IN" sz="1300" dirty="0">
                        <a:effectLst/>
                      </a:endParaRPr>
                    </a:p>
                    <a:p>
                      <a:pPr>
                        <a:spcAft>
                          <a:spcPts val="0"/>
                        </a:spcAft>
                      </a:pPr>
                      <a:r>
                        <a:rPr lang="en-US" sz="1300" dirty="0">
                          <a:effectLst/>
                        </a:rPr>
                        <a:t>repeatedly</a:t>
                      </a:r>
                      <a:endParaRPr lang="en-IN" sz="1300" dirty="0">
                        <a:effectLst/>
                      </a:endParaRPr>
                    </a:p>
                    <a:p>
                      <a:pPr>
                        <a:spcAft>
                          <a:spcPts val="0"/>
                        </a:spcAft>
                      </a:pPr>
                      <a:r>
                        <a:rPr lang="en-US" sz="1300" dirty="0">
                          <a:effectLst/>
                        </a:rPr>
                        <a:t>over-ruled and </a:t>
                      </a:r>
                      <a:endParaRPr lang="en-IN" sz="1300" dirty="0">
                        <a:effectLst/>
                      </a:endParaRPr>
                    </a:p>
                    <a:p>
                      <a:pPr>
                        <a:spcAft>
                          <a:spcPts val="0"/>
                        </a:spcAft>
                      </a:pPr>
                      <a:r>
                        <a:rPr lang="en-US" sz="1300" dirty="0">
                          <a:effectLst/>
                        </a:rPr>
                        <a:t>frustrated and the</a:t>
                      </a:r>
                      <a:endParaRPr lang="en-IN" sz="1300" dirty="0">
                        <a:effectLst/>
                      </a:endParaRPr>
                    </a:p>
                    <a:p>
                      <a:pPr>
                        <a:spcAft>
                          <a:spcPts val="0"/>
                        </a:spcAft>
                      </a:pPr>
                      <a:r>
                        <a:rPr lang="en-US" sz="1300" dirty="0">
                          <a:effectLst/>
                        </a:rPr>
                        <a:t>child experiences </a:t>
                      </a:r>
                      <a:endParaRPr lang="en-IN" sz="1300" dirty="0">
                        <a:effectLst/>
                      </a:endParaRPr>
                    </a:p>
                    <a:p>
                      <a:pPr>
                        <a:spcAft>
                          <a:spcPts val="0"/>
                        </a:spcAft>
                      </a:pPr>
                      <a:r>
                        <a:rPr lang="en-US" sz="1300" dirty="0">
                          <a:effectLst/>
                        </a:rPr>
                        <a:t>the threat of </a:t>
                      </a:r>
                      <a:endParaRPr lang="en-IN" sz="1300" dirty="0">
                        <a:effectLst/>
                      </a:endParaRPr>
                    </a:p>
                    <a:p>
                      <a:pPr>
                        <a:spcAft>
                          <a:spcPts val="0"/>
                        </a:spcAft>
                      </a:pPr>
                      <a:r>
                        <a:rPr lang="en-US" sz="1300" dirty="0">
                          <a:effectLst/>
                        </a:rPr>
                        <a:t>injury  or </a:t>
                      </a:r>
                      <a:endParaRPr lang="en-IN" sz="1300" dirty="0">
                        <a:effectLst/>
                      </a:endParaRPr>
                    </a:p>
                    <a:p>
                      <a:pPr>
                        <a:spcAft>
                          <a:spcPts val="0"/>
                        </a:spcAft>
                      </a:pPr>
                      <a:r>
                        <a:rPr lang="en-US" sz="1300" dirty="0">
                          <a:effectLst/>
                        </a:rPr>
                        <a:t>annihilation</a:t>
                      </a:r>
                      <a:endParaRPr lang="en-IN" sz="1300" dirty="0">
                        <a:effectLst/>
                        <a:latin typeface="Times New Roman"/>
                        <a:ea typeface="Times New Roman"/>
                      </a:endParaRPr>
                    </a:p>
                  </a:txBody>
                  <a:tcPr marL="68580" marR="68580" marT="0" marB="0"/>
                </a:tc>
                <a:tc>
                  <a:txBody>
                    <a:bodyPr/>
                    <a:lstStyle/>
                    <a:p>
                      <a:pPr>
                        <a:spcAft>
                          <a:spcPts val="0"/>
                        </a:spcAft>
                      </a:pPr>
                      <a:r>
                        <a:rPr lang="en-US" sz="1300" dirty="0">
                          <a:effectLst/>
                        </a:rPr>
                        <a:t>Body territory, invaded against </a:t>
                      </a:r>
                      <a:endParaRPr lang="en-IN" sz="1300" dirty="0">
                        <a:effectLst/>
                      </a:endParaRPr>
                    </a:p>
                    <a:p>
                      <a:pPr>
                        <a:spcAft>
                          <a:spcPts val="0"/>
                        </a:spcAft>
                      </a:pPr>
                      <a:r>
                        <a:rPr lang="en-US" sz="1300" dirty="0">
                          <a:effectLst/>
                        </a:rPr>
                        <a:t>child’s wishes</a:t>
                      </a:r>
                      <a:endParaRPr lang="en-IN" sz="1300" dirty="0">
                        <a:effectLst/>
                      </a:endParaRPr>
                    </a:p>
                    <a:p>
                      <a:pPr>
                        <a:spcAft>
                          <a:spcPts val="0"/>
                        </a:spcAft>
                      </a:pPr>
                      <a:r>
                        <a:rPr lang="en-US" sz="1300" dirty="0">
                          <a:effectLst/>
                        </a:rPr>
                        <a:t> </a:t>
                      </a:r>
                      <a:endParaRPr lang="en-IN" sz="1300" dirty="0">
                        <a:effectLst/>
                      </a:endParaRPr>
                    </a:p>
                    <a:p>
                      <a:pPr>
                        <a:spcAft>
                          <a:spcPts val="0"/>
                        </a:spcAft>
                      </a:pPr>
                      <a:r>
                        <a:rPr lang="en-US" sz="1300" dirty="0">
                          <a:effectLst/>
                        </a:rPr>
                        <a:t>Vulnerability to invasion continues </a:t>
                      </a:r>
                      <a:endParaRPr lang="en-IN" sz="1300" dirty="0">
                        <a:effectLst/>
                      </a:endParaRPr>
                    </a:p>
                    <a:p>
                      <a:pPr>
                        <a:spcAft>
                          <a:spcPts val="0"/>
                        </a:spcAft>
                      </a:pPr>
                      <a:r>
                        <a:rPr lang="en-US" sz="1300" dirty="0">
                          <a:effectLst/>
                        </a:rPr>
                        <a:t>over time</a:t>
                      </a:r>
                      <a:endParaRPr lang="en-IN" sz="1300" dirty="0">
                        <a:effectLst/>
                      </a:endParaRPr>
                    </a:p>
                    <a:p>
                      <a:pPr>
                        <a:spcAft>
                          <a:spcPts val="0"/>
                        </a:spcAft>
                      </a:pPr>
                      <a:r>
                        <a:rPr lang="en-US" sz="1300" dirty="0">
                          <a:effectLst/>
                        </a:rPr>
                        <a:t> </a:t>
                      </a:r>
                      <a:endParaRPr lang="en-IN" sz="1300" dirty="0">
                        <a:effectLst/>
                      </a:endParaRPr>
                    </a:p>
                    <a:p>
                      <a:pPr>
                        <a:spcAft>
                          <a:spcPts val="0"/>
                        </a:spcAft>
                      </a:pPr>
                      <a:r>
                        <a:rPr lang="en-US" sz="1300" dirty="0">
                          <a:effectLst/>
                        </a:rPr>
                        <a:t>Offender uses force or trickery to </a:t>
                      </a:r>
                      <a:endParaRPr lang="en-IN" sz="1300" dirty="0">
                        <a:effectLst/>
                      </a:endParaRPr>
                    </a:p>
                    <a:p>
                      <a:pPr>
                        <a:spcAft>
                          <a:spcPts val="0"/>
                        </a:spcAft>
                      </a:pPr>
                      <a:r>
                        <a:rPr lang="en-US" sz="1300" dirty="0">
                          <a:effectLst/>
                        </a:rPr>
                        <a:t>involve child</a:t>
                      </a:r>
                      <a:endParaRPr lang="en-IN" sz="1300" dirty="0">
                        <a:effectLst/>
                      </a:endParaRPr>
                    </a:p>
                    <a:p>
                      <a:pPr>
                        <a:spcAft>
                          <a:spcPts val="0"/>
                        </a:spcAft>
                      </a:pPr>
                      <a:r>
                        <a:rPr lang="en-US" sz="1300" dirty="0">
                          <a:effectLst/>
                        </a:rPr>
                        <a:t> </a:t>
                      </a:r>
                      <a:endParaRPr lang="en-IN" sz="1300" dirty="0">
                        <a:effectLst/>
                      </a:endParaRPr>
                    </a:p>
                    <a:p>
                      <a:pPr>
                        <a:spcAft>
                          <a:spcPts val="0"/>
                        </a:spcAft>
                      </a:pPr>
                      <a:r>
                        <a:rPr lang="en-US" sz="1300" dirty="0">
                          <a:effectLst/>
                        </a:rPr>
                        <a:t>Child feels unable to protect self </a:t>
                      </a:r>
                      <a:endParaRPr lang="en-IN" sz="1300" dirty="0">
                        <a:effectLst/>
                      </a:endParaRPr>
                    </a:p>
                    <a:p>
                      <a:pPr>
                        <a:spcAft>
                          <a:spcPts val="0"/>
                        </a:spcAft>
                      </a:pPr>
                      <a:r>
                        <a:rPr lang="en-US" sz="1300" dirty="0">
                          <a:effectLst/>
                        </a:rPr>
                        <a:t>and halt abuse</a:t>
                      </a:r>
                      <a:endParaRPr lang="en-IN" sz="1300" dirty="0">
                        <a:effectLst/>
                      </a:endParaRPr>
                    </a:p>
                    <a:p>
                      <a:pPr>
                        <a:spcAft>
                          <a:spcPts val="0"/>
                        </a:spcAft>
                      </a:pPr>
                      <a:r>
                        <a:rPr lang="en-US" sz="1300" dirty="0">
                          <a:effectLst/>
                        </a:rPr>
                        <a:t> </a:t>
                      </a:r>
                      <a:endParaRPr lang="en-IN" sz="1300" dirty="0">
                        <a:effectLst/>
                      </a:endParaRPr>
                    </a:p>
                    <a:p>
                      <a:pPr>
                        <a:spcAft>
                          <a:spcPts val="0"/>
                        </a:spcAft>
                      </a:pPr>
                      <a:r>
                        <a:rPr lang="en-US" sz="1300" dirty="0">
                          <a:effectLst/>
                        </a:rPr>
                        <a:t>Repeated experiences of fear</a:t>
                      </a:r>
                      <a:endParaRPr lang="en-IN" sz="1300" dirty="0">
                        <a:effectLst/>
                      </a:endParaRPr>
                    </a:p>
                    <a:p>
                      <a:pPr>
                        <a:spcAft>
                          <a:spcPts val="0"/>
                        </a:spcAft>
                      </a:pPr>
                      <a:r>
                        <a:rPr lang="en-US" sz="1300" dirty="0">
                          <a:effectLst/>
                        </a:rPr>
                        <a:t> </a:t>
                      </a:r>
                      <a:endParaRPr lang="en-IN" sz="1300" dirty="0">
                        <a:effectLst/>
                      </a:endParaRPr>
                    </a:p>
                    <a:p>
                      <a:pPr>
                        <a:spcAft>
                          <a:spcPts val="0"/>
                        </a:spcAft>
                      </a:pPr>
                      <a:r>
                        <a:rPr lang="en-US" sz="1300" dirty="0">
                          <a:effectLst/>
                        </a:rPr>
                        <a:t>Child is unable to make others </a:t>
                      </a:r>
                      <a:endParaRPr lang="en-IN" sz="1300" dirty="0">
                        <a:effectLst/>
                      </a:endParaRPr>
                    </a:p>
                    <a:p>
                      <a:pPr>
                        <a:spcAft>
                          <a:spcPts val="0"/>
                        </a:spcAft>
                      </a:pPr>
                      <a:r>
                        <a:rPr lang="en-US" sz="1300" dirty="0">
                          <a:effectLst/>
                        </a:rPr>
                        <a:t>believe</a:t>
                      </a:r>
                      <a:endParaRPr lang="en-IN" sz="1300" dirty="0">
                        <a:effectLst/>
                        <a:latin typeface="Times New Roman"/>
                        <a:ea typeface="Times New Roman"/>
                      </a:endParaRPr>
                    </a:p>
                  </a:txBody>
                  <a:tcPr marL="68580" marR="68580" marT="0" marB="0"/>
                </a:tc>
                <a:tc>
                  <a:txBody>
                    <a:bodyPr/>
                    <a:lstStyle/>
                    <a:p>
                      <a:pPr>
                        <a:spcAft>
                          <a:spcPts val="0"/>
                        </a:spcAft>
                      </a:pPr>
                      <a:r>
                        <a:rPr lang="en-US" sz="1300" dirty="0">
                          <a:effectLst/>
                        </a:rPr>
                        <a:t>Anxiety, fear</a:t>
                      </a:r>
                      <a:endParaRPr lang="en-IN" sz="1300" dirty="0">
                        <a:effectLst/>
                      </a:endParaRPr>
                    </a:p>
                    <a:p>
                      <a:pPr>
                        <a:spcAft>
                          <a:spcPts val="0"/>
                        </a:spcAft>
                      </a:pPr>
                      <a:r>
                        <a:rPr lang="en-US" sz="1300" dirty="0">
                          <a:effectLst/>
                        </a:rPr>
                        <a:t> </a:t>
                      </a:r>
                      <a:endParaRPr lang="en-IN" sz="1300" dirty="0">
                        <a:effectLst/>
                      </a:endParaRPr>
                    </a:p>
                    <a:p>
                      <a:pPr>
                        <a:spcAft>
                          <a:spcPts val="0"/>
                        </a:spcAft>
                      </a:pPr>
                      <a:r>
                        <a:rPr lang="en-US" sz="1300" dirty="0">
                          <a:effectLst/>
                        </a:rPr>
                        <a:t>Lowered sense of </a:t>
                      </a:r>
                      <a:endParaRPr lang="en-IN" sz="1300" dirty="0">
                        <a:effectLst/>
                      </a:endParaRPr>
                    </a:p>
                    <a:p>
                      <a:pPr>
                        <a:spcAft>
                          <a:spcPts val="0"/>
                        </a:spcAft>
                      </a:pPr>
                      <a:r>
                        <a:rPr lang="en-US" sz="1300" dirty="0">
                          <a:effectLst/>
                        </a:rPr>
                        <a:t>efficacy</a:t>
                      </a:r>
                      <a:endParaRPr lang="en-IN" sz="1300" dirty="0">
                        <a:effectLst/>
                      </a:endParaRPr>
                    </a:p>
                    <a:p>
                      <a:pPr>
                        <a:spcAft>
                          <a:spcPts val="0"/>
                        </a:spcAft>
                      </a:pPr>
                      <a:r>
                        <a:rPr lang="en-US" sz="1300" dirty="0">
                          <a:effectLst/>
                        </a:rPr>
                        <a:t> </a:t>
                      </a:r>
                      <a:endParaRPr lang="en-IN" sz="1300" dirty="0">
                        <a:effectLst/>
                      </a:endParaRPr>
                    </a:p>
                    <a:p>
                      <a:pPr>
                        <a:spcAft>
                          <a:spcPts val="0"/>
                        </a:spcAft>
                      </a:pPr>
                      <a:r>
                        <a:rPr lang="en-US" sz="1300" dirty="0">
                          <a:effectLst/>
                        </a:rPr>
                        <a:t>Perception of self as</a:t>
                      </a:r>
                      <a:endParaRPr lang="en-IN" sz="1300" dirty="0">
                        <a:effectLst/>
                      </a:endParaRPr>
                    </a:p>
                    <a:p>
                      <a:pPr>
                        <a:spcAft>
                          <a:spcPts val="0"/>
                        </a:spcAft>
                      </a:pPr>
                      <a:r>
                        <a:rPr lang="en-US" sz="1300" dirty="0">
                          <a:effectLst/>
                        </a:rPr>
                        <a:t>victim</a:t>
                      </a:r>
                      <a:endParaRPr lang="en-IN" sz="1300" dirty="0">
                        <a:effectLst/>
                      </a:endParaRPr>
                    </a:p>
                    <a:p>
                      <a:pPr>
                        <a:spcAft>
                          <a:spcPts val="0"/>
                        </a:spcAft>
                      </a:pPr>
                      <a:r>
                        <a:rPr lang="en-US" sz="1300" dirty="0">
                          <a:effectLst/>
                        </a:rPr>
                        <a:t> </a:t>
                      </a:r>
                      <a:endParaRPr lang="en-IN" sz="1300" dirty="0">
                        <a:effectLst/>
                      </a:endParaRPr>
                    </a:p>
                    <a:p>
                      <a:pPr>
                        <a:spcAft>
                          <a:spcPts val="0"/>
                        </a:spcAft>
                      </a:pPr>
                      <a:r>
                        <a:rPr lang="en-US" sz="1300" dirty="0">
                          <a:effectLst/>
                        </a:rPr>
                        <a:t>Need to control</a:t>
                      </a:r>
                      <a:endParaRPr lang="en-IN" sz="1300" dirty="0">
                        <a:effectLst/>
                      </a:endParaRPr>
                    </a:p>
                    <a:p>
                      <a:pPr>
                        <a:spcAft>
                          <a:spcPts val="0"/>
                        </a:spcAft>
                      </a:pPr>
                      <a:r>
                        <a:rPr lang="en-US" sz="1300" dirty="0">
                          <a:effectLst/>
                        </a:rPr>
                        <a:t> </a:t>
                      </a:r>
                      <a:endParaRPr lang="en-IN" sz="1300" dirty="0">
                        <a:effectLst/>
                      </a:endParaRPr>
                    </a:p>
                    <a:p>
                      <a:pPr>
                        <a:spcAft>
                          <a:spcPts val="0"/>
                        </a:spcAft>
                      </a:pPr>
                      <a:r>
                        <a:rPr lang="en-US" sz="1300" dirty="0">
                          <a:effectLst/>
                        </a:rPr>
                        <a:t>Identification with </a:t>
                      </a:r>
                      <a:endParaRPr lang="en-IN" sz="1300" dirty="0">
                        <a:effectLst/>
                      </a:endParaRPr>
                    </a:p>
                    <a:p>
                      <a:pPr>
                        <a:spcAft>
                          <a:spcPts val="0"/>
                        </a:spcAft>
                      </a:pPr>
                      <a:r>
                        <a:rPr lang="en-US" sz="1300" dirty="0">
                          <a:effectLst/>
                        </a:rPr>
                        <a:t>the aggressor</a:t>
                      </a:r>
                      <a:endParaRPr lang="en-IN" sz="1300" dirty="0">
                        <a:effectLst/>
                      </a:endParaRPr>
                    </a:p>
                    <a:p>
                      <a:pPr>
                        <a:spcAft>
                          <a:spcPts val="0"/>
                        </a:spcAft>
                      </a:pPr>
                      <a:r>
                        <a:rPr lang="en-US" sz="1300" dirty="0">
                          <a:effectLst/>
                        </a:rPr>
                        <a:t> </a:t>
                      </a:r>
                      <a:endParaRPr lang="en-IN" sz="1300" dirty="0">
                        <a:effectLst/>
                      </a:endParaRPr>
                    </a:p>
                    <a:p>
                      <a:pPr>
                        <a:spcAft>
                          <a:spcPts val="0"/>
                        </a:spcAft>
                      </a:pPr>
                      <a:r>
                        <a:rPr lang="en-US" sz="1300" dirty="0">
                          <a:effectLst/>
                        </a:rPr>
                        <a:t> </a:t>
                      </a:r>
                      <a:endParaRPr lang="en-IN" sz="1300" dirty="0">
                        <a:effectLst/>
                      </a:endParaRPr>
                    </a:p>
                    <a:p>
                      <a:pPr>
                        <a:spcAft>
                          <a:spcPts val="0"/>
                        </a:spcAft>
                      </a:pPr>
                      <a:r>
                        <a:rPr lang="en-US" sz="1300" dirty="0">
                          <a:effectLst/>
                        </a:rPr>
                        <a:t> </a:t>
                      </a:r>
                      <a:endParaRPr lang="en-IN" sz="1300" dirty="0">
                        <a:effectLst/>
                        <a:latin typeface="Times New Roman"/>
                        <a:ea typeface="Times New Roman"/>
                      </a:endParaRPr>
                    </a:p>
                  </a:txBody>
                  <a:tcPr marL="68580" marR="68580" marT="0" marB="0"/>
                </a:tc>
                <a:tc>
                  <a:txBody>
                    <a:bodyPr/>
                    <a:lstStyle/>
                    <a:p>
                      <a:pPr>
                        <a:spcAft>
                          <a:spcPts val="0"/>
                        </a:spcAft>
                      </a:pPr>
                      <a:r>
                        <a:rPr lang="en-US" sz="1300" dirty="0">
                          <a:effectLst/>
                        </a:rPr>
                        <a:t>Nightmares</a:t>
                      </a:r>
                      <a:endParaRPr lang="en-IN" sz="1300" dirty="0">
                        <a:effectLst/>
                      </a:endParaRPr>
                    </a:p>
                    <a:p>
                      <a:pPr>
                        <a:spcAft>
                          <a:spcPts val="0"/>
                        </a:spcAft>
                      </a:pPr>
                      <a:r>
                        <a:rPr lang="en-US" sz="1300" dirty="0">
                          <a:effectLst/>
                        </a:rPr>
                        <a:t>Phobias</a:t>
                      </a:r>
                      <a:endParaRPr lang="en-IN" sz="1300" dirty="0">
                        <a:effectLst/>
                      </a:endParaRPr>
                    </a:p>
                    <a:p>
                      <a:pPr>
                        <a:spcAft>
                          <a:spcPts val="0"/>
                        </a:spcAft>
                      </a:pPr>
                      <a:r>
                        <a:rPr lang="en-US" sz="1300" dirty="0">
                          <a:effectLst/>
                        </a:rPr>
                        <a:t> </a:t>
                      </a:r>
                      <a:endParaRPr lang="en-IN" sz="1300" dirty="0">
                        <a:effectLst/>
                      </a:endParaRPr>
                    </a:p>
                    <a:p>
                      <a:pPr>
                        <a:spcAft>
                          <a:spcPts val="0"/>
                        </a:spcAft>
                      </a:pPr>
                      <a:r>
                        <a:rPr lang="en-US" sz="1300" dirty="0">
                          <a:effectLst/>
                        </a:rPr>
                        <a:t>Somatic complaints; eating </a:t>
                      </a:r>
                      <a:endParaRPr lang="en-IN" sz="1300" dirty="0">
                        <a:effectLst/>
                      </a:endParaRPr>
                    </a:p>
                    <a:p>
                      <a:pPr>
                        <a:spcAft>
                          <a:spcPts val="0"/>
                        </a:spcAft>
                      </a:pPr>
                      <a:r>
                        <a:rPr lang="en-US" sz="1300" dirty="0">
                          <a:effectLst/>
                        </a:rPr>
                        <a:t>and sleeping disorders</a:t>
                      </a:r>
                      <a:endParaRPr lang="en-IN" sz="1300" dirty="0">
                        <a:effectLst/>
                      </a:endParaRPr>
                    </a:p>
                    <a:p>
                      <a:pPr>
                        <a:spcAft>
                          <a:spcPts val="0"/>
                        </a:spcAft>
                      </a:pPr>
                      <a:r>
                        <a:rPr lang="en-US" sz="1300" dirty="0">
                          <a:effectLst/>
                        </a:rPr>
                        <a:t> </a:t>
                      </a:r>
                      <a:endParaRPr lang="en-IN" sz="1300" dirty="0">
                        <a:effectLst/>
                      </a:endParaRPr>
                    </a:p>
                    <a:p>
                      <a:pPr>
                        <a:spcAft>
                          <a:spcPts val="0"/>
                        </a:spcAft>
                      </a:pPr>
                      <a:r>
                        <a:rPr lang="en-US" sz="1300" dirty="0">
                          <a:effectLst/>
                        </a:rPr>
                        <a:t>Depression</a:t>
                      </a:r>
                      <a:endParaRPr lang="en-IN" sz="1300" dirty="0">
                        <a:effectLst/>
                      </a:endParaRPr>
                    </a:p>
                    <a:p>
                      <a:pPr>
                        <a:spcAft>
                          <a:spcPts val="0"/>
                        </a:spcAft>
                      </a:pPr>
                      <a:r>
                        <a:rPr lang="en-US" sz="1300" dirty="0">
                          <a:effectLst/>
                        </a:rPr>
                        <a:t>Disassociation </a:t>
                      </a:r>
                      <a:endParaRPr lang="en-IN" sz="1300" dirty="0">
                        <a:effectLst/>
                      </a:endParaRPr>
                    </a:p>
                    <a:p>
                      <a:pPr>
                        <a:spcAft>
                          <a:spcPts val="0"/>
                        </a:spcAft>
                      </a:pPr>
                      <a:r>
                        <a:rPr lang="en-US" sz="1300" dirty="0">
                          <a:effectLst/>
                        </a:rPr>
                        <a:t>Running away</a:t>
                      </a:r>
                      <a:endParaRPr lang="en-IN" sz="1300" dirty="0">
                        <a:effectLst/>
                      </a:endParaRPr>
                    </a:p>
                    <a:p>
                      <a:pPr>
                        <a:spcAft>
                          <a:spcPts val="0"/>
                        </a:spcAft>
                      </a:pPr>
                      <a:r>
                        <a:rPr lang="en-US" sz="1300" dirty="0">
                          <a:effectLst/>
                        </a:rPr>
                        <a:t> </a:t>
                      </a:r>
                      <a:endParaRPr lang="en-IN" sz="1300" dirty="0">
                        <a:effectLst/>
                      </a:endParaRPr>
                    </a:p>
                    <a:p>
                      <a:pPr>
                        <a:spcAft>
                          <a:spcPts val="0"/>
                        </a:spcAft>
                      </a:pPr>
                      <a:r>
                        <a:rPr lang="en-US" sz="1300" dirty="0">
                          <a:effectLst/>
                        </a:rPr>
                        <a:t>School problems, truancy</a:t>
                      </a:r>
                      <a:endParaRPr lang="en-IN" sz="1300" dirty="0">
                        <a:effectLst/>
                      </a:endParaRPr>
                    </a:p>
                    <a:p>
                      <a:pPr>
                        <a:spcAft>
                          <a:spcPts val="0"/>
                        </a:spcAft>
                      </a:pPr>
                      <a:r>
                        <a:rPr lang="en-US" sz="1300" dirty="0">
                          <a:effectLst/>
                        </a:rPr>
                        <a:t>Employment problems</a:t>
                      </a:r>
                      <a:endParaRPr lang="en-IN" sz="1300" dirty="0">
                        <a:effectLst/>
                      </a:endParaRPr>
                    </a:p>
                    <a:p>
                      <a:pPr>
                        <a:spcAft>
                          <a:spcPts val="0"/>
                        </a:spcAft>
                      </a:pPr>
                      <a:r>
                        <a:rPr lang="en-US" sz="1300" dirty="0">
                          <a:effectLst/>
                        </a:rPr>
                        <a:t> </a:t>
                      </a:r>
                      <a:endParaRPr lang="en-IN" sz="1300" dirty="0">
                        <a:effectLst/>
                      </a:endParaRPr>
                    </a:p>
                    <a:p>
                      <a:pPr>
                        <a:spcAft>
                          <a:spcPts val="0"/>
                        </a:spcAft>
                      </a:pPr>
                      <a:r>
                        <a:rPr lang="en-US" sz="1300" dirty="0">
                          <a:effectLst/>
                        </a:rPr>
                        <a:t>Vulnerability to subsequent</a:t>
                      </a:r>
                      <a:endParaRPr lang="en-IN" sz="1300" dirty="0">
                        <a:effectLst/>
                      </a:endParaRPr>
                    </a:p>
                    <a:p>
                      <a:pPr>
                        <a:spcAft>
                          <a:spcPts val="0"/>
                        </a:spcAft>
                      </a:pPr>
                      <a:r>
                        <a:rPr lang="en-US" sz="1300" dirty="0">
                          <a:effectLst/>
                        </a:rPr>
                        <a:t>victimization</a:t>
                      </a:r>
                      <a:endParaRPr lang="en-IN" sz="1300" dirty="0">
                        <a:effectLst/>
                      </a:endParaRPr>
                    </a:p>
                    <a:p>
                      <a:pPr>
                        <a:spcAft>
                          <a:spcPts val="0"/>
                        </a:spcAft>
                      </a:pPr>
                      <a:r>
                        <a:rPr lang="en-US" sz="1300" dirty="0">
                          <a:effectLst/>
                        </a:rPr>
                        <a:t> </a:t>
                      </a:r>
                      <a:endParaRPr lang="en-IN" sz="1300" dirty="0">
                        <a:effectLst/>
                      </a:endParaRPr>
                    </a:p>
                    <a:p>
                      <a:pPr>
                        <a:spcAft>
                          <a:spcPts val="0"/>
                        </a:spcAft>
                      </a:pPr>
                      <a:r>
                        <a:rPr lang="en-US" sz="1300" dirty="0">
                          <a:effectLst/>
                        </a:rPr>
                        <a:t>Aggressive behavior</a:t>
                      </a:r>
                      <a:endParaRPr lang="en-IN" sz="1300" dirty="0">
                        <a:effectLst/>
                      </a:endParaRPr>
                    </a:p>
                    <a:p>
                      <a:pPr>
                        <a:spcAft>
                          <a:spcPts val="0"/>
                        </a:spcAft>
                      </a:pPr>
                      <a:r>
                        <a:rPr lang="en-US" sz="1300" dirty="0">
                          <a:effectLst/>
                        </a:rPr>
                        <a:t>Delinquency</a:t>
                      </a:r>
                      <a:endParaRPr lang="en-IN" sz="1300" dirty="0">
                        <a:effectLst/>
                      </a:endParaRPr>
                    </a:p>
                    <a:p>
                      <a:pPr>
                        <a:spcAft>
                          <a:spcPts val="0"/>
                        </a:spcAft>
                      </a:pPr>
                      <a:r>
                        <a:rPr lang="en-US" sz="1300" dirty="0">
                          <a:effectLst/>
                        </a:rPr>
                        <a:t> </a:t>
                      </a:r>
                      <a:endParaRPr lang="en-IN" sz="1300" dirty="0">
                        <a:effectLst/>
                      </a:endParaRPr>
                    </a:p>
                    <a:p>
                      <a:pPr>
                        <a:spcAft>
                          <a:spcPts val="0"/>
                        </a:spcAft>
                      </a:pPr>
                      <a:r>
                        <a:rPr lang="en-US" sz="1300" dirty="0">
                          <a:effectLst/>
                        </a:rPr>
                        <a:t>Becoming an abuser</a:t>
                      </a:r>
                      <a:endParaRPr lang="en-IN" sz="1300" dirty="0">
                        <a:effectLst/>
                      </a:endParaRPr>
                    </a:p>
                    <a:p>
                      <a:pPr>
                        <a:spcAft>
                          <a:spcPts val="0"/>
                        </a:spcAft>
                      </a:pPr>
                      <a:r>
                        <a:rPr lang="en-US" sz="1300" dirty="0">
                          <a:effectLst/>
                        </a:rPr>
                        <a:t> </a:t>
                      </a:r>
                      <a:endParaRPr lang="en-IN" sz="1300" dirty="0">
                        <a:effectLst/>
                      </a:endParaRPr>
                    </a:p>
                    <a:p>
                      <a:pPr>
                        <a:spcAft>
                          <a:spcPts val="0"/>
                        </a:spcAft>
                      </a:pPr>
                      <a:r>
                        <a:rPr lang="en-US" sz="1300" dirty="0">
                          <a:effectLst/>
                        </a:rPr>
                        <a:t> </a:t>
                      </a:r>
                      <a:endParaRPr lang="en-IN" sz="1300" dirty="0">
                        <a:effectLst/>
                      </a:endParaRPr>
                    </a:p>
                    <a:p>
                      <a:pPr>
                        <a:spcAft>
                          <a:spcPts val="0"/>
                        </a:spcAft>
                      </a:pPr>
                      <a:r>
                        <a:rPr lang="en-US" sz="1300" dirty="0">
                          <a:effectLst/>
                        </a:rPr>
                        <a:t> </a:t>
                      </a:r>
                      <a:endParaRPr lang="en-IN" sz="1300" dirty="0">
                        <a:effectLst/>
                        <a:latin typeface="Times New Roman"/>
                        <a:ea typeface="Times New Roman"/>
                      </a:endParaRPr>
                    </a:p>
                  </a:txBody>
                  <a:tcPr marL="68580" marR="68580" marT="0" marB="0"/>
                </a:tc>
              </a:tr>
            </a:tbl>
          </a:graphicData>
        </a:graphic>
      </p:graphicFrame>
      <p:sp>
        <p:nvSpPr>
          <p:cNvPr id="3" name="Rectangle 2"/>
          <p:cNvSpPr/>
          <p:nvPr/>
        </p:nvSpPr>
        <p:spPr>
          <a:xfrm>
            <a:off x="838200" y="228600"/>
            <a:ext cx="71628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dirty="0" smtClean="0"/>
              <a:t>Understanding the Trauma Dynamics of CSA (4)</a:t>
            </a:r>
            <a:endParaRPr lang="en-IN" b="1" dirty="0"/>
          </a:p>
        </p:txBody>
      </p:sp>
      <p:sp>
        <p:nvSpPr>
          <p:cNvPr id="5" name="Slide Number Placeholder 4"/>
          <p:cNvSpPr>
            <a:spLocks noGrp="1"/>
          </p:cNvSpPr>
          <p:nvPr>
            <p:ph type="sldNum" sz="quarter" idx="12"/>
          </p:nvPr>
        </p:nvSpPr>
        <p:spPr/>
        <p:txBody>
          <a:bodyPr/>
          <a:lstStyle/>
          <a:p>
            <a:fld id="{355124D6-B63E-43F8-800B-A49973767DB3}" type="slidenum">
              <a:rPr lang="en-IN" smtClean="0"/>
              <a:t>75</a:t>
            </a:fld>
            <a:endParaRPr lang="en-IN"/>
          </a:p>
        </p:txBody>
      </p:sp>
    </p:spTree>
    <p:extLst>
      <p:ext uri="{BB962C8B-B14F-4D97-AF65-F5344CB8AC3E}">
        <p14:creationId xmlns:p14="http://schemas.microsoft.com/office/powerpoint/2010/main" val="261309708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idx="4294967295"/>
          </p:nvPr>
        </p:nvSpPr>
        <p:spPr>
          <a:xfrm>
            <a:off x="467544" y="0"/>
            <a:ext cx="8229600" cy="836712"/>
          </a:xfrm>
        </p:spPr>
        <p:txBody>
          <a:bodyPr anchor="ctr">
            <a:normAutofit/>
          </a:bodyPr>
          <a:lstStyle/>
          <a:p>
            <a:r>
              <a:rPr lang="en-US" b="1" dirty="0" smtClean="0"/>
              <a:t>When to Suspect CSA</a:t>
            </a:r>
            <a:endParaRPr lang="en-US" b="1" dirty="0"/>
          </a:p>
        </p:txBody>
      </p:sp>
      <p:sp>
        <p:nvSpPr>
          <p:cNvPr id="3075" name="Content Placeholder 2"/>
          <p:cNvSpPr>
            <a:spLocks noGrp="1"/>
          </p:cNvSpPr>
          <p:nvPr>
            <p:ph idx="4294967295"/>
          </p:nvPr>
        </p:nvSpPr>
        <p:spPr>
          <a:xfrm>
            <a:off x="251520" y="908720"/>
            <a:ext cx="8435280" cy="5688632"/>
          </a:xfrm>
        </p:spPr>
        <p:txBody>
          <a:bodyPr>
            <a:normAutofit fontScale="85000" lnSpcReduction="20000"/>
          </a:bodyPr>
          <a:lstStyle/>
          <a:p>
            <a:r>
              <a:rPr lang="en-US" dirty="0" smtClean="0"/>
              <a:t>Pregnancy</a:t>
            </a:r>
          </a:p>
          <a:p>
            <a:r>
              <a:rPr lang="en-US" dirty="0" smtClean="0"/>
              <a:t>Overt physical/ genital </a:t>
            </a:r>
            <a:r>
              <a:rPr lang="en-US" dirty="0"/>
              <a:t>injury (if soon after abuse</a:t>
            </a:r>
            <a:r>
              <a:rPr lang="en-US" dirty="0" smtClean="0"/>
              <a:t>)</a:t>
            </a:r>
          </a:p>
          <a:p>
            <a:r>
              <a:rPr lang="en-US" dirty="0" smtClean="0"/>
              <a:t>Sexualized </a:t>
            </a:r>
            <a:r>
              <a:rPr lang="en-US" dirty="0" err="1" smtClean="0"/>
              <a:t>behaviour</a:t>
            </a:r>
            <a:r>
              <a:rPr lang="en-US" dirty="0" smtClean="0"/>
              <a:t>/ Acting out behaviors</a:t>
            </a:r>
            <a:endParaRPr lang="en-US" b="1" dirty="0" smtClean="0">
              <a:solidFill>
                <a:srgbClr val="FF0000"/>
              </a:solidFill>
            </a:endParaRPr>
          </a:p>
          <a:p>
            <a:r>
              <a:rPr lang="en-US" dirty="0" smtClean="0"/>
              <a:t>Suicidal thoughts/ ideas expressed</a:t>
            </a:r>
          </a:p>
          <a:p>
            <a:r>
              <a:rPr lang="en-US" dirty="0" smtClean="0"/>
              <a:t>School refusal</a:t>
            </a:r>
          </a:p>
          <a:p>
            <a:r>
              <a:rPr lang="en-US" dirty="0" err="1" smtClean="0"/>
              <a:t>Mutism</a:t>
            </a:r>
            <a:endParaRPr lang="en-US" dirty="0" smtClean="0"/>
          </a:p>
          <a:p>
            <a:r>
              <a:rPr lang="en-US" dirty="0" smtClean="0"/>
              <a:t>Aches and pains not explained by medical causes</a:t>
            </a:r>
          </a:p>
          <a:p>
            <a:r>
              <a:rPr lang="en-US" dirty="0" smtClean="0"/>
              <a:t>Decreased scholastic performance</a:t>
            </a:r>
          </a:p>
          <a:p>
            <a:r>
              <a:rPr lang="en-US" dirty="0" smtClean="0"/>
              <a:t>Anxiety </a:t>
            </a:r>
            <a:r>
              <a:rPr lang="en-US" dirty="0"/>
              <a:t>&amp; fear</a:t>
            </a:r>
          </a:p>
          <a:p>
            <a:r>
              <a:rPr lang="en-US" dirty="0"/>
              <a:t>M</a:t>
            </a:r>
            <a:r>
              <a:rPr lang="en-US" dirty="0" smtClean="0"/>
              <a:t>isery </a:t>
            </a:r>
            <a:r>
              <a:rPr lang="en-US" dirty="0"/>
              <a:t>&amp; </a:t>
            </a:r>
            <a:r>
              <a:rPr lang="en-US" dirty="0" smtClean="0"/>
              <a:t>unhappiness/ depression</a:t>
            </a:r>
            <a:endParaRPr lang="en-US" dirty="0"/>
          </a:p>
          <a:p>
            <a:r>
              <a:rPr lang="en-US" dirty="0"/>
              <a:t>S</a:t>
            </a:r>
            <a:r>
              <a:rPr lang="en-US" dirty="0" smtClean="0"/>
              <a:t>hyness</a:t>
            </a:r>
            <a:r>
              <a:rPr lang="en-US" dirty="0"/>
              <a:t>, sensitivity &amp; </a:t>
            </a:r>
            <a:r>
              <a:rPr lang="en-US" dirty="0" smtClean="0"/>
              <a:t>withdrawal</a:t>
            </a:r>
          </a:p>
          <a:p>
            <a:pPr marL="0" indent="0">
              <a:buNone/>
            </a:pPr>
            <a:endParaRPr lang="en-US" dirty="0"/>
          </a:p>
          <a:p>
            <a:pPr marL="0" indent="0">
              <a:buNone/>
            </a:pPr>
            <a:r>
              <a:rPr lang="en-US" b="1" dirty="0" smtClean="0"/>
              <a:t>Note: Abuse </a:t>
            </a:r>
            <a:r>
              <a:rPr lang="en-US" b="1" dirty="0"/>
              <a:t>is often not the presenting complaint</a:t>
            </a:r>
          </a:p>
          <a:p>
            <a:pPr marL="0" indent="0">
              <a:buNone/>
            </a:pPr>
            <a:endParaRPr lang="en-US" dirty="0"/>
          </a:p>
          <a:p>
            <a:endParaRPr lang="en-US" dirty="0" smtClean="0"/>
          </a:p>
        </p:txBody>
      </p:sp>
      <p:sp>
        <p:nvSpPr>
          <p:cNvPr id="3" name="Slide Number Placeholder 2"/>
          <p:cNvSpPr>
            <a:spLocks noGrp="1"/>
          </p:cNvSpPr>
          <p:nvPr>
            <p:ph type="sldNum" sz="quarter" idx="12"/>
          </p:nvPr>
        </p:nvSpPr>
        <p:spPr/>
        <p:txBody>
          <a:bodyPr/>
          <a:lstStyle/>
          <a:p>
            <a:fld id="{355124D6-B63E-43F8-800B-A49973767DB3}" type="slidenum">
              <a:rPr lang="en-IN" smtClean="0"/>
              <a:t>76</a:t>
            </a:fld>
            <a:endParaRPr lang="en-IN"/>
          </a:p>
        </p:txBody>
      </p:sp>
    </p:spTree>
    <p:extLst>
      <p:ext uri="{BB962C8B-B14F-4D97-AF65-F5344CB8AC3E}">
        <p14:creationId xmlns:p14="http://schemas.microsoft.com/office/powerpoint/2010/main" val="3762138966"/>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idx="4294967295"/>
          </p:nvPr>
        </p:nvSpPr>
        <p:spPr/>
        <p:txBody>
          <a:bodyPr anchor="ctr">
            <a:normAutofit fontScale="90000"/>
          </a:bodyPr>
          <a:lstStyle/>
          <a:p>
            <a:r>
              <a:rPr lang="en-US" b="1" dirty="0" smtClean="0"/>
              <a:t>Immediate/ Emergency Interventions</a:t>
            </a:r>
            <a:endParaRPr lang="en-US" b="1" dirty="0"/>
          </a:p>
        </p:txBody>
      </p:sp>
      <p:sp>
        <p:nvSpPr>
          <p:cNvPr id="3" name="Content Placeholder 2"/>
          <p:cNvSpPr>
            <a:spLocks noGrp="1"/>
          </p:cNvSpPr>
          <p:nvPr>
            <p:ph idx="4294967295"/>
          </p:nvPr>
        </p:nvSpPr>
        <p:spPr/>
        <p:txBody>
          <a:bodyPr>
            <a:normAutofit/>
          </a:bodyPr>
          <a:lstStyle/>
          <a:p>
            <a:pPr marL="0" indent="0">
              <a:buNone/>
            </a:pPr>
            <a:r>
              <a:rPr lang="en-US" sz="2400" dirty="0" smtClean="0"/>
              <a:t>In case of acute </a:t>
            </a:r>
            <a:r>
              <a:rPr lang="en-US" sz="2400" dirty="0"/>
              <a:t>presentation: </a:t>
            </a:r>
            <a:endParaRPr lang="en-US" sz="2400" dirty="0" smtClean="0"/>
          </a:p>
          <a:p>
            <a:r>
              <a:rPr lang="en-US" sz="2400" dirty="0" smtClean="0"/>
              <a:t>Attending </a:t>
            </a:r>
            <a:r>
              <a:rPr lang="en-US" sz="2400" dirty="0"/>
              <a:t>to medical emergency </a:t>
            </a:r>
            <a:r>
              <a:rPr lang="en-US" sz="2400" dirty="0" smtClean="0"/>
              <a:t>(treatment of injuries)</a:t>
            </a:r>
          </a:p>
          <a:p>
            <a:r>
              <a:rPr lang="en-US" sz="2400" dirty="0" smtClean="0"/>
              <a:t>Reporting and documentation (Child welfare committee/ police)</a:t>
            </a:r>
            <a:endParaRPr lang="en-US" sz="2400" dirty="0"/>
          </a:p>
          <a:p>
            <a:r>
              <a:rPr lang="en-US" sz="2400" dirty="0" smtClean="0"/>
              <a:t>Framework </a:t>
            </a:r>
            <a:r>
              <a:rPr lang="en-US" sz="2400" dirty="0"/>
              <a:t>to address child’s fear of being re-molested (protection</a:t>
            </a:r>
            <a:r>
              <a:rPr lang="en-US" sz="2400" dirty="0" smtClean="0"/>
              <a:t>)</a:t>
            </a:r>
          </a:p>
          <a:p>
            <a:r>
              <a:rPr lang="en-US" sz="2400" dirty="0"/>
              <a:t>P</a:t>
            </a:r>
            <a:r>
              <a:rPr lang="en-US" sz="2400" dirty="0" smtClean="0"/>
              <a:t>roviding reassurance to child and family</a:t>
            </a:r>
          </a:p>
          <a:p>
            <a:pPr marL="0" indent="0">
              <a:buNone/>
            </a:pPr>
            <a:endParaRPr lang="en-US" sz="2400" dirty="0"/>
          </a:p>
          <a:p>
            <a:pPr marL="0" indent="0">
              <a:buNone/>
            </a:pPr>
            <a:endParaRPr lang="en-US" sz="2400" dirty="0"/>
          </a:p>
          <a:p>
            <a:pPr>
              <a:lnSpc>
                <a:spcPct val="80000"/>
              </a:lnSpc>
              <a:buFont typeface="Wingdings" pitchFamily="2" charset="2"/>
              <a:buNone/>
            </a:pPr>
            <a:endParaRPr lang="en-US" sz="2400" dirty="0" smtClean="0"/>
          </a:p>
          <a:p>
            <a:pPr>
              <a:lnSpc>
                <a:spcPct val="80000"/>
              </a:lnSpc>
              <a:buFont typeface="Wingdings" pitchFamily="2" charset="2"/>
              <a:buNone/>
            </a:pPr>
            <a:endParaRPr lang="en-US" sz="2400" dirty="0"/>
          </a:p>
        </p:txBody>
      </p:sp>
      <p:sp>
        <p:nvSpPr>
          <p:cNvPr id="4" name="Slide Number Placeholder 3"/>
          <p:cNvSpPr>
            <a:spLocks noGrp="1"/>
          </p:cNvSpPr>
          <p:nvPr>
            <p:ph type="sldNum" sz="quarter" idx="12"/>
          </p:nvPr>
        </p:nvSpPr>
        <p:spPr/>
        <p:txBody>
          <a:bodyPr/>
          <a:lstStyle/>
          <a:p>
            <a:fld id="{355124D6-B63E-43F8-800B-A49973767DB3}" type="slidenum">
              <a:rPr lang="en-IN" smtClean="0"/>
              <a:t>77</a:t>
            </a:fld>
            <a:endParaRPr lang="en-IN"/>
          </a:p>
        </p:txBody>
      </p:sp>
    </p:spTree>
    <p:extLst>
      <p:ext uri="{BB962C8B-B14F-4D97-AF65-F5344CB8AC3E}">
        <p14:creationId xmlns:p14="http://schemas.microsoft.com/office/powerpoint/2010/main" val="2479536143"/>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F42C4A4B-6EFE-42E2-BAF9-5D545D2F71FF}" type="slidenum">
              <a:rPr lang="en-IN" smtClean="0"/>
              <a:pPr/>
              <a:t>78</a:t>
            </a:fld>
            <a:endParaRPr lang="en-IN"/>
          </a:p>
        </p:txBody>
      </p:sp>
      <p:sp>
        <p:nvSpPr>
          <p:cNvPr id="4" name="Content Placeholder 3"/>
          <p:cNvSpPr>
            <a:spLocks noGrp="1"/>
          </p:cNvSpPr>
          <p:nvPr>
            <p:ph sz="quarter" idx="1"/>
          </p:nvPr>
        </p:nvSpPr>
        <p:spPr>
          <a:xfrm>
            <a:off x="107504" y="357166"/>
            <a:ext cx="8750776" cy="6384202"/>
          </a:xfrm>
        </p:spPr>
        <p:txBody>
          <a:bodyPr>
            <a:normAutofit fontScale="47500" lnSpcReduction="20000"/>
          </a:bodyPr>
          <a:lstStyle/>
          <a:p>
            <a:pPr lvl="0">
              <a:buNone/>
            </a:pPr>
            <a:r>
              <a:rPr lang="en-IN" sz="4200" b="1" dirty="0" smtClean="0"/>
              <a:t>Psychosocial Care Interventions</a:t>
            </a:r>
          </a:p>
          <a:p>
            <a:pPr lvl="0">
              <a:buNone/>
            </a:pPr>
            <a:r>
              <a:rPr lang="en-IN" sz="4200" b="1" dirty="0" smtClean="0"/>
              <a:t>a) Family:</a:t>
            </a:r>
          </a:p>
          <a:p>
            <a:pPr lvl="3">
              <a:lnSpc>
                <a:spcPct val="90000"/>
              </a:lnSpc>
            </a:pPr>
            <a:r>
              <a:rPr lang="en-US" sz="4200" dirty="0" smtClean="0"/>
              <a:t>Where </a:t>
            </a:r>
            <a:r>
              <a:rPr lang="en-US" sz="4200" dirty="0"/>
              <a:t>is the child living?</a:t>
            </a:r>
          </a:p>
          <a:p>
            <a:pPr lvl="3">
              <a:lnSpc>
                <a:spcPct val="90000"/>
              </a:lnSpc>
            </a:pPr>
            <a:r>
              <a:rPr lang="en-US" sz="4200" dirty="0"/>
              <a:t>Depending on who abused child (perpetrator within family or outside), is the child safe with the family? </a:t>
            </a:r>
            <a:endParaRPr lang="en-US" sz="4200" dirty="0" smtClean="0"/>
          </a:p>
          <a:p>
            <a:pPr lvl="3">
              <a:lnSpc>
                <a:spcPct val="90000"/>
              </a:lnSpc>
            </a:pPr>
            <a:r>
              <a:rPr lang="en-US" sz="4200" dirty="0" smtClean="0"/>
              <a:t>How </a:t>
            </a:r>
            <a:r>
              <a:rPr lang="en-US" sz="4200" dirty="0"/>
              <a:t>to protect further abuse</a:t>
            </a:r>
            <a:r>
              <a:rPr lang="en-US" sz="4200" dirty="0" smtClean="0"/>
              <a:t>?</a:t>
            </a:r>
          </a:p>
          <a:p>
            <a:pPr lvl="3">
              <a:lnSpc>
                <a:spcPct val="90000"/>
              </a:lnSpc>
            </a:pPr>
            <a:r>
              <a:rPr lang="en-GB" sz="4200" dirty="0"/>
              <a:t>Does the family understand what has happened to child</a:t>
            </a:r>
            <a:r>
              <a:rPr lang="en-GB" sz="4200" dirty="0" smtClean="0"/>
              <a:t>?</a:t>
            </a:r>
          </a:p>
          <a:p>
            <a:pPr lvl="3">
              <a:lnSpc>
                <a:spcPct val="90000"/>
              </a:lnSpc>
            </a:pPr>
            <a:r>
              <a:rPr lang="en-GB" sz="4200" dirty="0"/>
              <a:t>Does family understand how to support child, including medical interventions</a:t>
            </a:r>
            <a:r>
              <a:rPr lang="en-GB" sz="4200" dirty="0" smtClean="0"/>
              <a:t>?</a:t>
            </a:r>
            <a:endParaRPr lang="en-US" sz="4200" dirty="0"/>
          </a:p>
          <a:p>
            <a:pPr lvl="3">
              <a:lnSpc>
                <a:spcPct val="90000"/>
              </a:lnSpc>
            </a:pPr>
            <a:endParaRPr lang="en-US" sz="4200" dirty="0"/>
          </a:p>
          <a:p>
            <a:pPr>
              <a:buNone/>
            </a:pPr>
            <a:r>
              <a:rPr lang="en-US" sz="4200" b="1" dirty="0" smtClean="0"/>
              <a:t>b) Social</a:t>
            </a:r>
            <a:r>
              <a:rPr lang="en-US" sz="4200" b="1" dirty="0"/>
              <a:t>:</a:t>
            </a:r>
          </a:p>
          <a:p>
            <a:pPr lvl="3">
              <a:lnSpc>
                <a:spcPct val="90000"/>
              </a:lnSpc>
            </a:pPr>
            <a:r>
              <a:rPr lang="en-US" sz="4200" dirty="0"/>
              <a:t>Does the school know?</a:t>
            </a:r>
          </a:p>
          <a:p>
            <a:pPr lvl="3">
              <a:lnSpc>
                <a:spcPct val="90000"/>
              </a:lnSpc>
            </a:pPr>
            <a:r>
              <a:rPr lang="en-US" sz="4200" dirty="0"/>
              <a:t>Is it necessary for the school to know?</a:t>
            </a:r>
          </a:p>
          <a:p>
            <a:pPr lvl="3">
              <a:lnSpc>
                <a:spcPct val="90000"/>
              </a:lnSpc>
            </a:pPr>
            <a:r>
              <a:rPr lang="en-US" sz="4200" dirty="0"/>
              <a:t>Placement issues?</a:t>
            </a:r>
          </a:p>
          <a:p>
            <a:pPr marL="868680" lvl="3" indent="0">
              <a:lnSpc>
                <a:spcPct val="90000"/>
              </a:lnSpc>
              <a:buNone/>
            </a:pPr>
            <a:endParaRPr lang="en-US" sz="4200" dirty="0"/>
          </a:p>
          <a:p>
            <a:pPr marL="274320" lvl="2" indent="-274320">
              <a:spcBef>
                <a:spcPts val="580"/>
              </a:spcBef>
              <a:buClr>
                <a:schemeClr val="accent1"/>
              </a:buClr>
              <a:buNone/>
            </a:pPr>
            <a:r>
              <a:rPr lang="en-US" sz="4200" b="1" dirty="0" smtClean="0"/>
              <a:t>c) Legal </a:t>
            </a:r>
            <a:endParaRPr lang="en-US" sz="4200" b="1" dirty="0"/>
          </a:p>
          <a:p>
            <a:pPr lvl="3">
              <a:lnSpc>
                <a:spcPct val="90000"/>
              </a:lnSpc>
            </a:pPr>
            <a:r>
              <a:rPr lang="en-US" sz="4200" dirty="0"/>
              <a:t>How actively to pursue legal intervention?</a:t>
            </a:r>
          </a:p>
          <a:p>
            <a:pPr lvl="3">
              <a:lnSpc>
                <a:spcPct val="90000"/>
              </a:lnSpc>
            </a:pPr>
            <a:r>
              <a:rPr lang="en-US" sz="4200" dirty="0"/>
              <a:t>Does legal system exist?</a:t>
            </a:r>
          </a:p>
          <a:p>
            <a:pPr lvl="3">
              <a:lnSpc>
                <a:spcPct val="90000"/>
              </a:lnSpc>
            </a:pPr>
            <a:r>
              <a:rPr lang="en-US" sz="4200" dirty="0"/>
              <a:t>Child’s consent?</a:t>
            </a:r>
          </a:p>
          <a:p>
            <a:pPr lvl="3">
              <a:lnSpc>
                <a:spcPct val="90000"/>
              </a:lnSpc>
            </a:pPr>
            <a:r>
              <a:rPr lang="en-US" sz="4200" dirty="0"/>
              <a:t>Family’s consent?</a:t>
            </a:r>
          </a:p>
          <a:p>
            <a:pPr lvl="3">
              <a:lnSpc>
                <a:spcPct val="90000"/>
              </a:lnSpc>
            </a:pPr>
            <a:r>
              <a:rPr lang="en-US" sz="4200" dirty="0"/>
              <a:t>Should not make the child feel that CSA is the most important event in life.</a:t>
            </a:r>
          </a:p>
          <a:p>
            <a:pPr lvl="3">
              <a:lnSpc>
                <a:spcPct val="90000"/>
              </a:lnSpc>
            </a:pPr>
            <a:endParaRPr lang="en-GB" sz="3500" dirty="0"/>
          </a:p>
          <a:p>
            <a:pPr lvl="1">
              <a:buNone/>
            </a:pPr>
            <a:endParaRPr lang="en-IN" dirty="0" smtClean="0"/>
          </a:p>
          <a:p>
            <a:endParaRPr lang="en-IN" dirty="0"/>
          </a:p>
        </p:txBody>
      </p:sp>
    </p:spTree>
    <p:extLst>
      <p:ext uri="{BB962C8B-B14F-4D97-AF65-F5344CB8AC3E}">
        <p14:creationId xmlns:p14="http://schemas.microsoft.com/office/powerpoint/2010/main" val="2762990934"/>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F42C4A4B-6EFE-42E2-BAF9-5D545D2F71FF}" type="slidenum">
              <a:rPr lang="en-IN" smtClean="0"/>
              <a:pPr/>
              <a:t>79</a:t>
            </a:fld>
            <a:endParaRPr lang="en-IN"/>
          </a:p>
        </p:txBody>
      </p:sp>
      <p:sp>
        <p:nvSpPr>
          <p:cNvPr id="4" name="Content Placeholder 3"/>
          <p:cNvSpPr>
            <a:spLocks noGrp="1"/>
          </p:cNvSpPr>
          <p:nvPr>
            <p:ph sz="quarter" idx="1"/>
          </p:nvPr>
        </p:nvSpPr>
        <p:spPr>
          <a:xfrm>
            <a:off x="214282" y="357166"/>
            <a:ext cx="8643998" cy="6384202"/>
          </a:xfrm>
        </p:spPr>
        <p:txBody>
          <a:bodyPr>
            <a:normAutofit fontScale="70000" lnSpcReduction="20000"/>
          </a:bodyPr>
          <a:lstStyle/>
          <a:p>
            <a:pPr lvl="0">
              <a:buNone/>
            </a:pPr>
            <a:r>
              <a:rPr lang="en-GB" b="1" dirty="0" smtClean="0"/>
              <a:t>b) Child</a:t>
            </a:r>
          </a:p>
          <a:p>
            <a:pPr lvl="0">
              <a:buNone/>
            </a:pPr>
            <a:r>
              <a:rPr lang="en-GB" b="1" dirty="0" smtClean="0"/>
              <a:t>Initial Interventions:</a:t>
            </a:r>
          </a:p>
          <a:p>
            <a:r>
              <a:rPr lang="en-GB" dirty="0" smtClean="0"/>
              <a:t>Asking questions ,attempting to establish depth interventions when the child is facing a crisis is </a:t>
            </a:r>
            <a:r>
              <a:rPr lang="en-GB" b="1" u="sng" dirty="0" smtClean="0"/>
              <a:t>not </a:t>
            </a:r>
            <a:r>
              <a:rPr lang="en-GB" dirty="0" smtClean="0"/>
              <a:t>a useful beginning. This is not the time to for detailed enquiry.</a:t>
            </a:r>
          </a:p>
          <a:p>
            <a:pPr lvl="0"/>
            <a:r>
              <a:rPr lang="en-GB" dirty="0" smtClean="0"/>
              <a:t>If there are serious and disruptive manifestations -- incapacitating anxiety/fear </a:t>
            </a:r>
            <a:r>
              <a:rPr lang="en-GB" dirty="0" err="1" smtClean="0"/>
              <a:t>etc</a:t>
            </a:r>
            <a:r>
              <a:rPr lang="en-GB" dirty="0" smtClean="0"/>
              <a:t> :</a:t>
            </a:r>
          </a:p>
          <a:p>
            <a:pPr lvl="1"/>
            <a:r>
              <a:rPr lang="en-GB" dirty="0" smtClean="0"/>
              <a:t> Appropriate psychiatric referral at this stage is important (psychiatric medication).</a:t>
            </a:r>
          </a:p>
          <a:p>
            <a:pPr lvl="1"/>
            <a:r>
              <a:rPr lang="en-GB" dirty="0" smtClean="0"/>
              <a:t>Focus on containment techniques…containment techniques are:</a:t>
            </a:r>
          </a:p>
          <a:p>
            <a:pPr lvl="2"/>
            <a:r>
              <a:rPr lang="en-GB" dirty="0" smtClean="0"/>
              <a:t>A means of temporarily suppressing bothersome feelings and memories to shield the child from the immediate impact of abuse.</a:t>
            </a:r>
          </a:p>
          <a:p>
            <a:pPr lvl="2"/>
            <a:r>
              <a:rPr lang="en-GB" dirty="0" smtClean="0"/>
              <a:t>Used when the child may be too overwhelmed to address the issues and feelings at hand.</a:t>
            </a:r>
          </a:p>
          <a:p>
            <a:pPr lvl="2"/>
            <a:r>
              <a:rPr lang="en-GB" dirty="0" smtClean="0"/>
              <a:t>Used to keep the child from extreme levels of anxiety/ increasing anxiety that might make him/ her even more dysfunctional.</a:t>
            </a:r>
          </a:p>
          <a:p>
            <a:pPr lvl="2"/>
            <a:r>
              <a:rPr lang="en-GB" dirty="0" smtClean="0"/>
              <a:t>Containment techniques: Relaxation, recreation, family support/ reassurance, meeting developmental needs</a:t>
            </a:r>
            <a:endParaRPr lang="en-GB" sz="2500" b="1" dirty="0" smtClean="0"/>
          </a:p>
          <a:p>
            <a:pPr lvl="0">
              <a:buNone/>
            </a:pPr>
            <a:endParaRPr lang="en-GB" b="1" dirty="0" smtClean="0"/>
          </a:p>
          <a:p>
            <a:pPr lvl="0">
              <a:buNone/>
            </a:pPr>
            <a:r>
              <a:rPr lang="en-GB" b="1" dirty="0" smtClean="0"/>
              <a:t>Medium to Longer Term Interventions:</a:t>
            </a:r>
          </a:p>
          <a:p>
            <a:pPr marL="914400" lvl="2" indent="0">
              <a:buNone/>
            </a:pPr>
            <a:endParaRPr lang="en-GB" dirty="0" smtClean="0"/>
          </a:p>
          <a:p>
            <a:pPr lvl="1"/>
            <a:r>
              <a:rPr lang="en-GB" dirty="0"/>
              <a:t>H</a:t>
            </a:r>
            <a:r>
              <a:rPr lang="en-GB" dirty="0" smtClean="0"/>
              <a:t>ealing work (therapy/ psychiatric help/ referral)</a:t>
            </a:r>
            <a:endParaRPr lang="en-GB" dirty="0"/>
          </a:p>
          <a:p>
            <a:pPr lvl="1"/>
            <a:endParaRPr lang="en-GB" dirty="0" smtClean="0"/>
          </a:p>
          <a:p>
            <a:pPr lvl="2"/>
            <a:endParaRPr lang="en-GB" dirty="0"/>
          </a:p>
          <a:p>
            <a:pPr lvl="2"/>
            <a:endParaRPr lang="en-GB" dirty="0" smtClean="0"/>
          </a:p>
          <a:p>
            <a:endParaRPr lang="en-IN" dirty="0"/>
          </a:p>
        </p:txBody>
      </p:sp>
    </p:spTree>
    <p:extLst>
      <p:ext uri="{BB962C8B-B14F-4D97-AF65-F5344CB8AC3E}">
        <p14:creationId xmlns:p14="http://schemas.microsoft.com/office/powerpoint/2010/main" val="35197094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692696"/>
          </a:xfrm>
        </p:spPr>
        <p:txBody>
          <a:bodyPr>
            <a:normAutofit fontScale="90000"/>
          </a:bodyPr>
          <a:lstStyle/>
          <a:p>
            <a:pPr algn="l"/>
            <a:r>
              <a:rPr lang="en-IN" b="1" dirty="0" smtClean="0"/>
              <a:t>Emotional Development</a:t>
            </a:r>
            <a:endParaRPr lang="en-IN"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4087926"/>
              </p:ext>
            </p:extLst>
          </p:nvPr>
        </p:nvGraphicFramePr>
        <p:xfrm>
          <a:off x="0" y="611281"/>
          <a:ext cx="9111035" cy="6594358"/>
        </p:xfrm>
        <a:graphic>
          <a:graphicData uri="http://schemas.openxmlformats.org/drawingml/2006/table">
            <a:tbl>
              <a:tblPr firstRow="1" bandRow="1">
                <a:tableStyleId>{5C22544A-7EE6-4342-B048-85BDC9FD1C3A}</a:tableStyleId>
              </a:tblPr>
              <a:tblGrid>
                <a:gridCol w="4644008"/>
                <a:gridCol w="4467027"/>
              </a:tblGrid>
              <a:tr h="439488">
                <a:tc>
                  <a:txBody>
                    <a:bodyPr/>
                    <a:lstStyle/>
                    <a:p>
                      <a:r>
                        <a:rPr lang="en-IN" sz="1600" dirty="0" smtClean="0"/>
                        <a:t>Abilities/</a:t>
                      </a:r>
                      <a:r>
                        <a:rPr lang="en-IN" sz="1600" baseline="0" dirty="0" smtClean="0"/>
                        <a:t> Skills</a:t>
                      </a:r>
                      <a:endParaRPr lang="en-IN" sz="1600" dirty="0"/>
                    </a:p>
                  </a:txBody>
                  <a:tcPr/>
                </a:tc>
                <a:tc>
                  <a:txBody>
                    <a:bodyPr/>
                    <a:lstStyle/>
                    <a:p>
                      <a:r>
                        <a:rPr lang="en-IN" sz="1600" dirty="0" smtClean="0"/>
                        <a:t>Needs</a:t>
                      </a:r>
                      <a:endParaRPr lang="en-IN" sz="1600" dirty="0"/>
                    </a:p>
                  </a:txBody>
                  <a:tcPr/>
                </a:tc>
              </a:tr>
              <a:tr h="2306223">
                <a:tc>
                  <a:txBody>
                    <a:bodyPr/>
                    <a:lstStyle/>
                    <a:p>
                      <a:pPr marL="0" indent="0">
                        <a:buNone/>
                      </a:pPr>
                      <a:r>
                        <a:rPr lang="en-IN" sz="1600" u="sng" dirty="0" smtClean="0"/>
                        <a:t>0 to 6 years:</a:t>
                      </a:r>
                    </a:p>
                    <a:p>
                      <a:r>
                        <a:rPr lang="en-IN" sz="1600" dirty="0" smtClean="0"/>
                        <a:t>Attachment and bonding</a:t>
                      </a:r>
                    </a:p>
                    <a:p>
                      <a:r>
                        <a:rPr lang="en-IN" sz="1600" dirty="0" smtClean="0"/>
                        <a:t>Ability to identify emotions</a:t>
                      </a:r>
                    </a:p>
                    <a:p>
                      <a:r>
                        <a:rPr lang="en-IN" sz="1600" dirty="0" smtClean="0"/>
                        <a:t>Ability to regulate emotions (responsiveness to soothing/ distress states not prolonged/</a:t>
                      </a:r>
                      <a:r>
                        <a:rPr lang="en-IN" sz="1600" baseline="0" dirty="0" smtClean="0"/>
                        <a:t> separation from attachment figure)</a:t>
                      </a:r>
                      <a:endParaRPr lang="en-IN" sz="1600" dirty="0" smtClean="0"/>
                    </a:p>
                    <a:p>
                      <a:r>
                        <a:rPr lang="en-IN" sz="1600" dirty="0" smtClean="0"/>
                        <a:t>Ability to recognize emotional state of another person and ascribe simple reasons to causality</a:t>
                      </a:r>
                    </a:p>
                    <a:p>
                      <a:r>
                        <a:rPr lang="en-IN" sz="1600" dirty="0" smtClean="0"/>
                        <a:t>Differentiating between positive and negative emotions</a:t>
                      </a:r>
                    </a:p>
                  </a:txBody>
                  <a:tcPr/>
                </a:tc>
                <a:tc>
                  <a:txBody>
                    <a:bodyPr/>
                    <a:lstStyle/>
                    <a:p>
                      <a:r>
                        <a:rPr lang="en-IN" sz="1600" dirty="0" smtClean="0"/>
                        <a:t>Providing frequent and timely responses of love/ affection to child, incl. positive feed-back, verbal and non-verbal. </a:t>
                      </a:r>
                    </a:p>
                    <a:p>
                      <a:r>
                        <a:rPr lang="en-IN" sz="1600" dirty="0" smtClean="0"/>
                        <a:t>Identifying emotions through pictures</a:t>
                      </a:r>
                    </a:p>
                    <a:p>
                      <a:r>
                        <a:rPr lang="en-IN" sz="1600" dirty="0" smtClean="0"/>
                        <a:t>Story  telling</a:t>
                      </a:r>
                    </a:p>
                    <a:p>
                      <a:r>
                        <a:rPr lang="en-IN" sz="1600" dirty="0" smtClean="0"/>
                        <a:t>Story completion</a:t>
                      </a:r>
                    </a:p>
                    <a:p>
                      <a:r>
                        <a:rPr lang="en-IN" sz="1600" dirty="0" smtClean="0"/>
                        <a:t>Visual analogue (emotion scale)</a:t>
                      </a:r>
                    </a:p>
                    <a:p>
                      <a:r>
                        <a:rPr lang="en-IN" sz="1600" dirty="0" smtClean="0"/>
                        <a:t>Listing situations in which a certain emotion is felt (‘you are happy when…’)</a:t>
                      </a:r>
                    </a:p>
                    <a:p>
                      <a:endParaRPr lang="en-IN" sz="1600" dirty="0"/>
                    </a:p>
                  </a:txBody>
                  <a:tcPr/>
                </a:tc>
              </a:tr>
              <a:tr h="1725094">
                <a:tc>
                  <a:txBody>
                    <a:bodyPr/>
                    <a:lstStyle/>
                    <a:p>
                      <a:pPr marL="0" indent="0">
                        <a:buNone/>
                      </a:pPr>
                      <a:r>
                        <a:rPr lang="en-IN" sz="1600" u="sng" dirty="0" smtClean="0"/>
                        <a:t>7 to 12 years:</a:t>
                      </a:r>
                    </a:p>
                    <a:p>
                      <a:pPr marL="0" indent="0">
                        <a:buNone/>
                      </a:pPr>
                      <a:r>
                        <a:rPr lang="en-IN" sz="1600" u="none" dirty="0" smtClean="0"/>
                        <a:t>Emotional regulation (anger/</a:t>
                      </a:r>
                      <a:r>
                        <a:rPr lang="en-IN" sz="1600" u="none" baseline="0" dirty="0" smtClean="0"/>
                        <a:t> anxiety control in context of conflict/ provocation)</a:t>
                      </a:r>
                      <a:endParaRPr lang="en-IN" sz="1600" u="none"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IN" sz="1600" dirty="0" smtClean="0"/>
                        <a:t>Ability to report emotional states.</a:t>
                      </a:r>
                    </a:p>
                    <a:p>
                      <a:pPr marL="0" marR="0" indent="0" algn="l" defTabSz="914400" rtl="0" eaLnBrk="1" fontAlgn="auto" latinLnBrk="0" hangingPunct="1">
                        <a:lnSpc>
                          <a:spcPct val="100000"/>
                        </a:lnSpc>
                        <a:spcBef>
                          <a:spcPts val="0"/>
                        </a:spcBef>
                        <a:spcAft>
                          <a:spcPts val="0"/>
                        </a:spcAft>
                        <a:buClrTx/>
                        <a:buSzTx/>
                        <a:buFontTx/>
                        <a:buNone/>
                        <a:tabLst/>
                        <a:defRPr/>
                      </a:pPr>
                      <a:r>
                        <a:rPr lang="en-IN" sz="1600" dirty="0" smtClean="0"/>
                        <a:t>Development of empathy.</a:t>
                      </a:r>
                    </a:p>
                    <a:p>
                      <a:pPr marL="0" indent="0">
                        <a:buNone/>
                      </a:pPr>
                      <a:r>
                        <a:rPr lang="en-IN" sz="1600" u="none" dirty="0" smtClean="0"/>
                        <a:t>Ability to provide positive emotional response (reassurance/ comfort)</a:t>
                      </a:r>
                    </a:p>
                  </a:txBody>
                  <a:tcPr/>
                </a:tc>
                <a:tc>
                  <a:txBody>
                    <a:bodyPr/>
                    <a:lstStyle/>
                    <a:p>
                      <a:r>
                        <a:rPr lang="en-IN" sz="1600" dirty="0" smtClean="0"/>
                        <a:t>Provide disclosive sharing spirit/ opportunity.</a:t>
                      </a:r>
                    </a:p>
                    <a:p>
                      <a:r>
                        <a:rPr lang="en-IN" sz="1600" dirty="0" smtClean="0"/>
                        <a:t>Opportunities to acknowledge and process intense emotions such as emotions and fear.</a:t>
                      </a:r>
                    </a:p>
                    <a:p>
                      <a:r>
                        <a:rPr lang="en-IN" sz="1600" dirty="0" smtClean="0"/>
                        <a:t>Appreciation, encouragement</a:t>
                      </a:r>
                      <a:r>
                        <a:rPr lang="en-IN" sz="1600" baseline="0" dirty="0" smtClean="0"/>
                        <a:t> Pro-social behaviour opportunities</a:t>
                      </a:r>
                      <a:endParaRPr lang="en-IN" sz="1600" dirty="0"/>
                    </a:p>
                  </a:txBody>
                  <a:tcPr/>
                </a:tc>
              </a:tr>
              <a:tr h="182671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600" u="sng" dirty="0" smtClean="0"/>
                        <a:t>13 to 18 years:</a:t>
                      </a:r>
                    </a:p>
                    <a:p>
                      <a:r>
                        <a:rPr lang="en-IN" sz="1600" dirty="0" smtClean="0"/>
                        <a:t>Ability to cope with stress.</a:t>
                      </a:r>
                    </a:p>
                    <a:p>
                      <a:r>
                        <a:rPr lang="en-IN" sz="1600" dirty="0" smtClean="0"/>
                        <a:t>Developing and making decisions about attraction/ intimate/ sexual relationships.</a:t>
                      </a:r>
                    </a:p>
                    <a:p>
                      <a:r>
                        <a:rPr lang="en-IN" sz="1600" dirty="0" smtClean="0"/>
                        <a:t>Dealing with peer pressure.</a:t>
                      </a:r>
                    </a:p>
                    <a:p>
                      <a:pPr marL="0" marR="0" indent="0" algn="l" defTabSz="914400" rtl="0" eaLnBrk="1" fontAlgn="auto" latinLnBrk="0" hangingPunct="1">
                        <a:lnSpc>
                          <a:spcPct val="100000"/>
                        </a:lnSpc>
                        <a:spcBef>
                          <a:spcPts val="0"/>
                        </a:spcBef>
                        <a:spcAft>
                          <a:spcPts val="0"/>
                        </a:spcAft>
                        <a:buClrTx/>
                        <a:buSzTx/>
                        <a:buFontTx/>
                        <a:buNone/>
                        <a:tabLst/>
                        <a:defRPr/>
                      </a:pPr>
                      <a:r>
                        <a:rPr lang="en-IN" sz="1600" dirty="0" smtClean="0"/>
                        <a:t>Greater need to establish self-identify, independence.</a:t>
                      </a:r>
                    </a:p>
                  </a:txBody>
                  <a:tcPr/>
                </a:tc>
                <a:tc>
                  <a:txBody>
                    <a:bodyPr/>
                    <a:lstStyle/>
                    <a:p>
                      <a:r>
                        <a:rPr lang="en-IN" sz="1600" dirty="0" smtClean="0"/>
                        <a:t>Family,</a:t>
                      </a:r>
                      <a:r>
                        <a:rPr lang="en-IN" sz="1600" baseline="0" dirty="0" smtClean="0"/>
                        <a:t> school, social support.</a:t>
                      </a:r>
                    </a:p>
                    <a:p>
                      <a:r>
                        <a:rPr lang="en-IN" sz="1600" baseline="0" dirty="0" smtClean="0"/>
                        <a:t>Life skills—negotiation, assertiveness, stress &amp; coping, problem solving</a:t>
                      </a:r>
                    </a:p>
                    <a:p>
                      <a:r>
                        <a:rPr lang="en-IN" sz="1600" baseline="0" dirty="0" smtClean="0"/>
                        <a:t>Resilient handling of role task, relational &amp; emotional challenges</a:t>
                      </a:r>
                    </a:p>
                    <a:p>
                      <a:r>
                        <a:rPr lang="en-IN" sz="1600" baseline="0" dirty="0" smtClean="0"/>
                        <a:t>Happy, healthy, responsible sexual behaviour</a:t>
                      </a:r>
                    </a:p>
                    <a:p>
                      <a:endParaRPr lang="en-IN" sz="1600" dirty="0"/>
                    </a:p>
                  </a:txBody>
                  <a:tcPr/>
                </a:tc>
              </a:tr>
            </a:tbl>
          </a:graphicData>
        </a:graphic>
      </p:graphicFrame>
    </p:spTree>
    <p:extLst>
      <p:ext uri="{BB962C8B-B14F-4D97-AF65-F5344CB8AC3E}">
        <p14:creationId xmlns:p14="http://schemas.microsoft.com/office/powerpoint/2010/main" val="135312120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idx="4294967295"/>
          </p:nvPr>
        </p:nvSpPr>
        <p:spPr>
          <a:xfrm>
            <a:off x="0" y="1"/>
            <a:ext cx="8686800" cy="1143000"/>
          </a:xfrm>
        </p:spPr>
        <p:txBody>
          <a:bodyPr anchor="ctr">
            <a:noAutofit/>
          </a:bodyPr>
          <a:lstStyle/>
          <a:p>
            <a:pPr algn="l"/>
            <a:r>
              <a:rPr lang="en-US" sz="4000" b="1" dirty="0" smtClean="0"/>
              <a:t>Healing Interventions: CSA</a:t>
            </a:r>
            <a:br>
              <a:rPr lang="en-US" sz="4000" b="1" dirty="0" smtClean="0"/>
            </a:br>
            <a:r>
              <a:rPr lang="en-US" sz="4000" b="1" dirty="0" smtClean="0"/>
              <a:t>Small Group Work (6)</a:t>
            </a:r>
            <a:endParaRPr lang="en-US" sz="4000" b="1" dirty="0"/>
          </a:p>
        </p:txBody>
      </p:sp>
      <p:sp>
        <p:nvSpPr>
          <p:cNvPr id="3" name="Content Placeholder 2"/>
          <p:cNvSpPr>
            <a:spLocks noGrp="1"/>
          </p:cNvSpPr>
          <p:nvPr>
            <p:ph idx="4294967295"/>
          </p:nvPr>
        </p:nvSpPr>
        <p:spPr>
          <a:xfrm>
            <a:off x="457200" y="1219200"/>
            <a:ext cx="8229600" cy="5410200"/>
          </a:xfrm>
        </p:spPr>
        <p:txBody>
          <a:bodyPr/>
          <a:lstStyle/>
          <a:p>
            <a:pPr marL="514350" indent="-514350">
              <a:buFont typeface="Wingdings" pitchFamily="2" charset="2"/>
              <a:buNone/>
            </a:pPr>
            <a:r>
              <a:rPr lang="en-US"/>
              <a:t>1.draw a picture of yourself </a:t>
            </a:r>
            <a:r>
              <a:rPr lang="en-US" sz="1900"/>
              <a:t>(can I help u, can I do shading, long/short hair, will u draw dress, if u cant draw, I will do it-u tell me)</a:t>
            </a:r>
            <a:endParaRPr lang="en-US"/>
          </a:p>
          <a:p>
            <a:pPr marL="514350" indent="-514350">
              <a:buFont typeface="Wingdings" pitchFamily="2" charset="2"/>
              <a:buNone/>
            </a:pPr>
            <a:r>
              <a:rPr lang="en-US"/>
              <a:t>(..please describe, anything missing?...)</a:t>
            </a:r>
          </a:p>
          <a:p>
            <a:pPr marL="514350" indent="-514350">
              <a:buFont typeface="Wingdings" pitchFamily="2" charset="2"/>
              <a:buNone/>
            </a:pPr>
            <a:r>
              <a:rPr lang="en-US"/>
              <a:t>2. Draw a happy/sad/scared face </a:t>
            </a:r>
            <a:r>
              <a:rPr lang="en-US" sz="1900"/>
              <a:t>(How we make sad face, I wonder why people r sad sometimes,  I am scared when I have to go to exams)</a:t>
            </a:r>
            <a:endParaRPr lang="en-US"/>
          </a:p>
          <a:p>
            <a:pPr marL="514350" indent="-514350">
              <a:buFont typeface="Wingdings" pitchFamily="2" charset="2"/>
              <a:buNone/>
            </a:pPr>
            <a:r>
              <a:rPr lang="en-US"/>
              <a:t>(..i feel happy/sad/scared when……)</a:t>
            </a:r>
          </a:p>
          <a:p>
            <a:pPr marL="514350" indent="-514350">
              <a:buFont typeface="Wingdings" pitchFamily="2" charset="2"/>
              <a:buNone/>
            </a:pPr>
            <a:r>
              <a:rPr lang="en-US"/>
              <a:t>3. Draw a picture of yourself and colour your personal space </a:t>
            </a:r>
            <a:r>
              <a:rPr lang="en-US" sz="1900"/>
              <a:t>(what have u coloured as personal space, why, how u decided that, what do u understand by personal space)</a:t>
            </a:r>
            <a:endParaRPr lang="en-US"/>
          </a:p>
          <a:p>
            <a:pPr marL="514350" indent="-514350">
              <a:buFont typeface="Wingdings" pitchFamily="2" charset="2"/>
              <a:buNone/>
            </a:pPr>
            <a:r>
              <a:rPr lang="en-US"/>
              <a:t>(..why personal?...) </a:t>
            </a:r>
          </a:p>
          <a:p>
            <a:pPr marL="514350" indent="-514350">
              <a:buFont typeface="Wingdings" pitchFamily="2" charset="2"/>
              <a:buNone/>
            </a:pPr>
            <a:endParaRPr lang="en-US"/>
          </a:p>
        </p:txBody>
      </p:sp>
    </p:spTree>
    <p:extLst>
      <p:ext uri="{BB962C8B-B14F-4D97-AF65-F5344CB8AC3E}">
        <p14:creationId xmlns:p14="http://schemas.microsoft.com/office/powerpoint/2010/main" val="1658695943"/>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idx="4294967295"/>
          </p:nvPr>
        </p:nvSpPr>
        <p:spPr>
          <a:xfrm>
            <a:off x="457200" y="277813"/>
            <a:ext cx="8229600" cy="865187"/>
          </a:xfrm>
        </p:spPr>
        <p:txBody>
          <a:bodyPr anchor="ctr"/>
          <a:lstStyle/>
          <a:p>
            <a:r>
              <a:rPr lang="en-US"/>
              <a:t>…continuing…….</a:t>
            </a:r>
          </a:p>
        </p:txBody>
      </p:sp>
      <p:sp>
        <p:nvSpPr>
          <p:cNvPr id="25603" name="Content Placeholder 2"/>
          <p:cNvSpPr>
            <a:spLocks noGrp="1"/>
          </p:cNvSpPr>
          <p:nvPr>
            <p:ph idx="4294967295"/>
          </p:nvPr>
        </p:nvSpPr>
        <p:spPr>
          <a:xfrm>
            <a:off x="457200" y="1295400"/>
            <a:ext cx="8229600" cy="4830763"/>
          </a:xfrm>
        </p:spPr>
        <p:txBody>
          <a:bodyPr>
            <a:normAutofit fontScale="92500" lnSpcReduction="10000"/>
          </a:bodyPr>
          <a:lstStyle/>
          <a:p>
            <a:pPr>
              <a:buFont typeface="Wingdings" pitchFamily="2" charset="2"/>
              <a:buNone/>
            </a:pPr>
            <a:r>
              <a:rPr lang="en-US" sz="2600" dirty="0"/>
              <a:t>4. draw your safe </a:t>
            </a:r>
            <a:r>
              <a:rPr lang="en-US" sz="2600" dirty="0" smtClean="0"/>
              <a:t>spaces/ safe people </a:t>
            </a:r>
            <a:r>
              <a:rPr lang="en-US" sz="1900" dirty="0"/>
              <a:t>(Shall we divide it into 4 sub-spaces- home,  </a:t>
            </a:r>
            <a:r>
              <a:rPr lang="en-US" sz="1900" dirty="0" err="1"/>
              <a:t>neighbourhood</a:t>
            </a:r>
            <a:r>
              <a:rPr lang="en-US" sz="1900" dirty="0"/>
              <a:t>, school, city)</a:t>
            </a:r>
            <a:endParaRPr lang="en-US" sz="2600" dirty="0"/>
          </a:p>
          <a:p>
            <a:pPr>
              <a:buFont typeface="Wingdings" pitchFamily="2" charset="2"/>
              <a:buNone/>
            </a:pPr>
            <a:r>
              <a:rPr lang="en-US" sz="2600" dirty="0"/>
              <a:t>(..what is safe here</a:t>
            </a:r>
            <a:r>
              <a:rPr lang="en-US" sz="1900" dirty="0"/>
              <a:t>?.... How is it safe here, what do u mean by safe </a:t>
            </a:r>
            <a:r>
              <a:rPr lang="en-US" sz="1900" dirty="0" smtClean="0"/>
              <a:t>space/ safe people)</a:t>
            </a:r>
            <a:endParaRPr lang="en-US" sz="1900" dirty="0"/>
          </a:p>
          <a:p>
            <a:pPr>
              <a:buFont typeface="Wingdings" pitchFamily="2" charset="2"/>
              <a:buNone/>
            </a:pPr>
            <a:endParaRPr lang="en-US" sz="1500" dirty="0"/>
          </a:p>
          <a:p>
            <a:pPr>
              <a:buFont typeface="Wingdings" pitchFamily="2" charset="2"/>
              <a:buNone/>
            </a:pPr>
            <a:r>
              <a:rPr lang="en-US" sz="2600" dirty="0"/>
              <a:t>5.who can you share things with, secrets even..</a:t>
            </a:r>
          </a:p>
          <a:p>
            <a:pPr>
              <a:buFont typeface="Wingdings" pitchFamily="2" charset="2"/>
              <a:buNone/>
            </a:pPr>
            <a:r>
              <a:rPr lang="en-US" sz="2600" dirty="0"/>
              <a:t>(..easy to </a:t>
            </a:r>
            <a:r>
              <a:rPr lang="en-US" sz="2600" dirty="0" err="1"/>
              <a:t>tell?..feel</a:t>
            </a:r>
            <a:r>
              <a:rPr lang="en-US" sz="2600" dirty="0"/>
              <a:t> better when sharing?...)</a:t>
            </a:r>
          </a:p>
          <a:p>
            <a:pPr>
              <a:buFont typeface="Wingdings" pitchFamily="2" charset="2"/>
              <a:buNone/>
            </a:pPr>
            <a:endParaRPr lang="en-US" sz="1500" dirty="0"/>
          </a:p>
          <a:p>
            <a:pPr>
              <a:buFont typeface="Wingdings" pitchFamily="2" charset="2"/>
              <a:buNone/>
            </a:pPr>
            <a:r>
              <a:rPr lang="en-US" sz="2600" dirty="0"/>
              <a:t>6. Draw your cartoon heroine who can help you </a:t>
            </a:r>
            <a:r>
              <a:rPr lang="en-US" sz="1900" dirty="0"/>
              <a:t>(cartoon character is </a:t>
            </a:r>
            <a:r>
              <a:rPr lang="en-US" sz="1900" dirty="0" err="1"/>
              <a:t>metophor</a:t>
            </a:r>
            <a:r>
              <a:rPr lang="en-US" sz="1900" dirty="0"/>
              <a:t> of heroism that is within u)</a:t>
            </a:r>
            <a:endParaRPr lang="en-US" sz="2600" dirty="0"/>
          </a:p>
          <a:p>
            <a:pPr>
              <a:buNone/>
            </a:pPr>
            <a:r>
              <a:rPr lang="en-US" sz="2600" dirty="0"/>
              <a:t>(..heroism within you to reduce bad memories..)</a:t>
            </a:r>
          </a:p>
          <a:p>
            <a:pPr>
              <a:buNone/>
            </a:pPr>
            <a:r>
              <a:rPr lang="en-US" sz="2600" dirty="0"/>
              <a:t>7. Draw a picture of yourself now</a:t>
            </a:r>
          </a:p>
          <a:p>
            <a:pPr>
              <a:buNone/>
            </a:pPr>
            <a:r>
              <a:rPr lang="en-US" sz="2600" dirty="0"/>
              <a:t>(..how have you changed…things you have learned….)</a:t>
            </a:r>
          </a:p>
          <a:p>
            <a:pPr>
              <a:buFont typeface="Wingdings" pitchFamily="2" charset="2"/>
              <a:buNone/>
            </a:pPr>
            <a:endParaRPr lang="en-US" sz="2600" dirty="0"/>
          </a:p>
        </p:txBody>
      </p:sp>
    </p:spTree>
    <p:extLst>
      <p:ext uri="{BB962C8B-B14F-4D97-AF65-F5344CB8AC3E}">
        <p14:creationId xmlns:p14="http://schemas.microsoft.com/office/powerpoint/2010/main" val="2025926305"/>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8928992" cy="1268760"/>
          </a:xfrm>
        </p:spPr>
        <p:txBody>
          <a:bodyPr>
            <a:normAutofit fontScale="90000"/>
          </a:bodyPr>
          <a:lstStyle/>
          <a:p>
            <a:pPr algn="l"/>
            <a:r>
              <a:rPr lang="en-IN" b="1" dirty="0" smtClean="0"/>
              <a:t>Teaching Children about Personal Safety</a:t>
            </a:r>
            <a:endParaRPr lang="en-IN"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82</a:t>
            </a:fld>
            <a:endParaRPr lang="en-IN"/>
          </a:p>
        </p:txBody>
      </p:sp>
      <p:sp>
        <p:nvSpPr>
          <p:cNvPr id="4" name="Content Placeholder 3"/>
          <p:cNvSpPr>
            <a:spLocks noGrp="1"/>
          </p:cNvSpPr>
          <p:nvPr>
            <p:ph sz="quarter" idx="1"/>
          </p:nvPr>
        </p:nvSpPr>
        <p:spPr>
          <a:xfrm>
            <a:off x="323528" y="1447800"/>
            <a:ext cx="8363272" cy="4572000"/>
          </a:xfrm>
        </p:spPr>
        <p:txBody>
          <a:bodyPr>
            <a:normAutofit lnSpcReduction="10000"/>
          </a:bodyPr>
          <a:lstStyle/>
          <a:p>
            <a:r>
              <a:rPr lang="en-IN" dirty="0" smtClean="0"/>
              <a:t>How to explain ‘safety’?</a:t>
            </a:r>
          </a:p>
          <a:p>
            <a:pPr lvl="1"/>
            <a:r>
              <a:rPr lang="en-IN" dirty="0" smtClean="0"/>
              <a:t>Why a house has doors</a:t>
            </a:r>
          </a:p>
          <a:p>
            <a:pPr lvl="1"/>
            <a:r>
              <a:rPr lang="en-IN" dirty="0" smtClean="0"/>
              <a:t>How we cross the road</a:t>
            </a:r>
          </a:p>
          <a:p>
            <a:pPr lvl="1"/>
            <a:r>
              <a:rPr lang="en-IN" dirty="0" smtClean="0"/>
              <a:t>Why we do not touch fire/ hot things</a:t>
            </a:r>
          </a:p>
          <a:p>
            <a:pPr lvl="1"/>
            <a:endParaRPr lang="en-IN" dirty="0" smtClean="0"/>
          </a:p>
          <a:p>
            <a:r>
              <a:rPr lang="en-IN" dirty="0" smtClean="0"/>
              <a:t>How to explain ‘privacy’?</a:t>
            </a:r>
          </a:p>
          <a:p>
            <a:pPr lvl="1"/>
            <a:r>
              <a:rPr lang="en-IN" dirty="0" smtClean="0"/>
              <a:t>Why bathrooms have doors</a:t>
            </a:r>
          </a:p>
          <a:p>
            <a:pPr lvl="1"/>
            <a:r>
              <a:rPr lang="en-IN" dirty="0" smtClean="0"/>
              <a:t>Why windows have curtains</a:t>
            </a:r>
          </a:p>
          <a:p>
            <a:pPr marL="0" indent="0">
              <a:buNone/>
            </a:pPr>
            <a:r>
              <a:rPr lang="en-IN" dirty="0"/>
              <a:t>	</a:t>
            </a:r>
            <a:endParaRPr lang="en-IN" dirty="0" smtClean="0"/>
          </a:p>
          <a:p>
            <a:pPr marL="0" indent="0">
              <a:buNone/>
            </a:pPr>
            <a:endParaRPr lang="en-IN" dirty="0"/>
          </a:p>
        </p:txBody>
      </p:sp>
    </p:spTree>
    <p:extLst>
      <p:ext uri="{BB962C8B-B14F-4D97-AF65-F5344CB8AC3E}">
        <p14:creationId xmlns:p14="http://schemas.microsoft.com/office/powerpoint/2010/main" val="2263094874"/>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1124744"/>
          </a:xfrm>
        </p:spPr>
        <p:txBody>
          <a:bodyPr/>
          <a:lstStyle/>
          <a:p>
            <a:pPr algn="l"/>
            <a:r>
              <a:rPr lang="en-IN" b="1" dirty="0" smtClean="0"/>
              <a:t>Group Work: Body Mapping</a:t>
            </a:r>
            <a:endParaRPr lang="en-IN"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83</a:t>
            </a:fld>
            <a:endParaRPr lang="en-IN"/>
          </a:p>
        </p:txBody>
      </p:sp>
      <p:sp>
        <p:nvSpPr>
          <p:cNvPr id="4" name="Content Placeholder 3"/>
          <p:cNvSpPr>
            <a:spLocks noGrp="1"/>
          </p:cNvSpPr>
          <p:nvPr>
            <p:ph sz="quarter" idx="1"/>
          </p:nvPr>
        </p:nvSpPr>
        <p:spPr>
          <a:xfrm>
            <a:off x="179512" y="1447800"/>
            <a:ext cx="8507288" cy="4572000"/>
          </a:xfrm>
        </p:spPr>
        <p:txBody>
          <a:bodyPr>
            <a:normAutofit fontScale="92500"/>
          </a:bodyPr>
          <a:lstStyle/>
          <a:p>
            <a:r>
              <a:rPr lang="en-IN" dirty="0" smtClean="0"/>
              <a:t>Draw your body.</a:t>
            </a:r>
          </a:p>
          <a:p>
            <a:r>
              <a:rPr lang="en-IN" dirty="0" smtClean="0"/>
              <a:t>Name body parts.</a:t>
            </a:r>
          </a:p>
          <a:p>
            <a:r>
              <a:rPr lang="en-IN" dirty="0" smtClean="0"/>
              <a:t>Mark parts where it is ok for people to touch you.</a:t>
            </a:r>
          </a:p>
          <a:p>
            <a:r>
              <a:rPr lang="en-IN" dirty="0" smtClean="0"/>
              <a:t>Mark parts that are private (no one should touch you there except your mother…)</a:t>
            </a:r>
          </a:p>
          <a:p>
            <a:r>
              <a:rPr lang="en-IN" dirty="0" smtClean="0"/>
              <a:t>Who can touch you?</a:t>
            </a:r>
          </a:p>
          <a:p>
            <a:r>
              <a:rPr lang="en-IN" dirty="0" smtClean="0"/>
              <a:t>Who should not touch you?</a:t>
            </a:r>
          </a:p>
          <a:p>
            <a:r>
              <a:rPr lang="en-IN" dirty="0" smtClean="0"/>
              <a:t>If a stranger touched you, what to do/ who to tell?</a:t>
            </a:r>
          </a:p>
          <a:p>
            <a:endParaRPr lang="en-IN" dirty="0" smtClean="0"/>
          </a:p>
          <a:p>
            <a:endParaRPr lang="en-IN" dirty="0"/>
          </a:p>
        </p:txBody>
      </p:sp>
    </p:spTree>
    <p:extLst>
      <p:ext uri="{BB962C8B-B14F-4D97-AF65-F5344CB8AC3E}">
        <p14:creationId xmlns:p14="http://schemas.microsoft.com/office/powerpoint/2010/main" val="2546739674"/>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Life Skill Approaches for Adolescents</a:t>
            </a:r>
            <a:endParaRPr lang="en-IN" b="1" dirty="0"/>
          </a:p>
        </p:txBody>
      </p:sp>
      <p:sp>
        <p:nvSpPr>
          <p:cNvPr id="3" name="Content Placeholder 2"/>
          <p:cNvSpPr>
            <a:spLocks noGrp="1"/>
          </p:cNvSpPr>
          <p:nvPr>
            <p:ph idx="1"/>
          </p:nvPr>
        </p:nvSpPr>
        <p:spPr/>
        <p:txBody>
          <a:bodyPr>
            <a:normAutofit fontScale="92500" lnSpcReduction="20000"/>
          </a:bodyPr>
          <a:lstStyle/>
          <a:p>
            <a:r>
              <a:rPr lang="en-IN" dirty="0" smtClean="0"/>
              <a:t>Skills: assertiveness, problem-solving/ </a:t>
            </a:r>
            <a:r>
              <a:rPr lang="en-IN" dirty="0" err="1" smtClean="0"/>
              <a:t>negotiaton</a:t>
            </a:r>
            <a:r>
              <a:rPr lang="en-IN" dirty="0" smtClean="0"/>
              <a:t>, decision-making/ critical analysis, empathy, inter-personal/ communication skills, coping…</a:t>
            </a:r>
            <a:endParaRPr lang="en-IN" dirty="0"/>
          </a:p>
          <a:p>
            <a:pPr marL="0" indent="0">
              <a:buNone/>
            </a:pPr>
            <a:endParaRPr lang="en-IN" dirty="0"/>
          </a:p>
          <a:p>
            <a:r>
              <a:rPr lang="en-IN" dirty="0" smtClean="0"/>
              <a:t>Contexts: Sexuality, conflict/ stress management, risk behaviours…</a:t>
            </a:r>
          </a:p>
          <a:p>
            <a:pPr marL="0" indent="0">
              <a:buNone/>
            </a:pPr>
            <a:endParaRPr lang="en-IN" dirty="0" smtClean="0"/>
          </a:p>
          <a:p>
            <a:r>
              <a:rPr lang="en-IN" dirty="0" smtClean="0"/>
              <a:t>Methods: theatre, narratives, story-telling, art work </a:t>
            </a:r>
            <a:endParaRPr lang="en-IN" dirty="0"/>
          </a:p>
        </p:txBody>
      </p:sp>
    </p:spTree>
    <p:extLst>
      <p:ext uri="{BB962C8B-B14F-4D97-AF65-F5344CB8AC3E}">
        <p14:creationId xmlns:p14="http://schemas.microsoft.com/office/powerpoint/2010/main" val="160855287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AutoShape 2"/>
          <p:cNvSpPr>
            <a:spLocks noChangeArrowheads="1"/>
          </p:cNvSpPr>
          <p:nvPr/>
        </p:nvSpPr>
        <p:spPr bwMode="auto">
          <a:xfrm>
            <a:off x="1295400" y="685800"/>
            <a:ext cx="5248275" cy="4495800"/>
          </a:xfrm>
          <a:prstGeom prst="triangle">
            <a:avLst>
              <a:gd name="adj" fmla="val 50000"/>
            </a:avLst>
          </a:prstGeom>
          <a:solidFill>
            <a:srgbClr val="FFFFFF"/>
          </a:solidFill>
          <a:ln w="9525">
            <a:solidFill>
              <a:srgbClr val="000000"/>
            </a:solidFill>
            <a:miter lim="800000"/>
            <a:headEnd/>
            <a:tailEnd/>
          </a:ln>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latin typeface="Arial" charset="0"/>
              <a:cs typeface="Arial" charset="0"/>
            </a:endParaRPr>
          </a:p>
        </p:txBody>
      </p:sp>
      <p:sp>
        <p:nvSpPr>
          <p:cNvPr id="25603" name="Rectangle 3"/>
          <p:cNvSpPr>
            <a:spLocks noChangeArrowheads="1"/>
          </p:cNvSpPr>
          <p:nvPr/>
        </p:nvSpPr>
        <p:spPr bwMode="auto">
          <a:xfrm>
            <a:off x="5486400" y="762000"/>
            <a:ext cx="3352800" cy="173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4308475" algn="l"/>
              </a:tabLst>
              <a:defRPr sz="2400">
                <a:solidFill>
                  <a:schemeClr val="tx1"/>
                </a:solidFill>
                <a:latin typeface="Times New Roman" pitchFamily="18" charset="0"/>
              </a:defRPr>
            </a:lvl1pPr>
            <a:lvl2pPr marL="742950" indent="-285750" eaLnBrk="0" hangingPunct="0">
              <a:tabLst>
                <a:tab pos="4308475" algn="l"/>
              </a:tabLst>
              <a:defRPr sz="2400">
                <a:solidFill>
                  <a:schemeClr val="tx1"/>
                </a:solidFill>
                <a:latin typeface="Times New Roman" pitchFamily="18" charset="0"/>
              </a:defRPr>
            </a:lvl2pPr>
            <a:lvl3pPr marL="1143000" indent="-228600" eaLnBrk="0" hangingPunct="0">
              <a:tabLst>
                <a:tab pos="4308475" algn="l"/>
              </a:tabLst>
              <a:defRPr sz="2400">
                <a:solidFill>
                  <a:schemeClr val="tx1"/>
                </a:solidFill>
                <a:latin typeface="Times New Roman" pitchFamily="18" charset="0"/>
              </a:defRPr>
            </a:lvl3pPr>
            <a:lvl4pPr marL="1600200" indent="-228600" eaLnBrk="0" hangingPunct="0">
              <a:tabLst>
                <a:tab pos="4308475" algn="l"/>
              </a:tabLst>
              <a:defRPr sz="2400">
                <a:solidFill>
                  <a:schemeClr val="tx1"/>
                </a:solidFill>
                <a:latin typeface="Times New Roman" pitchFamily="18" charset="0"/>
              </a:defRPr>
            </a:lvl4pPr>
            <a:lvl5pPr marL="2057400" indent="-228600" eaLnBrk="0" hangingPunct="0">
              <a:tabLst>
                <a:tab pos="4308475"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4308475"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4308475"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4308475"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4308475" algn="l"/>
              </a:tabLst>
              <a:defRPr sz="2400">
                <a:solidFill>
                  <a:schemeClr val="tx1"/>
                </a:solidFill>
                <a:latin typeface="Times New Roman" pitchFamily="18" charset="0"/>
              </a:defRPr>
            </a:lvl9pPr>
          </a:lstStyle>
          <a:p>
            <a:pPr algn="just" eaLnBrk="1" hangingPunct="1"/>
            <a:r>
              <a:rPr lang="en-US" altLang="en-US" sz="3600" b="1" u="sng">
                <a:latin typeface="Arial" charset="0"/>
                <a:cs typeface="Arial" charset="0"/>
              </a:rPr>
              <a:t>CONTEXTS OF APPLICATION</a:t>
            </a:r>
            <a:r>
              <a:rPr lang="en-US" altLang="en-US" sz="3600" b="1"/>
              <a:t> </a:t>
            </a:r>
          </a:p>
        </p:txBody>
      </p:sp>
      <p:sp>
        <p:nvSpPr>
          <p:cNvPr id="25604" name="Rectangle 4"/>
          <p:cNvSpPr>
            <a:spLocks noChangeArrowheads="1"/>
          </p:cNvSpPr>
          <p:nvPr/>
        </p:nvSpPr>
        <p:spPr bwMode="auto">
          <a:xfrm>
            <a:off x="0" y="762000"/>
            <a:ext cx="31178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4000" u="sng" dirty="0">
                <a:latin typeface="Arial" charset="0"/>
                <a:cs typeface="Arial" charset="0"/>
              </a:rPr>
              <a:t>LIFE SKILLS</a:t>
            </a:r>
          </a:p>
        </p:txBody>
      </p:sp>
      <p:sp>
        <p:nvSpPr>
          <p:cNvPr id="25605" name="Rectangle 5"/>
          <p:cNvSpPr>
            <a:spLocks noChangeArrowheads="1"/>
          </p:cNvSpPr>
          <p:nvPr/>
        </p:nvSpPr>
        <p:spPr bwMode="auto">
          <a:xfrm>
            <a:off x="0" y="5546725"/>
            <a:ext cx="95250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4000">
                <a:latin typeface="Arial" charset="0"/>
                <a:cs typeface="Arial" charset="0"/>
              </a:rPr>
              <a:t>	</a:t>
            </a:r>
            <a:r>
              <a:rPr lang="en-US" altLang="en-US" sz="4000" u="sng">
                <a:latin typeface="Arial" charset="0"/>
                <a:cs typeface="Arial" charset="0"/>
              </a:rPr>
              <a:t>METHODS OF LEARNING- </a:t>
            </a:r>
            <a:r>
              <a:rPr lang="en-US" altLang="en-US" sz="4000">
                <a:latin typeface="Arial" charset="0"/>
                <a:cs typeface="Arial" charset="0"/>
              </a:rPr>
              <a:t>				</a:t>
            </a:r>
            <a:r>
              <a:rPr lang="en-US" altLang="en-US" sz="4000" u="sng">
                <a:latin typeface="Arial" charset="0"/>
                <a:cs typeface="Arial" charset="0"/>
              </a:rPr>
              <a:t>EXPERIENTIAL</a:t>
            </a:r>
            <a:r>
              <a:rPr lang="en-US" altLang="en-US" sz="1800"/>
              <a:t> </a:t>
            </a:r>
            <a:endParaRPr lang="en-US" altLang="en-US"/>
          </a:p>
        </p:txBody>
      </p:sp>
    </p:spTree>
    <p:extLst>
      <p:ext uri="{BB962C8B-B14F-4D97-AF65-F5344CB8AC3E}">
        <p14:creationId xmlns:p14="http://schemas.microsoft.com/office/powerpoint/2010/main" val="813314536"/>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Feed-Back &amp; Summary</a:t>
            </a:r>
            <a:endParaRPr lang="en-IN" dirty="0"/>
          </a:p>
        </p:txBody>
      </p:sp>
      <p:sp>
        <p:nvSpPr>
          <p:cNvPr id="3" name="Content Placeholder 2"/>
          <p:cNvSpPr>
            <a:spLocks noGrp="1"/>
          </p:cNvSpPr>
          <p:nvPr>
            <p:ph idx="1"/>
          </p:nvPr>
        </p:nvSpPr>
        <p:spPr/>
        <p:txBody>
          <a:bodyPr/>
          <a:lstStyle/>
          <a:p>
            <a:r>
              <a:rPr lang="en-IN" dirty="0" smtClean="0"/>
              <a:t>Thoughts?</a:t>
            </a:r>
          </a:p>
          <a:p>
            <a:r>
              <a:rPr lang="en-IN" dirty="0" smtClean="0"/>
              <a:t>New insights and learning?</a:t>
            </a:r>
          </a:p>
        </p:txBody>
      </p:sp>
    </p:spTree>
    <p:extLst>
      <p:ext uri="{BB962C8B-B14F-4D97-AF65-F5344CB8AC3E}">
        <p14:creationId xmlns:p14="http://schemas.microsoft.com/office/powerpoint/2010/main" val="30141249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548680"/>
          </a:xfrm>
        </p:spPr>
        <p:txBody>
          <a:bodyPr>
            <a:normAutofit fontScale="90000"/>
          </a:bodyPr>
          <a:lstStyle/>
          <a:p>
            <a:pPr algn="l"/>
            <a:r>
              <a:rPr lang="en-IN" b="1" dirty="0" smtClean="0"/>
              <a:t>Cognitive Development</a:t>
            </a:r>
            <a:endParaRPr lang="en-IN"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62177915"/>
              </p:ext>
            </p:extLst>
          </p:nvPr>
        </p:nvGraphicFramePr>
        <p:xfrm>
          <a:off x="0" y="548680"/>
          <a:ext cx="9036496" cy="6120679"/>
        </p:xfrm>
        <a:graphic>
          <a:graphicData uri="http://schemas.openxmlformats.org/drawingml/2006/table">
            <a:tbl>
              <a:tblPr firstRow="1" bandRow="1">
                <a:tableStyleId>{5C22544A-7EE6-4342-B048-85BDC9FD1C3A}</a:tableStyleId>
              </a:tblPr>
              <a:tblGrid>
                <a:gridCol w="4701917"/>
                <a:gridCol w="4334579"/>
              </a:tblGrid>
              <a:tr h="565020">
                <a:tc>
                  <a:txBody>
                    <a:bodyPr/>
                    <a:lstStyle/>
                    <a:p>
                      <a:r>
                        <a:rPr lang="en-IN" sz="2000" dirty="0" smtClean="0"/>
                        <a:t>Abilities/</a:t>
                      </a:r>
                      <a:r>
                        <a:rPr lang="en-IN" sz="2000" baseline="0" dirty="0" smtClean="0"/>
                        <a:t> Skills</a:t>
                      </a:r>
                      <a:endParaRPr lang="en-IN" sz="2000" dirty="0"/>
                    </a:p>
                  </a:txBody>
                  <a:tcPr/>
                </a:tc>
                <a:tc>
                  <a:txBody>
                    <a:bodyPr/>
                    <a:lstStyle/>
                    <a:p>
                      <a:r>
                        <a:rPr lang="en-IN" sz="2000" dirty="0" smtClean="0"/>
                        <a:t>Needs</a:t>
                      </a:r>
                      <a:endParaRPr lang="en-IN" sz="2000" dirty="0"/>
                    </a:p>
                  </a:txBody>
                  <a:tcPr/>
                </a:tc>
              </a:tr>
              <a:tr h="2360749">
                <a:tc>
                  <a:txBody>
                    <a:bodyPr/>
                    <a:lstStyle/>
                    <a:p>
                      <a:r>
                        <a:rPr lang="en-IN" sz="1600" u="sng" dirty="0" smtClean="0"/>
                        <a:t>0 to 6 years:</a:t>
                      </a:r>
                    </a:p>
                    <a:p>
                      <a:r>
                        <a:rPr lang="en-IN" sz="1600" dirty="0" smtClean="0"/>
                        <a:t>Fund of information</a:t>
                      </a:r>
                    </a:p>
                    <a:p>
                      <a:r>
                        <a:rPr lang="en-IN" sz="1600" dirty="0" smtClean="0"/>
                        <a:t>Knowledge of use of objects</a:t>
                      </a:r>
                    </a:p>
                    <a:p>
                      <a:r>
                        <a:rPr lang="en-IN" sz="1600" dirty="0" smtClean="0"/>
                        <a:t>Ability to form associations</a:t>
                      </a:r>
                    </a:p>
                    <a:p>
                      <a:r>
                        <a:rPr lang="en-IN" sz="1600" dirty="0" smtClean="0"/>
                        <a:t>Ability to form categories</a:t>
                      </a:r>
                    </a:p>
                    <a:p>
                      <a:r>
                        <a:rPr lang="en-IN" sz="1600" dirty="0" smtClean="0"/>
                        <a:t>Sequencing and organizing abilities</a:t>
                      </a:r>
                    </a:p>
                    <a:p>
                      <a:r>
                        <a:rPr lang="en-IN" sz="1600" dirty="0" smtClean="0"/>
                        <a:t>Ability to understand concepts such as shape, size, distance, directions</a:t>
                      </a:r>
                    </a:p>
                  </a:txBody>
                  <a:tcPr/>
                </a:tc>
                <a:tc>
                  <a:txBody>
                    <a:bodyPr/>
                    <a:lstStyle/>
                    <a:p>
                      <a:r>
                        <a:rPr lang="en-IN" sz="1600" dirty="0" smtClean="0"/>
                        <a:t>Puzzles</a:t>
                      </a:r>
                    </a:p>
                    <a:p>
                      <a:r>
                        <a:rPr lang="en-IN" sz="1600" dirty="0" smtClean="0"/>
                        <a:t>Identification of </a:t>
                      </a:r>
                      <a:r>
                        <a:rPr lang="en-IN" sz="1600" dirty="0" err="1" smtClean="0"/>
                        <a:t>colors</a:t>
                      </a:r>
                      <a:r>
                        <a:rPr lang="en-IN" sz="1600" dirty="0" smtClean="0"/>
                        <a:t>, shapes</a:t>
                      </a:r>
                    </a:p>
                    <a:p>
                      <a:r>
                        <a:rPr lang="en-IN" sz="1600" dirty="0" smtClean="0"/>
                        <a:t>Story telling (including discussions)</a:t>
                      </a:r>
                    </a:p>
                    <a:p>
                      <a:r>
                        <a:rPr lang="en-IN" sz="1600" dirty="0" smtClean="0"/>
                        <a:t>Story Completion</a:t>
                      </a:r>
                    </a:p>
                    <a:p>
                      <a:r>
                        <a:rPr lang="en-IN" sz="1600" dirty="0" smtClean="0"/>
                        <a:t>Use of pictures for sequencing events/ stories</a:t>
                      </a:r>
                    </a:p>
                    <a:p>
                      <a:r>
                        <a:rPr lang="en-IN" sz="1600" dirty="0" smtClean="0"/>
                        <a:t>Play to demonstrate use of objects</a:t>
                      </a:r>
                    </a:p>
                    <a:p>
                      <a:r>
                        <a:rPr lang="en-IN" sz="1600" dirty="0" smtClean="0"/>
                        <a:t>Attention enhancing tasks (joining dots, spotting the difference, eye-hand coordination activities)</a:t>
                      </a:r>
                    </a:p>
                    <a:p>
                      <a:r>
                        <a:rPr lang="en-IN" sz="1600" dirty="0" smtClean="0"/>
                        <a:t>Concept book/ flash cards</a:t>
                      </a:r>
                    </a:p>
                  </a:txBody>
                  <a:tcPr/>
                </a:tc>
              </a:tr>
              <a:tr h="1460530">
                <a:tc>
                  <a:txBody>
                    <a:bodyPr/>
                    <a:lstStyle/>
                    <a:p>
                      <a:pPr marL="0" indent="0">
                        <a:buNone/>
                      </a:pPr>
                      <a:r>
                        <a:rPr lang="en-IN" sz="1600" u="sng" dirty="0" smtClean="0"/>
                        <a:t>7 to 12 years:</a:t>
                      </a:r>
                    </a:p>
                    <a:p>
                      <a:r>
                        <a:rPr lang="en-IN" sz="1600" dirty="0" smtClean="0"/>
                        <a:t>Learn the difference between ‘right’ and wrong’.</a:t>
                      </a:r>
                    </a:p>
                    <a:p>
                      <a:r>
                        <a:rPr lang="en-IN" sz="1600" b="0" i="0" kern="1200" dirty="0" smtClean="0">
                          <a:solidFill>
                            <a:schemeClr val="dk1"/>
                          </a:solidFill>
                          <a:effectLst/>
                          <a:latin typeface="+mn-lt"/>
                          <a:ea typeface="+mn-ea"/>
                          <a:cs typeface="+mn-cs"/>
                        </a:rPr>
                        <a:t>Ability to think and reason from concrete visible events.</a:t>
                      </a:r>
                    </a:p>
                    <a:p>
                      <a:r>
                        <a:rPr lang="en-IN" sz="1600" dirty="0" smtClean="0"/>
                        <a:t>Play more complex rule-based games.</a:t>
                      </a:r>
                      <a:endParaRPr lang="en-IN" sz="1600" dirty="0"/>
                    </a:p>
                  </a:txBody>
                  <a:tcPr/>
                </a:tc>
                <a:tc rowSpan="2">
                  <a:txBody>
                    <a:bodyPr/>
                    <a:lstStyle/>
                    <a:p>
                      <a:r>
                        <a:rPr lang="en-IN" sz="1600" dirty="0" smtClean="0"/>
                        <a:t>Conversations, debating on real life situations and television images,</a:t>
                      </a:r>
                      <a:r>
                        <a:rPr lang="en-IN" sz="1600" baseline="0" dirty="0" smtClean="0"/>
                        <a:t> </a:t>
                      </a:r>
                    </a:p>
                    <a:p>
                      <a:r>
                        <a:rPr lang="en-IN" sz="1600" baseline="0" dirty="0" smtClean="0"/>
                        <a:t>discussions on existing social realities, including inequity.</a:t>
                      </a:r>
                    </a:p>
                    <a:p>
                      <a:r>
                        <a:rPr lang="en-IN" sz="1600" baseline="0" dirty="0" smtClean="0"/>
                        <a:t>Story-telling, drama.</a:t>
                      </a:r>
                    </a:p>
                    <a:p>
                      <a:r>
                        <a:rPr lang="en-IN" sz="1600" baseline="0" dirty="0" smtClean="0"/>
                        <a:t>(More complex themes for adolescents: gender, sexuality, abuse, risk behaviours, conflict resolution…)</a:t>
                      </a:r>
                      <a:endParaRPr lang="en-IN" sz="1600" dirty="0"/>
                    </a:p>
                  </a:txBody>
                  <a:tcPr/>
                </a:tc>
              </a:tr>
              <a:tr h="17343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600" u="sng" dirty="0" smtClean="0"/>
                        <a:t>13 to 18 years:</a:t>
                      </a:r>
                    </a:p>
                    <a:p>
                      <a:r>
                        <a:rPr lang="en-IN" sz="1600" dirty="0" smtClean="0"/>
                        <a:t>Less</a:t>
                      </a:r>
                      <a:r>
                        <a:rPr lang="en-IN" sz="1600" baseline="0" dirty="0" smtClean="0"/>
                        <a:t> likely to accept what is stated by others/ more likely to question.</a:t>
                      </a:r>
                    </a:p>
                    <a:p>
                      <a:r>
                        <a:rPr lang="en-IN" sz="1600" baseline="0" dirty="0" smtClean="0"/>
                        <a:t>Creative thinking/Abstract abilities—can generalize from specific situations.</a:t>
                      </a:r>
                    </a:p>
                    <a:p>
                      <a:r>
                        <a:rPr lang="en-IN" sz="1600" baseline="0" dirty="0" smtClean="0"/>
                        <a:t>Ability for self-introspection, analysis, judgement.</a:t>
                      </a:r>
                      <a:endParaRPr lang="en-IN" sz="1600" dirty="0"/>
                    </a:p>
                  </a:txBody>
                  <a:tcPr/>
                </a:tc>
                <a:tc vMerge="1">
                  <a:txBody>
                    <a:bodyPr/>
                    <a:lstStyle/>
                    <a:p>
                      <a:endParaRPr lang="en-IN" dirty="0"/>
                    </a:p>
                  </a:txBody>
                  <a:tcPr/>
                </a:tc>
              </a:tr>
            </a:tbl>
          </a:graphicData>
        </a:graphic>
      </p:graphicFrame>
    </p:spTree>
    <p:extLst>
      <p:ext uri="{BB962C8B-B14F-4D97-AF65-F5344CB8AC3E}">
        <p14:creationId xmlns:p14="http://schemas.microsoft.com/office/powerpoint/2010/main" val="21962835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TotalTime>
  <Words>7325</Words>
  <Application>Microsoft Office PowerPoint</Application>
  <PresentationFormat>On-screen Show (4:3)</PresentationFormat>
  <Paragraphs>1161</Paragraphs>
  <Slides>86</Slides>
  <Notes>0</Notes>
  <HiddenSlides>0</HiddenSlides>
  <MMClips>0</MMClips>
  <ScaleCrop>false</ScaleCrop>
  <HeadingPairs>
    <vt:vector size="4" baseType="variant">
      <vt:variant>
        <vt:lpstr>Theme</vt:lpstr>
      </vt:variant>
      <vt:variant>
        <vt:i4>1</vt:i4>
      </vt:variant>
      <vt:variant>
        <vt:lpstr>Slide Titles</vt:lpstr>
      </vt:variant>
      <vt:variant>
        <vt:i4>86</vt:i4>
      </vt:variant>
    </vt:vector>
  </HeadingPairs>
  <TitlesOfParts>
    <vt:vector size="87" baseType="lpstr">
      <vt:lpstr>Office Theme</vt:lpstr>
      <vt:lpstr> Emotional &amp; Behavioural Problems in Children  (RBSK Training Material)</vt:lpstr>
      <vt:lpstr>Introduction &amp; Objectives</vt:lpstr>
      <vt:lpstr>PowerPoint Presentation</vt:lpstr>
      <vt:lpstr>Children’s Developmental Needs:  Small Group Work (1)</vt:lpstr>
      <vt:lpstr>Physical Development</vt:lpstr>
      <vt:lpstr>Language Development</vt:lpstr>
      <vt:lpstr>Social Development</vt:lpstr>
      <vt:lpstr>Emotional Development</vt:lpstr>
      <vt:lpstr>Cognitive Development</vt:lpstr>
      <vt:lpstr>Vulnerable Children in the Community</vt:lpstr>
      <vt:lpstr>Children with Emotional/ Behavioural Problems:  Small Group Work (2)</vt:lpstr>
      <vt:lpstr>Additional Information on Common Contexts</vt:lpstr>
      <vt:lpstr>Identifying Child Neglect</vt:lpstr>
      <vt:lpstr>Identifying Physical Abuse</vt:lpstr>
      <vt:lpstr>PowerPoint Presentation</vt:lpstr>
      <vt:lpstr>Internalizing Disorders</vt:lpstr>
      <vt:lpstr>Separation Anxiety</vt:lpstr>
      <vt:lpstr>PowerPoint Presentation</vt:lpstr>
      <vt:lpstr>School Refusal</vt:lpstr>
      <vt:lpstr>PowerPoint Presentation</vt:lpstr>
      <vt:lpstr>Responding to Separation Anxiety and School Refusal</vt:lpstr>
      <vt:lpstr>Dissociative Disorder</vt:lpstr>
      <vt:lpstr>Responding to Aches and Pains </vt:lpstr>
      <vt:lpstr>PowerPoint Presentation</vt:lpstr>
      <vt:lpstr>Social Anxiety (in the Classroom)</vt:lpstr>
      <vt:lpstr>PowerPoint Presentation</vt:lpstr>
      <vt:lpstr>Bed-Wetting</vt:lpstr>
      <vt:lpstr>Types and Causes of Bed-Wetting</vt:lpstr>
      <vt:lpstr>Responding to Bed-Wetting Issues</vt:lpstr>
      <vt:lpstr>Other Anxiety Alleviation Techniques for Children</vt:lpstr>
      <vt:lpstr>Skills for Response to Anxiety in Children Small Group Work (3)</vt:lpstr>
      <vt:lpstr>Externalizing Disorders</vt:lpstr>
      <vt:lpstr>Temper Tantrums</vt:lpstr>
      <vt:lpstr>Management of Temper Tantrums</vt:lpstr>
      <vt:lpstr>PowerPoint Presentation</vt:lpstr>
      <vt:lpstr>Identifying Attention Deficiency Hyperactive Disorder (ADHD) in Pre-Schoolers</vt:lpstr>
      <vt:lpstr>PowerPoint Presentation</vt:lpstr>
      <vt:lpstr>Does a pre-schooler really have ADHD or is he/she just very energetic and playful? How do we know?</vt:lpstr>
      <vt:lpstr>Responding to ADHD</vt:lpstr>
      <vt:lpstr>Positive Engagement with Children</vt:lpstr>
      <vt:lpstr>Use of Negative Reinforcement: What is NOT Acceptable</vt:lpstr>
      <vt:lpstr>Use of Negative Reinforcement: What is Acceptable</vt:lpstr>
      <vt:lpstr>Other Behaviour Management Strategies in the Classroom</vt:lpstr>
      <vt:lpstr>Conduct Disorder  </vt:lpstr>
      <vt:lpstr>Problem Areas of Angry Child</vt:lpstr>
      <vt:lpstr>The Basis of the Problem</vt:lpstr>
      <vt:lpstr>Issues in Counselling the Angry Child</vt:lpstr>
      <vt:lpstr>Assessing and Understanding Anger </vt:lpstr>
      <vt:lpstr>Counselling Approaches (Using Example)</vt:lpstr>
      <vt:lpstr>PowerPoint Presentation</vt:lpstr>
      <vt:lpstr>Responding to the Angry Child: Small Group Work (4) </vt:lpstr>
      <vt:lpstr>PowerPoint Presentation</vt:lpstr>
      <vt:lpstr>PowerPoint Presentation</vt:lpstr>
      <vt:lpstr>Activity: Thinking about What Trauma Means</vt:lpstr>
      <vt:lpstr>PowerPoint Presentation</vt:lpstr>
      <vt:lpstr>Types of Trauma </vt:lpstr>
      <vt:lpstr>Impact of Trauma on Children</vt:lpstr>
      <vt:lpstr>A. Loss, Grief, Death Experiences in Children</vt:lpstr>
      <vt:lpstr>Young Children’s Understanding of Death/ How they Grieve</vt:lpstr>
      <vt:lpstr>Activity 4: Myth or Reality?</vt:lpstr>
      <vt:lpstr>When Loss/ Grief Occur</vt:lpstr>
      <vt:lpstr>Risk factors for Children experiencing loss and death</vt:lpstr>
      <vt:lpstr> Assessment of Loss and Grief Trauma </vt:lpstr>
      <vt:lpstr>How Children Understand Death &amp; Grieve</vt:lpstr>
      <vt:lpstr>How Children Understand Death &amp; Grieve…cont.</vt:lpstr>
      <vt:lpstr>  How do you explain death to children? Small Group Work (5) </vt:lpstr>
      <vt:lpstr>Focus of Loss and Grief Interventions</vt:lpstr>
      <vt:lpstr>PowerPoint Presentation</vt:lpstr>
      <vt:lpstr>Last Thoughts on Grief…</vt:lpstr>
      <vt:lpstr>Child Sexual Abuse</vt:lpstr>
      <vt:lpstr>How CSA Plays Out in young children…</vt:lpstr>
      <vt:lpstr>PowerPoint Presentation</vt:lpstr>
      <vt:lpstr>PowerPoint Presentation</vt:lpstr>
      <vt:lpstr>PowerPoint Presentation</vt:lpstr>
      <vt:lpstr>PowerPoint Presentation</vt:lpstr>
      <vt:lpstr>When to Suspect CSA</vt:lpstr>
      <vt:lpstr>Immediate/ Emergency Interventions</vt:lpstr>
      <vt:lpstr>PowerPoint Presentation</vt:lpstr>
      <vt:lpstr>PowerPoint Presentation</vt:lpstr>
      <vt:lpstr>Healing Interventions: CSA Small Group Work (6)</vt:lpstr>
      <vt:lpstr>…continuing…….</vt:lpstr>
      <vt:lpstr>Teaching Children about Personal Safety</vt:lpstr>
      <vt:lpstr>Group Work: Body Mapping</vt:lpstr>
      <vt:lpstr>Life Skill Approaches for Adolescents</vt:lpstr>
      <vt:lpstr>PowerPoint Presentation</vt:lpstr>
      <vt:lpstr>Feed-Back &amp; Summary</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Emotional &amp; Behavioural Problems in Children  (RBSK Training)</dc:title>
  <dc:creator>Admin</dc:creator>
  <cp:lastModifiedBy>Windows User</cp:lastModifiedBy>
  <cp:revision>40</cp:revision>
  <dcterms:created xsi:type="dcterms:W3CDTF">2014-09-19T04:41:21Z</dcterms:created>
  <dcterms:modified xsi:type="dcterms:W3CDTF">2018-03-05T05:34:33Z</dcterms:modified>
</cp:coreProperties>
</file>