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1" r:id="rId5"/>
    <p:sldId id="259" r:id="rId6"/>
    <p:sldId id="260" r:id="rId7"/>
    <p:sldId id="262" r:id="rId8"/>
    <p:sldId id="258" r:id="rId9"/>
    <p:sldId id="265" r:id="rId10"/>
    <p:sldId id="272" r:id="rId11"/>
    <p:sldId id="267" r:id="rId12"/>
    <p:sldId id="268" r:id="rId13"/>
    <p:sldId id="269" r:id="rId14"/>
    <p:sldId id="270" r:id="rId15"/>
    <p:sldId id="271" r:id="rId16"/>
    <p:sldId id="274" r:id="rId17"/>
    <p:sldId id="273" r:id="rId18"/>
    <p:sldId id="294" r:id="rId19"/>
    <p:sldId id="295" r:id="rId20"/>
    <p:sldId id="290" r:id="rId21"/>
    <p:sldId id="291" r:id="rId22"/>
    <p:sldId id="292" r:id="rId23"/>
    <p:sldId id="293" r:id="rId24"/>
    <p:sldId id="276" r:id="rId25"/>
    <p:sldId id="282" r:id="rId26"/>
    <p:sldId id="285" r:id="rId27"/>
    <p:sldId id="277" r:id="rId28"/>
    <p:sldId id="278" r:id="rId29"/>
    <p:sldId id="281" r:id="rId30"/>
    <p:sldId id="280" r:id="rId31"/>
    <p:sldId id="288" r:id="rId32"/>
    <p:sldId id="287"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E50E4D3-82D7-4255-B737-A1B61F7D0E22}" type="datetimeFigureOut">
              <a:rPr lang="en-US" smtClean="0"/>
              <a:t>9/12/2016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50E4D3-82D7-4255-B737-A1B61F7D0E22}" type="datetimeFigureOut">
              <a:rPr lang="en-US" smtClean="0"/>
              <a:t>9/12/2016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50E4D3-82D7-4255-B737-A1B61F7D0E22}" type="datetimeFigureOut">
              <a:rPr lang="en-US" smtClean="0"/>
              <a:t>9/12/2016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E50E4D3-82D7-4255-B737-A1B61F7D0E22}" type="datetimeFigureOut">
              <a:rPr lang="en-US" smtClean="0"/>
              <a:t>9/12/2016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50E4D3-82D7-4255-B737-A1B61F7D0E22}" type="datetimeFigureOut">
              <a:rPr lang="en-US" smtClean="0"/>
              <a:t>9/12/2016</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E50E4D3-82D7-4255-B737-A1B61F7D0E22}" type="datetimeFigureOut">
              <a:rPr lang="en-US" smtClean="0"/>
              <a:t>9/12/2016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E50E4D3-82D7-4255-B737-A1B61F7D0E22}" type="datetimeFigureOut">
              <a:rPr lang="en-US" smtClean="0"/>
              <a:t>9/12/2016</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E50E4D3-82D7-4255-B737-A1B61F7D0E22}" type="datetimeFigureOut">
              <a:rPr lang="en-US" smtClean="0"/>
              <a:t>9/12/2016</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0E4D3-82D7-4255-B737-A1B61F7D0E22}" type="datetimeFigureOut">
              <a:rPr lang="en-US" smtClean="0"/>
              <a:t>9/12/2016</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50E4D3-82D7-4255-B737-A1B61F7D0E22}" type="datetimeFigureOut">
              <a:rPr lang="en-US" smtClean="0"/>
              <a:t>9/12/2016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50E4D3-82D7-4255-B737-A1B61F7D0E22}" type="datetimeFigureOut">
              <a:rPr lang="en-US" smtClean="0"/>
              <a:t>9/12/2016</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107B5E7-8C43-46BC-942A-A67B81368633}"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0E4D3-82D7-4255-B737-A1B61F7D0E22}" type="datetimeFigureOut">
              <a:rPr lang="en-US" smtClean="0"/>
              <a:t>9/12/2016</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7B5E7-8C43-46BC-942A-A67B81368633}"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HP\Desktop\lifeskills cover.png"/>
          <p:cNvPicPr>
            <a:picLocks noChangeAspect="1" noChangeArrowheads="1"/>
          </p:cNvPicPr>
          <p:nvPr/>
        </p:nvPicPr>
        <p:blipFill>
          <a:blip r:embed="rId2"/>
          <a:srcRect/>
          <a:stretch>
            <a:fillRect/>
          </a:stretch>
        </p:blipFill>
        <p:spPr bwMode="auto">
          <a:xfrm>
            <a:off x="1785918" y="1357298"/>
            <a:ext cx="5786479" cy="4572008"/>
          </a:xfrm>
          <a:prstGeom prst="rect">
            <a:avLst/>
          </a:prstGeom>
          <a:noFill/>
        </p:spPr>
      </p:pic>
      <p:sp>
        <p:nvSpPr>
          <p:cNvPr id="2" name="Title 1"/>
          <p:cNvSpPr>
            <a:spLocks noGrp="1"/>
          </p:cNvSpPr>
          <p:nvPr>
            <p:ph type="ctrTitle"/>
          </p:nvPr>
        </p:nvSpPr>
        <p:spPr>
          <a:xfrm>
            <a:off x="714348" y="285728"/>
            <a:ext cx="7772400" cy="742954"/>
          </a:xfrm>
        </p:spPr>
        <p:txBody>
          <a:bodyPr>
            <a:noAutofit/>
          </a:bodyPr>
          <a:lstStyle/>
          <a:p>
            <a:r>
              <a:rPr lang="en-IN" b="1" dirty="0" smtClean="0">
                <a:latin typeface="Algerian" pitchFamily="82" charset="0"/>
              </a:rPr>
              <a:t>The  Basics of </a:t>
            </a:r>
            <a:br>
              <a:rPr lang="en-IN" b="1" dirty="0" smtClean="0">
                <a:latin typeface="Algerian" pitchFamily="82" charset="0"/>
              </a:rPr>
            </a:br>
            <a:r>
              <a:rPr lang="en-IN" b="1" dirty="0" smtClean="0">
                <a:latin typeface="Algerian" pitchFamily="82" charset="0"/>
              </a:rPr>
              <a:t> Life Skills Education </a:t>
            </a:r>
            <a:endParaRPr lang="en-IN" b="1" dirty="0">
              <a:latin typeface="Algerian" pitchFamily="82" charset="0"/>
            </a:endParaRPr>
          </a:p>
        </p:txBody>
      </p:sp>
      <p:sp>
        <p:nvSpPr>
          <p:cNvPr id="3" name="Subtitle 2"/>
          <p:cNvSpPr>
            <a:spLocks noGrp="1"/>
          </p:cNvSpPr>
          <p:nvPr>
            <p:ph type="subTitle" idx="1"/>
          </p:nvPr>
        </p:nvSpPr>
        <p:spPr>
          <a:xfrm>
            <a:off x="0" y="5214950"/>
            <a:ext cx="9144000" cy="1643050"/>
          </a:xfrm>
        </p:spPr>
        <p:txBody>
          <a:bodyPr>
            <a:normAutofit fontScale="77500" lnSpcReduction="20000"/>
          </a:bodyPr>
          <a:lstStyle/>
          <a:p>
            <a:r>
              <a:rPr lang="en-IN" dirty="0" smtClean="0">
                <a:solidFill>
                  <a:schemeClr val="tx1">
                    <a:lumMod val="75000"/>
                    <a:lumOff val="25000"/>
                  </a:schemeClr>
                </a:solidFill>
                <a:latin typeface="Andalus" pitchFamily="18" charset="-78"/>
                <a:cs typeface="Andalus" pitchFamily="18" charset="-78"/>
              </a:rPr>
              <a:t>September 2016</a:t>
            </a:r>
          </a:p>
          <a:p>
            <a:r>
              <a:rPr lang="en-IN" dirty="0" smtClean="0">
                <a:solidFill>
                  <a:schemeClr val="tx1">
                    <a:lumMod val="75000"/>
                    <a:lumOff val="25000"/>
                  </a:schemeClr>
                </a:solidFill>
                <a:latin typeface="Andalus" pitchFamily="18" charset="-78"/>
                <a:cs typeface="Andalus" pitchFamily="18" charset="-78"/>
              </a:rPr>
              <a:t>Dr. </a:t>
            </a:r>
            <a:r>
              <a:rPr lang="en-IN" dirty="0" err="1" smtClean="0">
                <a:solidFill>
                  <a:schemeClr val="tx1">
                    <a:lumMod val="75000"/>
                    <a:lumOff val="25000"/>
                  </a:schemeClr>
                </a:solidFill>
                <a:latin typeface="Andalus" pitchFamily="18" charset="-78"/>
                <a:cs typeface="Andalus" pitchFamily="18" charset="-78"/>
              </a:rPr>
              <a:t>Shekhar</a:t>
            </a:r>
            <a:r>
              <a:rPr lang="en-IN" dirty="0" smtClean="0">
                <a:solidFill>
                  <a:schemeClr val="tx1">
                    <a:lumMod val="75000"/>
                    <a:lumOff val="25000"/>
                  </a:schemeClr>
                </a:solidFill>
                <a:latin typeface="Andalus" pitchFamily="18" charset="-78"/>
                <a:cs typeface="Andalus" pitchFamily="18" charset="-78"/>
              </a:rPr>
              <a:t> </a:t>
            </a:r>
            <a:r>
              <a:rPr lang="en-IN" dirty="0" err="1" smtClean="0">
                <a:solidFill>
                  <a:schemeClr val="tx1">
                    <a:lumMod val="75000"/>
                    <a:lumOff val="25000"/>
                  </a:schemeClr>
                </a:solidFill>
                <a:latin typeface="Andalus" pitchFamily="18" charset="-78"/>
                <a:cs typeface="Andalus" pitchFamily="18" charset="-78"/>
              </a:rPr>
              <a:t>Seshadri</a:t>
            </a:r>
            <a:endParaRPr lang="en-IN" dirty="0" smtClean="0">
              <a:solidFill>
                <a:schemeClr val="tx1">
                  <a:lumMod val="75000"/>
                  <a:lumOff val="25000"/>
                </a:schemeClr>
              </a:solidFill>
              <a:latin typeface="Andalus" pitchFamily="18" charset="-78"/>
              <a:cs typeface="Andalus" pitchFamily="18" charset="-78"/>
            </a:endParaRPr>
          </a:p>
          <a:p>
            <a:r>
              <a:rPr lang="en-IN" dirty="0" smtClean="0">
                <a:solidFill>
                  <a:schemeClr val="tx1">
                    <a:lumMod val="75000"/>
                    <a:lumOff val="25000"/>
                  </a:schemeClr>
                </a:solidFill>
                <a:latin typeface="Andalus" pitchFamily="18" charset="-78"/>
                <a:cs typeface="Andalus" pitchFamily="18" charset="-78"/>
              </a:rPr>
              <a:t>Professor &amp; Head, Dept. of Child &amp; Adolescent Psychiatry</a:t>
            </a:r>
          </a:p>
          <a:p>
            <a:r>
              <a:rPr lang="en-IN" dirty="0" smtClean="0">
                <a:solidFill>
                  <a:schemeClr val="tx1">
                    <a:lumMod val="75000"/>
                    <a:lumOff val="25000"/>
                  </a:schemeClr>
                </a:solidFill>
                <a:latin typeface="Andalus" pitchFamily="18" charset="-78"/>
                <a:cs typeface="Andalus" pitchFamily="18" charset="-78"/>
              </a:rPr>
              <a:t>NIMHANS, Bangalore</a:t>
            </a:r>
            <a:endParaRPr lang="en-IN" dirty="0">
              <a:solidFill>
                <a:schemeClr val="tx1">
                  <a:lumMod val="75000"/>
                  <a:lumOff val="25000"/>
                </a:schemeClr>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lnSpcReduction="10000"/>
          </a:bodyPr>
          <a:lstStyle/>
          <a:p>
            <a:pPr>
              <a:buFont typeface="Arial" pitchFamily="34" charset="0"/>
              <a:buNone/>
            </a:pPr>
            <a:r>
              <a:rPr lang="en-IN" sz="3600" dirty="0">
                <a:latin typeface="Arial Black" pitchFamily="34" charset="0"/>
                <a:cs typeface="Angsana New" pitchFamily="18" charset="-34"/>
              </a:rPr>
              <a:t>So, Life Skills for Whom</a:t>
            </a:r>
            <a:r>
              <a:rPr lang="en-IN" sz="3600" dirty="0" smtClean="0">
                <a:latin typeface="Arial Black" pitchFamily="34" charset="0"/>
                <a:cs typeface="Angsana New" pitchFamily="18" charset="-34"/>
              </a:rPr>
              <a:t>?</a:t>
            </a:r>
          </a:p>
          <a:p>
            <a:pPr>
              <a:buFont typeface="Arial" pitchFamily="34" charset="0"/>
              <a:buNone/>
            </a:pPr>
            <a:endParaRPr lang="en-IN" sz="3600" dirty="0">
              <a:latin typeface="Arial Black" pitchFamily="34" charset="0"/>
              <a:cs typeface="Angsana New" pitchFamily="18" charset="-34"/>
            </a:endParaRPr>
          </a:p>
          <a:p>
            <a:pPr>
              <a:buFont typeface="Arial" pitchFamily="34" charset="0"/>
              <a:buNone/>
            </a:pPr>
            <a:r>
              <a:rPr lang="en-IN" sz="3600" dirty="0" smtClean="0">
                <a:latin typeface="Arial Black" pitchFamily="34" charset="0"/>
                <a:cs typeface="Angsana New" pitchFamily="18" charset="-34"/>
              </a:rPr>
              <a:t>... </a:t>
            </a:r>
            <a:r>
              <a:rPr lang="en-IN" sz="3600" dirty="0">
                <a:latin typeface="Arial Black" pitchFamily="34" charset="0"/>
                <a:cs typeface="Angsana New" pitchFamily="18" charset="-34"/>
              </a:rPr>
              <a:t>Where</a:t>
            </a:r>
            <a:r>
              <a:rPr lang="en-IN" sz="3600" dirty="0" smtClean="0">
                <a:latin typeface="Arial Black" pitchFamily="34" charset="0"/>
                <a:cs typeface="Angsana New" pitchFamily="18" charset="-34"/>
              </a:rPr>
              <a:t>?</a:t>
            </a:r>
          </a:p>
          <a:p>
            <a:pPr>
              <a:buFont typeface="Arial" pitchFamily="34" charset="0"/>
              <a:buNone/>
            </a:pPr>
            <a:endParaRPr lang="en-IN" sz="3600" dirty="0">
              <a:latin typeface="Arial Black" pitchFamily="34" charset="0"/>
              <a:cs typeface="Angsana New" pitchFamily="18" charset="-34"/>
            </a:endParaRPr>
          </a:p>
          <a:p>
            <a:pPr>
              <a:buFont typeface="Arial" pitchFamily="34" charset="0"/>
              <a:buNone/>
            </a:pPr>
            <a:r>
              <a:rPr lang="en-IN" sz="3600" dirty="0" smtClean="0">
                <a:latin typeface="Arial Black" pitchFamily="34" charset="0"/>
                <a:cs typeface="Angsana New" pitchFamily="18" charset="-34"/>
              </a:rPr>
              <a:t>...In What Types of Situations/ Experiences?</a:t>
            </a:r>
          </a:p>
          <a:p>
            <a:pPr>
              <a:buFont typeface="Arial" pitchFamily="34" charset="0"/>
              <a:buNone/>
            </a:pPr>
            <a:endParaRPr lang="en-IN" sz="3600" dirty="0">
              <a:latin typeface="Arial Black" pitchFamily="34" charset="0"/>
              <a:cs typeface="Angsana New" pitchFamily="18" charset="-34"/>
            </a:endParaRPr>
          </a:p>
          <a:p>
            <a:pPr>
              <a:buFont typeface="Arial" pitchFamily="34" charset="0"/>
              <a:buNone/>
            </a:pPr>
            <a:r>
              <a:rPr lang="en-IN" sz="3600" dirty="0" smtClean="0">
                <a:latin typeface="Arial Black" pitchFamily="34" charset="0"/>
                <a:cs typeface="Angsana New" pitchFamily="18" charset="-34"/>
              </a:rPr>
              <a:t>... Addressing </a:t>
            </a:r>
            <a:r>
              <a:rPr lang="en-IN" sz="3600" dirty="0">
                <a:latin typeface="Arial Black" pitchFamily="34" charset="0"/>
                <a:cs typeface="Angsana New" pitchFamily="18" charset="-34"/>
              </a:rPr>
              <a:t>which </a:t>
            </a:r>
            <a:r>
              <a:rPr lang="en-IN" sz="3600" dirty="0" smtClean="0">
                <a:latin typeface="Arial Black" pitchFamily="34" charset="0"/>
                <a:cs typeface="Angsana New" pitchFamily="18" charset="-34"/>
              </a:rPr>
              <a:t>problems and vulnerabilities?</a:t>
            </a:r>
            <a:endParaRPr lang="en-IN" sz="3600" dirty="0">
              <a:latin typeface="Arial Black" pitchFamily="34" charset="0"/>
              <a:cs typeface="Angsana New" pitchFamily="18" charset="-34"/>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0"/>
            <a:ext cx="8858312" cy="1357298"/>
          </a:xfrm>
        </p:spPr>
        <p:txBody>
          <a:bodyPr>
            <a:noAutofit/>
          </a:bodyPr>
          <a:lstStyle/>
          <a:p>
            <a:r>
              <a:rPr lang="en-IN" sz="3600" b="1" dirty="0" smtClean="0"/>
              <a:t>Person Contexts: </a:t>
            </a:r>
            <a:r>
              <a:rPr lang="en-IN" sz="3600" b="1" dirty="0" smtClean="0"/>
              <a:t>Children in Difficult </a:t>
            </a:r>
            <a:r>
              <a:rPr lang="en-IN" sz="3600" b="1" dirty="0" smtClean="0"/>
              <a:t>Circumstances</a:t>
            </a:r>
            <a:endParaRPr lang="en-IN" sz="3600" b="1" dirty="0"/>
          </a:p>
        </p:txBody>
      </p:sp>
      <p:sp>
        <p:nvSpPr>
          <p:cNvPr id="3" name="Content Placeholder 2"/>
          <p:cNvSpPr>
            <a:spLocks noGrp="1"/>
          </p:cNvSpPr>
          <p:nvPr>
            <p:ph idx="1"/>
          </p:nvPr>
        </p:nvSpPr>
        <p:spPr>
          <a:xfrm>
            <a:off x="428596" y="1600200"/>
            <a:ext cx="8258204" cy="4972072"/>
          </a:xfrm>
        </p:spPr>
        <p:txBody>
          <a:bodyPr>
            <a:normAutofit/>
          </a:bodyPr>
          <a:lstStyle/>
          <a:p>
            <a:pPr marL="571500" indent="-571500">
              <a:buFont typeface="+mj-lt"/>
              <a:buAutoNum type="romanLcPeriod"/>
            </a:pPr>
            <a:r>
              <a:rPr lang="en-IN" dirty="0" smtClean="0"/>
              <a:t>Orphan </a:t>
            </a:r>
            <a:r>
              <a:rPr lang="en-IN" dirty="0" smtClean="0"/>
              <a:t>&amp; abandoned children</a:t>
            </a:r>
          </a:p>
          <a:p>
            <a:pPr marL="571500" indent="-571500">
              <a:buFont typeface="+mj-lt"/>
              <a:buAutoNum type="romanLcPeriod"/>
            </a:pPr>
            <a:r>
              <a:rPr lang="en-IN" dirty="0" smtClean="0"/>
              <a:t>Street &amp; working children</a:t>
            </a:r>
          </a:p>
          <a:p>
            <a:pPr marL="571500" indent="-571500">
              <a:buFont typeface="+mj-lt"/>
              <a:buAutoNum type="romanLcPeriod"/>
            </a:pPr>
            <a:r>
              <a:rPr lang="en-IN" dirty="0" smtClean="0"/>
              <a:t>HIV infected/ affected children</a:t>
            </a:r>
          </a:p>
          <a:p>
            <a:pPr marL="571500" indent="-571500">
              <a:buFont typeface="+mj-lt"/>
              <a:buAutoNum type="romanLcPeriod"/>
            </a:pPr>
            <a:r>
              <a:rPr lang="en-IN" dirty="0" smtClean="0"/>
              <a:t>Disabled children</a:t>
            </a:r>
          </a:p>
          <a:p>
            <a:pPr marL="571500" indent="-571500">
              <a:buFont typeface="+mj-lt"/>
              <a:buAutoNum type="romanLcPeriod"/>
            </a:pPr>
            <a:r>
              <a:rPr lang="en-IN" dirty="0" smtClean="0"/>
              <a:t>Children affected by gender &amp; sexuality vulnerabilities</a:t>
            </a:r>
          </a:p>
          <a:p>
            <a:pPr marL="571500" indent="-571500">
              <a:buFont typeface="+mj-lt"/>
              <a:buAutoNum type="romanLcPeriod"/>
            </a:pPr>
            <a:r>
              <a:rPr lang="en-IN" dirty="0" smtClean="0"/>
              <a:t>Children in conflict with the law</a:t>
            </a:r>
          </a:p>
          <a:p>
            <a:pPr marL="571500" indent="-571500">
              <a:buFont typeface="+mj-lt"/>
              <a:buAutoNum type="romanLcPeriod"/>
            </a:pPr>
            <a:r>
              <a:rPr lang="en-IN" dirty="0" smtClean="0"/>
              <a:t>Children affected by disaster/armed conflict</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lnSpcReduction="20000"/>
          </a:bodyPr>
          <a:lstStyle/>
          <a:p>
            <a:pPr>
              <a:buNone/>
            </a:pPr>
            <a:r>
              <a:rPr lang="en-IN" b="1" u="sng" dirty="0" smtClean="0"/>
              <a:t>Contexts of Places:</a:t>
            </a:r>
            <a:endParaRPr lang="en-IN" b="1" u="sng" dirty="0" smtClean="0"/>
          </a:p>
          <a:p>
            <a:pPr marL="514350" indent="-514350">
              <a:buAutoNum type="alphaLcParenR"/>
            </a:pPr>
            <a:r>
              <a:rPr lang="en-IN" dirty="0" smtClean="0"/>
              <a:t>Institutionalized children</a:t>
            </a:r>
          </a:p>
          <a:p>
            <a:pPr marL="914400" lvl="1" indent="-514350"/>
            <a:r>
              <a:rPr lang="en-IN" dirty="0" smtClean="0"/>
              <a:t>Reside </a:t>
            </a:r>
            <a:r>
              <a:rPr lang="en-IN" dirty="0"/>
              <a:t>in child care </a:t>
            </a:r>
            <a:r>
              <a:rPr lang="en-IN" dirty="0" smtClean="0"/>
              <a:t>agencies. </a:t>
            </a:r>
          </a:p>
          <a:p>
            <a:pPr marL="914400" lvl="1" indent="-514350"/>
            <a:r>
              <a:rPr lang="en-IN" dirty="0" smtClean="0"/>
              <a:t>Avail of care</a:t>
            </a:r>
            <a:r>
              <a:rPr lang="en-IN" dirty="0"/>
              <a:t>, protection and rehabilitation services. </a:t>
            </a:r>
            <a:endParaRPr lang="en-IN" dirty="0" smtClean="0"/>
          </a:p>
          <a:p>
            <a:pPr marL="914400" lvl="1" indent="-514350">
              <a:buNone/>
            </a:pPr>
            <a:endParaRPr lang="en-IN" dirty="0"/>
          </a:p>
          <a:p>
            <a:pPr>
              <a:buNone/>
            </a:pPr>
            <a:r>
              <a:rPr lang="en-IN" dirty="0"/>
              <a:t>b) Non-institutionalized </a:t>
            </a:r>
            <a:r>
              <a:rPr lang="en-IN" dirty="0" smtClean="0"/>
              <a:t>children </a:t>
            </a:r>
          </a:p>
          <a:p>
            <a:pPr lvl="1"/>
            <a:r>
              <a:rPr lang="en-IN" dirty="0"/>
              <a:t>L</a:t>
            </a:r>
            <a:r>
              <a:rPr lang="en-IN" dirty="0" smtClean="0"/>
              <a:t>ive  </a:t>
            </a:r>
            <a:r>
              <a:rPr lang="en-IN" dirty="0"/>
              <a:t>within families and communities that expose them to multiple psychosocial risk factors such as physical/ sexual abuse, substance abuse, marital and family </a:t>
            </a:r>
            <a:r>
              <a:rPr lang="en-IN" dirty="0" smtClean="0"/>
              <a:t>conflicts/violence; </a:t>
            </a:r>
          </a:p>
          <a:p>
            <a:pPr lvl="1"/>
            <a:r>
              <a:rPr lang="en-IN" dirty="0" smtClean="0"/>
              <a:t>have </a:t>
            </a:r>
            <a:r>
              <a:rPr lang="en-IN" dirty="0"/>
              <a:t>social networks, </a:t>
            </a:r>
            <a:r>
              <a:rPr lang="en-IN" dirty="0" smtClean="0"/>
              <a:t>but these </a:t>
            </a:r>
            <a:r>
              <a:rPr lang="en-IN" dirty="0"/>
              <a:t>are often severely compromised, placing them at times, at much higher risk of abuse and exploitation than institutional </a:t>
            </a:r>
            <a:r>
              <a:rPr lang="en-IN" dirty="0" smtClean="0"/>
              <a:t>children;</a:t>
            </a:r>
          </a:p>
          <a:p>
            <a:pPr lvl="1"/>
            <a:r>
              <a:rPr lang="en-IN" dirty="0" smtClean="0"/>
              <a:t>Often end up </a:t>
            </a:r>
            <a:r>
              <a:rPr lang="en-IN" dirty="0"/>
              <a:t>being placed in institutions.</a:t>
            </a:r>
          </a:p>
          <a:p>
            <a:pPr>
              <a:buNone/>
            </a:pPr>
            <a:endParaRPr lang="en-IN" b="1" u="sng" dirty="0" smtClean="0"/>
          </a:p>
          <a:p>
            <a:pPr>
              <a:buNone/>
            </a:pP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IN" b="1" u="sng" dirty="0" smtClean="0"/>
              <a:t>Contexts of Spaces :</a:t>
            </a:r>
            <a:endParaRPr lang="en-IN" b="1" u="sng" dirty="0" smtClean="0"/>
          </a:p>
          <a:p>
            <a:pPr algn="just"/>
            <a:r>
              <a:rPr lang="en-IN" dirty="0" smtClean="0"/>
              <a:t>Communities (within families from low socio-economic strata)</a:t>
            </a:r>
          </a:p>
          <a:p>
            <a:r>
              <a:rPr lang="en-IN" dirty="0" smtClean="0"/>
              <a:t>Observation Homes/Remand Homes/Transitional shelters/State and NGO Residential homes</a:t>
            </a:r>
          </a:p>
          <a:p>
            <a:pPr algn="just"/>
            <a:r>
              <a:rPr lang="en-IN" dirty="0" smtClean="0"/>
              <a:t>Bus-stands/Railway Stations</a:t>
            </a:r>
            <a:r>
              <a:rPr lang="en-IN" dirty="0"/>
              <a:t>, </a:t>
            </a:r>
            <a:r>
              <a:rPr lang="en-IN" dirty="0" smtClean="0"/>
              <a:t>Streets</a:t>
            </a:r>
            <a:r>
              <a:rPr lang="en-IN" dirty="0"/>
              <a:t>, </a:t>
            </a:r>
            <a:r>
              <a:rPr lang="en-IN" dirty="0" smtClean="0"/>
              <a:t>Raid-Rescue </a:t>
            </a:r>
            <a:r>
              <a:rPr lang="en-IN" dirty="0"/>
              <a:t>spaces </a:t>
            </a:r>
            <a:r>
              <a:rPr lang="en-IN" dirty="0" smtClean="0"/>
              <a:t>(trafficking</a:t>
            </a:r>
            <a:r>
              <a:rPr lang="en-IN" dirty="0" smtClean="0"/>
              <a:t>)</a:t>
            </a:r>
          </a:p>
          <a:p>
            <a:pPr algn="just"/>
            <a:r>
              <a:rPr lang="en-IN" dirty="0" smtClean="0"/>
              <a:t>Government schools</a:t>
            </a:r>
          </a:p>
          <a:p>
            <a:pPr algn="just"/>
            <a:r>
              <a:rPr lang="en-IN" dirty="0" smtClean="0"/>
              <a:t>Vulnerable urban and rural communities</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77500" lnSpcReduction="20000"/>
          </a:bodyPr>
          <a:lstStyle/>
          <a:p>
            <a:pPr>
              <a:buNone/>
            </a:pPr>
            <a:r>
              <a:rPr lang="en-IN" b="1" u="sng" dirty="0" smtClean="0"/>
              <a:t>Context of Experiences</a:t>
            </a:r>
            <a:r>
              <a:rPr lang="en-IN" b="1" u="sng" dirty="0" smtClean="0"/>
              <a:t>:</a:t>
            </a:r>
          </a:p>
          <a:p>
            <a:r>
              <a:rPr lang="en-IN" dirty="0" smtClean="0"/>
              <a:t>Single parent families</a:t>
            </a:r>
          </a:p>
          <a:p>
            <a:r>
              <a:rPr lang="en-IN" dirty="0" smtClean="0"/>
              <a:t>Rejection &amp; abandonment </a:t>
            </a:r>
          </a:p>
          <a:p>
            <a:r>
              <a:rPr lang="en-IN" dirty="0" smtClean="0"/>
              <a:t>Parental </a:t>
            </a:r>
            <a:r>
              <a:rPr lang="en-IN" dirty="0"/>
              <a:t>marital </a:t>
            </a:r>
            <a:r>
              <a:rPr lang="en-IN" dirty="0" smtClean="0"/>
              <a:t>conflict</a:t>
            </a:r>
          </a:p>
          <a:p>
            <a:r>
              <a:rPr lang="en-IN" dirty="0"/>
              <a:t>Loss &amp; Grief (Death of Parents and/or other Attachment Figures) 	</a:t>
            </a:r>
          </a:p>
          <a:p>
            <a:r>
              <a:rPr lang="en-IN" dirty="0" smtClean="0"/>
              <a:t>Alcohol dependency in parents</a:t>
            </a:r>
          </a:p>
          <a:p>
            <a:r>
              <a:rPr lang="en-IN" dirty="0"/>
              <a:t>Parent with mental illness/ disability 	</a:t>
            </a:r>
            <a:endParaRPr lang="en-IN" dirty="0" smtClean="0"/>
          </a:p>
          <a:p>
            <a:r>
              <a:rPr lang="en-IN" dirty="0" smtClean="0"/>
              <a:t>Physical</a:t>
            </a:r>
            <a:r>
              <a:rPr lang="en-IN" dirty="0"/>
              <a:t>, sexual and emotional </a:t>
            </a:r>
            <a:r>
              <a:rPr lang="en-IN" dirty="0" smtClean="0"/>
              <a:t>abuse (violence). </a:t>
            </a:r>
          </a:p>
          <a:p>
            <a:r>
              <a:rPr lang="en-IN" dirty="0"/>
              <a:t>C</a:t>
            </a:r>
            <a:r>
              <a:rPr lang="en-IN" dirty="0" smtClean="0"/>
              <a:t>hild </a:t>
            </a:r>
            <a:r>
              <a:rPr lang="en-IN" dirty="0"/>
              <a:t>labour and </a:t>
            </a:r>
            <a:r>
              <a:rPr lang="en-IN" dirty="0" smtClean="0"/>
              <a:t>trafficking</a:t>
            </a:r>
          </a:p>
          <a:p>
            <a:r>
              <a:rPr lang="en-IN" dirty="0" smtClean="0"/>
              <a:t>School drop-out/ learning problems</a:t>
            </a:r>
            <a:endParaRPr lang="en-IN" dirty="0" smtClean="0"/>
          </a:p>
          <a:p>
            <a:r>
              <a:rPr lang="en-IN" dirty="0" smtClean="0"/>
              <a:t>Conflict with the law</a:t>
            </a:r>
          </a:p>
          <a:p>
            <a:r>
              <a:rPr lang="en-IN" dirty="0" smtClean="0"/>
              <a:t>Political violence (ethnic cleansing/ genocide/ communal conflicts)</a:t>
            </a:r>
          </a:p>
          <a:p>
            <a:r>
              <a:rPr lang="en-IN" dirty="0" smtClean="0"/>
              <a:t>Illness and disability</a:t>
            </a:r>
          </a:p>
          <a:p>
            <a:pPr>
              <a:buNone/>
            </a:pP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Emotional &amp; Behavioural Consequences</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Internalizing Disorders:</a:t>
            </a:r>
          </a:p>
          <a:p>
            <a:pPr lvl="1"/>
            <a:r>
              <a:rPr lang="en-IN" dirty="0" smtClean="0"/>
              <a:t>Anxiety (incl. dissociative disorders, bed-wetting)</a:t>
            </a:r>
          </a:p>
          <a:p>
            <a:pPr lvl="1"/>
            <a:r>
              <a:rPr lang="en-IN" dirty="0" smtClean="0"/>
              <a:t>Adjustment Disorders/</a:t>
            </a:r>
            <a:r>
              <a:rPr lang="en-IN" dirty="0" err="1" smtClean="0"/>
              <a:t>Dysphoria</a:t>
            </a:r>
            <a:r>
              <a:rPr lang="en-IN" dirty="0" smtClean="0"/>
              <a:t>/ Depression</a:t>
            </a:r>
          </a:p>
          <a:p>
            <a:pPr lvl="1"/>
            <a:r>
              <a:rPr lang="en-IN" dirty="0" smtClean="0"/>
              <a:t>PTSD</a:t>
            </a:r>
          </a:p>
          <a:p>
            <a:r>
              <a:rPr lang="en-IN" dirty="0" smtClean="0"/>
              <a:t>Externalizing Disorders:</a:t>
            </a:r>
          </a:p>
          <a:p>
            <a:pPr lvl="1"/>
            <a:r>
              <a:rPr lang="en-IN" dirty="0" smtClean="0"/>
              <a:t>Runaway behaviour</a:t>
            </a:r>
          </a:p>
          <a:p>
            <a:pPr lvl="1"/>
            <a:r>
              <a:rPr lang="en-IN" dirty="0" smtClean="0"/>
              <a:t>Self-harm</a:t>
            </a:r>
          </a:p>
          <a:p>
            <a:pPr lvl="1"/>
            <a:r>
              <a:rPr lang="en-IN" dirty="0" smtClean="0"/>
              <a:t>Anger/ aggression </a:t>
            </a:r>
          </a:p>
          <a:p>
            <a:pPr lvl="1"/>
            <a:r>
              <a:rPr lang="en-IN" dirty="0" smtClean="0"/>
              <a:t>Substance abuse</a:t>
            </a:r>
          </a:p>
          <a:p>
            <a:r>
              <a:rPr lang="en-IN" dirty="0" smtClean="0"/>
              <a:t>Life Skills Issues</a:t>
            </a:r>
          </a:p>
          <a:p>
            <a:pPr lvl="1"/>
            <a:r>
              <a:rPr lang="en-IN" dirty="0" smtClean="0"/>
              <a:t>Sex and sexuality issues</a:t>
            </a:r>
          </a:p>
          <a:p>
            <a:pPr lvl="1"/>
            <a:r>
              <a:rPr lang="en-IN" dirty="0" smtClean="0"/>
              <a:t>Bullying (perpetration and victim)</a:t>
            </a:r>
          </a:p>
          <a:p>
            <a:pPr lvl="1"/>
            <a:endParaRPr lang="en-IN" dirty="0" smtClean="0"/>
          </a:p>
          <a:p>
            <a:pPr lvl="1">
              <a:buNone/>
            </a:pPr>
            <a:endParaRPr lang="en-IN" dirty="0" smtClean="0"/>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sosceles Triangle 6"/>
          <p:cNvSpPr/>
          <p:nvPr/>
        </p:nvSpPr>
        <p:spPr>
          <a:xfrm>
            <a:off x="1250132" y="1071546"/>
            <a:ext cx="7322396" cy="428628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N"/>
          </a:p>
        </p:txBody>
      </p:sp>
      <p:sp>
        <p:nvSpPr>
          <p:cNvPr id="14339" name="Rectangle 3"/>
          <p:cNvSpPr>
            <a:spLocks noChangeArrowheads="1"/>
          </p:cNvSpPr>
          <p:nvPr/>
        </p:nvSpPr>
        <p:spPr bwMode="auto">
          <a:xfrm>
            <a:off x="6143636" y="5429264"/>
            <a:ext cx="2786082" cy="1285884"/>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IN" sz="2000" b="1" dirty="0" smtClean="0">
                <a:latin typeface="Calibri" pitchFamily="34" charset="0"/>
                <a:cs typeface="Arial" pitchFamily="34" charset="0"/>
              </a:rPr>
              <a:t>Type of </a:t>
            </a:r>
            <a:r>
              <a:rPr lang="en-IN" sz="2000" b="1" dirty="0" smtClean="0">
                <a:latin typeface="Calibri" pitchFamily="34" charset="0"/>
                <a:cs typeface="Arial" pitchFamily="34" charset="0"/>
              </a:rPr>
              <a:t>Vulnerability &amp; </a:t>
            </a:r>
            <a:r>
              <a:rPr lang="en-IN" sz="2000" b="1" dirty="0" smtClean="0">
                <a:latin typeface="Calibri" pitchFamily="34" charset="0"/>
                <a:cs typeface="Arial" pitchFamily="34" charset="0"/>
              </a:rPr>
              <a:t>Child’s </a:t>
            </a:r>
            <a:r>
              <a:rPr lang="en-IN" sz="2000" b="1" dirty="0">
                <a:latin typeface="Calibri" pitchFamily="34" charset="0"/>
                <a:cs typeface="Arial" pitchFamily="34" charset="0"/>
              </a:rPr>
              <a:t>Experience: Happy/Difficult/ Traumatic (Loss/ Abuse)</a:t>
            </a:r>
            <a:endParaRPr lang="en-US" sz="2000" b="1" dirty="0">
              <a:latin typeface="Calibri" pitchFamily="34" charset="0"/>
              <a:cs typeface="Arial" pitchFamily="34" charset="0"/>
            </a:endParaRPr>
          </a:p>
        </p:txBody>
      </p:sp>
      <p:sp>
        <p:nvSpPr>
          <p:cNvPr id="8" name="Rectangle 7"/>
          <p:cNvSpPr/>
          <p:nvPr/>
        </p:nvSpPr>
        <p:spPr>
          <a:xfrm>
            <a:off x="0" y="0"/>
            <a:ext cx="9144000" cy="1000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200" b="1" dirty="0" smtClean="0">
                <a:solidFill>
                  <a:schemeClr val="tx1">
                    <a:lumMod val="85000"/>
                    <a:lumOff val="15000"/>
                  </a:schemeClr>
                </a:solidFill>
              </a:rPr>
              <a:t>Life Skills Framework (1): </a:t>
            </a:r>
          </a:p>
          <a:p>
            <a:pPr algn="ctr"/>
            <a:r>
              <a:rPr lang="en-IN" sz="3200" b="1" dirty="0" smtClean="0">
                <a:solidFill>
                  <a:schemeClr val="tx1">
                    <a:lumMod val="85000"/>
                    <a:lumOff val="15000"/>
                  </a:schemeClr>
                </a:solidFill>
              </a:rPr>
              <a:t>Identifying Children’s Life Skills Needs &amp; Deficits </a:t>
            </a:r>
            <a:endParaRPr lang="en-IN" sz="3200" b="1" dirty="0">
              <a:solidFill>
                <a:schemeClr val="tx1">
                  <a:lumMod val="85000"/>
                  <a:lumOff val="15000"/>
                </a:schemeClr>
              </a:solidFill>
            </a:endParaRPr>
          </a:p>
        </p:txBody>
      </p:sp>
      <p:grpSp>
        <p:nvGrpSpPr>
          <p:cNvPr id="2" name="Group 12"/>
          <p:cNvGrpSpPr/>
          <p:nvPr/>
        </p:nvGrpSpPr>
        <p:grpSpPr>
          <a:xfrm>
            <a:off x="357158" y="1142984"/>
            <a:ext cx="6143668" cy="5500726"/>
            <a:chOff x="357158" y="1142984"/>
            <a:chExt cx="6143668" cy="5500726"/>
          </a:xfrm>
        </p:grpSpPr>
        <p:sp>
          <p:nvSpPr>
            <p:cNvPr id="14338" name="Rectangle 2"/>
            <p:cNvSpPr>
              <a:spLocks noChangeArrowheads="1"/>
            </p:cNvSpPr>
            <p:nvPr/>
          </p:nvSpPr>
          <p:spPr bwMode="auto">
            <a:xfrm>
              <a:off x="2214546" y="1142984"/>
              <a:ext cx="3071834" cy="960441"/>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1000"/>
                </a:spcAft>
              </a:pPr>
              <a:r>
                <a:rPr lang="en-IN" sz="2000" b="1" dirty="0" smtClean="0">
                  <a:latin typeface="Calibri" pitchFamily="34" charset="0"/>
                  <a:cs typeface="Arial" pitchFamily="34" charset="0"/>
                </a:rPr>
                <a:t>Place &amp; Space </a:t>
              </a:r>
              <a:r>
                <a:rPr lang="en-IN" sz="2000" b="1" dirty="0" smtClean="0">
                  <a:latin typeface="Calibri" pitchFamily="34" charset="0"/>
                  <a:cs typeface="Arial" pitchFamily="34" charset="0"/>
                </a:rPr>
                <a:t>Context</a:t>
              </a:r>
              <a:r>
                <a:rPr lang="en-IN" sz="2000" b="1" dirty="0">
                  <a:latin typeface="Calibri" pitchFamily="34" charset="0"/>
                  <a:cs typeface="Arial" pitchFamily="34" charset="0"/>
                </a:rPr>
                <a:t>: Home/ School/ Family/ Public Space/ Social Spaces</a:t>
              </a:r>
              <a:endParaRPr lang="en-US" sz="2000" b="1" dirty="0">
                <a:latin typeface="Calibri" pitchFamily="34" charset="0"/>
                <a:cs typeface="Arial" pitchFamily="34" charset="0"/>
              </a:endParaRPr>
            </a:p>
          </p:txBody>
        </p:sp>
        <p:sp>
          <p:nvSpPr>
            <p:cNvPr id="14340" name="Rectangle 4"/>
            <p:cNvSpPr>
              <a:spLocks noChangeArrowheads="1"/>
            </p:cNvSpPr>
            <p:nvPr/>
          </p:nvSpPr>
          <p:spPr bwMode="auto">
            <a:xfrm>
              <a:off x="357158" y="5429264"/>
              <a:ext cx="2286016" cy="1000132"/>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IN" sz="2000" b="1" i="0" u="none" strike="noStrike" cap="none" normalizeH="0" baseline="0" dirty="0" smtClean="0">
                  <a:ln>
                    <a:noFill/>
                  </a:ln>
                  <a:solidFill>
                    <a:schemeClr val="tx1"/>
                  </a:solidFill>
                  <a:effectLst/>
                  <a:latin typeface="Calibri" pitchFamily="34" charset="0"/>
                  <a:cs typeface="Arial" pitchFamily="34" charset="0"/>
                </a:rPr>
                <a:t>Impact on Child: Emotions/ Behaviours</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p:txBody>
        </p:sp>
        <p:sp>
          <p:nvSpPr>
            <p:cNvPr id="14341" name="Rectangle 5"/>
            <p:cNvSpPr>
              <a:spLocks noChangeArrowheads="1"/>
            </p:cNvSpPr>
            <p:nvPr/>
          </p:nvSpPr>
          <p:spPr bwMode="auto">
            <a:xfrm>
              <a:off x="3500430" y="3143248"/>
              <a:ext cx="3000396" cy="1571636"/>
            </a:xfrm>
            <a:prstGeom prst="rec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R="0" lvl="0" indent="0" fontAlgn="base">
                <a:lnSpc>
                  <a:spcPct val="100000"/>
                </a:lnSpc>
                <a:spcBef>
                  <a:spcPct val="0"/>
                </a:spcBef>
                <a:spcAft>
                  <a:spcPts val="1000"/>
                </a:spcAft>
                <a:buClrTx/>
                <a:buSzTx/>
                <a:buFontTx/>
                <a:buNone/>
                <a:tabLst/>
              </a:pPr>
              <a:r>
                <a:rPr lang="en-IN" sz="2000" b="1" dirty="0">
                  <a:latin typeface="Calibri" pitchFamily="34" charset="0"/>
                  <a:cs typeface="Arial" pitchFamily="34" charset="0"/>
                </a:rPr>
                <a:t>Basis of Understanding </a:t>
              </a:r>
              <a:r>
                <a:rPr lang="en-IN" sz="2000" b="1" dirty="0" smtClean="0">
                  <a:latin typeface="Calibri" pitchFamily="34" charset="0"/>
                  <a:cs typeface="Arial" pitchFamily="34" charset="0"/>
                </a:rPr>
                <a:t>Child’s Life Skills Needs/ Counsellor’s </a:t>
              </a:r>
              <a:r>
                <a:rPr lang="en-IN" sz="2000" b="1" dirty="0">
                  <a:latin typeface="Calibri" pitchFamily="34" charset="0"/>
                  <a:cs typeface="Arial" pitchFamily="34" charset="0"/>
                </a:rPr>
                <a:t>Response &amp; Intervention</a:t>
              </a:r>
              <a:endParaRPr lang="en-US" sz="2000" b="1" dirty="0">
                <a:latin typeface="Calibri" pitchFamily="34" charset="0"/>
                <a:cs typeface="Arial" pitchFamily="34" charset="0"/>
              </a:endParaRPr>
            </a:p>
          </p:txBody>
        </p:sp>
        <p:cxnSp>
          <p:nvCxnSpPr>
            <p:cNvPr id="10" name="Straight Arrow Connector 9"/>
            <p:cNvCxnSpPr/>
            <p:nvPr/>
          </p:nvCxnSpPr>
          <p:spPr>
            <a:xfrm rot="10800000">
              <a:off x="3143240" y="5715016"/>
              <a:ext cx="2714644"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286116" y="5929330"/>
              <a:ext cx="2643206" cy="7143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smtClean="0">
                  <a:solidFill>
                    <a:schemeClr val="tx1">
                      <a:lumMod val="85000"/>
                      <a:lumOff val="15000"/>
                    </a:schemeClr>
                  </a:solidFill>
                </a:rPr>
                <a:t>Life Skills Deficits/ Gaps/ Needs</a:t>
              </a:r>
              <a:endParaRPr lang="en-IN" b="1" dirty="0">
                <a:solidFill>
                  <a:schemeClr val="tx1">
                    <a:lumMod val="85000"/>
                    <a:lumOff val="15000"/>
                  </a:schemeClr>
                </a:solidFill>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Life Skills Framework (2): </a:t>
            </a:r>
            <a:br>
              <a:rPr lang="en-IN" sz="3200" b="1" dirty="0" smtClean="0"/>
            </a:br>
            <a:r>
              <a:rPr lang="en-IN" sz="3200" b="1" dirty="0" smtClean="0"/>
              <a:t>Implementing Life Skills Interventions</a:t>
            </a:r>
            <a:endParaRPr lang="en-IN" sz="3200" b="1" dirty="0"/>
          </a:p>
        </p:txBody>
      </p:sp>
      <p:pic>
        <p:nvPicPr>
          <p:cNvPr id="4" name="Content Placeholder 3"/>
          <p:cNvPicPr>
            <a:picLocks noGrp="1"/>
          </p:cNvPicPr>
          <p:nvPr>
            <p:ph idx="1"/>
          </p:nvPr>
        </p:nvPicPr>
        <p:blipFill>
          <a:blip r:embed="rId2">
            <a:grayscl/>
          </a:blip>
          <a:srcRect/>
          <a:stretch>
            <a:fillRect/>
          </a:stretch>
        </p:blipFill>
        <p:spPr bwMode="auto">
          <a:xfrm>
            <a:off x="928662" y="2148680"/>
            <a:ext cx="7429552" cy="435215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000132"/>
          </a:xfrm>
        </p:spPr>
        <p:txBody>
          <a:bodyPr>
            <a:normAutofit fontScale="90000"/>
          </a:bodyPr>
          <a:lstStyle/>
          <a:p>
            <a:r>
              <a:rPr lang="en-IN" b="1" dirty="0" smtClean="0"/>
              <a:t>Use of Life Skills Methods for Preventive &amp; </a:t>
            </a:r>
            <a:r>
              <a:rPr lang="en-IN" b="1" dirty="0" err="1" smtClean="0"/>
              <a:t>Promotive</a:t>
            </a:r>
            <a:r>
              <a:rPr lang="en-IN" b="1" dirty="0" smtClean="0"/>
              <a:t> Purposes</a:t>
            </a:r>
            <a:endParaRPr lang="en-IN" b="1" dirty="0"/>
          </a:p>
        </p:txBody>
      </p:sp>
      <p:sp>
        <p:nvSpPr>
          <p:cNvPr id="3" name="Content Placeholder 2"/>
          <p:cNvSpPr>
            <a:spLocks noGrp="1"/>
          </p:cNvSpPr>
          <p:nvPr>
            <p:ph idx="1"/>
          </p:nvPr>
        </p:nvSpPr>
        <p:spPr>
          <a:xfrm>
            <a:off x="457200" y="1357298"/>
            <a:ext cx="8229600" cy="4768865"/>
          </a:xfrm>
        </p:spPr>
        <p:txBody>
          <a:bodyPr>
            <a:normAutofit fontScale="92500" lnSpcReduction="10000"/>
          </a:bodyPr>
          <a:lstStyle/>
          <a:p>
            <a:r>
              <a:rPr lang="en-IN" dirty="0" smtClean="0"/>
              <a:t>In vulnerable children (and others)</a:t>
            </a:r>
          </a:p>
          <a:p>
            <a:r>
              <a:rPr lang="en-IN" dirty="0" smtClean="0"/>
              <a:t>With children who may be orphan/ abandoned/ chronically ill/ in conflict with the law...</a:t>
            </a:r>
          </a:p>
          <a:p>
            <a:r>
              <a:rPr lang="en-IN" dirty="0" smtClean="0"/>
              <a:t>Who may have no psychiatric issues i.e. no severe emotional/ behaviour problems (or have mild issues) but are still at risk.</a:t>
            </a:r>
          </a:p>
          <a:p>
            <a:r>
              <a:rPr lang="en-IN" dirty="0" smtClean="0"/>
              <a:t>Assuming that all children, even those not living in (obviously) vulnerable contexts need life skills—in the absence of which they will be rendered vulnerable.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IN" sz="3600" b="1" dirty="0" smtClean="0"/>
              <a:t>Using the Life Skill Lens to Address Psychiatric Problems (Curative Purposes)</a:t>
            </a:r>
            <a:endParaRPr lang="en-IN" sz="3600" b="1" dirty="0"/>
          </a:p>
        </p:txBody>
      </p:sp>
      <p:sp>
        <p:nvSpPr>
          <p:cNvPr id="3" name="Content Placeholder 2"/>
          <p:cNvSpPr>
            <a:spLocks noGrp="1"/>
          </p:cNvSpPr>
          <p:nvPr>
            <p:ph idx="1"/>
          </p:nvPr>
        </p:nvSpPr>
        <p:spPr>
          <a:xfrm>
            <a:off x="214282" y="1214422"/>
            <a:ext cx="8929718" cy="5429288"/>
          </a:xfrm>
        </p:spPr>
        <p:txBody>
          <a:bodyPr>
            <a:normAutofit fontScale="70000" lnSpcReduction="20000"/>
          </a:bodyPr>
          <a:lstStyle/>
          <a:p>
            <a:r>
              <a:rPr lang="en-IN" dirty="0" smtClean="0"/>
              <a:t>Therapeutic goals for child &amp; adolescent psychiatric problems...to enable children to acquire certain life skills so as to overcome their emotional/ behavioural problems</a:t>
            </a:r>
          </a:p>
          <a:p>
            <a:pPr>
              <a:buNone/>
            </a:pPr>
            <a:endParaRPr lang="en-IN" dirty="0" smtClean="0"/>
          </a:p>
          <a:p>
            <a:r>
              <a:rPr lang="en-IN" dirty="0" smtClean="0"/>
              <a:t>Internalization Disorders: Anxiety/ Depression</a:t>
            </a:r>
          </a:p>
          <a:p>
            <a:pPr lvl="1"/>
            <a:r>
              <a:rPr lang="en-IN" dirty="0" smtClean="0"/>
              <a:t>Coping with stress</a:t>
            </a:r>
          </a:p>
          <a:p>
            <a:pPr lvl="1"/>
            <a:r>
              <a:rPr lang="en-IN" dirty="0" smtClean="0"/>
              <a:t>Coping with (difficult) emotions</a:t>
            </a:r>
          </a:p>
          <a:p>
            <a:pPr lvl="1"/>
            <a:r>
              <a:rPr lang="en-IN" dirty="0" smtClean="0"/>
              <a:t>Decision-making</a:t>
            </a:r>
          </a:p>
          <a:p>
            <a:pPr lvl="1"/>
            <a:r>
              <a:rPr lang="en-IN" dirty="0" smtClean="0"/>
              <a:t>Communication</a:t>
            </a:r>
          </a:p>
          <a:p>
            <a:pPr lvl="1"/>
            <a:r>
              <a:rPr lang="en-IN" dirty="0" smtClean="0"/>
              <a:t>Problem solving</a:t>
            </a:r>
          </a:p>
          <a:p>
            <a:pPr lvl="1">
              <a:buNone/>
            </a:pPr>
            <a:endParaRPr lang="en-IN" dirty="0" smtClean="0"/>
          </a:p>
          <a:p>
            <a:r>
              <a:rPr lang="en-IN" dirty="0" smtClean="0"/>
              <a:t>Externalization Disorders: ADHD/ Conduct Disorder</a:t>
            </a:r>
          </a:p>
          <a:p>
            <a:pPr lvl="1"/>
            <a:r>
              <a:rPr lang="en-IN" dirty="0" smtClean="0"/>
              <a:t>Critical thinking</a:t>
            </a:r>
          </a:p>
          <a:p>
            <a:pPr lvl="1"/>
            <a:r>
              <a:rPr lang="en-IN" dirty="0" smtClean="0"/>
              <a:t>Empathy</a:t>
            </a:r>
          </a:p>
          <a:p>
            <a:pPr lvl="1"/>
            <a:r>
              <a:rPr lang="en-IN" dirty="0" smtClean="0"/>
              <a:t>Inter-personal relationships</a:t>
            </a:r>
            <a:endParaRPr lang="en-IN" dirty="0" smtClean="0"/>
          </a:p>
          <a:p>
            <a:pPr lvl="1"/>
            <a:r>
              <a:rPr lang="en-IN" dirty="0" smtClean="0"/>
              <a:t>Problem-solving</a:t>
            </a:r>
          </a:p>
          <a:p>
            <a:pPr lvl="1"/>
            <a:r>
              <a:rPr lang="en-IN" dirty="0" smtClean="0"/>
              <a:t>Decision-making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normAutofit/>
          </a:bodyPr>
          <a:lstStyle/>
          <a:p>
            <a:r>
              <a:rPr lang="en-IN" sz="3600" dirty="0" smtClean="0">
                <a:latin typeface="Arial Black" pitchFamily="34" charset="0"/>
                <a:cs typeface="Angsana New" pitchFamily="18" charset="-34"/>
              </a:rPr>
              <a:t>What are life skills?</a:t>
            </a:r>
          </a:p>
          <a:p>
            <a:pPr>
              <a:buNone/>
            </a:pPr>
            <a:endParaRPr lang="en-IN" sz="3600" dirty="0" smtClean="0">
              <a:latin typeface="Arial Black" pitchFamily="34" charset="0"/>
              <a:cs typeface="Angsana New" pitchFamily="18" charset="-34"/>
            </a:endParaRPr>
          </a:p>
          <a:p>
            <a:r>
              <a:rPr lang="en-IN" sz="3600" dirty="0" smtClean="0">
                <a:latin typeface="Arial Black" pitchFamily="34" charset="0"/>
                <a:cs typeface="Angsana New" pitchFamily="18" charset="-34"/>
              </a:rPr>
              <a:t>What do different entities perceive and conceptualize to be life skills?</a:t>
            </a:r>
            <a:endParaRPr lang="en-IN" sz="3600" dirty="0">
              <a:latin typeface="Arial Black" pitchFamily="34" charset="0"/>
              <a:cs typeface="Angsana New" pitchFamily="18" charset="-34"/>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pPr algn="l"/>
            <a:r>
              <a:rPr lang="en-IN" b="1" dirty="0" smtClean="0"/>
              <a:t>Life Skills Approach to </a:t>
            </a:r>
            <a:r>
              <a:rPr lang="en-IN" b="1" dirty="0" smtClean="0"/>
              <a:t>Problem Issues: </a:t>
            </a:r>
            <a:br>
              <a:rPr lang="en-IN" b="1" dirty="0" smtClean="0"/>
            </a:br>
            <a:r>
              <a:rPr lang="en-IN" b="1" dirty="0" smtClean="0"/>
              <a:t>Discourse Mode</a:t>
            </a:r>
            <a:endParaRPr lang="en-IN" b="1" dirty="0"/>
          </a:p>
        </p:txBody>
      </p:sp>
      <p:sp>
        <p:nvSpPr>
          <p:cNvPr id="3" name="Content Placeholder 2"/>
          <p:cNvSpPr>
            <a:spLocks noGrp="1"/>
          </p:cNvSpPr>
          <p:nvPr>
            <p:ph idx="1"/>
          </p:nvPr>
        </p:nvSpPr>
        <p:spPr/>
        <p:txBody>
          <a:bodyPr/>
          <a:lstStyle/>
          <a:p>
            <a:r>
              <a:rPr lang="en-US" altLang="en-US" dirty="0" smtClean="0"/>
              <a:t>Conversations</a:t>
            </a:r>
          </a:p>
          <a:p>
            <a:r>
              <a:rPr lang="en-US" altLang="en-US" dirty="0" smtClean="0"/>
              <a:t>Discussions</a:t>
            </a:r>
          </a:p>
          <a:p>
            <a:r>
              <a:rPr lang="en-US" altLang="en-US" dirty="0" smtClean="0"/>
              <a:t>Encouraging opinions, debate, perspective-taking</a:t>
            </a:r>
          </a:p>
          <a:p>
            <a:r>
              <a:rPr lang="en-US" altLang="en-US" dirty="0" smtClean="0"/>
              <a:t>Not providing value-based judgments/ opinions/ answers</a:t>
            </a:r>
          </a:p>
          <a:p>
            <a:pPr marL="0" indent="0">
              <a:buNone/>
            </a:pPr>
            <a:endParaRPr lang="en-IN" dirty="0"/>
          </a:p>
        </p:txBody>
      </p:sp>
    </p:spTree>
    <p:extLst>
      <p:ext uri="{BB962C8B-B14F-4D97-AF65-F5344CB8AC3E}">
        <p14:creationId xmlns:p14="http://schemas.microsoft.com/office/powerpoint/2010/main" xmlns="" val="36832091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Life Skills Teaching Works</a:t>
            </a:r>
            <a:endParaRPr lang="en-IN" dirty="0"/>
          </a:p>
        </p:txBody>
      </p:sp>
      <p:sp>
        <p:nvSpPr>
          <p:cNvPr id="3" name="Content Placeholder 2"/>
          <p:cNvSpPr>
            <a:spLocks noGrp="1"/>
          </p:cNvSpPr>
          <p:nvPr>
            <p:ph idx="1"/>
          </p:nvPr>
        </p:nvSpPr>
        <p:spPr/>
        <p:txBody>
          <a:bodyPr/>
          <a:lstStyle/>
          <a:p>
            <a:pPr>
              <a:lnSpc>
                <a:spcPct val="90000"/>
              </a:lnSpc>
            </a:pPr>
            <a:r>
              <a:rPr lang="en-US" altLang="en-US" dirty="0" smtClean="0">
                <a:latin typeface="Century Gothic" pitchFamily="34" charset="0"/>
                <a:cs typeface="Arial" charset="0"/>
              </a:rPr>
              <a:t>All participants are learners;</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All participate in and contribute equally to the production of knowledge, which is a continuous dialogue; </a:t>
            </a:r>
            <a:endParaRPr lang="en-US" altLang="en-US" dirty="0" smtClean="0">
              <a:latin typeface="Century Gothic" pitchFamily="34" charset="0"/>
              <a:ea typeface="Arial Unicode MS" pitchFamily="34" charset="-128"/>
              <a:cs typeface="Arial Unicode MS" pitchFamily="34" charset="-128"/>
            </a:endParaRPr>
          </a:p>
          <a:p>
            <a:pPr>
              <a:lnSpc>
                <a:spcPct val="90000"/>
              </a:lnSpc>
            </a:pPr>
            <a:r>
              <a:rPr lang="en-US" altLang="en-US" dirty="0" smtClean="0">
                <a:latin typeface="Century Gothic" pitchFamily="34" charset="0"/>
                <a:cs typeface="Arial" charset="0"/>
              </a:rPr>
              <a:t>The learners are the subject and not the object of the process.</a:t>
            </a:r>
            <a:endParaRPr lang="en-US" altLang="en-US" dirty="0" smtClean="0">
              <a:latin typeface="Century Gothic" pitchFamily="34" charset="0"/>
              <a:ea typeface="Arial Unicode MS" pitchFamily="34" charset="-128"/>
              <a:cs typeface="Arial Unicode MS" pitchFamily="34" charset="-128"/>
            </a:endParaRPr>
          </a:p>
          <a:p>
            <a:endParaRPr lang="en-IN" dirty="0"/>
          </a:p>
        </p:txBody>
      </p:sp>
    </p:spTree>
    <p:extLst>
      <p:ext uri="{BB962C8B-B14F-4D97-AF65-F5344CB8AC3E}">
        <p14:creationId xmlns:p14="http://schemas.microsoft.com/office/powerpoint/2010/main" xmlns="" val="4186125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600" y="762000"/>
            <a:ext cx="7772400" cy="1143000"/>
          </a:xfrm>
        </p:spPr>
        <p:txBody>
          <a:bodyPr/>
          <a:lstStyle/>
          <a:p>
            <a:pPr eaLnBrk="1" hangingPunct="1"/>
            <a:r>
              <a:rPr lang="en-US" altLang="en-US" smtClean="0"/>
              <a:t>Experiential methodologies</a:t>
            </a:r>
          </a:p>
        </p:txBody>
      </p:sp>
      <p:sp>
        <p:nvSpPr>
          <p:cNvPr id="26627" name="Rectangle 3"/>
          <p:cNvSpPr>
            <a:spLocks noGrp="1" noChangeArrowheads="1"/>
          </p:cNvSpPr>
          <p:nvPr>
            <p:ph type="body" idx="1"/>
          </p:nvPr>
        </p:nvSpPr>
        <p:spPr>
          <a:xfrm>
            <a:off x="1371600" y="2209800"/>
            <a:ext cx="7772400" cy="4114800"/>
          </a:xfrm>
        </p:spPr>
        <p:txBody>
          <a:bodyPr/>
          <a:lstStyle/>
          <a:p>
            <a:pPr eaLnBrk="1" hangingPunct="1"/>
            <a:r>
              <a:rPr lang="en-US" altLang="en-US" sz="4400" dirty="0" smtClean="0"/>
              <a:t>Theatre</a:t>
            </a:r>
          </a:p>
          <a:p>
            <a:pPr eaLnBrk="1" hangingPunct="1"/>
            <a:r>
              <a:rPr lang="en-US" altLang="en-US" sz="4400" dirty="0" smtClean="0"/>
              <a:t>Narratives</a:t>
            </a:r>
          </a:p>
          <a:p>
            <a:pPr eaLnBrk="1" hangingPunct="1"/>
            <a:r>
              <a:rPr lang="en-US" altLang="en-US" sz="4400" dirty="0" smtClean="0"/>
              <a:t>Story-telling</a:t>
            </a:r>
          </a:p>
          <a:p>
            <a:pPr eaLnBrk="1" hangingPunct="1"/>
            <a:r>
              <a:rPr lang="en-US" altLang="en-US" sz="4400" dirty="0" smtClean="0"/>
              <a:t>Art Work</a:t>
            </a:r>
          </a:p>
        </p:txBody>
      </p:sp>
    </p:spTree>
    <p:extLst>
      <p:ext uri="{BB962C8B-B14F-4D97-AF65-F5344CB8AC3E}">
        <p14:creationId xmlns:p14="http://schemas.microsoft.com/office/powerpoint/2010/main" xmlns="" val="12767554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179512" y="533400"/>
            <a:ext cx="8784976" cy="6135960"/>
          </a:xfrm>
        </p:spPr>
        <p:txBody>
          <a:bodyPr/>
          <a:lstStyle/>
          <a:p>
            <a:pPr>
              <a:buFontTx/>
              <a:buNone/>
            </a:pPr>
            <a:r>
              <a:rPr lang="en-US" altLang="en-US" b="1" dirty="0" smtClean="0"/>
              <a:t>What to Consider when Teaching Life Skills?</a:t>
            </a:r>
          </a:p>
          <a:p>
            <a:r>
              <a:rPr lang="en-US" altLang="en-US" dirty="0" smtClean="0"/>
              <a:t>Content (depending on context/ needs of group)</a:t>
            </a:r>
            <a:endParaRPr lang="en-US" altLang="en-US" dirty="0" smtClean="0"/>
          </a:p>
          <a:p>
            <a:r>
              <a:rPr lang="en-US" altLang="en-US" dirty="0" smtClean="0"/>
              <a:t>Method- slogan, movie, theatre-role play-proximal development.</a:t>
            </a:r>
          </a:p>
          <a:p>
            <a:r>
              <a:rPr lang="en-US" altLang="en-US" dirty="0" smtClean="0"/>
              <a:t>Involvement of </a:t>
            </a:r>
            <a:r>
              <a:rPr lang="en-US" altLang="en-US" dirty="0" smtClean="0"/>
              <a:t>children</a:t>
            </a:r>
            <a:endParaRPr lang="en-US" altLang="en-US" dirty="0" smtClean="0"/>
          </a:p>
          <a:p>
            <a:r>
              <a:rPr lang="en-US" altLang="en-US" dirty="0" smtClean="0"/>
              <a:t>Discussion</a:t>
            </a:r>
          </a:p>
          <a:p>
            <a:pPr>
              <a:buFont typeface="Wingdings" pitchFamily="2" charset="2"/>
              <a:buChar char="q"/>
            </a:pPr>
            <a:r>
              <a:rPr lang="en-US" altLang="en-US" sz="2800" dirty="0" smtClean="0"/>
              <a:t>What’s happening </a:t>
            </a:r>
            <a:r>
              <a:rPr lang="en-US" altLang="en-US" sz="2800" dirty="0" smtClean="0"/>
              <a:t>here?</a:t>
            </a:r>
            <a:endParaRPr lang="en-US" altLang="en-US" sz="2800" dirty="0" smtClean="0"/>
          </a:p>
          <a:p>
            <a:pPr>
              <a:buFont typeface="Wingdings" pitchFamily="2" charset="2"/>
              <a:buChar char="q"/>
            </a:pPr>
            <a:r>
              <a:rPr lang="en-US" altLang="en-US" sz="2800" dirty="0" smtClean="0"/>
              <a:t>What </a:t>
            </a:r>
            <a:r>
              <a:rPr lang="en-US" altLang="en-US" sz="2800" dirty="0" smtClean="0"/>
              <a:t>are </a:t>
            </a:r>
            <a:r>
              <a:rPr lang="en-US" altLang="en-US" sz="2800" dirty="0" smtClean="0"/>
              <a:t>the </a:t>
            </a:r>
            <a:r>
              <a:rPr lang="en-US" altLang="en-US" sz="2800" dirty="0" smtClean="0"/>
              <a:t>feelings of the people involved…?</a:t>
            </a:r>
            <a:endParaRPr lang="en-US" altLang="en-US" sz="2800" dirty="0" smtClean="0"/>
          </a:p>
          <a:p>
            <a:pPr>
              <a:buFont typeface="Wingdings" pitchFamily="2" charset="2"/>
              <a:buChar char="q"/>
            </a:pPr>
            <a:r>
              <a:rPr lang="en-US" altLang="en-US" sz="2800" dirty="0" smtClean="0"/>
              <a:t>How </a:t>
            </a:r>
            <a:r>
              <a:rPr lang="en-US" altLang="en-US" sz="2800" dirty="0" smtClean="0"/>
              <a:t>else could the </a:t>
            </a:r>
            <a:r>
              <a:rPr lang="en-US" altLang="en-US" sz="2800" dirty="0" smtClean="0"/>
              <a:t>situation </a:t>
            </a:r>
            <a:r>
              <a:rPr lang="en-US" altLang="en-US" sz="2800" dirty="0" smtClean="0"/>
              <a:t>be resolved…?</a:t>
            </a:r>
            <a:endParaRPr lang="en-US" altLang="en-US" sz="2800" dirty="0" smtClean="0"/>
          </a:p>
          <a:p>
            <a:pPr marL="0" indent="0" algn="r">
              <a:buNone/>
            </a:pPr>
            <a:endParaRPr lang="en-US" altLang="en-US" sz="2800" dirty="0" smtClean="0">
              <a:latin typeface="Comic Sans MS" panose="030F0702030302020204" pitchFamily="66" charset="0"/>
            </a:endParaRPr>
          </a:p>
        </p:txBody>
      </p:sp>
    </p:spTree>
    <p:extLst>
      <p:ext uri="{BB962C8B-B14F-4D97-AF65-F5344CB8AC3E}">
        <p14:creationId xmlns:p14="http://schemas.microsoft.com/office/powerpoint/2010/main" xmlns="" val="4560504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97040"/>
          </a:xfrm>
        </p:spPr>
        <p:txBody>
          <a:bodyPr>
            <a:normAutofit/>
          </a:bodyPr>
          <a:lstStyle/>
          <a:p>
            <a:r>
              <a:rPr lang="en-IN" sz="3600" b="1" dirty="0" smtClean="0"/>
              <a:t>Components of this Life Skills Series</a:t>
            </a:r>
            <a:br>
              <a:rPr lang="en-IN" sz="3600" b="1" dirty="0" smtClean="0"/>
            </a:br>
            <a:r>
              <a:rPr lang="en-IN" sz="3600" b="1" dirty="0" smtClean="0"/>
              <a:t>(Community Child &amp; Adolescent Mental Health Service Project/NIMHANS)</a:t>
            </a:r>
            <a:endParaRPr lang="en-IN" sz="3600" dirty="0"/>
          </a:p>
        </p:txBody>
      </p:sp>
      <p:sp>
        <p:nvSpPr>
          <p:cNvPr id="3" name="Content Placeholder 2"/>
          <p:cNvSpPr>
            <a:spLocks noGrp="1"/>
          </p:cNvSpPr>
          <p:nvPr>
            <p:ph idx="1"/>
          </p:nvPr>
        </p:nvSpPr>
        <p:spPr>
          <a:xfrm>
            <a:off x="285720" y="2357430"/>
            <a:ext cx="8643998" cy="4214842"/>
          </a:xfrm>
        </p:spPr>
        <p:txBody>
          <a:bodyPr>
            <a:normAutofit/>
          </a:bodyPr>
          <a:lstStyle/>
          <a:p>
            <a:pPr hangingPunct="0"/>
            <a:r>
              <a:rPr lang="en-IN" dirty="0" smtClean="0"/>
              <a:t>Life </a:t>
            </a:r>
            <a:r>
              <a:rPr lang="en-IN" dirty="0"/>
              <a:t>Skills Series I: Emotional Development</a:t>
            </a:r>
          </a:p>
          <a:p>
            <a:pPr hangingPunct="0"/>
            <a:r>
              <a:rPr lang="en-IN" dirty="0"/>
              <a:t>Life Skills Series II: Sex and Sexuality</a:t>
            </a:r>
          </a:p>
          <a:p>
            <a:pPr hangingPunct="0"/>
            <a:r>
              <a:rPr lang="en-IN" dirty="0"/>
              <a:t>Life Skills Series III: Motivation and </a:t>
            </a:r>
            <a:r>
              <a:rPr lang="en-IN" dirty="0" smtClean="0"/>
              <a:t>Conduct (Work-in-Progress)</a:t>
            </a:r>
            <a:endParaRPr lang="en-IN" dirty="0"/>
          </a:p>
          <a:p>
            <a:pPr hangingPunct="0"/>
            <a:r>
              <a:rPr lang="en-IN" dirty="0"/>
              <a:t>Life Skills Series IV: Substance Abuse</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a:bodyPr>
          <a:lstStyle/>
          <a:p>
            <a:r>
              <a:rPr lang="en-IN" sz="3200" b="1" dirty="0" smtClean="0"/>
              <a:t>Life Skills in Action (1)...</a:t>
            </a:r>
            <a:endParaRPr lang="en-IN" sz="3200" b="1" dirty="0"/>
          </a:p>
        </p:txBody>
      </p:sp>
      <p:sp>
        <p:nvSpPr>
          <p:cNvPr id="3" name="Content Placeholder 2"/>
          <p:cNvSpPr>
            <a:spLocks noGrp="1"/>
          </p:cNvSpPr>
          <p:nvPr>
            <p:ph idx="1"/>
          </p:nvPr>
        </p:nvSpPr>
        <p:spPr>
          <a:xfrm>
            <a:off x="142844" y="571480"/>
            <a:ext cx="9001156" cy="6286520"/>
          </a:xfrm>
        </p:spPr>
        <p:txBody>
          <a:bodyPr>
            <a:normAutofit fontScale="62500" lnSpcReduction="20000"/>
          </a:bodyPr>
          <a:lstStyle/>
          <a:p>
            <a:pPr>
              <a:buNone/>
            </a:pPr>
            <a:r>
              <a:rPr lang="en-IN" u="sng" dirty="0" smtClean="0"/>
              <a:t>Objective:</a:t>
            </a:r>
            <a:r>
              <a:rPr lang="en-IN" dirty="0" smtClean="0"/>
              <a:t> Emotional regulation in the context of trauma</a:t>
            </a:r>
          </a:p>
          <a:p>
            <a:pPr>
              <a:buNone/>
            </a:pPr>
            <a:r>
              <a:rPr lang="en-IN" u="sng" dirty="0" smtClean="0"/>
              <a:t>Method:</a:t>
            </a:r>
            <a:r>
              <a:rPr lang="en-IN" dirty="0" smtClean="0"/>
              <a:t> Art and narratives; coping strategies (incl. relaxation techniques)</a:t>
            </a:r>
          </a:p>
          <a:p>
            <a:pPr lvl="0">
              <a:buNone/>
            </a:pPr>
            <a:r>
              <a:rPr lang="en-IN" u="sng" dirty="0" smtClean="0"/>
              <a:t>Process (a): </a:t>
            </a:r>
          </a:p>
          <a:p>
            <a:pPr lvl="0"/>
            <a:r>
              <a:rPr lang="en-IN" dirty="0" smtClean="0"/>
              <a:t>Close </a:t>
            </a:r>
            <a:r>
              <a:rPr lang="en-IN" dirty="0"/>
              <a:t>your eyes and think of a traumatic time/event in your life.</a:t>
            </a:r>
          </a:p>
          <a:p>
            <a:pPr lvl="0"/>
            <a:r>
              <a:rPr lang="en-IN" dirty="0"/>
              <a:t>Imagine the event/ time as an image (not a narrative/ not in words)…like a still photograph.</a:t>
            </a:r>
          </a:p>
          <a:p>
            <a:pPr lvl="0"/>
            <a:r>
              <a:rPr lang="en-IN" dirty="0"/>
              <a:t>Now, draw it.</a:t>
            </a:r>
          </a:p>
          <a:p>
            <a:pPr lvl="0"/>
            <a:r>
              <a:rPr lang="en-IN" dirty="0"/>
              <a:t>Now describe it—either to yourself or the person next to you.</a:t>
            </a:r>
          </a:p>
          <a:p>
            <a:pPr>
              <a:buNone/>
            </a:pPr>
            <a:r>
              <a:rPr lang="en-IN" dirty="0"/>
              <a:t> </a:t>
            </a:r>
          </a:p>
          <a:p>
            <a:pPr>
              <a:buNone/>
            </a:pPr>
            <a:r>
              <a:rPr lang="en-IN" u="sng" dirty="0"/>
              <a:t>Discussion</a:t>
            </a:r>
            <a:r>
              <a:rPr lang="en-IN" dirty="0"/>
              <a:t>:</a:t>
            </a:r>
          </a:p>
          <a:p>
            <a:pPr lvl="0"/>
            <a:r>
              <a:rPr lang="en-IN" dirty="0" smtClean="0"/>
              <a:t>What </a:t>
            </a:r>
            <a:r>
              <a:rPr lang="en-IN" dirty="0"/>
              <a:t>sort of images and feelings came back to you?</a:t>
            </a:r>
          </a:p>
          <a:p>
            <a:pPr lvl="0"/>
            <a:r>
              <a:rPr lang="en-IN" dirty="0"/>
              <a:t>Was it easy to express the emotions you felt?</a:t>
            </a:r>
          </a:p>
          <a:p>
            <a:pPr lvl="0"/>
            <a:r>
              <a:rPr lang="en-IN" dirty="0"/>
              <a:t>What or who helped you at the time?</a:t>
            </a:r>
          </a:p>
          <a:p>
            <a:pPr lvl="0"/>
            <a:r>
              <a:rPr lang="en-IN" dirty="0"/>
              <a:t>How did the issue resolve? How did you overcome your trouble?</a:t>
            </a:r>
          </a:p>
          <a:p>
            <a:pPr lvl="0"/>
            <a:r>
              <a:rPr lang="en-IN" dirty="0"/>
              <a:t>What else could have helped?</a:t>
            </a:r>
          </a:p>
          <a:p>
            <a:pPr lvl="0"/>
            <a:r>
              <a:rPr lang="en-IN" dirty="0"/>
              <a:t>Strategically convert children’s responses into coping mechanisms—by pointing out how they have used disclosure, social support, and problem solving strategies to cope.</a:t>
            </a:r>
          </a:p>
          <a:p>
            <a:pPr lvl="0">
              <a:buNone/>
            </a:pPr>
            <a:r>
              <a:rPr lang="en-IN" u="sng" dirty="0" smtClean="0"/>
              <a:t>Process (b): </a:t>
            </a:r>
          </a:p>
          <a:p>
            <a:r>
              <a:rPr lang="en-IN" dirty="0" smtClean="0"/>
              <a:t>Explain/ demonstrate how to use relaxation techniques when difficult emotions are experienced (guided imagery).</a:t>
            </a:r>
          </a:p>
          <a:p>
            <a:endParaRPr lang="en-IN" dirty="0" smtClean="0"/>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a:bodyPr>
          <a:lstStyle/>
          <a:p>
            <a:r>
              <a:rPr lang="en-IN" sz="3200" b="1" dirty="0" smtClean="0"/>
              <a:t>Life Skills in Action (2)...</a:t>
            </a:r>
            <a:endParaRPr lang="en-IN" sz="3200" b="1" dirty="0"/>
          </a:p>
        </p:txBody>
      </p:sp>
      <p:sp>
        <p:nvSpPr>
          <p:cNvPr id="3" name="Content Placeholder 2"/>
          <p:cNvSpPr>
            <a:spLocks noGrp="1"/>
          </p:cNvSpPr>
          <p:nvPr>
            <p:ph idx="1"/>
          </p:nvPr>
        </p:nvSpPr>
        <p:spPr>
          <a:xfrm>
            <a:off x="285720" y="714356"/>
            <a:ext cx="8643998" cy="5857916"/>
          </a:xfrm>
        </p:spPr>
        <p:txBody>
          <a:bodyPr>
            <a:normAutofit fontScale="55000" lnSpcReduction="20000"/>
          </a:bodyPr>
          <a:lstStyle/>
          <a:p>
            <a:pPr>
              <a:buNone/>
            </a:pPr>
            <a:r>
              <a:rPr lang="en-IN" u="sng" dirty="0" smtClean="0"/>
              <a:t>Objective:</a:t>
            </a:r>
            <a:r>
              <a:rPr lang="en-IN" dirty="0" smtClean="0"/>
              <a:t> Self-awareness (with reference to anxiety)</a:t>
            </a:r>
          </a:p>
          <a:p>
            <a:pPr>
              <a:buNone/>
            </a:pPr>
            <a:r>
              <a:rPr lang="en-IN" u="sng" dirty="0" smtClean="0"/>
              <a:t>Method: </a:t>
            </a:r>
            <a:r>
              <a:rPr lang="en-IN" dirty="0" smtClean="0"/>
              <a:t>Mask-making, Listing, narrative</a:t>
            </a:r>
          </a:p>
          <a:p>
            <a:pPr>
              <a:buNone/>
            </a:pPr>
            <a:r>
              <a:rPr lang="en-IN" u="sng" dirty="0" smtClean="0"/>
              <a:t>Process:</a:t>
            </a:r>
          </a:p>
          <a:p>
            <a:pPr lvl="0"/>
            <a:r>
              <a:rPr lang="en-IN" dirty="0"/>
              <a:t>Ask them to imagine how they would ‘wear their fears and worries outside’—what they would look like if they were </a:t>
            </a:r>
            <a:r>
              <a:rPr lang="en-IN" dirty="0" err="1"/>
              <a:t>i</a:t>
            </a:r>
            <a:r>
              <a:rPr lang="en-IN" dirty="0"/>
              <a:t>) terrified; ii) worried; iii) confident.</a:t>
            </a:r>
          </a:p>
          <a:p>
            <a:pPr lvl="0"/>
            <a:r>
              <a:rPr lang="en-IN" dirty="0"/>
              <a:t>Provide children with the requisite materials and ask them to create a mask to wear for each of the three fear-worry feelings.</a:t>
            </a:r>
          </a:p>
          <a:p>
            <a:pPr lvl="0"/>
            <a:r>
              <a:rPr lang="en-IN" dirty="0"/>
              <a:t>When the children are ready with their masks, as each child to share their feelings about being terrified/ worried/ confident: “I feel terrified when…”, “I feel worried when…”, “I feel confident when…”</a:t>
            </a:r>
          </a:p>
          <a:p>
            <a:pPr lvl="0"/>
            <a:r>
              <a:rPr lang="en-IN" dirty="0"/>
              <a:t>Next, ask them to list/ give examples of what things (that may be useful or necessary) they find themselves unable to do when they are terrified or worried. For example, “when I am worried, I simply cannot concentrate on my school work…”</a:t>
            </a:r>
          </a:p>
          <a:p>
            <a:pPr lvl="0"/>
            <a:r>
              <a:rPr lang="en-IN" dirty="0"/>
              <a:t>Lastly, do a listing of how we experience anxiety…what do we feel in our bodies (physical symptoms of pain/ discomfort/ black-outs/ fainting) and what do we feel in our minds?</a:t>
            </a:r>
          </a:p>
          <a:p>
            <a:endParaRPr lang="en-IN" dirty="0" smtClean="0"/>
          </a:p>
          <a:p>
            <a:pPr>
              <a:buNone/>
            </a:pPr>
            <a:r>
              <a:rPr lang="en-IN" u="sng" dirty="0" smtClean="0"/>
              <a:t>Discussion:</a:t>
            </a:r>
          </a:p>
          <a:p>
            <a:pPr lvl="0"/>
            <a:r>
              <a:rPr lang="en-IN" dirty="0"/>
              <a:t>Some people get so anxious that they are unable to deal with the situation, so they may either not be able to do the things they need to do or even run away from the situation that is causing them anxiety.</a:t>
            </a:r>
          </a:p>
          <a:p>
            <a:r>
              <a:rPr lang="en-IN" dirty="0"/>
              <a:t>Others have headaches/ body ache/ </a:t>
            </a:r>
            <a:r>
              <a:rPr lang="en-IN" dirty="0" smtClean="0"/>
              <a:t>fainting—provide explanatory models for pain.</a:t>
            </a:r>
          </a:p>
          <a:p>
            <a:r>
              <a:rPr lang="en-IN" dirty="0" smtClean="0"/>
              <a:t>Discuss distraction, relaxation, routine/ planning...ways to manage anxiety...</a:t>
            </a:r>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a:bodyPr>
          <a:lstStyle/>
          <a:p>
            <a:r>
              <a:rPr lang="en-IN" sz="3200" b="1" dirty="0" smtClean="0"/>
              <a:t>Life Skills in Action (3)...</a:t>
            </a:r>
            <a:endParaRPr lang="en-IN" sz="3200" b="1" dirty="0"/>
          </a:p>
        </p:txBody>
      </p:sp>
      <p:sp>
        <p:nvSpPr>
          <p:cNvPr id="3" name="Content Placeholder 2"/>
          <p:cNvSpPr>
            <a:spLocks noGrp="1"/>
          </p:cNvSpPr>
          <p:nvPr>
            <p:ph idx="1"/>
          </p:nvPr>
        </p:nvSpPr>
        <p:spPr>
          <a:xfrm>
            <a:off x="285720" y="785794"/>
            <a:ext cx="8643998" cy="5786478"/>
          </a:xfrm>
        </p:spPr>
        <p:txBody>
          <a:bodyPr>
            <a:normAutofit fontScale="47500" lnSpcReduction="20000"/>
          </a:bodyPr>
          <a:lstStyle/>
          <a:p>
            <a:pPr>
              <a:buNone/>
            </a:pPr>
            <a:r>
              <a:rPr lang="en-IN" u="sng" dirty="0" smtClean="0"/>
              <a:t>Objective: </a:t>
            </a:r>
            <a:r>
              <a:rPr lang="en-IN" dirty="0" smtClean="0"/>
              <a:t>Conflict resolution/ problem solving</a:t>
            </a:r>
          </a:p>
          <a:p>
            <a:pPr>
              <a:buNone/>
            </a:pPr>
            <a:r>
              <a:rPr lang="en-IN" u="sng" dirty="0" smtClean="0"/>
              <a:t>Method: </a:t>
            </a:r>
            <a:r>
              <a:rPr lang="en-IN" dirty="0" smtClean="0"/>
              <a:t>Story Stems</a:t>
            </a:r>
          </a:p>
          <a:p>
            <a:pPr>
              <a:buNone/>
            </a:pPr>
            <a:r>
              <a:rPr lang="en-IN" dirty="0" smtClean="0"/>
              <a:t>Process:</a:t>
            </a:r>
          </a:p>
          <a:p>
            <a:r>
              <a:rPr lang="en-IN" dirty="0" smtClean="0"/>
              <a:t>Provide Narrative: John </a:t>
            </a:r>
            <a:r>
              <a:rPr lang="en-IN" dirty="0"/>
              <a:t>had worked very hard on a science project submission. The science teacher was very strict and particular and insisted on high standards of neatness and organization. John had stayed up late every night for nearly three weeks to make the project perfect. On the day of the final submission, he walked into the school yard, carefully carrying his completed project. He slipped on a step and the project folder fell from his hands; it flipped open to the first page. As he bent down to pick it up, </a:t>
            </a:r>
            <a:r>
              <a:rPr lang="en-IN" dirty="0" err="1"/>
              <a:t>Rahul</a:t>
            </a:r>
            <a:r>
              <a:rPr lang="en-IN" dirty="0"/>
              <a:t>, his classmate, ran past and stepped on the project folder, leaving a large muddy shoe-mark on the page that was open.</a:t>
            </a:r>
          </a:p>
          <a:p>
            <a:pPr>
              <a:buNone/>
            </a:pPr>
            <a:endParaRPr lang="en-IN" dirty="0" smtClean="0"/>
          </a:p>
          <a:p>
            <a:pPr>
              <a:buNone/>
            </a:pPr>
            <a:r>
              <a:rPr lang="en-IN" u="sng" dirty="0" smtClean="0"/>
              <a:t>Discussion:</a:t>
            </a:r>
          </a:p>
          <a:p>
            <a:pPr lvl="0"/>
            <a:r>
              <a:rPr lang="en-IN" dirty="0"/>
              <a:t>Do you think </a:t>
            </a:r>
            <a:r>
              <a:rPr lang="en-IN" dirty="0" err="1"/>
              <a:t>Rahul</a:t>
            </a:r>
            <a:r>
              <a:rPr lang="en-IN" dirty="0"/>
              <a:t> did this on purpose?</a:t>
            </a:r>
          </a:p>
          <a:p>
            <a:pPr lvl="0"/>
            <a:r>
              <a:rPr lang="en-IN" dirty="0"/>
              <a:t>Should John be angry with </a:t>
            </a:r>
            <a:r>
              <a:rPr lang="en-IN" dirty="0" err="1"/>
              <a:t>Rahul</a:t>
            </a:r>
            <a:r>
              <a:rPr lang="en-IN" dirty="0"/>
              <a:t>? </a:t>
            </a:r>
          </a:p>
          <a:p>
            <a:pPr lvl="0"/>
            <a:r>
              <a:rPr lang="en-IN" dirty="0"/>
              <a:t>How could he show he is angry? Which do you think would be the best way to show his anger?</a:t>
            </a:r>
          </a:p>
          <a:p>
            <a:pPr lvl="0"/>
            <a:r>
              <a:rPr lang="en-IN" dirty="0"/>
              <a:t>Should John have it out right there? And what should he do?</a:t>
            </a:r>
          </a:p>
          <a:p>
            <a:pPr lvl="0"/>
            <a:r>
              <a:rPr lang="en-IN" dirty="0"/>
              <a:t>Should John be understanding/ helpful about it? If so, how should he respond?</a:t>
            </a:r>
          </a:p>
          <a:p>
            <a:pPr>
              <a:buNone/>
            </a:pPr>
            <a:r>
              <a:rPr lang="en-IN" u="sng" dirty="0" smtClean="0"/>
              <a:t>What </a:t>
            </a:r>
            <a:r>
              <a:rPr lang="en-IN" u="sng" dirty="0"/>
              <a:t>happens next/ how should John respond if:</a:t>
            </a:r>
            <a:endParaRPr lang="en-IN" dirty="0"/>
          </a:p>
          <a:p>
            <a:pPr lvl="0"/>
            <a:r>
              <a:rPr lang="en-IN" dirty="0" err="1"/>
              <a:t>Rahul</a:t>
            </a:r>
            <a:r>
              <a:rPr lang="en-IN" dirty="0"/>
              <a:t> laughs and says: ‘</a:t>
            </a:r>
            <a:r>
              <a:rPr lang="en-IN" dirty="0" err="1"/>
              <a:t>Haha</a:t>
            </a:r>
            <a:r>
              <a:rPr lang="en-IN" dirty="0"/>
              <a:t>, you lose!’</a:t>
            </a:r>
          </a:p>
          <a:p>
            <a:pPr lvl="0"/>
            <a:r>
              <a:rPr lang="en-IN" dirty="0" err="1"/>
              <a:t>Rahul</a:t>
            </a:r>
            <a:r>
              <a:rPr lang="en-IN" dirty="0"/>
              <a:t> apologizes profusely and says: ‘Hey, I am so sorry, I was in a tearing hurry as I was late for class…I just didn’t see your fallen project.’</a:t>
            </a:r>
          </a:p>
          <a:p>
            <a:pPr lvl="0"/>
            <a:r>
              <a:rPr lang="en-IN" dirty="0" err="1"/>
              <a:t>Rahul</a:t>
            </a:r>
            <a:r>
              <a:rPr lang="en-IN" dirty="0"/>
              <a:t> apologizes profusely and says: ‘As I was running, I saw your project fall and was rushing to pick it up when I over-stepped…’</a:t>
            </a:r>
          </a:p>
          <a:p>
            <a:pPr lvl="0"/>
            <a:r>
              <a:rPr lang="en-IN" dirty="0" err="1"/>
              <a:t>Rahul</a:t>
            </a:r>
            <a:r>
              <a:rPr lang="en-IN" dirty="0"/>
              <a:t> just looks at John, looks at the project and says nothing. He just moves on. </a:t>
            </a:r>
          </a:p>
          <a:p>
            <a:pPr>
              <a:buNone/>
            </a:pP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642918"/>
          </a:xfrm>
        </p:spPr>
        <p:txBody>
          <a:bodyPr>
            <a:normAutofit fontScale="90000"/>
          </a:bodyPr>
          <a:lstStyle/>
          <a:p>
            <a:r>
              <a:rPr lang="en-IN" b="1" dirty="0" smtClean="0"/>
              <a:t>Life Skills in Action (4)...</a:t>
            </a:r>
            <a:endParaRPr lang="en-IN" dirty="0"/>
          </a:p>
        </p:txBody>
      </p:sp>
      <p:sp>
        <p:nvSpPr>
          <p:cNvPr id="3" name="Content Placeholder 2"/>
          <p:cNvSpPr>
            <a:spLocks noGrp="1"/>
          </p:cNvSpPr>
          <p:nvPr>
            <p:ph idx="1"/>
          </p:nvPr>
        </p:nvSpPr>
        <p:spPr>
          <a:xfrm>
            <a:off x="0" y="642918"/>
            <a:ext cx="9144000" cy="6215082"/>
          </a:xfrm>
        </p:spPr>
        <p:txBody>
          <a:bodyPr>
            <a:normAutofit fontScale="55000" lnSpcReduction="20000"/>
          </a:bodyPr>
          <a:lstStyle/>
          <a:p>
            <a:pPr>
              <a:buNone/>
            </a:pPr>
            <a:r>
              <a:rPr lang="en-IN" u="sng" dirty="0" smtClean="0"/>
              <a:t>Objective:</a:t>
            </a:r>
            <a:r>
              <a:rPr lang="en-IN" dirty="0" smtClean="0"/>
              <a:t> Decision-making in sexuality context</a:t>
            </a:r>
          </a:p>
          <a:p>
            <a:pPr>
              <a:buNone/>
            </a:pPr>
            <a:endParaRPr lang="en-IN" dirty="0" smtClean="0"/>
          </a:p>
          <a:p>
            <a:pPr>
              <a:buNone/>
            </a:pPr>
            <a:r>
              <a:rPr lang="en-IN" u="sng" dirty="0" smtClean="0"/>
              <a:t>Method: </a:t>
            </a:r>
            <a:r>
              <a:rPr lang="en-IN" dirty="0"/>
              <a:t>F</a:t>
            </a:r>
            <a:r>
              <a:rPr lang="en-IN" dirty="0" smtClean="0"/>
              <a:t>ilm screening </a:t>
            </a:r>
          </a:p>
          <a:p>
            <a:pPr>
              <a:buNone/>
            </a:pPr>
            <a:endParaRPr lang="en-IN" dirty="0" smtClean="0"/>
          </a:p>
          <a:p>
            <a:pPr>
              <a:buNone/>
            </a:pPr>
            <a:r>
              <a:rPr lang="en-IN" u="sng" dirty="0" smtClean="0"/>
              <a:t>Process (a):</a:t>
            </a:r>
          </a:p>
          <a:p>
            <a:pPr lvl="0"/>
            <a:r>
              <a:rPr lang="en-IN" dirty="0" smtClean="0"/>
              <a:t>Screen the </a:t>
            </a:r>
            <a:r>
              <a:rPr lang="en-IN" dirty="0"/>
              <a:t>video </a:t>
            </a:r>
            <a:r>
              <a:rPr lang="en-IN" dirty="0" smtClean="0"/>
              <a:t>clip (Readiness for Physical Intimacy) </a:t>
            </a:r>
            <a:r>
              <a:rPr lang="en-IN" dirty="0"/>
              <a:t>and later discuss the situation.</a:t>
            </a:r>
          </a:p>
          <a:p>
            <a:pPr>
              <a:buNone/>
            </a:pPr>
            <a:endParaRPr lang="en-IN" dirty="0"/>
          </a:p>
          <a:p>
            <a:pPr>
              <a:buNone/>
            </a:pPr>
            <a:r>
              <a:rPr lang="en-IN" u="sng" dirty="0"/>
              <a:t>Discussion:</a:t>
            </a:r>
          </a:p>
          <a:p>
            <a:pPr lvl="0"/>
            <a:r>
              <a:rPr lang="en-IN" dirty="0"/>
              <a:t>What do you see here?</a:t>
            </a:r>
          </a:p>
          <a:p>
            <a:pPr lvl="0"/>
            <a:r>
              <a:rPr lang="en-IN" dirty="0"/>
              <a:t>What does the boy say to the girl; what does he ask her (What does he want)?</a:t>
            </a:r>
          </a:p>
          <a:p>
            <a:pPr lvl="0"/>
            <a:r>
              <a:rPr lang="en-IN" dirty="0"/>
              <a:t>What was her reaction? Was she allowed to refuse? Why do you think she refused?</a:t>
            </a:r>
          </a:p>
          <a:p>
            <a:pPr lvl="0"/>
            <a:r>
              <a:rPr lang="en-IN" dirty="0"/>
              <a:t>How did he react to her refusal? What is your opinion of his reaction?</a:t>
            </a:r>
          </a:p>
          <a:p>
            <a:pPr lvl="0"/>
            <a:r>
              <a:rPr lang="en-IN" dirty="0"/>
              <a:t>Why do you think he reacted that way? What were his feelings?</a:t>
            </a:r>
          </a:p>
          <a:p>
            <a:pPr lvl="0"/>
            <a:r>
              <a:rPr lang="en-IN" dirty="0"/>
              <a:t>After she said ‘no’ what else could he have done instead of threatening her?</a:t>
            </a:r>
          </a:p>
          <a:p>
            <a:pPr lvl="0"/>
            <a:r>
              <a:rPr lang="en-IN" dirty="0"/>
              <a:t>How do we make decisions about getting into physical relationships?</a:t>
            </a:r>
          </a:p>
          <a:p>
            <a:pPr lvl="0"/>
            <a:r>
              <a:rPr lang="en-IN" dirty="0"/>
              <a:t>What have we learnt about consent and permission in sexual relationships?</a:t>
            </a:r>
          </a:p>
          <a:p>
            <a:pPr lvl="0"/>
            <a:r>
              <a:rPr lang="en-IN" dirty="0" smtClean="0"/>
              <a:t>While </a:t>
            </a:r>
            <a:r>
              <a:rPr lang="en-IN" dirty="0"/>
              <a:t>asking somebody if they are interested in physical relationship. What are some issues we need to consider? (before asking them)</a:t>
            </a:r>
          </a:p>
          <a:p>
            <a:pPr>
              <a:buNone/>
            </a:pPr>
            <a:r>
              <a:rPr lang="en-IN" dirty="0"/>
              <a:t> </a:t>
            </a:r>
          </a:p>
          <a:p>
            <a:pPr lvl="0">
              <a:buNone/>
            </a:pPr>
            <a:r>
              <a:rPr lang="en-IN" u="sng" dirty="0" smtClean="0"/>
              <a:t>Process (b): </a:t>
            </a:r>
          </a:p>
          <a:p>
            <a:pPr lvl="0">
              <a:buNone/>
            </a:pPr>
            <a:r>
              <a:rPr lang="en-IN" dirty="0" smtClean="0"/>
              <a:t>Role </a:t>
            </a:r>
            <a:r>
              <a:rPr lang="en-IN" dirty="0"/>
              <a:t>play a similar </a:t>
            </a:r>
            <a:r>
              <a:rPr lang="en-IN" dirty="0" smtClean="0"/>
              <a:t>situation-- how </a:t>
            </a:r>
            <a:r>
              <a:rPr lang="en-IN" dirty="0"/>
              <a:t>they would respond </a:t>
            </a:r>
            <a:r>
              <a:rPr lang="en-IN" dirty="0" smtClean="0"/>
              <a:t>in a similar situation?</a:t>
            </a:r>
            <a:endParaRPr lang="en-IN" dirty="0"/>
          </a:p>
          <a:p>
            <a:pPr>
              <a:buNone/>
            </a:pPr>
            <a:endParaRPr lang="en-IN"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96908"/>
          </a:xfrm>
        </p:spPr>
        <p:txBody>
          <a:bodyPr>
            <a:normAutofit fontScale="90000"/>
          </a:bodyPr>
          <a:lstStyle/>
          <a:p>
            <a:r>
              <a:rPr lang="en-IN" sz="3200" b="1" dirty="0" smtClean="0"/>
              <a:t>Window Approach to Personal Safety and Sexual Decision-Making</a:t>
            </a:r>
            <a:endParaRPr lang="en-IN" sz="3200" b="1" dirty="0"/>
          </a:p>
        </p:txBody>
      </p:sp>
      <p:sp>
        <p:nvSpPr>
          <p:cNvPr id="3" name="Content Placeholder 2"/>
          <p:cNvSpPr>
            <a:spLocks noGrp="1"/>
          </p:cNvSpPr>
          <p:nvPr>
            <p:ph idx="1"/>
          </p:nvPr>
        </p:nvSpPr>
        <p:spPr>
          <a:xfrm>
            <a:off x="142844" y="1071546"/>
            <a:ext cx="8858312" cy="5572164"/>
          </a:xfrm>
        </p:spPr>
        <p:txBody>
          <a:bodyPr/>
          <a:lstStyle/>
          <a:p>
            <a:r>
              <a:rPr lang="en-IN" dirty="0" smtClean="0"/>
              <a:t>Body and General Well-Being</a:t>
            </a:r>
          </a:p>
          <a:p>
            <a:r>
              <a:rPr lang="en-IN" dirty="0" smtClean="0"/>
              <a:t>Attraction and Love</a:t>
            </a:r>
          </a:p>
          <a:p>
            <a:r>
              <a:rPr lang="en-IN" dirty="0" smtClean="0"/>
              <a:t>Privacy, Consent and Boundaries</a:t>
            </a:r>
          </a:p>
          <a:p>
            <a:r>
              <a:rPr lang="en-IN" dirty="0" smtClean="0"/>
              <a:t>Health-Related Safety</a:t>
            </a:r>
          </a:p>
          <a:p>
            <a:r>
              <a:rPr lang="en-IN" dirty="0" smtClean="0"/>
              <a:t>Relationships</a:t>
            </a:r>
          </a:p>
          <a:p>
            <a:r>
              <a:rPr lang="en-IN" dirty="0" smtClean="0"/>
              <a:t>(Sexual) Abuse</a:t>
            </a:r>
          </a:p>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download 2.jpg"/>
          <p:cNvPicPr>
            <a:picLocks noGrp="1" noChangeAspect="1" noChangeArrowheads="1"/>
          </p:cNvPicPr>
          <p:nvPr>
            <p:ph idx="1"/>
          </p:nvPr>
        </p:nvPicPr>
        <p:blipFill>
          <a:blip r:embed="rId2"/>
          <a:srcRect/>
          <a:stretch>
            <a:fillRect/>
          </a:stretch>
        </p:blipFill>
        <p:spPr bwMode="auto">
          <a:xfrm>
            <a:off x="1797729" y="234788"/>
            <a:ext cx="5888541" cy="6408922"/>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14356"/>
          </a:xfrm>
        </p:spPr>
        <p:txBody>
          <a:bodyPr>
            <a:normAutofit fontScale="90000"/>
          </a:bodyPr>
          <a:lstStyle/>
          <a:p>
            <a:r>
              <a:rPr lang="en-IN" b="1" dirty="0" smtClean="0"/>
              <a:t>Life Skills in Action (5)...</a:t>
            </a:r>
            <a:endParaRPr lang="en-IN" dirty="0"/>
          </a:p>
        </p:txBody>
      </p:sp>
      <p:sp>
        <p:nvSpPr>
          <p:cNvPr id="3" name="Content Placeholder 2"/>
          <p:cNvSpPr>
            <a:spLocks noGrp="1"/>
          </p:cNvSpPr>
          <p:nvPr>
            <p:ph idx="1"/>
          </p:nvPr>
        </p:nvSpPr>
        <p:spPr>
          <a:xfrm>
            <a:off x="357158" y="1071546"/>
            <a:ext cx="8572560" cy="5572164"/>
          </a:xfrm>
        </p:spPr>
        <p:txBody>
          <a:bodyPr>
            <a:normAutofit fontScale="77500" lnSpcReduction="20000"/>
          </a:bodyPr>
          <a:lstStyle/>
          <a:p>
            <a:pPr>
              <a:buNone/>
            </a:pPr>
            <a:r>
              <a:rPr lang="en-IN" u="sng" dirty="0" smtClean="0"/>
              <a:t>Objective:</a:t>
            </a:r>
            <a:r>
              <a:rPr lang="en-IN" dirty="0" smtClean="0"/>
              <a:t> Interpersonal relations and Empathy building in context of conduct issues</a:t>
            </a:r>
          </a:p>
          <a:p>
            <a:pPr>
              <a:buNone/>
            </a:pPr>
            <a:endParaRPr lang="en-IN" dirty="0" smtClean="0"/>
          </a:p>
          <a:p>
            <a:pPr>
              <a:buNone/>
            </a:pPr>
            <a:r>
              <a:rPr lang="en-IN" u="sng" dirty="0" smtClean="0"/>
              <a:t>Method:</a:t>
            </a:r>
            <a:r>
              <a:rPr lang="en-IN" dirty="0" smtClean="0"/>
              <a:t> </a:t>
            </a:r>
            <a:r>
              <a:rPr lang="en-IN" dirty="0" smtClean="0"/>
              <a:t>Pictures and narratives/ story-building, game</a:t>
            </a:r>
            <a:endParaRPr lang="en-IN" dirty="0" smtClean="0"/>
          </a:p>
          <a:p>
            <a:pPr>
              <a:buNone/>
            </a:pPr>
            <a:r>
              <a:rPr lang="en-IN" u="sng" dirty="0" smtClean="0"/>
              <a:t>Process (a):</a:t>
            </a:r>
          </a:p>
          <a:p>
            <a:pPr lvl="0"/>
            <a:r>
              <a:rPr lang="en-IN" dirty="0"/>
              <a:t>Give each sub-group a picture and ask them to create a little life story about the character(s) in the picture based on the following questions:</a:t>
            </a:r>
          </a:p>
          <a:p>
            <a:pPr lvl="1"/>
            <a:r>
              <a:rPr lang="en-IN" dirty="0"/>
              <a:t>What are these people’s circumstances? </a:t>
            </a:r>
          </a:p>
          <a:p>
            <a:pPr lvl="1"/>
            <a:r>
              <a:rPr lang="en-IN" dirty="0"/>
              <a:t>What might they be feeling and experiencing? </a:t>
            </a:r>
          </a:p>
          <a:p>
            <a:pPr lvl="1"/>
            <a:r>
              <a:rPr lang="en-IN" dirty="0"/>
              <a:t>What are their difficulties? </a:t>
            </a:r>
          </a:p>
          <a:p>
            <a:pPr lvl="1"/>
            <a:r>
              <a:rPr lang="en-IN" dirty="0"/>
              <a:t>How can they be helped?</a:t>
            </a:r>
          </a:p>
          <a:p>
            <a:pPr lvl="0"/>
            <a:r>
              <a:rPr lang="en-IN" dirty="0"/>
              <a:t>Ask each sub-group to present their story in plenary.</a:t>
            </a:r>
          </a:p>
          <a:p>
            <a:pPr lvl="0"/>
            <a:r>
              <a:rPr lang="en-IN" dirty="0"/>
              <a:t>Ask others to comment on the story i.e. make observations, offer alternatives etc</a:t>
            </a:r>
            <a:r>
              <a:rPr lang="en-IN" dirty="0" smtClean="0"/>
              <a:t>.</a:t>
            </a:r>
            <a:endParaRPr lang="en-IN" dirty="0"/>
          </a:p>
          <a:p>
            <a:pPr>
              <a:buNone/>
            </a:pPr>
            <a:endParaRPr lang="en-IN"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47500" lnSpcReduction="20000"/>
          </a:bodyPr>
          <a:lstStyle/>
          <a:p>
            <a:r>
              <a:rPr lang="en-IN" u="sng" dirty="0" smtClean="0"/>
              <a:t>Process (b):</a:t>
            </a:r>
          </a:p>
          <a:p>
            <a:pPr lvl="0"/>
            <a:r>
              <a:rPr lang="en-IN" dirty="0" smtClean="0"/>
              <a:t>Make teams &amp; play a quiz game--‘If </a:t>
            </a:r>
            <a:r>
              <a:rPr lang="en-IN" dirty="0"/>
              <a:t>you wanted to be helpful, what would you say or do</a:t>
            </a:r>
            <a:r>
              <a:rPr lang="en-IN" dirty="0" smtClean="0"/>
              <a:t>?’</a:t>
            </a:r>
          </a:p>
          <a:p>
            <a:r>
              <a:rPr lang="en-IN" dirty="0" smtClean="0"/>
              <a:t>Statements </a:t>
            </a:r>
            <a:r>
              <a:rPr lang="en-IN" dirty="0"/>
              <a:t>for Quiz </a:t>
            </a:r>
            <a:r>
              <a:rPr lang="en-IN" dirty="0" smtClean="0"/>
              <a:t>Game: </a:t>
            </a:r>
            <a:endParaRPr lang="en-IN" dirty="0"/>
          </a:p>
          <a:p>
            <a:pPr>
              <a:buFont typeface="Wingdings" pitchFamily="2" charset="2"/>
              <a:buChar char="Ø"/>
            </a:pPr>
            <a:r>
              <a:rPr lang="en-IN" dirty="0"/>
              <a:t>If someone lost their purse…</a:t>
            </a:r>
          </a:p>
          <a:p>
            <a:pPr>
              <a:buFont typeface="Wingdings" pitchFamily="2" charset="2"/>
              <a:buChar char="Ø"/>
            </a:pPr>
            <a:r>
              <a:rPr lang="en-IN" dirty="0"/>
              <a:t>If someone lost their pet…</a:t>
            </a:r>
          </a:p>
          <a:p>
            <a:pPr>
              <a:buFont typeface="Wingdings" pitchFamily="2" charset="2"/>
              <a:buChar char="Ø"/>
            </a:pPr>
            <a:r>
              <a:rPr lang="en-IN" dirty="0"/>
              <a:t>If someone lost their family…</a:t>
            </a:r>
          </a:p>
          <a:p>
            <a:pPr>
              <a:buFont typeface="Wingdings" pitchFamily="2" charset="2"/>
              <a:buChar char="Ø"/>
            </a:pPr>
            <a:r>
              <a:rPr lang="en-IN" dirty="0"/>
              <a:t>If someone lost their rank in the exam…</a:t>
            </a:r>
          </a:p>
          <a:p>
            <a:pPr>
              <a:buFont typeface="Wingdings" pitchFamily="2" charset="2"/>
              <a:buChar char="Ø"/>
            </a:pPr>
            <a:r>
              <a:rPr lang="en-IN" dirty="0"/>
              <a:t>If someone got hurt…</a:t>
            </a:r>
          </a:p>
          <a:p>
            <a:pPr>
              <a:buFont typeface="Wingdings" pitchFamily="2" charset="2"/>
              <a:buChar char="Ø"/>
            </a:pPr>
            <a:r>
              <a:rPr lang="en-IN" dirty="0"/>
              <a:t>If someone was insulted…</a:t>
            </a:r>
          </a:p>
          <a:p>
            <a:pPr>
              <a:buFont typeface="Wingdings" pitchFamily="2" charset="2"/>
              <a:buChar char="Ø"/>
            </a:pPr>
            <a:r>
              <a:rPr lang="en-IN" dirty="0"/>
              <a:t>If someone was unfairly treated…</a:t>
            </a:r>
          </a:p>
          <a:p>
            <a:pPr>
              <a:buFont typeface="Wingdings" pitchFamily="2" charset="2"/>
              <a:buChar char="Ø"/>
            </a:pPr>
            <a:r>
              <a:rPr lang="en-IN" dirty="0"/>
              <a:t>If someone fell ill…</a:t>
            </a:r>
          </a:p>
          <a:p>
            <a:pPr>
              <a:buFont typeface="Wingdings" pitchFamily="2" charset="2"/>
              <a:buChar char="Ø"/>
            </a:pPr>
            <a:r>
              <a:rPr lang="en-IN" dirty="0"/>
              <a:t>If your friend was sad and you did not know why…</a:t>
            </a:r>
          </a:p>
          <a:p>
            <a:pPr>
              <a:buFont typeface="Wingdings" pitchFamily="2" charset="2"/>
              <a:buChar char="Ø"/>
            </a:pPr>
            <a:r>
              <a:rPr lang="en-IN" dirty="0"/>
              <a:t>If someone was HIV+…</a:t>
            </a:r>
          </a:p>
          <a:p>
            <a:pPr>
              <a:buFont typeface="Wingdings" pitchFamily="2" charset="2"/>
              <a:buChar char="Ø"/>
            </a:pPr>
            <a:r>
              <a:rPr lang="en-IN" dirty="0"/>
              <a:t>If someone was the son of a parent who did something wrong…</a:t>
            </a:r>
          </a:p>
          <a:p>
            <a:pPr>
              <a:buFont typeface="Wingdings" pitchFamily="2" charset="2"/>
              <a:buChar char="Ø"/>
            </a:pPr>
            <a:r>
              <a:rPr lang="en-IN" dirty="0"/>
              <a:t>If someone was a street child…</a:t>
            </a:r>
          </a:p>
          <a:p>
            <a:pPr>
              <a:buFont typeface="Wingdings" pitchFamily="2" charset="2"/>
              <a:buChar char="Ø"/>
            </a:pPr>
            <a:r>
              <a:rPr lang="en-IN" dirty="0"/>
              <a:t>Someone who’s favourite toy was stolen…</a:t>
            </a:r>
          </a:p>
          <a:p>
            <a:pPr>
              <a:buFont typeface="Wingdings" pitchFamily="2" charset="2"/>
              <a:buChar char="Ø"/>
            </a:pPr>
            <a:r>
              <a:rPr lang="en-IN" dirty="0"/>
              <a:t>Someone who was falsely accused of stealing…</a:t>
            </a:r>
          </a:p>
          <a:p>
            <a:pPr>
              <a:buFont typeface="Wingdings" pitchFamily="2" charset="2"/>
              <a:buChar char="Ø"/>
            </a:pPr>
            <a:r>
              <a:rPr lang="en-IN" dirty="0"/>
              <a:t>Someone who has a physical disability…</a:t>
            </a:r>
          </a:p>
          <a:p>
            <a:pPr>
              <a:buNone/>
            </a:pPr>
            <a:endParaRPr lang="en-IN" dirty="0" smtClean="0"/>
          </a:p>
          <a:p>
            <a:pPr>
              <a:buNone/>
            </a:pPr>
            <a:r>
              <a:rPr lang="en-IN" u="sng" dirty="0" smtClean="0"/>
              <a:t>Discussion:</a:t>
            </a:r>
            <a:endParaRPr lang="en-IN" u="sng" dirty="0"/>
          </a:p>
          <a:p>
            <a:pPr lvl="0"/>
            <a:r>
              <a:rPr lang="en-IN" dirty="0"/>
              <a:t>What are some of the things we learnt about how to understand others’ feelings?</a:t>
            </a:r>
          </a:p>
          <a:p>
            <a:pPr lvl="0"/>
            <a:r>
              <a:rPr lang="en-IN" dirty="0"/>
              <a:t>What are some of the things we learnt about appropriate responses to others’ feelings?</a:t>
            </a:r>
          </a:p>
          <a:p>
            <a:pPr lvl="0"/>
            <a:r>
              <a:rPr lang="en-IN" dirty="0"/>
              <a:t>How will you use this learning in your life or everyday situations? Can you give one example of how you could do this?</a:t>
            </a:r>
          </a:p>
          <a:p>
            <a:pPr lvl="0"/>
            <a:r>
              <a:rPr lang="en-IN" dirty="0"/>
              <a:t>How do you think these skills of understanding others’ feelings and being helpful are important? How will they help your social and interpersonal relationships?</a:t>
            </a:r>
          </a:p>
          <a:p>
            <a:pPr>
              <a:buNone/>
            </a:pPr>
            <a:endParaRPr lang="en-IN" u="sng" dirty="0" smtClean="0"/>
          </a:p>
          <a:p>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714356"/>
          </a:xfrm>
        </p:spPr>
        <p:txBody>
          <a:bodyPr>
            <a:normAutofit fontScale="90000"/>
          </a:bodyPr>
          <a:lstStyle/>
          <a:p>
            <a:r>
              <a:rPr lang="en-IN" b="1" dirty="0" smtClean="0"/>
              <a:t>Life Skills in Action (6)...</a:t>
            </a:r>
            <a:endParaRPr lang="en-IN" dirty="0"/>
          </a:p>
        </p:txBody>
      </p:sp>
      <p:sp>
        <p:nvSpPr>
          <p:cNvPr id="3" name="Content Placeholder 2"/>
          <p:cNvSpPr>
            <a:spLocks noGrp="1"/>
          </p:cNvSpPr>
          <p:nvPr>
            <p:ph idx="1"/>
          </p:nvPr>
        </p:nvSpPr>
        <p:spPr>
          <a:xfrm>
            <a:off x="214282" y="785794"/>
            <a:ext cx="8715436" cy="5857916"/>
          </a:xfrm>
        </p:spPr>
        <p:txBody>
          <a:bodyPr>
            <a:normAutofit fontScale="62500" lnSpcReduction="20000"/>
          </a:bodyPr>
          <a:lstStyle/>
          <a:p>
            <a:pPr>
              <a:buNone/>
            </a:pPr>
            <a:r>
              <a:rPr lang="en-IN" u="sng" dirty="0" smtClean="0"/>
              <a:t>Objective:</a:t>
            </a:r>
            <a:r>
              <a:rPr lang="en-IN" dirty="0" smtClean="0"/>
              <a:t> Assertiveness skills (&amp;coping with peer pressure) in the context of substance abuse/ stealing</a:t>
            </a:r>
          </a:p>
          <a:p>
            <a:pPr>
              <a:buNone/>
            </a:pPr>
            <a:r>
              <a:rPr lang="en-IN" u="sng" dirty="0" smtClean="0"/>
              <a:t>Method:</a:t>
            </a:r>
            <a:r>
              <a:rPr lang="en-IN" dirty="0" smtClean="0"/>
              <a:t> </a:t>
            </a:r>
            <a:r>
              <a:rPr lang="en-IN" dirty="0" smtClean="0"/>
              <a:t>Theatre</a:t>
            </a:r>
            <a:endParaRPr lang="en-IN" dirty="0" smtClean="0"/>
          </a:p>
          <a:p>
            <a:pPr>
              <a:buNone/>
            </a:pPr>
            <a:r>
              <a:rPr lang="en-IN" u="sng" dirty="0" smtClean="0"/>
              <a:t>Process (a):</a:t>
            </a:r>
          </a:p>
          <a:p>
            <a:r>
              <a:rPr lang="en-IN" dirty="0" smtClean="0"/>
              <a:t>Ask children to role play each to these situations/ how would it play out/how they would respond/ what would be the consequence:</a:t>
            </a:r>
            <a:endParaRPr lang="en-IN" dirty="0" smtClean="0"/>
          </a:p>
          <a:p>
            <a:r>
              <a:rPr lang="en-IN" dirty="0" smtClean="0"/>
              <a:t>Scenario 1: Boy is convinced by peer group to try alcohol at a party... In a state of intoxication, he gets into a fight/ police are called.</a:t>
            </a:r>
          </a:p>
          <a:p>
            <a:r>
              <a:rPr lang="en-IN" dirty="0" smtClean="0"/>
              <a:t>Scenario 2: Boy on the bus is urged by friend to steal lady’s purse...someone on the bus sees him...he is caught by police.</a:t>
            </a:r>
          </a:p>
          <a:p>
            <a:pPr>
              <a:buNone/>
            </a:pPr>
            <a:r>
              <a:rPr lang="en-IN" u="sng" dirty="0" smtClean="0"/>
              <a:t>Process (b):</a:t>
            </a:r>
          </a:p>
          <a:p>
            <a:r>
              <a:rPr lang="en-IN" dirty="0" smtClean="0"/>
              <a:t>Ask audience to give suggestions to the group—what would the boy(s) have to do for the story to end differently...how could they refuse to do as they were told by peers/ what else could they have done in that situation?</a:t>
            </a:r>
          </a:p>
          <a:p>
            <a:r>
              <a:rPr lang="en-IN" dirty="0" smtClean="0"/>
              <a:t>The role-plays are re-done, as per audience’s direction/ suggestions.</a:t>
            </a:r>
            <a:endParaRPr lang="en-IN" dirty="0" smtClean="0"/>
          </a:p>
          <a:p>
            <a:pPr>
              <a:buNone/>
            </a:pPr>
            <a:r>
              <a:rPr lang="en-IN" u="sng" dirty="0" smtClean="0"/>
              <a:t>Discussion:</a:t>
            </a:r>
          </a:p>
          <a:p>
            <a:r>
              <a:rPr lang="en-IN" dirty="0" smtClean="0"/>
              <a:t>What did you see happening here in round 1?</a:t>
            </a:r>
          </a:p>
          <a:p>
            <a:r>
              <a:rPr lang="en-IN" dirty="0" smtClean="0"/>
              <a:t>Why did the boy get into trouble?</a:t>
            </a:r>
          </a:p>
          <a:p>
            <a:r>
              <a:rPr lang="en-IN" dirty="0" smtClean="0"/>
              <a:t>What do you think his real problem was i.e. That got him into trouble?</a:t>
            </a:r>
          </a:p>
          <a:p>
            <a:r>
              <a:rPr lang="en-IN" dirty="0" smtClean="0"/>
              <a:t>What did we learn about handling situations such as this?</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6908"/>
          </a:xfrm>
        </p:spPr>
        <p:txBody>
          <a:bodyPr>
            <a:normAutofit fontScale="90000"/>
          </a:bodyPr>
          <a:lstStyle/>
          <a:p>
            <a:r>
              <a:rPr lang="en-IN" sz="3200" b="1" dirty="0" smtClean="0"/>
              <a:t>Summary: Key Elements of Life Skills Program Implementation</a:t>
            </a:r>
            <a:endParaRPr lang="en-IN" sz="3200" b="1" dirty="0"/>
          </a:p>
        </p:txBody>
      </p:sp>
      <p:sp>
        <p:nvSpPr>
          <p:cNvPr id="3" name="Content Placeholder 2"/>
          <p:cNvSpPr>
            <a:spLocks noGrp="1"/>
          </p:cNvSpPr>
          <p:nvPr>
            <p:ph idx="1"/>
          </p:nvPr>
        </p:nvSpPr>
        <p:spPr>
          <a:xfrm>
            <a:off x="214282" y="1285860"/>
            <a:ext cx="8715436" cy="5286412"/>
          </a:xfrm>
        </p:spPr>
        <p:txBody>
          <a:bodyPr/>
          <a:lstStyle/>
          <a:p>
            <a:r>
              <a:rPr lang="en-IN" dirty="0" smtClean="0"/>
              <a:t>Context matters!</a:t>
            </a:r>
          </a:p>
          <a:p>
            <a:r>
              <a:rPr lang="en-IN" dirty="0" smtClean="0"/>
              <a:t>What we are teaching children: application of life skills in contexts they live in/ realities they face</a:t>
            </a:r>
          </a:p>
          <a:p>
            <a:r>
              <a:rPr lang="en-IN" dirty="0" smtClean="0"/>
              <a:t>No lectures, no didactic ways of communication!</a:t>
            </a:r>
          </a:p>
          <a:p>
            <a:r>
              <a:rPr lang="en-IN" dirty="0" smtClean="0"/>
              <a:t>Methods, methods, creative methods, experiential methods!</a:t>
            </a:r>
          </a:p>
          <a:p>
            <a:r>
              <a:rPr lang="en-IN" dirty="0" smtClean="0"/>
              <a:t>Processing of activities (recreational versus therapeutic/life skill purposes</a:t>
            </a:r>
          </a:p>
          <a:p>
            <a:r>
              <a:rPr lang="en-IN" dirty="0" smtClean="0"/>
              <a:t>Meta-processes</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HP\Desktop\LSL_LifeSkilltable_AC.jpg"/>
          <p:cNvPicPr>
            <a:picLocks noGrp="1" noChangeAspect="1" noChangeArrowheads="1"/>
          </p:cNvPicPr>
          <p:nvPr>
            <p:ph idx="1"/>
          </p:nvPr>
        </p:nvPicPr>
        <p:blipFill>
          <a:blip r:embed="rId2"/>
          <a:srcRect/>
          <a:stretch>
            <a:fillRect/>
          </a:stretch>
        </p:blipFill>
        <p:spPr bwMode="auto">
          <a:xfrm>
            <a:off x="142844" y="714356"/>
            <a:ext cx="9001156" cy="557216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HP\Desktop\download 1.jpg"/>
          <p:cNvPicPr>
            <a:picLocks noGrp="1" noChangeAspect="1" noChangeArrowheads="1"/>
          </p:cNvPicPr>
          <p:nvPr>
            <p:ph idx="1"/>
          </p:nvPr>
        </p:nvPicPr>
        <p:blipFill>
          <a:blip r:embed="rId2"/>
          <a:srcRect/>
          <a:stretch>
            <a:fillRect/>
          </a:stretch>
        </p:blipFill>
        <p:spPr bwMode="auto">
          <a:xfrm>
            <a:off x="357158" y="214290"/>
            <a:ext cx="8501122" cy="664371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P\Desktop\images 5.jpg"/>
          <p:cNvPicPr>
            <a:picLocks noGrp="1" noChangeAspect="1" noChangeArrowheads="1"/>
          </p:cNvPicPr>
          <p:nvPr>
            <p:ph idx="1"/>
          </p:nvPr>
        </p:nvPicPr>
        <p:blipFill>
          <a:blip r:embed="rId2"/>
          <a:srcRect/>
          <a:stretch>
            <a:fillRect/>
          </a:stretch>
        </p:blipFill>
        <p:spPr bwMode="auto">
          <a:xfrm>
            <a:off x="0" y="785794"/>
            <a:ext cx="9144000" cy="446889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HP\Desktop\termsovertime_slide-57326230764dbf4f05d1a1b9679a39b73cd9f7f1-s900-c85.jpg"/>
          <p:cNvPicPr>
            <a:picLocks noGrp="1" noChangeAspect="1" noChangeArrowheads="1"/>
          </p:cNvPicPr>
          <p:nvPr>
            <p:ph idx="1"/>
          </p:nvPr>
        </p:nvPicPr>
        <p:blipFill>
          <a:blip r:embed="rId2"/>
          <a:srcRect/>
          <a:stretch>
            <a:fillRect/>
          </a:stretch>
        </p:blipFill>
        <p:spPr bwMode="auto">
          <a:xfrm>
            <a:off x="142845" y="357166"/>
            <a:ext cx="8786874" cy="607222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Desktop\lifeskills-education-is-needed-for-adolescencts-20-638.jpg"/>
          <p:cNvPicPr>
            <a:picLocks noGrp="1" noChangeAspect="1" noChangeArrowheads="1"/>
          </p:cNvPicPr>
          <p:nvPr>
            <p:ph idx="1"/>
          </p:nvPr>
        </p:nvPicPr>
        <p:blipFill>
          <a:blip r:embed="rId2"/>
          <a:srcRect/>
          <a:stretch>
            <a:fillRect/>
          </a:stretch>
        </p:blipFill>
        <p:spPr bwMode="auto">
          <a:xfrm>
            <a:off x="-15062" y="-18474"/>
            <a:ext cx="9159062" cy="687647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2984"/>
          </a:xfrm>
        </p:spPr>
        <p:txBody>
          <a:bodyPr>
            <a:noAutofit/>
          </a:bodyPr>
          <a:lstStyle/>
          <a:p>
            <a:r>
              <a:rPr lang="en-IN" sz="3600" b="1" dirty="0" smtClean="0"/>
              <a:t>Just a bunch of skills...or do they have to have a context to be meaningful?</a:t>
            </a:r>
            <a:endParaRPr lang="en-IN" sz="3600" b="1" dirty="0"/>
          </a:p>
        </p:txBody>
      </p:sp>
      <p:sp>
        <p:nvSpPr>
          <p:cNvPr id="3" name="Content Placeholder 2"/>
          <p:cNvSpPr>
            <a:spLocks noGrp="1"/>
          </p:cNvSpPr>
          <p:nvPr>
            <p:ph idx="1"/>
          </p:nvPr>
        </p:nvSpPr>
        <p:spPr>
          <a:xfrm>
            <a:off x="214282" y="1214422"/>
            <a:ext cx="8786874" cy="5429288"/>
          </a:xfrm>
        </p:spPr>
        <p:txBody>
          <a:bodyPr>
            <a:normAutofit fontScale="92500" lnSpcReduction="10000"/>
          </a:bodyPr>
          <a:lstStyle/>
          <a:p>
            <a:r>
              <a:rPr lang="en-IN" dirty="0" smtClean="0"/>
              <a:t>Person Context</a:t>
            </a:r>
          </a:p>
          <a:p>
            <a:pPr lvl="1"/>
            <a:r>
              <a:rPr lang="en-IN" dirty="0" smtClean="0"/>
              <a:t>Assertiveness skills:  a child with disability versus for a child who has been sexually abused?</a:t>
            </a:r>
          </a:p>
          <a:p>
            <a:pPr lvl="1"/>
            <a:r>
              <a:rPr lang="en-IN" dirty="0" smtClean="0"/>
              <a:t>Problem solving skills: a child who has substance abuse and is in conflict with the law versus for a child who has substance abuse following her mother’s death?</a:t>
            </a:r>
          </a:p>
          <a:p>
            <a:r>
              <a:rPr lang="en-IN" dirty="0" smtClean="0"/>
              <a:t>Situation Context</a:t>
            </a:r>
          </a:p>
          <a:p>
            <a:pPr lvl="1"/>
            <a:r>
              <a:rPr lang="en-IN" dirty="0" smtClean="0"/>
              <a:t>Decision-making/ Critical thinking: in the context of sexuality i.e. Taking into consideration readiness for physical intimacy/ health &amp; relational considerations etc versus in the context of conduct disorder i.e. </a:t>
            </a:r>
            <a:r>
              <a:rPr lang="en-IN" dirty="0"/>
              <a:t>t</a:t>
            </a:r>
            <a:r>
              <a:rPr lang="en-IN" dirty="0" smtClean="0"/>
              <a:t>aking into consideration other people’s feelings, taking things that do not belong to us, consequences of certain actions...?</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2341</Words>
  <Application>Microsoft Office PowerPoint</Application>
  <PresentationFormat>On-screen Show (4:3)</PresentationFormat>
  <Paragraphs>262</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The  Basics of   Life Skills Education </vt:lpstr>
      <vt:lpstr>Slide 2</vt:lpstr>
      <vt:lpstr>Slide 3</vt:lpstr>
      <vt:lpstr>Slide 4</vt:lpstr>
      <vt:lpstr>Slide 5</vt:lpstr>
      <vt:lpstr>Slide 6</vt:lpstr>
      <vt:lpstr>Slide 7</vt:lpstr>
      <vt:lpstr>Slide 8</vt:lpstr>
      <vt:lpstr>Just a bunch of skills...or do they have to have a context to be meaningful?</vt:lpstr>
      <vt:lpstr>Slide 10</vt:lpstr>
      <vt:lpstr>Person Contexts: Children in Difficult Circumstances</vt:lpstr>
      <vt:lpstr>Slide 12</vt:lpstr>
      <vt:lpstr>Slide 13</vt:lpstr>
      <vt:lpstr>Slide 14</vt:lpstr>
      <vt:lpstr>Emotional &amp; Behavioural Consequences</vt:lpstr>
      <vt:lpstr>Slide 16</vt:lpstr>
      <vt:lpstr>Life Skills Framework (2):  Implementing Life Skills Interventions</vt:lpstr>
      <vt:lpstr>Use of Life Skills Methods for Preventive &amp; Promotive Purposes</vt:lpstr>
      <vt:lpstr>Using the Life Skill Lens to Address Psychiatric Problems (Curative Purposes)</vt:lpstr>
      <vt:lpstr>Life Skills Approach to Problem Issues:  Discourse Mode</vt:lpstr>
      <vt:lpstr>How Life Skills Teaching Works</vt:lpstr>
      <vt:lpstr>Experiential methodologies</vt:lpstr>
      <vt:lpstr>Slide 23</vt:lpstr>
      <vt:lpstr>Components of this Life Skills Series (Community Child &amp; Adolescent Mental Health Service Project/NIMHANS)</vt:lpstr>
      <vt:lpstr>Life Skills in Action (1)...</vt:lpstr>
      <vt:lpstr>Life Skills in Action (2)...</vt:lpstr>
      <vt:lpstr>Life Skills in Action (3)...</vt:lpstr>
      <vt:lpstr>Life Skills in Action (4)...</vt:lpstr>
      <vt:lpstr>Window Approach to Personal Safety and Sexual Decision-Making</vt:lpstr>
      <vt:lpstr>Life Skills in Action (5)...</vt:lpstr>
      <vt:lpstr>Slide 31</vt:lpstr>
      <vt:lpstr>Life Skills in Action (6)...</vt:lpstr>
      <vt:lpstr>Summary: Key Elements of Life Skills Program Implementation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Skills</dc:title>
  <dc:creator>HP</dc:creator>
  <cp:lastModifiedBy>HP</cp:lastModifiedBy>
  <cp:revision>63</cp:revision>
  <dcterms:created xsi:type="dcterms:W3CDTF">2016-09-12T10:03:01Z</dcterms:created>
  <dcterms:modified xsi:type="dcterms:W3CDTF">2016-09-12T14:03:45Z</dcterms:modified>
</cp:coreProperties>
</file>