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9" r:id="rId6"/>
    <p:sldId id="260" r:id="rId7"/>
    <p:sldId id="261" r:id="rId8"/>
    <p:sldId id="262" r:id="rId9"/>
    <p:sldId id="270" r:id="rId10"/>
    <p:sldId id="271" r:id="rId11"/>
    <p:sldId id="267" r:id="rId12"/>
    <p:sldId id="272" r:id="rId13"/>
    <p:sldId id="268" r:id="rId14"/>
    <p:sldId id="269" r:id="rId15"/>
    <p:sldId id="273" r:id="rId16"/>
    <p:sldId id="274" r:id="rId17"/>
    <p:sldId id="275" r:id="rId18"/>
    <p:sldId id="263" r:id="rId19"/>
    <p:sldId id="264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3873C-0D9B-4EF9-BCD3-6E73232A05A1}" type="datetimeFigureOut">
              <a:rPr lang="en-US" smtClean="0"/>
              <a:pPr/>
              <a:t>6/15/2015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C618D-3F0A-492A-AE9E-6FEA3198ED2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/>
          <a:lstStyle/>
          <a:p>
            <a:r>
              <a:rPr lang="en-IN" b="1" dirty="0" smtClean="0"/>
              <a:t>Talking to Children about HIV/AIDS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786874" cy="2257444"/>
          </a:xfrm>
        </p:spPr>
        <p:txBody>
          <a:bodyPr/>
          <a:lstStyle/>
          <a:p>
            <a:r>
              <a:rPr lang="en-IN" sz="2800" dirty="0" smtClean="0"/>
              <a:t>Community Child &amp; Adolescent Mental Health Service Project</a:t>
            </a:r>
          </a:p>
          <a:p>
            <a:r>
              <a:rPr lang="en-IN" sz="2800" dirty="0" smtClean="0"/>
              <a:t>Dept. of Child &amp; Adolescent Psychiatry</a:t>
            </a:r>
          </a:p>
          <a:p>
            <a:r>
              <a:rPr lang="en-IN" sz="2800" dirty="0" smtClean="0"/>
              <a:t>NIMHANS, Bangalore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Intensive Developmental Activities are essential for HIV infected Children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Early stimulation activities (for young children aged 0 to 6 </a:t>
            </a:r>
            <a:r>
              <a:rPr lang="en-IN" dirty="0" err="1" smtClean="0"/>
              <a:t>yrs</a:t>
            </a:r>
            <a:r>
              <a:rPr lang="en-IN" dirty="0" smtClean="0"/>
              <a:t>) to address lack of stimulation + </a:t>
            </a:r>
            <a:r>
              <a:rPr lang="en-IN" dirty="0" err="1" smtClean="0"/>
              <a:t>neuro</a:t>
            </a:r>
            <a:r>
              <a:rPr lang="en-IN" dirty="0" smtClean="0"/>
              <a:t>-compromising.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Sensorial work ( visual, auditory, body-</a:t>
            </a:r>
            <a:r>
              <a:rPr lang="en-IN" dirty="0" err="1" smtClean="0"/>
              <a:t>kinesthetic</a:t>
            </a:r>
            <a:r>
              <a:rPr lang="en-IN" dirty="0" smtClean="0"/>
              <a:t> )</a:t>
            </a:r>
          </a:p>
          <a:p>
            <a:pPr marL="0" indent="0">
              <a:buNone/>
            </a:pPr>
            <a:r>
              <a:rPr lang="en-IN" dirty="0" smtClean="0"/>
              <a:t> - Exposure to experiences and Opportunities for play, use of objects, concept development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Communication and expression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28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IN" b="1" dirty="0" smtClean="0"/>
              <a:t>What Illness &amp; Disclosure Entails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The view that </a:t>
            </a:r>
            <a:r>
              <a:rPr lang="en-IN" dirty="0" smtClean="0"/>
              <a:t>children have the right to know about their HIV status and the illness (versus the view that it </a:t>
            </a:r>
            <a:r>
              <a:rPr lang="en-IN" dirty="0"/>
              <a:t>is not necessary for children to </a:t>
            </a:r>
            <a:r>
              <a:rPr lang="en-IN" dirty="0" smtClean="0"/>
              <a:t>know).</a:t>
            </a:r>
          </a:p>
          <a:p>
            <a:r>
              <a:rPr lang="en-IN" dirty="0" smtClean="0"/>
              <a:t>It is NOT about ‘</a:t>
            </a:r>
            <a:r>
              <a:rPr lang="en-IN" dirty="0"/>
              <a:t>if they ask, I will tell’ which means that ‘if they do not ask, I will not tell’ </a:t>
            </a:r>
            <a:endParaRPr lang="en-IN" dirty="0" smtClean="0"/>
          </a:p>
          <a:p>
            <a:r>
              <a:rPr lang="en-IN" dirty="0" smtClean="0"/>
              <a:t>What </a:t>
            </a:r>
            <a:r>
              <a:rPr lang="en-IN" dirty="0"/>
              <a:t>caregivers can tell children i.e. different levels of responses, depending on </a:t>
            </a:r>
            <a:r>
              <a:rPr lang="en-IN" dirty="0" smtClean="0"/>
              <a:t>the child’s </a:t>
            </a:r>
            <a:r>
              <a:rPr lang="en-IN" dirty="0"/>
              <a:t>question and concern as well as on his/her age and cognitive capacity.</a:t>
            </a:r>
          </a:p>
          <a:p>
            <a:r>
              <a:rPr lang="en-IN" dirty="0" smtClean="0"/>
              <a:t>The </a:t>
            </a:r>
            <a:r>
              <a:rPr lang="en-IN" dirty="0"/>
              <a:t>balance between answering a child’s questions accurately and also ensuring that </a:t>
            </a:r>
            <a:r>
              <a:rPr lang="en-IN" dirty="0" smtClean="0"/>
              <a:t>the child </a:t>
            </a:r>
            <a:r>
              <a:rPr lang="en-IN" dirty="0"/>
              <a:t>does not lose hope/ is not overwhelmed by HIV and its possible life consequences.</a:t>
            </a:r>
          </a:p>
        </p:txBody>
      </p:sp>
    </p:spTree>
    <p:extLst>
      <p:ext uri="{BB962C8B-B14F-4D97-AF65-F5344CB8AC3E}">
        <p14:creationId xmlns:p14="http://schemas.microsoft.com/office/powerpoint/2010/main" xmlns="" val="6325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Stigma &amp; Discrimination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Discrimination by:</a:t>
            </a:r>
          </a:p>
          <a:p>
            <a:r>
              <a:rPr lang="en-IN" dirty="0" smtClean="0"/>
              <a:t> Schools</a:t>
            </a:r>
          </a:p>
          <a:p>
            <a:r>
              <a:rPr lang="en-IN" dirty="0" smtClean="0"/>
              <a:t>Members of extended family</a:t>
            </a:r>
          </a:p>
          <a:p>
            <a:r>
              <a:rPr lang="en-IN" dirty="0" smtClean="0"/>
              <a:t>Other children/ parents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/>
              <a:t>Responses:</a:t>
            </a:r>
          </a:p>
          <a:p>
            <a:r>
              <a:rPr lang="en-IN" dirty="0" smtClean="0"/>
              <a:t>Advocacy</a:t>
            </a:r>
          </a:p>
          <a:p>
            <a:r>
              <a:rPr lang="en-IN" dirty="0" smtClean="0"/>
              <a:t>Strengthening children’s sense of self/ identity</a:t>
            </a:r>
          </a:p>
          <a:p>
            <a:r>
              <a:rPr lang="en-IN" dirty="0" smtClean="0"/>
              <a:t>Opportunities for children’s social skill development/ </a:t>
            </a:r>
          </a:p>
          <a:p>
            <a:r>
              <a:rPr lang="en-IN" dirty="0"/>
              <a:t>providing planned</a:t>
            </a:r>
          </a:p>
          <a:p>
            <a:r>
              <a:rPr lang="en-IN" dirty="0" smtClean="0"/>
              <a:t>Opportunities </a:t>
            </a:r>
            <a:r>
              <a:rPr lang="en-IN" dirty="0"/>
              <a:t>for </a:t>
            </a:r>
            <a:r>
              <a:rPr lang="en-IN" dirty="0" smtClean="0"/>
              <a:t>children </a:t>
            </a:r>
            <a:r>
              <a:rPr lang="en-IN" dirty="0"/>
              <a:t>to engage in day-today social interactions outside the </a:t>
            </a:r>
            <a:r>
              <a:rPr lang="en-IN" dirty="0" smtClean="0"/>
              <a:t>institution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806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Emotional &amp; Behaviour Problems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High levels of anxiety (about illness/ future)</a:t>
            </a:r>
          </a:p>
          <a:p>
            <a:r>
              <a:rPr lang="en-IN" dirty="0" smtClean="0"/>
              <a:t>Withdrawn</a:t>
            </a:r>
            <a:r>
              <a:rPr lang="en-IN" dirty="0"/>
              <a:t>, isolated and ‘in their own </a:t>
            </a:r>
            <a:r>
              <a:rPr lang="en-IN" dirty="0" smtClean="0"/>
              <a:t>world’</a:t>
            </a:r>
          </a:p>
          <a:p>
            <a:r>
              <a:rPr lang="en-IN" dirty="0" smtClean="0"/>
              <a:t>Sad/ depressed (loss experience + sense of own mortality)</a:t>
            </a:r>
          </a:p>
          <a:p>
            <a:r>
              <a:rPr lang="en-IN" dirty="0" smtClean="0"/>
              <a:t>Disinterested in play, school and other activities</a:t>
            </a:r>
          </a:p>
          <a:p>
            <a:r>
              <a:rPr lang="en-IN" dirty="0" smtClean="0"/>
              <a:t>Anger (‘Why me?’)</a:t>
            </a:r>
          </a:p>
          <a:p>
            <a:r>
              <a:rPr lang="en-IN" dirty="0" smtClean="0"/>
              <a:t>Self-harm behaviours (‘There is no point…’)</a:t>
            </a:r>
          </a:p>
          <a:p>
            <a:r>
              <a:rPr lang="en-IN" dirty="0" smtClean="0"/>
              <a:t>Temper tantrums/ need for immediate gratification of desires (‘There is no tomorrow…)</a:t>
            </a:r>
          </a:p>
          <a:p>
            <a:r>
              <a:rPr lang="en-IN" dirty="0" smtClean="0"/>
              <a:t>Adolescent worries (‘will someone marry me?)</a:t>
            </a:r>
          </a:p>
        </p:txBody>
      </p:sp>
    </p:spTree>
    <p:extLst>
      <p:ext uri="{BB962C8B-B14F-4D97-AF65-F5344CB8AC3E}">
        <p14:creationId xmlns:p14="http://schemas.microsoft.com/office/powerpoint/2010/main" xmlns="" val="42335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Responding to Emotional &amp; Behavioural Concerns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Creating a culture </a:t>
            </a:r>
            <a:r>
              <a:rPr lang="en-IN" dirty="0"/>
              <a:t>of conversation with the </a:t>
            </a:r>
            <a:r>
              <a:rPr lang="en-IN" dirty="0" smtClean="0"/>
              <a:t>children:</a:t>
            </a:r>
          </a:p>
          <a:p>
            <a:pPr lvl="1"/>
            <a:r>
              <a:rPr lang="en-IN" dirty="0"/>
              <a:t>E</a:t>
            </a:r>
            <a:r>
              <a:rPr lang="en-IN" dirty="0" smtClean="0"/>
              <a:t>ncouraging </a:t>
            </a:r>
            <a:r>
              <a:rPr lang="en-IN" dirty="0"/>
              <a:t>a child to express </a:t>
            </a:r>
            <a:r>
              <a:rPr lang="en-IN" dirty="0" smtClean="0"/>
              <a:t>feelings and acknowledging these feelings/ emotions. </a:t>
            </a:r>
          </a:p>
          <a:p>
            <a:pPr lvl="1"/>
            <a:r>
              <a:rPr lang="en-IN" dirty="0"/>
              <a:t>E</a:t>
            </a:r>
            <a:r>
              <a:rPr lang="en-IN" dirty="0" smtClean="0"/>
              <a:t>ngaging the child </a:t>
            </a:r>
            <a:r>
              <a:rPr lang="en-IN" dirty="0"/>
              <a:t>in explorative dialogues about </a:t>
            </a:r>
            <a:r>
              <a:rPr lang="en-IN" dirty="0" smtClean="0"/>
              <a:t>concerns. </a:t>
            </a:r>
          </a:p>
          <a:p>
            <a:pPr lvl="1"/>
            <a:r>
              <a:rPr lang="en-IN" dirty="0" smtClean="0"/>
              <a:t>Engaging child in discussions on illness (disclosure).</a:t>
            </a:r>
          </a:p>
          <a:p>
            <a:pPr lvl="1"/>
            <a:r>
              <a:rPr lang="en-IN" dirty="0"/>
              <a:t>P</a:t>
            </a:r>
            <a:r>
              <a:rPr lang="en-IN" dirty="0" smtClean="0"/>
              <a:t>roviding </a:t>
            </a:r>
            <a:r>
              <a:rPr lang="en-IN" dirty="0"/>
              <a:t>responsible and carefully considered</a:t>
            </a:r>
          </a:p>
          <a:p>
            <a:pPr marL="400050" lvl="1" indent="0">
              <a:buNone/>
            </a:pPr>
            <a:r>
              <a:rPr lang="en-IN" dirty="0"/>
              <a:t>responses to the child’s queries and </a:t>
            </a:r>
            <a:r>
              <a:rPr lang="en-IN" dirty="0" smtClean="0"/>
              <a:t>concerns.</a:t>
            </a:r>
          </a:p>
          <a:p>
            <a:r>
              <a:rPr lang="en-IN" dirty="0" smtClean="0"/>
              <a:t>Recognizing that children’s experiences of HIV have been traumatic and helping children cope with loss experiences—loss of others and sense of their own imminent mortality.</a:t>
            </a:r>
          </a:p>
          <a:p>
            <a:r>
              <a:rPr lang="en-IN" dirty="0" smtClean="0"/>
              <a:t>Creating a sense of hope.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378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43000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Focus of Psychosocial Healthcare Work with HIV Infected/ Affected Children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u="sng" dirty="0" smtClean="0"/>
              <a:t>A) Working with Families &amp; Institutions </a:t>
            </a:r>
          </a:p>
          <a:p>
            <a:r>
              <a:rPr lang="en-IN" dirty="0" smtClean="0"/>
              <a:t>Building </a:t>
            </a:r>
            <a:r>
              <a:rPr lang="en-IN" dirty="0"/>
              <a:t>an understanding in agency </a:t>
            </a:r>
            <a:r>
              <a:rPr lang="en-IN" dirty="0" smtClean="0"/>
              <a:t>staff/ families </a:t>
            </a:r>
            <a:r>
              <a:rPr lang="en-IN" dirty="0"/>
              <a:t>that HIV care is not just about providing </a:t>
            </a:r>
            <a:r>
              <a:rPr lang="en-IN" dirty="0" smtClean="0"/>
              <a:t>basic needs </a:t>
            </a:r>
            <a:r>
              <a:rPr lang="en-IN" dirty="0"/>
              <a:t>and that </a:t>
            </a:r>
            <a:r>
              <a:rPr lang="en-IN" dirty="0" smtClean="0"/>
              <a:t>institutional/family </a:t>
            </a:r>
            <a:r>
              <a:rPr lang="en-IN" dirty="0"/>
              <a:t>care for HIV infected/ affected children involves larger </a:t>
            </a:r>
            <a:r>
              <a:rPr lang="en-IN" dirty="0" smtClean="0"/>
              <a:t>mental health </a:t>
            </a:r>
            <a:r>
              <a:rPr lang="en-IN" dirty="0"/>
              <a:t>issues.</a:t>
            </a:r>
          </a:p>
          <a:p>
            <a:r>
              <a:rPr lang="en-IN" dirty="0" smtClean="0"/>
              <a:t> </a:t>
            </a:r>
            <a:r>
              <a:rPr lang="en-IN" dirty="0"/>
              <a:t>An understanding of child development and how HIV impacts children’s </a:t>
            </a:r>
            <a:r>
              <a:rPr lang="en-IN" dirty="0" smtClean="0"/>
              <a:t>neurodevelopment; consequently</a:t>
            </a:r>
            <a:r>
              <a:rPr lang="en-IN" dirty="0"/>
              <a:t>, in addition to ART and nutrition, develop knowledge </a:t>
            </a:r>
            <a:r>
              <a:rPr lang="en-IN" dirty="0" smtClean="0"/>
              <a:t>and skills </a:t>
            </a:r>
            <a:r>
              <a:rPr lang="en-IN" dirty="0"/>
              <a:t>to be able to maintain children’s developmental </a:t>
            </a:r>
            <a:r>
              <a:rPr lang="en-IN" dirty="0" smtClean="0"/>
              <a:t>trajectories.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413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Getting </a:t>
            </a:r>
            <a:r>
              <a:rPr lang="en-IN" dirty="0" smtClean="0"/>
              <a:t>agencies/families </a:t>
            </a:r>
            <a:r>
              <a:rPr lang="en-IN" dirty="0" smtClean="0"/>
              <a:t>to acknowledge/ agree that they have a role to play in illness and disclosure issues i.e. that discussions about illness (including impact, consequences and ART adherence) as well as disclosure need to be done using systematic methods.</a:t>
            </a:r>
          </a:p>
          <a:p>
            <a:r>
              <a:rPr lang="en-IN" dirty="0" smtClean="0"/>
              <a:t>Developing a stronger understanding of the ethics involved in caring for HIV affected/infected children—including disclosure, professional ways of creating familial types of support,.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837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u="sng" dirty="0" smtClean="0"/>
              <a:t>B) Working with Children</a:t>
            </a:r>
          </a:p>
          <a:p>
            <a:r>
              <a:rPr lang="en-IN" dirty="0" smtClean="0"/>
              <a:t>Understanding </a:t>
            </a:r>
            <a:r>
              <a:rPr lang="en-IN" dirty="0" smtClean="0"/>
              <a:t>individual children’s realities rather than a ‘one approach fits all’ method.</a:t>
            </a:r>
          </a:p>
          <a:p>
            <a:r>
              <a:rPr lang="en-IN" dirty="0" smtClean="0"/>
              <a:t>Skills for identification of emotional and behavioural issues and the nature of </a:t>
            </a:r>
            <a:r>
              <a:rPr lang="en-IN" dirty="0" smtClean="0"/>
              <a:t>their </a:t>
            </a:r>
            <a:r>
              <a:rPr lang="en-IN" dirty="0" smtClean="0"/>
              <a:t>r</a:t>
            </a:r>
            <a:r>
              <a:rPr lang="en-IN" dirty="0" smtClean="0"/>
              <a:t>elationship </a:t>
            </a:r>
            <a:r>
              <a:rPr lang="en-IN" dirty="0" smtClean="0"/>
              <a:t>to the child’s HIV illness.</a:t>
            </a:r>
          </a:p>
          <a:p>
            <a:r>
              <a:rPr lang="en-IN" dirty="0" smtClean="0"/>
              <a:t>Skills for systematic use of methods to address emotional and behaviour problems.</a:t>
            </a:r>
          </a:p>
          <a:p>
            <a:r>
              <a:rPr lang="en-IN" dirty="0" smtClean="0"/>
              <a:t>Skills to support children in their experiences of loss and grief traumas.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12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868346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Capacity Building Skills Offered by NIMHANS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501122" cy="5143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b="1" dirty="0" smtClean="0"/>
              <a:t>Working with Children (1): Basic Skills</a:t>
            </a:r>
            <a:endParaRPr lang="en-IN" dirty="0" smtClean="0"/>
          </a:p>
          <a:p>
            <a:r>
              <a:rPr lang="en-IN" dirty="0" smtClean="0"/>
              <a:t>Knowledge </a:t>
            </a:r>
            <a:r>
              <a:rPr lang="en-IN" dirty="0" smtClean="0"/>
              <a:t>of child development.</a:t>
            </a:r>
          </a:p>
          <a:p>
            <a:r>
              <a:rPr lang="en-IN" dirty="0" smtClean="0"/>
              <a:t>Early stimulation and developmental interventions.</a:t>
            </a:r>
          </a:p>
          <a:p>
            <a:r>
              <a:rPr lang="en-IN" dirty="0" smtClean="0"/>
              <a:t>Understanding children’s needs of love/ attachment/nurturance/security/opportunity/encouragement/resources…</a:t>
            </a:r>
          </a:p>
          <a:p>
            <a:r>
              <a:rPr lang="en-IN" dirty="0" smtClean="0"/>
              <a:t>Providing first level responses during visits to clinic.</a:t>
            </a:r>
          </a:p>
          <a:p>
            <a:r>
              <a:rPr lang="en-IN" dirty="0" smtClean="0"/>
              <a:t>Communication techniques with children i.e. how to talk to children:</a:t>
            </a:r>
          </a:p>
          <a:p>
            <a:pPr lvl="1"/>
            <a:r>
              <a:rPr lang="en-IN" dirty="0" smtClean="0"/>
              <a:t>Rapport building</a:t>
            </a:r>
          </a:p>
          <a:p>
            <a:pPr lvl="1"/>
            <a:r>
              <a:rPr lang="en-IN" dirty="0" smtClean="0"/>
              <a:t>Active listening</a:t>
            </a:r>
          </a:p>
          <a:p>
            <a:pPr lvl="1"/>
            <a:r>
              <a:rPr lang="en-IN" dirty="0" smtClean="0"/>
              <a:t>Recognition &amp; Acknowledgement of Emotions</a:t>
            </a:r>
          </a:p>
          <a:p>
            <a:pPr lvl="1"/>
            <a:r>
              <a:rPr lang="en-IN" dirty="0" smtClean="0"/>
              <a:t>Acceptance and Non-judgemental Attitude</a:t>
            </a:r>
          </a:p>
          <a:p>
            <a:pPr lvl="1"/>
            <a:r>
              <a:rPr lang="en-IN" dirty="0" smtClean="0"/>
              <a:t>Questioning &amp; Paraphrasing (Enquiry)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Working with Children (2): </a:t>
            </a:r>
            <a:r>
              <a:rPr lang="en-IN" b="1" dirty="0" smtClean="0"/>
              <a:t>Advanced </a:t>
            </a:r>
            <a:r>
              <a:rPr lang="en-IN" b="1" dirty="0" smtClean="0"/>
              <a:t>Skills</a:t>
            </a:r>
            <a:endParaRPr lang="en-IN" dirty="0" smtClean="0"/>
          </a:p>
          <a:p>
            <a:r>
              <a:rPr lang="en-IN" dirty="0" smtClean="0"/>
              <a:t>Use </a:t>
            </a:r>
            <a:r>
              <a:rPr lang="en-IN" dirty="0" smtClean="0"/>
              <a:t>of play, art, drama and other creative methods</a:t>
            </a:r>
          </a:p>
          <a:p>
            <a:r>
              <a:rPr lang="en-IN" dirty="0" smtClean="0"/>
              <a:t>Talking to children about issues of:</a:t>
            </a:r>
          </a:p>
          <a:p>
            <a:pPr lvl="1"/>
            <a:r>
              <a:rPr lang="en-IN" dirty="0" smtClean="0"/>
              <a:t>Illness and disclosure</a:t>
            </a:r>
          </a:p>
          <a:p>
            <a:pPr lvl="1"/>
            <a:r>
              <a:rPr lang="en-IN" dirty="0" smtClean="0"/>
              <a:t>Trauma, loss, grief</a:t>
            </a:r>
          </a:p>
          <a:p>
            <a:pPr lvl="1"/>
            <a:r>
              <a:rPr lang="en-IN" dirty="0" smtClean="0"/>
              <a:t>Mortality and future envisioning</a:t>
            </a:r>
          </a:p>
          <a:p>
            <a:pPr lvl="1"/>
            <a:r>
              <a:rPr lang="en-IN" dirty="0" smtClean="0"/>
              <a:t>Abuse, risk and safety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26" y="0"/>
            <a:ext cx="8786874" cy="857232"/>
          </a:xfrm>
        </p:spPr>
        <p:txBody>
          <a:bodyPr>
            <a:normAutofit/>
          </a:bodyPr>
          <a:lstStyle/>
          <a:p>
            <a:r>
              <a:rPr lang="en-IN" sz="3600" b="1" dirty="0" smtClean="0"/>
              <a:t>Why </a:t>
            </a:r>
            <a:r>
              <a:rPr lang="en-IN" sz="3600" b="1" dirty="0" smtClean="0"/>
              <a:t>Mental </a:t>
            </a:r>
            <a:r>
              <a:rPr lang="en-IN" sz="3600" b="1" dirty="0" smtClean="0"/>
              <a:t>Health in HIV/AIDS Context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786478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HIV issues addressed in vulnerable adult populations (due to sexuality and IV drug use problems).</a:t>
            </a:r>
          </a:p>
          <a:p>
            <a:pPr algn="just"/>
            <a:r>
              <a:rPr lang="en-IN" dirty="0" smtClean="0"/>
              <a:t>HIV counselling has tended to address core public health issues including testing, prevention, ART but mental health and psychosocial care problems relating to the illness have been relatively neglected.</a:t>
            </a:r>
          </a:p>
          <a:p>
            <a:pPr algn="just"/>
            <a:r>
              <a:rPr lang="en-IN" dirty="0" smtClean="0"/>
              <a:t>But </a:t>
            </a:r>
            <a:r>
              <a:rPr lang="en-IN" dirty="0" smtClean="0"/>
              <a:t>behaviour change, whether it relates to HIV prevention, treatment adherence, high risk behaviours all entail incorporation of psychosocial approaches/ methods in HIV counselling.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6000" b="1" dirty="0" smtClean="0"/>
              <a:t>Questions?</a:t>
            </a:r>
          </a:p>
          <a:p>
            <a:pPr algn="ctr">
              <a:buNone/>
            </a:pPr>
            <a:r>
              <a:rPr lang="en-IN" sz="6000" b="1" dirty="0" smtClean="0"/>
              <a:t>Comments?</a:t>
            </a:r>
            <a:endParaRPr lang="en-IN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Why Child Mental Health in HIV/AIDS Context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Children have (until recently/with ART access) been largely neglected in HIV counselling.</a:t>
            </a:r>
          </a:p>
          <a:p>
            <a:pPr algn="just"/>
            <a:r>
              <a:rPr lang="en-IN" dirty="0" smtClean="0"/>
              <a:t>Child mental health in itself is a neglected area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In case of children infected/ affected by HIV, behaviour change relates to understanding &amp; managing their emotional and behavioural issues.</a:t>
            </a:r>
          </a:p>
          <a:p>
            <a:pPr algn="just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674"/>
            <a:ext cx="8229600" cy="850106"/>
          </a:xfrm>
        </p:spPr>
        <p:txBody>
          <a:bodyPr/>
          <a:lstStyle/>
          <a:p>
            <a:r>
              <a:rPr lang="en-IN" b="1" dirty="0" smtClean="0"/>
              <a:t>Contexts of Care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/>
              <a:t>C</a:t>
            </a:r>
            <a:r>
              <a:rPr lang="en-IN" b="1" dirty="0" smtClean="0"/>
              <a:t>hildren </a:t>
            </a:r>
            <a:r>
              <a:rPr lang="en-IN" b="1" dirty="0"/>
              <a:t>within institutions </a:t>
            </a:r>
            <a:endParaRPr lang="en-IN" b="1" dirty="0" smtClean="0"/>
          </a:p>
          <a:p>
            <a:r>
              <a:rPr lang="en-IN" dirty="0"/>
              <a:t>C</a:t>
            </a:r>
            <a:r>
              <a:rPr lang="en-IN" dirty="0" smtClean="0"/>
              <a:t>hildren relinquished </a:t>
            </a:r>
            <a:r>
              <a:rPr lang="en-IN" dirty="0"/>
              <a:t>by their families </a:t>
            </a:r>
            <a:endParaRPr lang="en-IN" dirty="0" smtClean="0"/>
          </a:p>
          <a:p>
            <a:r>
              <a:rPr lang="en-IN" dirty="0" smtClean="0"/>
              <a:t>Experience:</a:t>
            </a:r>
          </a:p>
          <a:p>
            <a:pPr lvl="1"/>
            <a:r>
              <a:rPr lang="en-IN" dirty="0" smtClean="0"/>
              <a:t>Trauma of loss and grief</a:t>
            </a:r>
          </a:p>
          <a:p>
            <a:pPr lvl="1"/>
            <a:r>
              <a:rPr lang="en-IN" dirty="0" smtClean="0"/>
              <a:t>Institutionalization </a:t>
            </a:r>
          </a:p>
          <a:p>
            <a:pPr lvl="1"/>
            <a:r>
              <a:rPr lang="en-IN" dirty="0" smtClean="0"/>
              <a:t>Illness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/>
              <a:t>Children in the community</a:t>
            </a:r>
          </a:p>
          <a:p>
            <a:r>
              <a:rPr lang="en-IN" dirty="0" smtClean="0"/>
              <a:t>children </a:t>
            </a:r>
            <a:r>
              <a:rPr lang="en-IN" dirty="0"/>
              <a:t>who live at home </a:t>
            </a:r>
            <a:r>
              <a:rPr lang="en-IN" dirty="0" smtClean="0"/>
              <a:t>with infected </a:t>
            </a:r>
            <a:r>
              <a:rPr lang="en-IN" dirty="0"/>
              <a:t>parents or with the surviving </a:t>
            </a:r>
            <a:r>
              <a:rPr lang="en-IN" dirty="0" smtClean="0"/>
              <a:t>parent </a:t>
            </a:r>
          </a:p>
          <a:p>
            <a:r>
              <a:rPr lang="en-IN" dirty="0" smtClean="0"/>
              <a:t>Experience: </a:t>
            </a:r>
          </a:p>
          <a:p>
            <a:pPr lvl="1"/>
            <a:r>
              <a:rPr lang="en-IN" dirty="0"/>
              <a:t>F</a:t>
            </a:r>
            <a:r>
              <a:rPr lang="en-IN" dirty="0" smtClean="0"/>
              <a:t>inancial/ physical/ psychological </a:t>
            </a:r>
            <a:r>
              <a:rPr lang="en-IN" dirty="0"/>
              <a:t>stress </a:t>
            </a:r>
            <a:r>
              <a:rPr lang="en-IN" dirty="0" smtClean="0"/>
              <a:t>of </a:t>
            </a:r>
            <a:r>
              <a:rPr lang="en-IN" dirty="0"/>
              <a:t>caring for a sick parent</a:t>
            </a:r>
            <a:r>
              <a:rPr lang="en-IN" dirty="0" smtClean="0"/>
              <a:t>.</a:t>
            </a:r>
          </a:p>
          <a:p>
            <a:pPr lvl="1"/>
            <a:r>
              <a:rPr lang="en-IN" dirty="0" smtClean="0"/>
              <a:t>Illness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55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/>
              <a:t>What We Need to Talk About to Children</a:t>
            </a:r>
            <a:endParaRPr lang="en-IN" sz="3600" b="1" dirty="0"/>
          </a:p>
        </p:txBody>
      </p:sp>
      <p:sp>
        <p:nvSpPr>
          <p:cNvPr id="4" name="Oval 3"/>
          <p:cNvSpPr/>
          <p:nvPr/>
        </p:nvSpPr>
        <p:spPr>
          <a:xfrm>
            <a:off x="0" y="1928802"/>
            <a:ext cx="4286312" cy="300039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/>
              <a:t>Infected Children…</a:t>
            </a:r>
          </a:p>
          <a:p>
            <a:endParaRPr lang="en-IN" sz="2400" b="1" dirty="0" smtClean="0"/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Neuro-Compromised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Developmental Delays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Illness &amp; Disclosure Issues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Treatment/ ART Adherence</a:t>
            </a:r>
          </a:p>
          <a:p>
            <a:pPr algn="ctr"/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286512" y="2285992"/>
            <a:ext cx="2857488" cy="264320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/>
              <a:t>Affected Children…</a:t>
            </a:r>
          </a:p>
          <a:p>
            <a:pPr algn="ctr"/>
            <a:endParaRPr lang="en-IN" sz="2400" dirty="0" smtClean="0"/>
          </a:p>
          <a:p>
            <a:pPr algn="ctr"/>
            <a:r>
              <a:rPr lang="en-IN" sz="2000" b="1" dirty="0" smtClean="0"/>
              <a:t>Burden of Care-Giving</a:t>
            </a:r>
            <a:endParaRPr lang="en-IN" sz="2000" b="1" dirty="0"/>
          </a:p>
        </p:txBody>
      </p:sp>
      <p:sp>
        <p:nvSpPr>
          <p:cNvPr id="6" name="Oval 5"/>
          <p:cNvSpPr/>
          <p:nvPr/>
        </p:nvSpPr>
        <p:spPr>
          <a:xfrm>
            <a:off x="3643306" y="1928802"/>
            <a:ext cx="3214710" cy="350046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Stigma &amp; Discrimination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Trauma/Loss/Grief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Insecurity/ Uncertainty/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Unpredictability about Future</a:t>
            </a:r>
            <a:endParaRPr lang="en-IN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/>
          </a:bodyPr>
          <a:lstStyle/>
          <a:p>
            <a:r>
              <a:rPr lang="en-IN" sz="3600" b="1" dirty="0" smtClean="0"/>
              <a:t>Consider Some Contextual Scenarios…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A 2-year old child with developmental delay and </a:t>
            </a:r>
            <a:r>
              <a:rPr lang="en-IN" dirty="0" err="1" smtClean="0"/>
              <a:t>neuro</a:t>
            </a:r>
            <a:r>
              <a:rPr lang="en-IN" dirty="0" smtClean="0"/>
              <a:t>-problems.</a:t>
            </a:r>
          </a:p>
          <a:p>
            <a:pPr algn="just"/>
            <a:r>
              <a:rPr lang="en-IN" dirty="0" smtClean="0"/>
              <a:t>A 14-year old girl who has been sexually abused and is now positive.</a:t>
            </a:r>
          </a:p>
          <a:p>
            <a:pPr algn="just"/>
            <a:r>
              <a:rPr lang="en-IN" dirty="0" smtClean="0"/>
              <a:t>A 13-year old street child with no parents, multiple drug abuse and high risk sexual behaviour is positive.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Consider Scenarios through a Mental Health/ Psychosocial Lens…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A child who is…</a:t>
            </a:r>
          </a:p>
          <a:p>
            <a:r>
              <a:rPr lang="en-IN" dirty="0" smtClean="0"/>
              <a:t>Silent, withdrawn, non-participative</a:t>
            </a:r>
          </a:p>
          <a:p>
            <a:r>
              <a:rPr lang="en-IN" dirty="0" smtClean="0"/>
              <a:t>Weepy, hopeless and wanting to die</a:t>
            </a:r>
          </a:p>
          <a:p>
            <a:r>
              <a:rPr lang="en-IN" dirty="0" smtClean="0"/>
              <a:t>Argumentative, angry and refusing treatment</a:t>
            </a:r>
          </a:p>
          <a:p>
            <a:r>
              <a:rPr lang="en-IN" dirty="0" smtClean="0"/>
              <a:t>Angry, vengeful and wanting to transmit infection to others</a:t>
            </a:r>
          </a:p>
          <a:p>
            <a:r>
              <a:rPr lang="en-IN" dirty="0" smtClean="0"/>
              <a:t>Anxious, demanding and unreasonable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sz="4000" b="1" dirty="0" smtClean="0"/>
              <a:t>Different contexts, issues and themes…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Each Child is a Unique Story.</a:t>
            </a:r>
          </a:p>
          <a:p>
            <a:r>
              <a:rPr lang="en-IN" dirty="0" smtClean="0"/>
              <a:t>What developmental and mental health issues could this child be facing? </a:t>
            </a:r>
          </a:p>
          <a:p>
            <a:r>
              <a:rPr lang="en-IN" dirty="0" smtClean="0"/>
              <a:t>What should your response be to ensure optimal care and well-being of the child?</a:t>
            </a:r>
          </a:p>
          <a:p>
            <a:r>
              <a:rPr lang="en-IN" dirty="0" smtClean="0"/>
              <a:t>What will you say to the child (and caregiver)?</a:t>
            </a:r>
          </a:p>
          <a:p>
            <a:r>
              <a:rPr lang="en-IN" dirty="0" smtClean="0"/>
              <a:t>What will you do or suggest that they do?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940"/>
            <a:ext cx="8229600" cy="850106"/>
          </a:xfrm>
        </p:spPr>
        <p:txBody>
          <a:bodyPr/>
          <a:lstStyle/>
          <a:p>
            <a:r>
              <a:rPr lang="en-IN" b="1" dirty="0" smtClean="0"/>
              <a:t>Developmental Impact of HIV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/>
          <a:lstStyle/>
          <a:p>
            <a:pPr algn="just"/>
            <a:r>
              <a:rPr lang="en-IN" dirty="0" smtClean="0"/>
              <a:t>Child development has 5 key domains (Physical, Speech &amp; Language, Social, Emotional and Cognitive Areas).</a:t>
            </a:r>
          </a:p>
          <a:p>
            <a:pPr algn="just"/>
            <a:r>
              <a:rPr lang="en-IN" dirty="0" smtClean="0"/>
              <a:t>HIV affects all areas of child development.</a:t>
            </a:r>
          </a:p>
          <a:p>
            <a:pPr algn="just"/>
            <a:r>
              <a:rPr lang="en-IN" dirty="0" smtClean="0"/>
              <a:t>A hazy </a:t>
            </a:r>
            <a:r>
              <a:rPr lang="en-IN" dirty="0"/>
              <a:t>idea that </a:t>
            </a:r>
            <a:r>
              <a:rPr lang="en-IN" dirty="0" smtClean="0"/>
              <a:t>‘ART </a:t>
            </a:r>
            <a:r>
              <a:rPr lang="en-IN" dirty="0"/>
              <a:t>causes </a:t>
            </a:r>
            <a:r>
              <a:rPr lang="en-IN" dirty="0" smtClean="0"/>
              <a:t>memory problems </a:t>
            </a:r>
            <a:r>
              <a:rPr lang="en-IN" dirty="0"/>
              <a:t>and physical </a:t>
            </a:r>
            <a:r>
              <a:rPr lang="en-IN" dirty="0" smtClean="0"/>
              <a:t>weakness’ is insufficient in understanding how child growth and development is impacted by HIV.</a:t>
            </a:r>
          </a:p>
          <a:p>
            <a:pPr algn="just"/>
            <a:r>
              <a:rPr lang="en-IN" dirty="0" smtClean="0"/>
              <a:t>Nutrition caters to only one domain—Physical development—that too, only partially.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957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1223</Words>
  <Application>Microsoft Office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Talking to Children about HIV/AIDS</vt:lpstr>
      <vt:lpstr>Why Mental Health in HIV/AIDS Context</vt:lpstr>
      <vt:lpstr>Why Child Mental Health in HIV/AIDS Context</vt:lpstr>
      <vt:lpstr>Contexts of Care</vt:lpstr>
      <vt:lpstr>What We Need to Talk About to Children</vt:lpstr>
      <vt:lpstr>Consider Some Contextual Scenarios…</vt:lpstr>
      <vt:lpstr>Consider Scenarios through a Mental Health/ Psychosocial Lens…</vt:lpstr>
      <vt:lpstr> Different contexts, issues and themes… </vt:lpstr>
      <vt:lpstr>Developmental Impact of HIV</vt:lpstr>
      <vt:lpstr>Intensive Developmental Activities are essential for HIV infected Children</vt:lpstr>
      <vt:lpstr>What Illness &amp; Disclosure Entails</vt:lpstr>
      <vt:lpstr>Stigma &amp; Discrimination Issues</vt:lpstr>
      <vt:lpstr>Emotional &amp; Behaviour Problems</vt:lpstr>
      <vt:lpstr>Responding to Emotional &amp; Behavioural Concerns</vt:lpstr>
      <vt:lpstr>Focus of Psychosocial Healthcare Work with HIV Infected/ Affected Children</vt:lpstr>
      <vt:lpstr>Slide 16</vt:lpstr>
      <vt:lpstr>Slide 17</vt:lpstr>
      <vt:lpstr>Capacity Building Skills Offered by NIMHANS</vt:lpstr>
      <vt:lpstr>Slide 19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to Children about HIV/AIDS</dc:title>
  <dc:creator>Admin</dc:creator>
  <cp:lastModifiedBy>Admin</cp:lastModifiedBy>
  <cp:revision>35</cp:revision>
  <dcterms:created xsi:type="dcterms:W3CDTF">2015-06-02T06:28:22Z</dcterms:created>
  <dcterms:modified xsi:type="dcterms:W3CDTF">2015-06-15T08:36:40Z</dcterms:modified>
</cp:coreProperties>
</file>