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57" r:id="rId6"/>
    <p:sldId id="268" r:id="rId7"/>
    <p:sldId id="269" r:id="rId8"/>
    <p:sldId id="267" r:id="rId9"/>
    <p:sldId id="261" r:id="rId10"/>
    <p:sldId id="263" r:id="rId11"/>
    <p:sldId id="262" r:id="rId12"/>
    <p:sldId id="287" r:id="rId13"/>
    <p:sldId id="270" r:id="rId14"/>
    <p:sldId id="271" r:id="rId15"/>
    <p:sldId id="285" r:id="rId16"/>
    <p:sldId id="286" r:id="rId17"/>
    <p:sldId id="259" r:id="rId18"/>
    <p:sldId id="260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2436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6977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0820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0956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9452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8159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2045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0184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3318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4088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8513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598C-9DE6-4684-A069-06B7362F1DDA}" type="datetimeFigureOut">
              <a:rPr lang="en-IN" smtClean="0"/>
              <a:pPr/>
              <a:t>22-02-2016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B0E8A-552E-4630-9774-E47C9922EC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635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642918"/>
            <a:ext cx="8856984" cy="4214842"/>
          </a:xfrm>
        </p:spPr>
        <p:txBody>
          <a:bodyPr>
            <a:normAutofit fontScale="90000"/>
          </a:bodyPr>
          <a:lstStyle/>
          <a:p>
            <a:r>
              <a:rPr lang="en-IN" sz="4900" b="1" dirty="0" smtClean="0">
                <a:latin typeface="Algerian" pitchFamily="82" charset="0"/>
              </a:rPr>
              <a:t>School </a:t>
            </a:r>
            <a:r>
              <a:rPr lang="en-IN" sz="4900" b="1" dirty="0" smtClean="0">
                <a:latin typeface="Algerian" pitchFamily="82" charset="0"/>
              </a:rPr>
              <a:t>Mental Health: </a:t>
            </a:r>
            <a:br>
              <a:rPr lang="en-IN" sz="4900" b="1" dirty="0" smtClean="0">
                <a:latin typeface="Algerian" pitchFamily="82" charset="0"/>
              </a:rPr>
            </a:br>
            <a:r>
              <a:rPr lang="en-IN" sz="4900" b="1" dirty="0" smtClean="0">
                <a:latin typeface="Algerian" pitchFamily="82" charset="0"/>
              </a:rPr>
              <a:t>The Need to Respond to Children’s Psychosocial Issues</a:t>
            </a:r>
            <a:br>
              <a:rPr lang="en-IN" sz="4900" b="1" dirty="0" smtClean="0">
                <a:latin typeface="Algerian" pitchFamily="82" charset="0"/>
              </a:rPr>
            </a:br>
            <a:r>
              <a:rPr lang="en-IN" sz="4900" b="1" dirty="0" smtClean="0">
                <a:latin typeface="Algerian" pitchFamily="82" charset="0"/>
              </a:rPr>
              <a:t/>
            </a:r>
            <a:br>
              <a:rPr lang="en-IN" sz="4900" b="1" dirty="0" smtClean="0">
                <a:latin typeface="Algerian" pitchFamily="82" charset="0"/>
              </a:rPr>
            </a:br>
            <a:r>
              <a:rPr lang="en-IN" sz="3600" b="1" dirty="0" smtClean="0">
                <a:latin typeface="Algerian" pitchFamily="82" charset="0"/>
              </a:rPr>
              <a:t>Orienting </a:t>
            </a:r>
            <a:r>
              <a:rPr lang="en-IN" sz="3600" b="1" dirty="0" smtClean="0">
                <a:latin typeface="Algerian" pitchFamily="82" charset="0"/>
              </a:rPr>
              <a:t>Teachers &amp; </a:t>
            </a:r>
            <a:r>
              <a:rPr lang="en-IN" sz="3600" b="1" dirty="0" smtClean="0">
                <a:latin typeface="Algerian" pitchFamily="82" charset="0"/>
              </a:rPr>
              <a:t>Principals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92919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>
                <a:solidFill>
                  <a:schemeClr val="tx1"/>
                </a:solidFill>
              </a:rPr>
              <a:t>Community Child &amp; Adolescent Mental Health Service Project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Dept. of Child &amp; Adolescent Psychiatry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NIMHANS, Bangalore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785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Behaviour Problems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Conduct Issues: Lying, stealing, difficulty controlling anger/ aggression, physical/ verbal abuse/ violence, truancy/ not attending school…</a:t>
            </a:r>
          </a:p>
          <a:p>
            <a:r>
              <a:rPr lang="en-IN" dirty="0" smtClean="0"/>
              <a:t>Attention Deficit Hyperactivity Disorder: not sitting in one place, not finishing work, inattentive, frequent fights with other children, disruptive in class…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0040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Emerging Concerns in School Mental Health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Bullying</a:t>
            </a:r>
          </a:p>
          <a:p>
            <a:r>
              <a:rPr lang="en-IN" dirty="0" smtClean="0"/>
              <a:t>Child Sexual </a:t>
            </a:r>
            <a:r>
              <a:rPr lang="en-IN" dirty="0" smtClean="0"/>
              <a:t>Abuse</a:t>
            </a:r>
          </a:p>
          <a:p>
            <a:r>
              <a:rPr lang="en-IN" dirty="0" smtClean="0"/>
              <a:t>Life Skills Issues (relationship, sex and sexuality, following of social norms/rules, high risk behaviours—sexual/ substance abuse...)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11280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IN" sz="4400" b="1" dirty="0" smtClean="0">
                <a:solidFill>
                  <a:schemeClr val="tx2"/>
                </a:solidFill>
              </a:rPr>
              <a:t>B. Preventive and Promotive Child Mental Health: </a:t>
            </a:r>
          </a:p>
          <a:p>
            <a:pPr marL="0" indent="0" algn="ctr">
              <a:buNone/>
            </a:pPr>
            <a:r>
              <a:rPr lang="en-IN" sz="4400" b="1" dirty="0" smtClean="0">
                <a:solidFill>
                  <a:schemeClr val="tx2"/>
                </a:solidFill>
              </a:rPr>
              <a:t>An Introduction to Life Skill Programs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65017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Life Skills Model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set of skills that people use on a day-to-day basis to deal with everyday life events and challenges.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05548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Life Skills</a:t>
            </a:r>
            <a:endParaRPr lang="en-IN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4039167"/>
              </p:ext>
            </p:extLst>
          </p:nvPr>
        </p:nvGraphicFramePr>
        <p:xfrm>
          <a:off x="539553" y="1600200"/>
          <a:ext cx="8147247" cy="36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9"/>
                <a:gridCol w="2551179"/>
                <a:gridCol w="2715749"/>
              </a:tblGrid>
              <a:tr h="3629000"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Communication and Interpersonal Skills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Decision-Making</a:t>
                      </a:r>
                      <a:r>
                        <a:rPr lang="en-IN" sz="3200" baseline="0" dirty="0" smtClean="0"/>
                        <a:t> and Critical Thinking Skills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Coping and Self-Management Skills</a:t>
                      </a:r>
                      <a:endParaRPr lang="en-IN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9899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1295400" y="685800"/>
            <a:ext cx="5248275" cy="44958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486400" y="762000"/>
            <a:ext cx="33528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altLang="en-US" sz="3600" b="1" u="sng">
                <a:latin typeface="Arial" charset="0"/>
                <a:cs typeface="Arial" charset="0"/>
              </a:rPr>
              <a:t>CONTEXTS OF APPLICATION</a:t>
            </a:r>
            <a:r>
              <a:rPr lang="en-US" altLang="en-US" sz="3600" b="1"/>
              <a:t>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762000"/>
            <a:ext cx="3117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000" u="sng" dirty="0">
                <a:latin typeface="Arial" charset="0"/>
                <a:cs typeface="Arial" charset="0"/>
              </a:rPr>
              <a:t>LIFE SKILLS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5546725"/>
            <a:ext cx="9525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000">
                <a:latin typeface="Arial" charset="0"/>
                <a:cs typeface="Arial" charset="0"/>
              </a:rPr>
              <a:t>	</a:t>
            </a:r>
            <a:r>
              <a:rPr lang="en-US" altLang="en-US" sz="4000" u="sng">
                <a:latin typeface="Arial" charset="0"/>
                <a:cs typeface="Arial" charset="0"/>
              </a:rPr>
              <a:t>METHODS OF LEARNING- </a:t>
            </a:r>
            <a:r>
              <a:rPr lang="en-US" altLang="en-US" sz="4000">
                <a:latin typeface="Arial" charset="0"/>
                <a:cs typeface="Arial" charset="0"/>
              </a:rPr>
              <a:t>				</a:t>
            </a:r>
            <a:r>
              <a:rPr lang="en-US" altLang="en-US" sz="4000" u="sng">
                <a:latin typeface="Arial" charset="0"/>
                <a:cs typeface="Arial" charset="0"/>
              </a:rPr>
              <a:t>EXPERIENTIAL</a:t>
            </a:r>
            <a:r>
              <a:rPr lang="en-US" altLang="en-US" sz="180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5720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en-US" sz="4000" b="1" dirty="0" smtClean="0"/>
              <a:t>Experiential methodologies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4400" dirty="0" smtClean="0"/>
              <a:t>Theatre</a:t>
            </a:r>
          </a:p>
          <a:p>
            <a:pPr eaLnBrk="1" hangingPunct="1"/>
            <a:r>
              <a:rPr lang="en-US" altLang="en-US" sz="4400" dirty="0" smtClean="0"/>
              <a:t>Narratives</a:t>
            </a:r>
          </a:p>
          <a:p>
            <a:pPr eaLnBrk="1" hangingPunct="1"/>
            <a:r>
              <a:rPr lang="en-US" altLang="en-US" sz="4400" dirty="0" smtClean="0"/>
              <a:t>Story-telling</a:t>
            </a:r>
          </a:p>
          <a:p>
            <a:pPr eaLnBrk="1" hangingPunct="1"/>
            <a:r>
              <a:rPr lang="en-US" altLang="en-US" sz="4400" dirty="0" smtClean="0"/>
              <a:t>Art Work</a:t>
            </a:r>
          </a:p>
        </p:txBody>
      </p:sp>
    </p:spTree>
    <p:extLst>
      <p:ext uri="{BB962C8B-B14F-4D97-AF65-F5344CB8AC3E}">
        <p14:creationId xmlns:p14="http://schemas.microsoft.com/office/powerpoint/2010/main" xmlns="" val="32838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altLang="en-US" sz="4000" b="1" dirty="0" smtClean="0"/>
              <a:t>NIMHANS Project’s Engagement with Government Schools (2014-16)</a:t>
            </a:r>
            <a:endParaRPr lang="en-IN" alt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Over 50 Schools reached</a:t>
            </a:r>
          </a:p>
          <a:p>
            <a:r>
              <a:rPr lang="en-IN" dirty="0" smtClean="0"/>
              <a:t>Collaboration with RBSK</a:t>
            </a:r>
          </a:p>
          <a:p>
            <a:r>
              <a:rPr lang="en-IN" dirty="0" smtClean="0"/>
              <a:t>First level responses to children’s emotional/ behavioural and learning problems</a:t>
            </a:r>
          </a:p>
          <a:p>
            <a:r>
              <a:rPr lang="en-IN" dirty="0" smtClean="0"/>
              <a:t>Referral of children with complex problems to Dept. of Child Psychiatry/ NIMHANS (depression/ suicide/ abuse/ family issues)</a:t>
            </a:r>
          </a:p>
          <a:p>
            <a:r>
              <a:rPr lang="en-IN" dirty="0" smtClean="0"/>
              <a:t>Fast-tracking disability certification for referred children</a:t>
            </a:r>
          </a:p>
          <a:p>
            <a:r>
              <a:rPr lang="en-IN" dirty="0" smtClean="0"/>
              <a:t>Initiation of remedial education program</a:t>
            </a:r>
          </a:p>
          <a:p>
            <a:r>
              <a:rPr lang="en-IN" dirty="0" smtClean="0"/>
              <a:t>Assistance/ inputs to teachers on how to support children</a:t>
            </a:r>
          </a:p>
          <a:p>
            <a:r>
              <a:rPr lang="en-IN" dirty="0" smtClean="0"/>
              <a:t>Seminar on </a:t>
            </a:r>
            <a:r>
              <a:rPr lang="en-IN" dirty="0"/>
              <a:t>l</a:t>
            </a:r>
            <a:r>
              <a:rPr lang="en-IN" dirty="0" smtClean="0"/>
              <a:t>earning difficulties in School children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32116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altLang="en-US" sz="4000" b="1" dirty="0" smtClean="0"/>
              <a:t>How We Work…What We Can Do to Support Your School</a:t>
            </a:r>
            <a:endParaRPr lang="en-IN" alt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Provide detailed assessment in school to children identified by teachers as having ‘problems’.</a:t>
            </a:r>
          </a:p>
          <a:p>
            <a:r>
              <a:rPr lang="en-IN" dirty="0" smtClean="0"/>
              <a:t>Provide first level responses/ counselling to children + inputs to teacher to support child in school i.e. mild to moderate problems can be managed in school.</a:t>
            </a:r>
          </a:p>
          <a:p>
            <a:r>
              <a:rPr lang="en-IN" dirty="0" smtClean="0"/>
              <a:t>Refer children with more serious problems to NIMHANS/ arrange for assistance (no fee).</a:t>
            </a:r>
          </a:p>
          <a:p>
            <a:r>
              <a:rPr lang="en-IN" dirty="0" smtClean="0"/>
              <a:t>Teacher training on school/ child mental health issues.</a:t>
            </a:r>
          </a:p>
          <a:p>
            <a:r>
              <a:rPr lang="en-IN" dirty="0" smtClean="0"/>
              <a:t>Remedial education program for children and teachers.</a:t>
            </a:r>
          </a:p>
          <a:p>
            <a:r>
              <a:rPr lang="en-IN" dirty="0" smtClean="0"/>
              <a:t>Life skills (group) sessions for children—on management of emotions/ sex and sexuality/ personal safety/ exam stress/ motivation…)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37191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altLang="en-US" sz="4000" b="1" dirty="0" smtClean="0"/>
              <a:t>Teachers’ Views…?</a:t>
            </a:r>
            <a:endParaRPr lang="en-IN" alt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are your concerns about children?</a:t>
            </a:r>
          </a:p>
          <a:p>
            <a:r>
              <a:rPr lang="en-IN" dirty="0" smtClean="0"/>
              <a:t>What are the challenges you face in the classroom?</a:t>
            </a:r>
          </a:p>
          <a:p>
            <a:r>
              <a:rPr lang="en-IN" dirty="0" smtClean="0"/>
              <a:t>How do you handle ‘difficult’ children?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24561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Our Objectives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understand some broad concepts of child mental health and how they play out in the school context.</a:t>
            </a:r>
          </a:p>
          <a:p>
            <a:r>
              <a:rPr lang="en-IN" dirty="0" smtClean="0"/>
              <a:t>To explain how the NIMHANS Project can support your </a:t>
            </a:r>
            <a:r>
              <a:rPr lang="en-IN" dirty="0" smtClean="0"/>
              <a:t>school.</a:t>
            </a:r>
            <a:endParaRPr lang="en-IN" dirty="0" smtClean="0"/>
          </a:p>
          <a:p>
            <a:r>
              <a:rPr lang="en-IN" dirty="0" smtClean="0"/>
              <a:t>To know more about your specific concerns in relation to the children.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9204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Approaches to School Mental Health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Curative Care for children with specific academic/ emotional/ behaviour problems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Preventive and Promotive Care for all children on issues of personal safety/ sexuality/ life skills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6640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400" b="1" dirty="0" smtClean="0">
                <a:solidFill>
                  <a:schemeClr val="tx2"/>
                </a:solidFill>
              </a:rPr>
              <a:t>A. Curative Child Mental Health: </a:t>
            </a:r>
          </a:p>
          <a:p>
            <a:pPr marL="0" indent="0" algn="ctr">
              <a:buNone/>
            </a:pPr>
            <a:r>
              <a:rPr lang="en-IN" sz="4400" b="1" dirty="0" smtClean="0">
                <a:solidFill>
                  <a:schemeClr val="tx2"/>
                </a:solidFill>
              </a:rPr>
              <a:t>Common Child Mental Health Issues in Schools</a:t>
            </a:r>
            <a:endParaRPr lang="en-IN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8070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Using a Learning Problems Framework to Understanding Child Mental Health Issues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Causes of Learning Problems in </a:t>
            </a:r>
            <a:r>
              <a:rPr lang="en-IN" dirty="0" smtClean="0"/>
              <a:t>Children:</a:t>
            </a:r>
            <a:endParaRPr lang="en-IN" dirty="0" smtClean="0"/>
          </a:p>
          <a:p>
            <a:r>
              <a:rPr lang="en-IN" dirty="0" smtClean="0"/>
              <a:t>Intellectual disability</a:t>
            </a:r>
          </a:p>
          <a:p>
            <a:r>
              <a:rPr lang="en-IN" dirty="0" smtClean="0"/>
              <a:t>Specific Learning Disabilities</a:t>
            </a:r>
          </a:p>
          <a:p>
            <a:r>
              <a:rPr lang="en-IN" dirty="0" smtClean="0"/>
              <a:t>Under-stimulation (non-supportive learning environment at home)</a:t>
            </a:r>
          </a:p>
          <a:p>
            <a:r>
              <a:rPr lang="en-IN" dirty="0" smtClean="0"/>
              <a:t>Emotional and Behaviour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19301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Mild Intellectual Disability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141168"/>
          </a:xfrm>
        </p:spPr>
        <p:txBody>
          <a:bodyPr/>
          <a:lstStyle/>
          <a:p>
            <a:r>
              <a:rPr lang="en-IN" dirty="0" smtClean="0"/>
              <a:t>Delayed language development but acquire ability to use speech for everyday purposes.</a:t>
            </a:r>
          </a:p>
          <a:p>
            <a:r>
              <a:rPr lang="en-IN" dirty="0" smtClean="0"/>
              <a:t>Usually achieve full independence in self-care (feeding, washing, dressing, toileting) even if slower than others.</a:t>
            </a:r>
          </a:p>
          <a:p>
            <a:r>
              <a:rPr lang="en-IN" dirty="0" smtClean="0"/>
              <a:t>Main problem: academic work/reading and writing.</a:t>
            </a:r>
          </a:p>
          <a:p>
            <a:r>
              <a:rPr lang="en-IN" dirty="0" smtClean="0"/>
              <a:t>IQ 50 to 69 (through IQ testing)</a:t>
            </a:r>
          </a:p>
          <a:p>
            <a:r>
              <a:rPr lang="en-IN" dirty="0" smtClean="0"/>
              <a:t>Trainable in semi-skilled/ unskilled labour.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4952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pPr marL="0" indent="0">
              <a:buNone/>
            </a:pPr>
            <a:endParaRPr lang="en-IN" b="1" dirty="0" smtClean="0"/>
          </a:p>
          <a:p>
            <a:endParaRPr lang="en-IN" b="1" dirty="0" smtClean="0"/>
          </a:p>
          <a:p>
            <a:endParaRPr lang="en-IN" b="1" dirty="0"/>
          </a:p>
          <a:p>
            <a:pPr marL="0" indent="0">
              <a:buNone/>
            </a:pPr>
            <a:endParaRPr lang="en-IN" baseline="30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6935530"/>
              </p:ext>
            </p:extLst>
          </p:nvPr>
        </p:nvGraphicFramePr>
        <p:xfrm>
          <a:off x="107505" y="332656"/>
          <a:ext cx="8784975" cy="6397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/>
                <a:gridCol w="3384376"/>
                <a:gridCol w="4032448"/>
              </a:tblGrid>
              <a:tr h="568112">
                <a:tc gridSpan="3">
                  <a:txBody>
                    <a:bodyPr/>
                    <a:lstStyle/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</a:pPr>
                      <a:r>
                        <a:rPr lang="en-IN" sz="4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Types of Specific Learning Disabilities</a:t>
                      </a:r>
                      <a:endParaRPr lang="en-IN" sz="4000" b="1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634192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Dyslexia</a:t>
                      </a:r>
                      <a:endParaRPr lang="en-IN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difficulty with </a:t>
                      </a:r>
                      <a:r>
                        <a:rPr lang="en-IN" sz="2000" u="sng" dirty="0" smtClean="0"/>
                        <a:t>learning</a:t>
                      </a:r>
                      <a:r>
                        <a:rPr lang="en-IN" sz="2000" dirty="0" smtClean="0"/>
                        <a:t> to read fluently and with </a:t>
                      </a:r>
                      <a:r>
                        <a:rPr lang="en-IN" sz="2000" u="sng" dirty="0" smtClean="0"/>
                        <a:t>accurate </a:t>
                      </a:r>
                      <a:r>
                        <a:rPr lang="en-IN" sz="2000" dirty="0" smtClean="0"/>
                        <a:t>comprehension.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Slow reading rate, long hesitations, omissions, substitutions, addition of words, reversal of words in sentences, inability to recall/ draw</a:t>
                      </a:r>
                      <a:r>
                        <a:rPr lang="en-IN" sz="2000" baseline="0" dirty="0" smtClean="0"/>
                        <a:t> conclusions from what was read</a:t>
                      </a:r>
                      <a:endParaRPr lang="en-IN" sz="2000" dirty="0" smtClean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241319">
                <a:tc>
                  <a:txBody>
                    <a:bodyPr/>
                    <a:lstStyle/>
                    <a:p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Dyscalculia</a:t>
                      </a:r>
                      <a:endParaRPr lang="en-IN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difficulty in </a:t>
                      </a:r>
                      <a:r>
                        <a:rPr lang="en-IN" sz="2000" b="0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</a:t>
                      </a:r>
                      <a:r>
                        <a:rPr lang="en-IN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or comprehending arithmetic, such as difficulty in understanding numbers, learning how to manipulate numbers, and learning math facts.</a:t>
                      </a:r>
                      <a:endParaRPr lang="en-IN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Does not understand concept of arithmetic operations/</a:t>
                      </a:r>
                      <a:r>
                        <a:rPr lang="en-IN" sz="2000" baseline="0" dirty="0" smtClean="0"/>
                        <a:t> mathematical terms or signs, does not recognize numerical symbols, difficulty in carrying out standard arithmetic operations</a:t>
                      </a:r>
                      <a:endParaRPr lang="en-IN" sz="2000" dirty="0" smtClean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21072">
                <a:tc>
                  <a:txBody>
                    <a:bodyPr/>
                    <a:lstStyle/>
                    <a:p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Dysgraphia</a:t>
                      </a:r>
                      <a:endParaRPr lang="en-IN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deficiency in the ability to write, primarily in terms of</a:t>
                      </a:r>
                      <a:r>
                        <a:rPr lang="en-IN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handwriting</a:t>
                      </a:r>
                      <a:r>
                        <a:rPr lang="en-IN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but also in terms of coherence.</a:t>
                      </a:r>
                      <a:endParaRPr lang="en-IN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Excessive erasures,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mixed upper case and lower case letters,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inconsistent form and size of letters, or unfinished letters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misuse of lines and margins,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inefficient speed of copying, poor legibility</a:t>
                      </a:r>
                    </a:p>
                    <a:p>
                      <a:endParaRPr lang="en-IN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1268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Under-Stimulation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Child did not go to </a:t>
            </a:r>
            <a:r>
              <a:rPr lang="en-IN" dirty="0" smtClean="0"/>
              <a:t>anganwadi/ pre-school—no readiness skills</a:t>
            </a:r>
            <a:endParaRPr lang="en-IN" dirty="0" smtClean="0"/>
          </a:p>
          <a:p>
            <a:r>
              <a:rPr lang="en-IN" dirty="0" smtClean="0"/>
              <a:t>Parents are labourers/ do not have time for child.</a:t>
            </a:r>
          </a:p>
          <a:p>
            <a:r>
              <a:rPr lang="en-IN" dirty="0" smtClean="0"/>
              <a:t>1</a:t>
            </a:r>
            <a:r>
              <a:rPr lang="en-IN" baseline="30000" dirty="0" smtClean="0"/>
              <a:t>st</a:t>
            </a:r>
            <a:r>
              <a:rPr lang="en-IN" dirty="0" smtClean="0"/>
              <a:t> generation learners—no help at home.</a:t>
            </a:r>
          </a:p>
          <a:p>
            <a:r>
              <a:rPr lang="en-IN" dirty="0" smtClean="0"/>
              <a:t>Migrant labour—change in schools/ medium of instructions.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Emotional Problems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Anxiety &amp; Depression</a:t>
            </a:r>
          </a:p>
          <a:p>
            <a:r>
              <a:rPr lang="en-IN" dirty="0" smtClean="0"/>
              <a:t>Due to learning problems, bullying, family problems, traumatic life events such as parental marital conflict, abuse, loss and grief issues</a:t>
            </a:r>
          </a:p>
          <a:p>
            <a:r>
              <a:rPr lang="en-IN" dirty="0" smtClean="0"/>
              <a:t>Drop in academic performance, ‘day-dreaming’/ inattentive in class, does not mingle with other children, easily sad/ crying/ irritable, has ‘fainting fits</a:t>
            </a:r>
            <a:r>
              <a:rPr lang="en-IN" dirty="0" smtClean="0"/>
              <a:t>’, refuses to go to school…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6754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813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School Mental Health:  The Need to Respond to Children’s Psychosocial Issues  Orienting Teachers &amp; Principals </vt:lpstr>
      <vt:lpstr>Our Objectives</vt:lpstr>
      <vt:lpstr>Approaches to School Mental Health</vt:lpstr>
      <vt:lpstr>Slide 4</vt:lpstr>
      <vt:lpstr>Using a Learning Problems Framework to Understanding Child Mental Health Issues</vt:lpstr>
      <vt:lpstr>Mild Intellectual Disability</vt:lpstr>
      <vt:lpstr>Slide 7</vt:lpstr>
      <vt:lpstr>Under-Stimulation</vt:lpstr>
      <vt:lpstr>Emotional Problems</vt:lpstr>
      <vt:lpstr>Behaviour Problems</vt:lpstr>
      <vt:lpstr>Emerging Concerns in School Mental Health</vt:lpstr>
      <vt:lpstr>Slide 12</vt:lpstr>
      <vt:lpstr>Life Skills Model</vt:lpstr>
      <vt:lpstr>Life Skills</vt:lpstr>
      <vt:lpstr>Slide 15</vt:lpstr>
      <vt:lpstr>Experiential methodologies</vt:lpstr>
      <vt:lpstr>NIMHANS Project’s Engagement with Government Schools (2014-16)</vt:lpstr>
      <vt:lpstr>How We Work…What We Can Do to Support Your School</vt:lpstr>
      <vt:lpstr>Teachers’ Views…?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Psychosocial &amp; Mental Health</dc:title>
  <dc:creator>Usha</dc:creator>
  <cp:lastModifiedBy>HP</cp:lastModifiedBy>
  <cp:revision>17</cp:revision>
  <dcterms:created xsi:type="dcterms:W3CDTF">2016-02-21T13:58:31Z</dcterms:created>
  <dcterms:modified xsi:type="dcterms:W3CDTF">2016-02-22T03:13:01Z</dcterms:modified>
</cp:coreProperties>
</file>