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 id="262" r:id="rId8"/>
    <p:sldId id="264" r:id="rId9"/>
    <p:sldId id="289" r:id="rId10"/>
    <p:sldId id="294" r:id="rId11"/>
    <p:sldId id="265" r:id="rId12"/>
    <p:sldId id="267" r:id="rId13"/>
    <p:sldId id="268" r:id="rId14"/>
    <p:sldId id="269" r:id="rId15"/>
    <p:sldId id="270" r:id="rId16"/>
    <p:sldId id="292" r:id="rId17"/>
    <p:sldId id="285" r:id="rId18"/>
    <p:sldId id="286" r:id="rId19"/>
    <p:sldId id="287" r:id="rId20"/>
    <p:sldId id="288" r:id="rId21"/>
    <p:sldId id="266" r:id="rId22"/>
    <p:sldId id="293" r:id="rId23"/>
    <p:sldId id="295" r:id="rId24"/>
    <p:sldId id="296" r:id="rId25"/>
    <p:sldId id="297" r:id="rId26"/>
    <p:sldId id="299" r:id="rId27"/>
    <p:sldId id="300" r:id="rId28"/>
    <p:sldId id="301"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71E05FF-FB14-4A45-9122-A874F10D98B2}"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B64998-0E3C-4BAF-8CCB-EDFA02E9580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3DAAA9-0910-4AB2-9E49-9E7B43F1E041}"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300BCB-25E6-438B-A173-3A8C2C96631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541C83-DC62-448C-B1C0-61140812ADE7}"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F342A7-3083-4B19-A73C-47269406D98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EE4C1D-81E3-4A7A-8A27-D1F5A3FB649F}"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6B36AA-34B5-4914-BDC7-BDD427616E3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6A7F651-2E24-4039-8257-81969CCB612E}" type="datetimeFigureOut">
              <a:rPr lang="en-US"/>
              <a:pPr>
                <a:defRPr/>
              </a:pPr>
              <a:t>1/27/2017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C6E746-7FAC-4013-B80C-A57036C2763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3D519A-3A27-4C4E-A32B-5BE26288DD2B}"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C1DA74-C5FE-4602-9E69-0D5A3E63F0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2E9F841-E49C-4416-9E85-6181B04DEF1D}" type="datetimeFigureOut">
              <a:rPr lang="en-US"/>
              <a:pPr>
                <a:defRPr/>
              </a:pPr>
              <a:t>1/27/2017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1D02DB1-427B-43C6-A093-53C667F0907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D36F9A-F87C-47C1-BE36-669546622D99}" type="datetimeFigureOut">
              <a:rPr lang="en-US"/>
              <a:pPr>
                <a:defRPr/>
              </a:pPr>
              <a:t>1/27/2017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8D4CA96-F865-455B-A6CD-32D650CF3EF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54C739-7BAC-470F-87EF-B80A0B72D902}" type="datetimeFigureOut">
              <a:rPr lang="en-US"/>
              <a:pPr>
                <a:defRPr/>
              </a:pPr>
              <a:t>1/27/2017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BB8A98F-E991-4018-93FA-FE40CF76DFF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261571-EBAD-4316-A505-DCB18841CFA9}"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71ACB6-63AC-4CB3-92B1-499251E600B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AD02A8-2802-40BF-96B2-FED2C48AFE9B}" type="datetimeFigureOut">
              <a:rPr lang="en-US"/>
              <a:pPr>
                <a:defRPr/>
              </a:pPr>
              <a:t>1/27/2017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15FD62-917C-4206-B9BC-2905E0294D4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4B80871-8B7F-4E65-BD8F-EDFA272FC46A}" type="datetimeFigureOut">
              <a:rPr lang="en-US"/>
              <a:pPr>
                <a:defRPr/>
              </a:pPr>
              <a:t>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EE95429-1B3A-4D48-8F39-295710EBFB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52400"/>
            <a:ext cx="8839200" cy="5181600"/>
          </a:xfrm>
        </p:spPr>
        <p:txBody>
          <a:bodyPr rtlCol="0">
            <a:normAutofit/>
          </a:bodyPr>
          <a:lstStyle/>
          <a:p>
            <a:r>
              <a:rPr lang="en-US" dirty="0" smtClean="0">
                <a:latin typeface="Algerian" pitchFamily="82" charset="0"/>
              </a:rPr>
              <a:t>Strategies </a:t>
            </a:r>
            <a:r>
              <a:rPr lang="en-US" dirty="0" smtClean="0">
                <a:latin typeface="Algerian" pitchFamily="82" charset="0"/>
              </a:rPr>
              <a:t>for </a:t>
            </a:r>
            <a:br>
              <a:rPr lang="en-US" dirty="0" smtClean="0">
                <a:latin typeface="Algerian" pitchFamily="82" charset="0"/>
              </a:rPr>
            </a:br>
            <a:r>
              <a:rPr lang="en-US" dirty="0" smtClean="0">
                <a:latin typeface="Algerian" pitchFamily="82" charset="0"/>
              </a:rPr>
              <a:t>Mental Health in </a:t>
            </a:r>
            <a:r>
              <a:rPr lang="en-US" dirty="0" smtClean="0">
                <a:latin typeface="Algerian" pitchFamily="82" charset="0"/>
              </a:rPr>
              <a:t>Schools</a:t>
            </a:r>
            <a:br>
              <a:rPr lang="en-US" dirty="0" smtClean="0">
                <a:latin typeface="Algerian" pitchFamily="82" charset="0"/>
              </a:rPr>
            </a:br>
            <a:r>
              <a:rPr lang="en-US" dirty="0" smtClean="0">
                <a:latin typeface="Algerian" pitchFamily="82" charset="0"/>
              </a:rPr>
              <a:t/>
            </a:r>
            <a:br>
              <a:rPr lang="en-US" dirty="0" smtClean="0">
                <a:latin typeface="Algerian" pitchFamily="82" charset="0"/>
              </a:rPr>
            </a:br>
            <a:r>
              <a:rPr lang="en-US" sz="3200" dirty="0" smtClean="0"/>
              <a:t>Orientation </a:t>
            </a:r>
            <a:r>
              <a:rPr lang="en-US" sz="3200" dirty="0" smtClean="0"/>
              <a:t>for DDPIs and </a:t>
            </a:r>
            <a:r>
              <a:rPr lang="en-US" sz="3200" dirty="0" smtClean="0"/>
              <a:t>Psychiatrists</a:t>
            </a:r>
            <a:br>
              <a:rPr lang="en-US" sz="3200" dirty="0" smtClean="0"/>
            </a:br>
            <a:r>
              <a:rPr lang="en-US" sz="3200" dirty="0" smtClean="0"/>
              <a:t/>
            </a:r>
            <a:br>
              <a:rPr lang="en-US" sz="3200" dirty="0" smtClean="0"/>
            </a:br>
            <a:r>
              <a:rPr lang="en-US" sz="2200" dirty="0"/>
              <a:t>State level Workshop on Mental Health Program in </a:t>
            </a:r>
            <a:r>
              <a:rPr lang="en-US" sz="2200" dirty="0" smtClean="0"/>
              <a:t>Karnataka</a:t>
            </a:r>
            <a:br>
              <a:rPr lang="en-US" sz="2200" dirty="0" smtClean="0"/>
            </a:br>
            <a:r>
              <a:rPr lang="en-US" sz="2200" dirty="0" smtClean="0"/>
              <a:t>National </a:t>
            </a:r>
            <a:r>
              <a:rPr lang="en-US" sz="2200" dirty="0"/>
              <a:t>Health Mission, Government of </a:t>
            </a:r>
            <a:r>
              <a:rPr lang="en-US" sz="2200" dirty="0" smtClean="0"/>
              <a:t>Karnataka &amp;</a:t>
            </a:r>
            <a:r>
              <a:rPr lang="en-US" sz="2200" dirty="0"/>
              <a:t/>
            </a:r>
            <a:br>
              <a:rPr lang="en-US" sz="2200" dirty="0"/>
            </a:br>
            <a:r>
              <a:rPr lang="en-US" sz="2200" dirty="0" smtClean="0"/>
              <a:t> Centre </a:t>
            </a:r>
            <a:r>
              <a:rPr lang="en-US" sz="2200" dirty="0"/>
              <a:t>for Public </a:t>
            </a:r>
            <a:r>
              <a:rPr lang="en-US" sz="2200" dirty="0" smtClean="0"/>
              <a:t>Health &amp; Dept</a:t>
            </a:r>
            <a:r>
              <a:rPr lang="en-US" sz="2200" dirty="0"/>
              <a:t>. of Psychiatry, </a:t>
            </a:r>
            <a:r>
              <a:rPr lang="en-US" sz="2200" dirty="0" smtClean="0"/>
              <a:t>NIMHANS</a:t>
            </a:r>
            <a:r>
              <a:rPr lang="en-US" sz="3600" dirty="0" smtClean="0"/>
              <a:t/>
            </a:r>
            <a:br>
              <a:rPr lang="en-US" sz="3600" dirty="0" smtClean="0"/>
            </a:br>
            <a:r>
              <a:rPr lang="en-US" sz="2200" dirty="0" smtClean="0"/>
              <a:t>28</a:t>
            </a:r>
            <a:r>
              <a:rPr lang="en-US" sz="2200" baseline="30000" dirty="0" smtClean="0"/>
              <a:t>th</a:t>
            </a:r>
            <a:r>
              <a:rPr lang="en-US" sz="2200" dirty="0" smtClean="0"/>
              <a:t> January 2016</a:t>
            </a:r>
            <a:endParaRPr lang="en-US" sz="2200" dirty="0"/>
          </a:p>
        </p:txBody>
      </p:sp>
      <p:sp>
        <p:nvSpPr>
          <p:cNvPr id="3" name="Subtitle 2"/>
          <p:cNvSpPr>
            <a:spLocks noGrp="1"/>
          </p:cNvSpPr>
          <p:nvPr>
            <p:ph type="subTitle" idx="1"/>
          </p:nvPr>
        </p:nvSpPr>
        <p:spPr>
          <a:xfrm>
            <a:off x="152400" y="5105400"/>
            <a:ext cx="8991600" cy="1752600"/>
          </a:xfrm>
        </p:spPr>
        <p:txBody>
          <a:bodyPr rtlCol="0">
            <a:normAutofit fontScale="92500"/>
          </a:bodyPr>
          <a:lstStyle/>
          <a:p>
            <a:pPr fontAlgn="auto">
              <a:spcAft>
                <a:spcPts val="0"/>
              </a:spcAft>
              <a:buFont typeface="Arial" pitchFamily="34" charset="0"/>
              <a:buNone/>
              <a:defRPr/>
            </a:pPr>
            <a:r>
              <a:rPr lang="en-US" sz="2800" dirty="0" smtClean="0">
                <a:solidFill>
                  <a:schemeClr val="tx2">
                    <a:lumMod val="75000"/>
                  </a:schemeClr>
                </a:solidFill>
              </a:rPr>
              <a:t>Community Child &amp; Adolescent Mental Health Service Project</a:t>
            </a:r>
          </a:p>
          <a:p>
            <a:pPr fontAlgn="auto">
              <a:spcAft>
                <a:spcPts val="0"/>
              </a:spcAft>
              <a:buFont typeface="Arial" pitchFamily="34" charset="0"/>
              <a:buNone/>
              <a:defRPr/>
            </a:pPr>
            <a:r>
              <a:rPr lang="en-US" sz="2800" dirty="0" smtClean="0">
                <a:solidFill>
                  <a:schemeClr val="tx2">
                    <a:lumMod val="75000"/>
                  </a:schemeClr>
                </a:solidFill>
              </a:rPr>
              <a:t>Dept. of </a:t>
            </a:r>
            <a:r>
              <a:rPr lang="en-US" sz="2800" dirty="0" smtClean="0">
                <a:solidFill>
                  <a:schemeClr val="tx2">
                    <a:lumMod val="75000"/>
                  </a:schemeClr>
                </a:solidFill>
              </a:rPr>
              <a:t>Child &amp; Adolescent Psychiatry</a:t>
            </a:r>
            <a:endParaRPr lang="en-US" sz="2800" dirty="0" smtClean="0">
              <a:solidFill>
                <a:schemeClr val="tx2">
                  <a:lumMod val="75000"/>
                </a:schemeClr>
              </a:solidFill>
            </a:endParaRPr>
          </a:p>
          <a:p>
            <a:pPr fontAlgn="auto">
              <a:spcAft>
                <a:spcPts val="0"/>
              </a:spcAft>
              <a:buFont typeface="Arial" pitchFamily="34" charset="0"/>
              <a:buNone/>
              <a:defRPr/>
            </a:pPr>
            <a:r>
              <a:rPr lang="en-US" sz="2800" dirty="0" smtClean="0">
                <a:solidFill>
                  <a:schemeClr val="tx2">
                    <a:lumMod val="75000"/>
                  </a:schemeClr>
                </a:solidFill>
              </a:rPr>
              <a:t>NIMHANS, Bangalore</a:t>
            </a:r>
            <a:endParaRPr lang="en-US" sz="2800"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rtlCol="0">
            <a:normAutofit fontScale="90000"/>
          </a:bodyPr>
          <a:lstStyle/>
          <a:p>
            <a:pPr fontAlgn="auto">
              <a:spcAft>
                <a:spcPts val="0"/>
              </a:spcAft>
              <a:defRPr/>
            </a:pPr>
            <a:r>
              <a:rPr lang="en-US" b="1" dirty="0" smtClean="0"/>
              <a:t/>
            </a:r>
            <a:br>
              <a:rPr lang="en-US" b="1" dirty="0" smtClean="0"/>
            </a:br>
            <a:r>
              <a:rPr lang="en-US" b="1" dirty="0" smtClean="0"/>
              <a:t>Impact of First Level Responses </a:t>
            </a:r>
            <a:r>
              <a:rPr lang="en-US" dirty="0" smtClean="0"/>
              <a:t/>
            </a:r>
            <a:br>
              <a:rPr lang="en-US" dirty="0" smtClean="0"/>
            </a:b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IN" dirty="0"/>
              <a:t>87% of children with </a:t>
            </a:r>
            <a:r>
              <a:rPr lang="en-IN" dirty="0" smtClean="0"/>
              <a:t>anxiety </a:t>
            </a:r>
            <a:r>
              <a:rPr lang="en-IN" dirty="0"/>
              <a:t>problems reported that they were (partially or wholly) implementing the interventions </a:t>
            </a:r>
            <a:r>
              <a:rPr lang="en-IN" dirty="0" smtClean="0"/>
              <a:t>suggested; Nearly half the children </a:t>
            </a:r>
            <a:r>
              <a:rPr lang="en-IN" dirty="0"/>
              <a:t>reported </a:t>
            </a:r>
            <a:r>
              <a:rPr lang="en-IN" dirty="0" smtClean="0"/>
              <a:t>great improvement. </a:t>
            </a:r>
          </a:p>
          <a:p>
            <a:pPr fontAlgn="auto">
              <a:spcAft>
                <a:spcPts val="0"/>
              </a:spcAft>
              <a:buFont typeface="Arial" pitchFamily="34" charset="0"/>
              <a:buChar char="•"/>
              <a:defRPr/>
            </a:pPr>
            <a:r>
              <a:rPr lang="en-IN" dirty="0"/>
              <a:t>90% of children with anger/ aggression implemented interventions and nearly 40% of them reported high levels of improvement</a:t>
            </a:r>
            <a:r>
              <a:rPr lang="en-IN" dirty="0" smtClean="0"/>
              <a:t>.</a:t>
            </a:r>
          </a:p>
          <a:p>
            <a:pPr marL="0" indent="0" fontAlgn="auto">
              <a:spcAft>
                <a:spcPts val="0"/>
              </a:spcAft>
              <a:buFont typeface="Arial" pitchFamily="34" charset="0"/>
              <a:buNone/>
              <a:defRPr/>
            </a:pPr>
            <a:r>
              <a:rPr lang="en-US" dirty="0" smtClean="0"/>
              <a:t>(Project Data, March </a:t>
            </a:r>
            <a:r>
              <a:rPr lang="en-US" dirty="0"/>
              <a:t>2015)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3"/>
          </a:xfrm>
        </p:spPr>
        <p:txBody>
          <a:bodyPr rtlCol="0">
            <a:normAutofit fontScale="90000"/>
          </a:bodyPr>
          <a:lstStyle/>
          <a:p>
            <a:pPr fontAlgn="auto">
              <a:spcAft>
                <a:spcPts val="0"/>
              </a:spcAft>
              <a:defRPr/>
            </a:pPr>
            <a:r>
              <a:rPr lang="en-US" b="1" dirty="0" smtClean="0"/>
              <a:t>Group Work Interventions</a:t>
            </a:r>
            <a:endParaRPr lang="en-US" b="1" dirty="0"/>
          </a:p>
        </p:txBody>
      </p:sp>
      <p:sp>
        <p:nvSpPr>
          <p:cNvPr id="23554" name="Content Placeholder 2"/>
          <p:cNvSpPr>
            <a:spLocks noGrp="1"/>
          </p:cNvSpPr>
          <p:nvPr>
            <p:ph idx="1"/>
          </p:nvPr>
        </p:nvSpPr>
        <p:spPr>
          <a:xfrm>
            <a:off x="152400" y="762000"/>
            <a:ext cx="8839200" cy="5867400"/>
          </a:xfrm>
        </p:spPr>
        <p:txBody>
          <a:bodyPr/>
          <a:lstStyle/>
          <a:p>
            <a:r>
              <a:rPr lang="en-US" smtClean="0"/>
              <a:t>Preparing 10</a:t>
            </a:r>
            <a:r>
              <a:rPr lang="en-US" baseline="30000" smtClean="0"/>
              <a:t>th</a:t>
            </a:r>
            <a:r>
              <a:rPr lang="en-US" smtClean="0"/>
              <a:t> standard students to deal with exam stress/ study techniques</a:t>
            </a:r>
          </a:p>
          <a:p>
            <a:r>
              <a:rPr lang="en-US" smtClean="0"/>
              <a:t>Life skills sessions for high school students with substance abuse and conduct issues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549275"/>
            <a:ext cx="8229600" cy="4525963"/>
          </a:xfrm>
        </p:spPr>
        <p:txBody>
          <a:bodyPr rtlCol="0">
            <a:normAutofit/>
          </a:bodyPr>
          <a:lstStyle/>
          <a:p>
            <a:pPr marL="0" indent="0" algn="ctr" fontAlgn="auto">
              <a:spcAft>
                <a:spcPts val="0"/>
              </a:spcAft>
              <a:buFont typeface="Arial" pitchFamily="34" charset="0"/>
              <a:buNone/>
              <a:defRPr/>
            </a:pPr>
            <a:r>
              <a:rPr lang="en-IN" sz="4400" b="1" dirty="0" smtClean="0">
                <a:solidFill>
                  <a:schemeClr val="tx2"/>
                </a:solidFill>
              </a:rPr>
              <a:t>B. Preventive and Promotive Child Mental Health: </a:t>
            </a:r>
          </a:p>
          <a:p>
            <a:pPr marL="0" indent="0" algn="ctr" fontAlgn="auto">
              <a:spcAft>
                <a:spcPts val="0"/>
              </a:spcAft>
              <a:buFont typeface="Arial" pitchFamily="34" charset="0"/>
              <a:buNone/>
              <a:defRPr/>
            </a:pPr>
            <a:r>
              <a:rPr lang="en-IN" sz="4400" b="1" dirty="0" smtClean="0">
                <a:solidFill>
                  <a:schemeClr val="tx2"/>
                </a:solidFill>
              </a:rPr>
              <a:t>An Introduction to Life Skill Programs</a:t>
            </a:r>
          </a:p>
          <a:p>
            <a:pPr fontAlgn="auto">
              <a:spcAft>
                <a:spcPts val="0"/>
              </a:spcAft>
              <a:buFont typeface="Arial" pitchFamily="34" charset="0"/>
              <a:buChar char="•"/>
              <a:defRPr/>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0"/>
            <a:ext cx="8229600" cy="765175"/>
          </a:xfrm>
        </p:spPr>
        <p:txBody>
          <a:bodyPr rtlCol="0">
            <a:normAutofit/>
          </a:bodyPr>
          <a:lstStyle/>
          <a:p>
            <a:pPr algn="l" fontAlgn="auto">
              <a:lnSpc>
                <a:spcPct val="80000"/>
              </a:lnSpc>
              <a:spcBef>
                <a:spcPct val="20000"/>
              </a:spcBef>
              <a:spcAft>
                <a:spcPts val="0"/>
              </a:spcAft>
              <a:defRPr/>
            </a:pPr>
            <a:r>
              <a:rPr lang="en-IN" sz="4000" b="1" dirty="0">
                <a:solidFill>
                  <a:schemeClr val="tx2"/>
                </a:solidFill>
                <a:latin typeface="Comic Sans MS" panose="030F0702030302020204" pitchFamily="66" charset="0"/>
                <a:ea typeface="+mn-ea"/>
                <a:cs typeface="+mn-cs"/>
              </a:rPr>
              <a:t>Response Scenarios </a:t>
            </a:r>
            <a:r>
              <a:rPr lang="en-IN" sz="4000" b="1" dirty="0" smtClean="0">
                <a:solidFill>
                  <a:schemeClr val="tx2"/>
                </a:solidFill>
                <a:latin typeface="Comic Sans MS" panose="030F0702030302020204" pitchFamily="66" charset="0"/>
                <a:ea typeface="+mn-ea"/>
                <a:cs typeface="+mn-cs"/>
              </a:rPr>
              <a:t>(3)</a:t>
            </a:r>
            <a:endParaRPr lang="en-IN" sz="4000" b="1" dirty="0">
              <a:solidFill>
                <a:schemeClr val="tx2"/>
              </a:solidFill>
              <a:latin typeface="Comic Sans MS" panose="030F0702030302020204" pitchFamily="66" charset="0"/>
              <a:ea typeface="+mn-ea"/>
              <a:cs typeface="+mn-cs"/>
            </a:endParaRPr>
          </a:p>
        </p:txBody>
      </p:sp>
      <p:sp>
        <p:nvSpPr>
          <p:cNvPr id="3" name="Content Placeholder 2"/>
          <p:cNvSpPr>
            <a:spLocks noGrp="1"/>
          </p:cNvSpPr>
          <p:nvPr>
            <p:ph idx="1"/>
          </p:nvPr>
        </p:nvSpPr>
        <p:spPr>
          <a:xfrm>
            <a:off x="107950" y="836613"/>
            <a:ext cx="8928100" cy="5905500"/>
          </a:xfrm>
        </p:spPr>
        <p:txBody>
          <a:bodyPr rtlCol="0">
            <a:noAutofit/>
          </a:bodyPr>
          <a:lstStyle/>
          <a:p>
            <a:pPr marL="0" indent="0" fontAlgn="auto">
              <a:spcAft>
                <a:spcPts val="0"/>
              </a:spcAft>
              <a:buFont typeface="Arial" pitchFamily="34" charset="0"/>
              <a:buNone/>
              <a:defRPr/>
            </a:pPr>
            <a:r>
              <a:rPr lang="en-IN" sz="2400" b="1" dirty="0" smtClean="0">
                <a:solidFill>
                  <a:schemeClr val="tx2"/>
                </a:solidFill>
                <a:latin typeface="Comic Sans MS" panose="030F0702030302020204" pitchFamily="66" charset="0"/>
              </a:rPr>
              <a:t>How </a:t>
            </a:r>
            <a:r>
              <a:rPr lang="en-IN" sz="2400" b="1" dirty="0">
                <a:solidFill>
                  <a:schemeClr val="tx2"/>
                </a:solidFill>
                <a:latin typeface="Comic Sans MS" panose="030F0702030302020204" pitchFamily="66" charset="0"/>
              </a:rPr>
              <a:t>would you respond in these scenarios</a:t>
            </a:r>
            <a:r>
              <a:rPr lang="en-IN" sz="2400" b="1" dirty="0" smtClean="0">
                <a:solidFill>
                  <a:schemeClr val="tx2"/>
                </a:solidFill>
                <a:latin typeface="Comic Sans MS" panose="030F0702030302020204" pitchFamily="66" charset="0"/>
              </a:rPr>
              <a:t>…</a:t>
            </a:r>
            <a:endParaRPr lang="en-IN" sz="2400" dirty="0" smtClean="0">
              <a:solidFill>
                <a:schemeClr val="tx2"/>
              </a:solidFill>
              <a:latin typeface="Comic Sans MS" panose="030F0702030302020204" pitchFamily="66" charset="0"/>
            </a:endParaRPr>
          </a:p>
          <a:p>
            <a:pPr algn="just" fontAlgn="auto">
              <a:spcAft>
                <a:spcPts val="0"/>
              </a:spcAft>
              <a:buFont typeface="Arial" pitchFamily="34" charset="0"/>
              <a:buChar char="•"/>
              <a:defRPr/>
            </a:pPr>
            <a:r>
              <a:rPr lang="en-IN" sz="2400" dirty="0" smtClean="0">
                <a:solidFill>
                  <a:schemeClr val="tx2"/>
                </a:solidFill>
                <a:latin typeface="Comic Sans MS" panose="030F0702030302020204" pitchFamily="66" charset="0"/>
              </a:rPr>
              <a:t>“Teacher,  what does homosexuality mean? Is it a good thing?”</a:t>
            </a:r>
            <a:endParaRPr lang="en-IN" sz="2400" dirty="0">
              <a:solidFill>
                <a:schemeClr val="tx2"/>
              </a:solidFill>
              <a:latin typeface="Comic Sans MS" panose="030F0702030302020204" pitchFamily="66" charset="0"/>
            </a:endParaRPr>
          </a:p>
          <a:p>
            <a:pPr algn="just" fontAlgn="auto">
              <a:spcAft>
                <a:spcPts val="0"/>
              </a:spcAft>
              <a:buFont typeface="Arial" pitchFamily="34" charset="0"/>
              <a:buChar char="•"/>
              <a:defRPr/>
            </a:pPr>
            <a:r>
              <a:rPr lang="en-IN" sz="2400" dirty="0" smtClean="0">
                <a:solidFill>
                  <a:schemeClr val="tx2"/>
                </a:solidFill>
                <a:latin typeface="Comic Sans MS" panose="030F0702030302020204" pitchFamily="66" charset="0"/>
              </a:rPr>
              <a:t>A 15 year old girl decides she is in love with a 16 year old boy and she runs away with him. She is brought back by angry parents who report to you/ the school.</a:t>
            </a:r>
            <a:endParaRPr lang="en-IN" sz="2400" dirty="0">
              <a:solidFill>
                <a:schemeClr val="tx2"/>
              </a:solidFill>
              <a:latin typeface="Comic Sans MS" panose="030F0702030302020204" pitchFamily="66" charset="0"/>
            </a:endParaRPr>
          </a:p>
          <a:p>
            <a:pPr algn="just" fontAlgn="auto">
              <a:spcAft>
                <a:spcPts val="0"/>
              </a:spcAft>
              <a:buFont typeface="Arial" pitchFamily="34" charset="0"/>
              <a:buChar char="•"/>
              <a:defRPr/>
            </a:pPr>
            <a:r>
              <a:rPr lang="en-IN" sz="2400" dirty="0" smtClean="0">
                <a:solidFill>
                  <a:schemeClr val="tx2"/>
                </a:solidFill>
                <a:latin typeface="Comic Sans MS" panose="030F0702030302020204" pitchFamily="66" charset="0"/>
              </a:rPr>
              <a:t>A group of four 15 year old boys usually move in a gang…other children are afraid of them, especially the girls and younger children. They have also been seen to be smoking outside school and drinking in their neighbourhood—who have finally reported their behaviour to you/ the school.</a:t>
            </a:r>
          </a:p>
          <a:p>
            <a:pPr algn="just" fontAlgn="auto">
              <a:spcAft>
                <a:spcPts val="0"/>
              </a:spcAft>
              <a:buFont typeface="Arial" pitchFamily="34" charset="0"/>
              <a:buChar char="•"/>
              <a:defRPr/>
            </a:pPr>
            <a:r>
              <a:rPr lang="en-IN" sz="2400" dirty="0" smtClean="0">
                <a:solidFill>
                  <a:schemeClr val="tx2"/>
                </a:solidFill>
                <a:latin typeface="Comic Sans MS" panose="030F0702030302020204" pitchFamily="66" charset="0"/>
              </a:rPr>
              <a:t>A 15 year old boy is brought to you for violently beating up his classmate. He says he beat the other child because he saw him bullying a younger child.</a:t>
            </a:r>
            <a:endParaRPr lang="en-IN" sz="2400" dirty="0">
              <a:solidFill>
                <a:schemeClr val="tx2"/>
              </a:solidFill>
              <a:latin typeface="Comic Sans MS" panose="030F0702030302020204" pitchFamily="66" charset="0"/>
            </a:endParaRPr>
          </a:p>
          <a:p>
            <a:pPr fontAlgn="auto">
              <a:spcAft>
                <a:spcPts val="0"/>
              </a:spcAft>
              <a:buFont typeface="Arial" pitchFamily="34" charset="0"/>
              <a:buChar char="•"/>
              <a:defRPr/>
            </a:pPr>
            <a:endParaRPr lang="en-IN" sz="2400" b="1" dirty="0" smtClean="0"/>
          </a:p>
          <a:p>
            <a:pPr fontAlgn="auto">
              <a:spcAft>
                <a:spcPts val="0"/>
              </a:spcAft>
              <a:buFont typeface="Arial" pitchFamily="34" charset="0"/>
              <a:buChar char="•"/>
              <a:defRPr/>
            </a:pPr>
            <a:endParaRPr lang="en-IN"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rtlCol="0">
            <a:normAutofit fontScale="90000"/>
          </a:bodyPr>
          <a:lstStyle/>
          <a:p>
            <a:pPr algn="l" fontAlgn="auto">
              <a:spcAft>
                <a:spcPts val="0"/>
              </a:spcAft>
              <a:defRPr/>
            </a:pPr>
            <a:r>
              <a:rPr lang="en-IN" b="1" dirty="0" smtClean="0"/>
              <a:t>Response to Problem Issues: </a:t>
            </a:r>
            <a:br>
              <a:rPr lang="en-IN" b="1" dirty="0" smtClean="0"/>
            </a:br>
            <a:r>
              <a:rPr lang="en-IN" b="1" dirty="0" smtClean="0"/>
              <a:t>Discourse Mode</a:t>
            </a:r>
            <a:endParaRPr lang="en-IN" b="1"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altLang="en-US" dirty="0" smtClean="0"/>
              <a:t>Conversations</a:t>
            </a:r>
          </a:p>
          <a:p>
            <a:pPr fontAlgn="auto">
              <a:spcAft>
                <a:spcPts val="0"/>
              </a:spcAft>
              <a:buFont typeface="Arial" pitchFamily="34" charset="0"/>
              <a:buChar char="•"/>
              <a:defRPr/>
            </a:pPr>
            <a:r>
              <a:rPr lang="en-US" altLang="en-US" dirty="0" smtClean="0"/>
              <a:t>Discussions</a:t>
            </a:r>
          </a:p>
          <a:p>
            <a:pPr fontAlgn="auto">
              <a:spcAft>
                <a:spcPts val="0"/>
              </a:spcAft>
              <a:buFont typeface="Arial" pitchFamily="34" charset="0"/>
              <a:buChar char="•"/>
              <a:defRPr/>
            </a:pPr>
            <a:r>
              <a:rPr lang="en-US" altLang="en-US" dirty="0" smtClean="0"/>
              <a:t>Encouraging opinions, debate, perspective-taking</a:t>
            </a:r>
          </a:p>
          <a:p>
            <a:pPr fontAlgn="auto">
              <a:spcAft>
                <a:spcPts val="0"/>
              </a:spcAft>
              <a:buFont typeface="Arial" pitchFamily="34" charset="0"/>
              <a:buChar char="•"/>
              <a:defRPr/>
            </a:pPr>
            <a:r>
              <a:rPr lang="en-US" altLang="en-US" dirty="0" smtClean="0"/>
              <a:t>Not providing value-based judgments/ opinions/ answers</a:t>
            </a:r>
          </a:p>
          <a:p>
            <a:pPr marL="0" indent="0" fontAlgn="auto">
              <a:spcAft>
                <a:spcPts val="0"/>
              </a:spcAft>
              <a:buFont typeface="Arial" pitchFamily="34" charset="0"/>
              <a:buNone/>
              <a:defRPr/>
            </a:pP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IN" smtClean="0"/>
              <a:t>Life Skills Model</a:t>
            </a:r>
          </a:p>
        </p:txBody>
      </p:sp>
      <p:sp>
        <p:nvSpPr>
          <p:cNvPr id="27650" name="Content Placeholder 2"/>
          <p:cNvSpPr>
            <a:spLocks noGrp="1"/>
          </p:cNvSpPr>
          <p:nvPr>
            <p:ph idx="1"/>
          </p:nvPr>
        </p:nvSpPr>
        <p:spPr/>
        <p:txBody>
          <a:bodyPr/>
          <a:lstStyle/>
          <a:p>
            <a:r>
              <a:rPr lang="en-IN" smtClean="0"/>
              <a:t>A set of skills that people use on a day-to-day basis to deal with everyday life events and challenges.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026"/>
          <p:cNvSpPr>
            <a:spLocks noGrp="1" noChangeArrowheads="1"/>
          </p:cNvSpPr>
          <p:nvPr>
            <p:ph type="title"/>
          </p:nvPr>
        </p:nvSpPr>
        <p:spPr>
          <a:xfrm>
            <a:off x="457200" y="0"/>
            <a:ext cx="7772400" cy="1143000"/>
          </a:xfrm>
        </p:spPr>
        <p:txBody>
          <a:bodyPr/>
          <a:lstStyle/>
          <a:p>
            <a:r>
              <a:rPr lang="en-US" sz="4000" u="sng" smtClean="0"/>
              <a:t>Life Skills</a:t>
            </a:r>
          </a:p>
        </p:txBody>
      </p:sp>
      <p:sp>
        <p:nvSpPr>
          <p:cNvPr id="28674" name="Rectangle 1027" descr="Rectangle: Click to edit Master text styles&#10;Second level&#10;Third level&#10;Fourth level&#10;Fifth level"/>
          <p:cNvSpPr>
            <a:spLocks noGrp="1" noChangeArrowheads="1"/>
          </p:cNvSpPr>
          <p:nvPr>
            <p:ph type="body" idx="1"/>
          </p:nvPr>
        </p:nvSpPr>
        <p:spPr>
          <a:xfrm>
            <a:off x="228600" y="1219200"/>
            <a:ext cx="8077200" cy="5181600"/>
          </a:xfrm>
        </p:spPr>
        <p:txBody>
          <a:bodyPr/>
          <a:lstStyle/>
          <a:p>
            <a:pPr>
              <a:lnSpc>
                <a:spcPct val="90000"/>
              </a:lnSpc>
            </a:pPr>
            <a:r>
              <a:rPr lang="en-US" sz="2800" smtClean="0"/>
              <a:t>Decision Making</a:t>
            </a:r>
          </a:p>
          <a:p>
            <a:pPr>
              <a:lnSpc>
                <a:spcPct val="90000"/>
              </a:lnSpc>
            </a:pPr>
            <a:r>
              <a:rPr lang="en-US" sz="2800" smtClean="0"/>
              <a:t>Problem Solving</a:t>
            </a:r>
          </a:p>
          <a:p>
            <a:pPr>
              <a:lnSpc>
                <a:spcPct val="90000"/>
              </a:lnSpc>
            </a:pPr>
            <a:r>
              <a:rPr lang="en-US" sz="2800" smtClean="0"/>
              <a:t>Coping with Emotions</a:t>
            </a:r>
          </a:p>
          <a:p>
            <a:pPr>
              <a:lnSpc>
                <a:spcPct val="90000"/>
              </a:lnSpc>
            </a:pPr>
            <a:r>
              <a:rPr lang="en-US" sz="2800" smtClean="0"/>
              <a:t>Coping with Stress</a:t>
            </a:r>
          </a:p>
          <a:p>
            <a:pPr>
              <a:lnSpc>
                <a:spcPct val="90000"/>
              </a:lnSpc>
            </a:pPr>
            <a:r>
              <a:rPr lang="en-US" sz="2800" smtClean="0"/>
              <a:t>Communication Skills</a:t>
            </a:r>
          </a:p>
          <a:p>
            <a:pPr>
              <a:lnSpc>
                <a:spcPct val="90000"/>
              </a:lnSpc>
            </a:pPr>
            <a:r>
              <a:rPr lang="en-US" sz="2800" smtClean="0"/>
              <a:t>Interpersonal Skills</a:t>
            </a:r>
          </a:p>
          <a:p>
            <a:pPr>
              <a:lnSpc>
                <a:spcPct val="90000"/>
              </a:lnSpc>
            </a:pPr>
            <a:r>
              <a:rPr lang="en-US" sz="2800" smtClean="0"/>
              <a:t>Creative Thinking</a:t>
            </a:r>
          </a:p>
          <a:p>
            <a:pPr>
              <a:lnSpc>
                <a:spcPct val="90000"/>
              </a:lnSpc>
            </a:pPr>
            <a:r>
              <a:rPr lang="en-US" sz="2800" smtClean="0"/>
              <a:t>Critical Thinking</a:t>
            </a:r>
          </a:p>
          <a:p>
            <a:pPr>
              <a:lnSpc>
                <a:spcPct val="90000"/>
              </a:lnSpc>
            </a:pPr>
            <a:r>
              <a:rPr lang="en-US" sz="2800" smtClean="0"/>
              <a:t>Self- Awareness</a:t>
            </a:r>
          </a:p>
          <a:p>
            <a:pPr>
              <a:lnSpc>
                <a:spcPct val="90000"/>
              </a:lnSpc>
            </a:pPr>
            <a:r>
              <a:rPr lang="en-US" sz="2800" smtClean="0"/>
              <a:t>Empathy</a:t>
            </a:r>
          </a:p>
        </p:txBody>
      </p:sp>
      <p:pic>
        <p:nvPicPr>
          <p:cNvPr id="28675" name="Picture 1029" descr="http://outreach.missouri.edu/tough-life-skills/images/frogsmaller.gif"/>
          <p:cNvPicPr>
            <a:picLocks noChangeAspect="1" noChangeArrowheads="1"/>
          </p:cNvPicPr>
          <p:nvPr/>
        </p:nvPicPr>
        <p:blipFill>
          <a:blip r:embed="rId2"/>
          <a:srcRect/>
          <a:stretch>
            <a:fillRect/>
          </a:stretch>
        </p:blipFill>
        <p:spPr bwMode="auto">
          <a:xfrm>
            <a:off x="5943600" y="2286000"/>
            <a:ext cx="2160588" cy="22510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2"/>
          <p:cNvSpPr>
            <a:spLocks noChangeArrowheads="1"/>
          </p:cNvSpPr>
          <p:nvPr/>
        </p:nvSpPr>
        <p:spPr bwMode="auto">
          <a:xfrm>
            <a:off x="1295400" y="685800"/>
            <a:ext cx="5248275" cy="4495800"/>
          </a:xfrm>
          <a:prstGeom prst="triangle">
            <a:avLst>
              <a:gd name="adj" fmla="val 50000"/>
            </a:avLst>
          </a:prstGeom>
          <a:solidFill>
            <a:srgbClr val="FFFFFF"/>
          </a:solidFill>
          <a:ln w="9525">
            <a:solidFill>
              <a:srgbClr val="000000"/>
            </a:solidFill>
            <a:miter lim="800000"/>
            <a:headEnd/>
            <a:tailEnd/>
          </a:ln>
        </p:spPr>
        <p:txBody>
          <a:bodyPr/>
          <a:lstStyle/>
          <a:p>
            <a:endParaRPr lang="en-US" altLang="en-US" sz="2400"/>
          </a:p>
        </p:txBody>
      </p:sp>
      <p:sp>
        <p:nvSpPr>
          <p:cNvPr id="29698" name="Rectangle 3"/>
          <p:cNvSpPr>
            <a:spLocks noChangeArrowheads="1"/>
          </p:cNvSpPr>
          <p:nvPr/>
        </p:nvSpPr>
        <p:spPr bwMode="auto">
          <a:xfrm>
            <a:off x="5486400" y="762000"/>
            <a:ext cx="3352800" cy="1739900"/>
          </a:xfrm>
          <a:prstGeom prst="rect">
            <a:avLst/>
          </a:prstGeom>
          <a:noFill/>
          <a:ln w="9525">
            <a:noFill/>
            <a:miter lim="800000"/>
            <a:headEnd/>
            <a:tailEnd/>
          </a:ln>
        </p:spPr>
        <p:txBody>
          <a:bodyPr>
            <a:spAutoFit/>
          </a:bodyPr>
          <a:lstStyle/>
          <a:p>
            <a:pPr algn="just">
              <a:tabLst>
                <a:tab pos="4308475" algn="l"/>
              </a:tabLst>
            </a:pPr>
            <a:r>
              <a:rPr lang="en-US" altLang="en-US" sz="3600" b="1" u="sng"/>
              <a:t>CONTEXTS OF APPLICATION</a:t>
            </a:r>
            <a:r>
              <a:rPr lang="en-US" altLang="en-US" sz="3600" b="1">
                <a:latin typeface="Times New Roman" pitchFamily="18" charset="0"/>
              </a:rPr>
              <a:t> </a:t>
            </a:r>
          </a:p>
        </p:txBody>
      </p:sp>
      <p:sp>
        <p:nvSpPr>
          <p:cNvPr id="29699" name="Rectangle 4"/>
          <p:cNvSpPr>
            <a:spLocks noChangeArrowheads="1"/>
          </p:cNvSpPr>
          <p:nvPr/>
        </p:nvSpPr>
        <p:spPr bwMode="auto">
          <a:xfrm>
            <a:off x="0" y="762000"/>
            <a:ext cx="3117850" cy="701675"/>
          </a:xfrm>
          <a:prstGeom prst="rect">
            <a:avLst/>
          </a:prstGeom>
          <a:noFill/>
          <a:ln w="9525">
            <a:noFill/>
            <a:miter lim="800000"/>
            <a:headEnd/>
            <a:tailEnd/>
          </a:ln>
        </p:spPr>
        <p:txBody>
          <a:bodyPr wrap="none">
            <a:spAutoFit/>
          </a:bodyPr>
          <a:lstStyle/>
          <a:p>
            <a:r>
              <a:rPr lang="en-US" altLang="en-US" sz="4000" u="sng"/>
              <a:t>LIFE SKILLS</a:t>
            </a:r>
          </a:p>
        </p:txBody>
      </p:sp>
      <p:sp>
        <p:nvSpPr>
          <p:cNvPr id="29700" name="Rectangle 5"/>
          <p:cNvSpPr>
            <a:spLocks noChangeArrowheads="1"/>
          </p:cNvSpPr>
          <p:nvPr/>
        </p:nvSpPr>
        <p:spPr bwMode="auto">
          <a:xfrm>
            <a:off x="0" y="5546725"/>
            <a:ext cx="9525000" cy="1311275"/>
          </a:xfrm>
          <a:prstGeom prst="rect">
            <a:avLst/>
          </a:prstGeom>
          <a:noFill/>
          <a:ln w="9525">
            <a:noFill/>
            <a:miter lim="800000"/>
            <a:headEnd/>
            <a:tailEnd/>
          </a:ln>
        </p:spPr>
        <p:txBody>
          <a:bodyPr>
            <a:spAutoFit/>
          </a:bodyPr>
          <a:lstStyle/>
          <a:p>
            <a:r>
              <a:rPr lang="en-US" altLang="en-US" sz="4000"/>
              <a:t>	</a:t>
            </a:r>
            <a:r>
              <a:rPr lang="en-US" altLang="en-US" sz="4000" u="sng"/>
              <a:t>METHODS OF LEARNING- </a:t>
            </a:r>
            <a:r>
              <a:rPr lang="en-US" altLang="en-US" sz="4000"/>
              <a:t>				</a:t>
            </a:r>
            <a:r>
              <a:rPr lang="en-US" altLang="en-US" sz="4000" u="sng"/>
              <a:t>EXPERIENTIAL</a:t>
            </a:r>
            <a:r>
              <a:rPr lang="en-US" altLang="en-US">
                <a:latin typeface="Times New Roman" pitchFamily="18" charset="0"/>
              </a:rPr>
              <a:t> </a:t>
            </a:r>
            <a:endParaRPr lang="en-US" altLang="en-US" sz="240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IN" smtClean="0"/>
              <a:t>How Life Skills Teaching Works</a:t>
            </a:r>
          </a:p>
        </p:txBody>
      </p:sp>
      <p:sp>
        <p:nvSpPr>
          <p:cNvPr id="30722" name="Content Placeholder 2"/>
          <p:cNvSpPr>
            <a:spLocks noGrp="1"/>
          </p:cNvSpPr>
          <p:nvPr>
            <p:ph idx="1"/>
          </p:nvPr>
        </p:nvSpPr>
        <p:spPr/>
        <p:txBody>
          <a:bodyPr/>
          <a:lstStyle/>
          <a:p>
            <a:pPr>
              <a:lnSpc>
                <a:spcPct val="90000"/>
              </a:lnSpc>
            </a:pPr>
            <a:r>
              <a:rPr lang="en-US" altLang="en-US" smtClean="0">
                <a:latin typeface="Century Gothic" pitchFamily="34" charset="0"/>
                <a:cs typeface="Arial" charset="0"/>
              </a:rPr>
              <a:t>All participants are learners;</a:t>
            </a:r>
            <a:endParaRPr lang="en-US" altLang="en-US" smtClean="0">
              <a:latin typeface="Century Gothic" pitchFamily="34" charset="0"/>
              <a:ea typeface="Arial Unicode MS" pitchFamily="34" charset="-128"/>
              <a:cs typeface="Arial Unicode MS" pitchFamily="34" charset="-128"/>
            </a:endParaRPr>
          </a:p>
          <a:p>
            <a:pPr>
              <a:lnSpc>
                <a:spcPct val="90000"/>
              </a:lnSpc>
            </a:pPr>
            <a:r>
              <a:rPr lang="en-US" altLang="en-US" smtClean="0">
                <a:latin typeface="Century Gothic" pitchFamily="34" charset="0"/>
                <a:cs typeface="Arial" charset="0"/>
              </a:rPr>
              <a:t>All participate in and contribute equally to the production of knowledge, which is a continuous dialogue; </a:t>
            </a:r>
            <a:endParaRPr lang="en-US" altLang="en-US" smtClean="0">
              <a:latin typeface="Century Gothic" pitchFamily="34" charset="0"/>
              <a:ea typeface="Arial Unicode MS" pitchFamily="34" charset="-128"/>
              <a:cs typeface="Arial Unicode MS" pitchFamily="34" charset="-128"/>
            </a:endParaRPr>
          </a:p>
          <a:p>
            <a:pPr>
              <a:lnSpc>
                <a:spcPct val="90000"/>
              </a:lnSpc>
            </a:pPr>
            <a:r>
              <a:rPr lang="en-US" altLang="en-US" smtClean="0">
                <a:latin typeface="Century Gothic" pitchFamily="34" charset="0"/>
                <a:cs typeface="Arial" charset="0"/>
              </a:rPr>
              <a:t>The learners are the subject and not the object of the process.</a:t>
            </a:r>
            <a:endParaRPr lang="en-US" altLang="en-US" smtClean="0">
              <a:latin typeface="Century Gothic" pitchFamily="34" charset="0"/>
              <a:ea typeface="Arial Unicode MS" pitchFamily="34" charset="-128"/>
              <a:cs typeface="Arial Unicode MS" pitchFamily="34" charset="-128"/>
            </a:endParaRPr>
          </a:p>
          <a:p>
            <a:endParaRPr lang="en-IN"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09600" y="762000"/>
            <a:ext cx="7772400" cy="1143000"/>
          </a:xfrm>
        </p:spPr>
        <p:txBody>
          <a:bodyPr/>
          <a:lstStyle/>
          <a:p>
            <a:r>
              <a:rPr lang="en-US" altLang="en-US" smtClean="0"/>
              <a:t>Experiential methodologies</a:t>
            </a:r>
          </a:p>
        </p:txBody>
      </p:sp>
      <p:sp>
        <p:nvSpPr>
          <p:cNvPr id="31746" name="Rectangle 3"/>
          <p:cNvSpPr>
            <a:spLocks noGrp="1" noChangeArrowheads="1"/>
          </p:cNvSpPr>
          <p:nvPr>
            <p:ph type="body" idx="1"/>
          </p:nvPr>
        </p:nvSpPr>
        <p:spPr>
          <a:xfrm>
            <a:off x="1371600" y="2209800"/>
            <a:ext cx="7772400" cy="4114800"/>
          </a:xfrm>
        </p:spPr>
        <p:txBody>
          <a:bodyPr/>
          <a:lstStyle/>
          <a:p>
            <a:r>
              <a:rPr lang="en-US" altLang="en-US" sz="4400" smtClean="0"/>
              <a:t>Theatre</a:t>
            </a:r>
          </a:p>
          <a:p>
            <a:r>
              <a:rPr lang="en-US" altLang="en-US" sz="4400" smtClean="0"/>
              <a:t>Narratives</a:t>
            </a:r>
          </a:p>
          <a:p>
            <a:r>
              <a:rPr lang="en-US" altLang="en-US" sz="4400" smtClean="0"/>
              <a:t>Story-telling</a:t>
            </a:r>
          </a:p>
          <a:p>
            <a:r>
              <a:rPr lang="en-US" altLang="en-US" sz="4400" smtClean="0"/>
              <a:t>Art Work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type="body" idx="1"/>
          </p:nvPr>
        </p:nvSpPr>
        <p:spPr>
          <a:xfrm>
            <a:off x="685800" y="1752600"/>
            <a:ext cx="7772400" cy="4114800"/>
          </a:xfrm>
        </p:spPr>
        <p:txBody>
          <a:bodyPr/>
          <a:lstStyle/>
          <a:p>
            <a:pPr algn="ctr">
              <a:buFontTx/>
              <a:buNone/>
            </a:pPr>
            <a:endParaRPr lang="en-US" altLang="en-US" sz="4800" smtClean="0"/>
          </a:p>
          <a:p>
            <a:pPr algn="ctr">
              <a:buFontTx/>
              <a:buNone/>
            </a:pPr>
            <a:r>
              <a:rPr lang="en-US" altLang="en-US" sz="4800" smtClean="0">
                <a:latin typeface="Arial Black" pitchFamily="34" charset="0"/>
              </a:rPr>
              <a:t>Teacher, do you remember 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388" y="533400"/>
            <a:ext cx="8785225" cy="6135688"/>
          </a:xfrm>
        </p:spPr>
        <p:txBody>
          <a:bodyPr rtlCol="0">
            <a:normAutofit/>
          </a:bodyPr>
          <a:lstStyle/>
          <a:p>
            <a:pPr fontAlgn="auto">
              <a:spcAft>
                <a:spcPts val="0"/>
              </a:spcAft>
              <a:buFontTx/>
              <a:buNone/>
              <a:defRPr/>
            </a:pPr>
            <a:r>
              <a:rPr lang="en-US" altLang="en-US" b="1" dirty="0" smtClean="0"/>
              <a:t>What to Consider when Teaching Life Skills?</a:t>
            </a:r>
          </a:p>
          <a:p>
            <a:pPr fontAlgn="auto">
              <a:spcAft>
                <a:spcPts val="0"/>
              </a:spcAft>
              <a:buFont typeface="Arial" pitchFamily="34" charset="0"/>
              <a:buChar char="•"/>
              <a:defRPr/>
            </a:pPr>
            <a:r>
              <a:rPr lang="en-US" altLang="en-US" dirty="0" smtClean="0"/>
              <a:t>Content</a:t>
            </a:r>
          </a:p>
          <a:p>
            <a:pPr fontAlgn="auto">
              <a:spcAft>
                <a:spcPts val="0"/>
              </a:spcAft>
              <a:buFont typeface="Arial" pitchFamily="34" charset="0"/>
              <a:buChar char="•"/>
              <a:defRPr/>
            </a:pPr>
            <a:r>
              <a:rPr lang="en-US" altLang="en-US" dirty="0" smtClean="0"/>
              <a:t>Method- slogan, movie, theatre-role play-proximal development.</a:t>
            </a:r>
          </a:p>
          <a:p>
            <a:pPr fontAlgn="auto">
              <a:spcAft>
                <a:spcPts val="0"/>
              </a:spcAft>
              <a:buFont typeface="Arial" pitchFamily="34" charset="0"/>
              <a:buChar char="•"/>
              <a:defRPr/>
            </a:pPr>
            <a:r>
              <a:rPr lang="en-US" altLang="en-US" dirty="0" smtClean="0"/>
              <a:t>Involvement of students</a:t>
            </a:r>
          </a:p>
          <a:p>
            <a:pPr fontAlgn="auto">
              <a:spcAft>
                <a:spcPts val="0"/>
              </a:spcAft>
              <a:buFont typeface="Arial" pitchFamily="34" charset="0"/>
              <a:buChar char="•"/>
              <a:defRPr/>
            </a:pPr>
            <a:r>
              <a:rPr lang="en-US" altLang="en-US" dirty="0" smtClean="0"/>
              <a:t>Discussion</a:t>
            </a:r>
          </a:p>
          <a:p>
            <a:pPr fontAlgn="auto">
              <a:spcAft>
                <a:spcPts val="0"/>
              </a:spcAft>
              <a:buFont typeface="Wingdings" pitchFamily="2" charset="2"/>
              <a:buChar char="q"/>
              <a:defRPr/>
            </a:pPr>
            <a:r>
              <a:rPr lang="en-US" altLang="en-US" sz="2800" dirty="0" smtClean="0"/>
              <a:t>What’s happening </a:t>
            </a:r>
            <a:r>
              <a:rPr lang="en-US" altLang="en-US" sz="2800" dirty="0" smtClean="0"/>
              <a:t>here?</a:t>
            </a:r>
            <a:endParaRPr lang="en-US" altLang="en-US" sz="2800" dirty="0" smtClean="0"/>
          </a:p>
          <a:p>
            <a:pPr fontAlgn="auto">
              <a:spcAft>
                <a:spcPts val="0"/>
              </a:spcAft>
              <a:buFont typeface="Wingdings" pitchFamily="2" charset="2"/>
              <a:buChar char="q"/>
              <a:defRPr/>
            </a:pPr>
            <a:r>
              <a:rPr lang="en-US" altLang="en-US" sz="2800" dirty="0" smtClean="0"/>
              <a:t>What </a:t>
            </a:r>
            <a:r>
              <a:rPr lang="en-US" altLang="en-US" sz="2800" dirty="0" smtClean="0"/>
              <a:t>are </a:t>
            </a:r>
            <a:r>
              <a:rPr lang="en-US" altLang="en-US" sz="2800" dirty="0" smtClean="0"/>
              <a:t>the </a:t>
            </a:r>
            <a:r>
              <a:rPr lang="en-US" altLang="en-US" sz="2800" dirty="0" smtClean="0"/>
              <a:t>feelings?</a:t>
            </a:r>
            <a:endParaRPr lang="en-US" altLang="en-US" sz="2800" dirty="0" smtClean="0"/>
          </a:p>
          <a:p>
            <a:pPr fontAlgn="auto">
              <a:spcAft>
                <a:spcPts val="0"/>
              </a:spcAft>
              <a:buFont typeface="Wingdings" pitchFamily="2" charset="2"/>
              <a:buChar char="q"/>
              <a:defRPr/>
            </a:pPr>
            <a:r>
              <a:rPr lang="en-US" altLang="en-US" sz="2800" dirty="0" smtClean="0"/>
              <a:t>How else situation be </a:t>
            </a:r>
            <a:r>
              <a:rPr lang="en-US" altLang="en-US" sz="2800" dirty="0" smtClean="0"/>
              <a:t>resolved?</a:t>
            </a:r>
            <a:endParaRPr lang="en-US" altLang="en-US" sz="2800" dirty="0" smtClean="0"/>
          </a:p>
          <a:p>
            <a:pPr marL="0" indent="0" algn="r" fontAlgn="auto">
              <a:spcAft>
                <a:spcPts val="0"/>
              </a:spcAft>
              <a:buFont typeface="Arial" pitchFamily="34" charset="0"/>
              <a:buNone/>
              <a:defRPr/>
            </a:pPr>
            <a:endParaRPr lang="en-US" altLang="en-US" sz="2800" dirty="0" smtClean="0">
              <a:latin typeface="Comic Sans MS" panose="030F0702030302020204"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457200" y="0"/>
            <a:ext cx="8229600" cy="868363"/>
          </a:xfrm>
        </p:spPr>
        <p:txBody>
          <a:bodyPr/>
          <a:lstStyle/>
          <a:p>
            <a:r>
              <a:rPr lang="en-US" b="1" smtClean="0"/>
              <a:t>Teacher Training</a:t>
            </a:r>
          </a:p>
        </p:txBody>
      </p:sp>
      <p:sp>
        <p:nvSpPr>
          <p:cNvPr id="3" name="Content Placeholder 2"/>
          <p:cNvSpPr>
            <a:spLocks noGrp="1"/>
          </p:cNvSpPr>
          <p:nvPr>
            <p:ph idx="1"/>
          </p:nvPr>
        </p:nvSpPr>
        <p:spPr>
          <a:xfrm>
            <a:off x="304800" y="990600"/>
            <a:ext cx="8610600" cy="5562600"/>
          </a:xfrm>
        </p:spPr>
        <p:txBody>
          <a:bodyPr rtlCol="0">
            <a:normAutofit/>
          </a:bodyPr>
          <a:lstStyle/>
          <a:p>
            <a:pPr fontAlgn="auto">
              <a:spcAft>
                <a:spcPts val="0"/>
              </a:spcAft>
              <a:buFont typeface="Arial" pitchFamily="34" charset="0"/>
              <a:buChar char="•"/>
              <a:defRPr/>
            </a:pPr>
            <a:r>
              <a:rPr lang="en-US" dirty="0" smtClean="0"/>
              <a:t>Orientation to common child and adolescent mental health issues</a:t>
            </a:r>
          </a:p>
          <a:p>
            <a:pPr fontAlgn="auto">
              <a:spcAft>
                <a:spcPts val="0"/>
              </a:spcAft>
              <a:buFont typeface="Arial" pitchFamily="34" charset="0"/>
              <a:buChar char="•"/>
              <a:defRPr/>
            </a:pPr>
            <a:r>
              <a:rPr lang="en-US" dirty="0" smtClean="0"/>
              <a:t>Providing support and first level responses to school children</a:t>
            </a:r>
          </a:p>
          <a:p>
            <a:pPr fontAlgn="auto">
              <a:spcAft>
                <a:spcPts val="0"/>
              </a:spcAft>
              <a:buFont typeface="Arial" pitchFamily="34" charset="0"/>
              <a:buChar char="•"/>
              <a:defRPr/>
            </a:pPr>
            <a:r>
              <a:rPr lang="en-US" dirty="0" smtClean="0"/>
              <a:t>Responding to special issues (bullying, child sexual abuse, corporal punishment)</a:t>
            </a:r>
          </a:p>
          <a:p>
            <a:pPr fontAlgn="auto">
              <a:spcAft>
                <a:spcPts val="0"/>
              </a:spcAft>
              <a:buFont typeface="Arial" pitchFamily="34" charset="0"/>
              <a:buChar char="•"/>
              <a:defRPr/>
            </a:pPr>
            <a:r>
              <a:rPr lang="en-US" dirty="0" smtClean="0"/>
              <a:t>Understanding and assisting children with learning problems</a:t>
            </a:r>
          </a:p>
          <a:p>
            <a:pPr marL="0" indent="0" fontAlgn="auto">
              <a:spcAft>
                <a:spcPts val="0"/>
              </a:spcAft>
              <a:buFont typeface="Arial" pitchFamily="34" charset="0"/>
              <a:buNone/>
              <a:defRPr/>
            </a:pPr>
            <a:r>
              <a:rPr lang="en-US" dirty="0" smtClean="0"/>
              <a:t>* ‘</a:t>
            </a:r>
            <a:r>
              <a:rPr lang="en-US" dirty="0" err="1" smtClean="0"/>
              <a:t>Kalikeya</a:t>
            </a:r>
            <a:r>
              <a:rPr lang="en-US" dirty="0" smtClean="0"/>
              <a:t> Kale’—Seminar for Government School Teachers on Learning Problems in Children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304800" y="152400"/>
            <a:ext cx="8229600" cy="868363"/>
          </a:xfrm>
        </p:spPr>
        <p:txBody>
          <a:bodyPr/>
          <a:lstStyle/>
          <a:p>
            <a:r>
              <a:rPr lang="en-US" sz="4000" b="1" smtClean="0"/>
              <a:t>Our Reach…(June 2014 to 2017)</a:t>
            </a:r>
          </a:p>
        </p:txBody>
      </p:sp>
      <p:sp>
        <p:nvSpPr>
          <p:cNvPr id="34818" name="Content Placeholder 2"/>
          <p:cNvSpPr>
            <a:spLocks noGrp="1"/>
          </p:cNvSpPr>
          <p:nvPr>
            <p:ph idx="1"/>
          </p:nvPr>
        </p:nvSpPr>
        <p:spPr/>
        <p:txBody>
          <a:bodyPr/>
          <a:lstStyle/>
          <a:p>
            <a:pPr marL="0" indent="0">
              <a:buFont typeface="Arial" charset="0"/>
              <a:buNone/>
            </a:pPr>
            <a:r>
              <a:rPr lang="en-US" smtClean="0"/>
              <a:t> </a:t>
            </a:r>
          </a:p>
        </p:txBody>
      </p:sp>
      <p:graphicFrame>
        <p:nvGraphicFramePr>
          <p:cNvPr id="4" name="Table 3"/>
          <p:cNvGraphicFramePr>
            <a:graphicFrameLocks noGrp="1"/>
          </p:cNvGraphicFramePr>
          <p:nvPr/>
        </p:nvGraphicFramePr>
        <p:xfrm>
          <a:off x="457200" y="990600"/>
          <a:ext cx="8077200" cy="5648139"/>
        </p:xfrm>
        <a:graphic>
          <a:graphicData uri="http://schemas.openxmlformats.org/drawingml/2006/table">
            <a:tbl>
              <a:tblPr firstRow="1" bandRow="1">
                <a:tableStyleId>{5C22544A-7EE6-4342-B048-85BDC9FD1C3A}</a:tableStyleId>
              </a:tblPr>
              <a:tblGrid>
                <a:gridCol w="1785486"/>
                <a:gridCol w="1445394"/>
                <a:gridCol w="1785486"/>
                <a:gridCol w="1445394"/>
                <a:gridCol w="1615440"/>
              </a:tblGrid>
              <a:tr h="398371">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687600">
                <a:tc rowSpan="3">
                  <a:txBody>
                    <a:bodyPr/>
                    <a:lstStyle/>
                    <a:p>
                      <a:r>
                        <a:rPr lang="en-US" b="1" dirty="0" smtClean="0"/>
                        <a:t>Psychosocial/</a:t>
                      </a:r>
                      <a:r>
                        <a:rPr lang="en-US" b="1" baseline="0" dirty="0" smtClean="0"/>
                        <a:t> Mental Health </a:t>
                      </a:r>
                      <a:r>
                        <a:rPr lang="en-US" b="1" dirty="0" smtClean="0"/>
                        <a:t>Interventions</a:t>
                      </a:r>
                      <a:endParaRPr lang="en-US" b="1" dirty="0"/>
                    </a:p>
                  </a:txBody>
                  <a:tcPr/>
                </a:tc>
                <a:tc rowSpan="2">
                  <a:txBody>
                    <a:bodyPr/>
                    <a:lstStyle/>
                    <a:p>
                      <a:r>
                        <a:rPr lang="en-US" b="1" dirty="0" smtClean="0"/>
                        <a:t>No. of Children</a:t>
                      </a:r>
                      <a:endParaRPr lang="en-US" b="1" dirty="0"/>
                    </a:p>
                  </a:txBody>
                  <a:tcPr/>
                </a:tc>
                <a:tc>
                  <a:txBody>
                    <a:bodyPr/>
                    <a:lstStyle/>
                    <a:p>
                      <a:r>
                        <a:rPr lang="en-US" b="1" dirty="0" smtClean="0"/>
                        <a:t>Individual Services</a:t>
                      </a:r>
                      <a:endParaRPr lang="en-US" b="1" dirty="0"/>
                    </a:p>
                  </a:txBody>
                  <a:tcPr/>
                </a:tc>
                <a:tc>
                  <a:txBody>
                    <a:bodyPr/>
                    <a:lstStyle/>
                    <a:p>
                      <a:r>
                        <a:rPr lang="en-US" b="1" dirty="0" smtClean="0"/>
                        <a:t>808</a:t>
                      </a:r>
                      <a:endParaRPr lang="en-US" b="1" dirty="0"/>
                    </a:p>
                  </a:txBody>
                  <a:tcPr/>
                </a:tc>
                <a:tc rowSpan="2">
                  <a:txBody>
                    <a:bodyPr/>
                    <a:lstStyle/>
                    <a:p>
                      <a:r>
                        <a:rPr lang="en-US" b="1" dirty="0" smtClean="0"/>
                        <a:t>1,326 (Total)</a:t>
                      </a:r>
                      <a:endParaRPr lang="en-US" b="1" dirty="0"/>
                    </a:p>
                  </a:txBody>
                  <a:tcPr/>
                </a:tc>
              </a:tr>
              <a:tr h="687600">
                <a:tc vMerge="1">
                  <a:txBody>
                    <a:bodyPr/>
                    <a:lstStyle/>
                    <a:p>
                      <a:endParaRPr lang="en-US" dirty="0"/>
                    </a:p>
                  </a:txBody>
                  <a:tcPr/>
                </a:tc>
                <a:tc vMerge="1">
                  <a:txBody>
                    <a:bodyPr/>
                    <a:lstStyle/>
                    <a:p>
                      <a:endParaRPr lang="en-US" dirty="0"/>
                    </a:p>
                  </a:txBody>
                  <a:tcPr/>
                </a:tc>
                <a:tc>
                  <a:txBody>
                    <a:bodyPr/>
                    <a:lstStyle/>
                    <a:p>
                      <a:r>
                        <a:rPr lang="en-US" b="1" dirty="0" smtClean="0"/>
                        <a:t>Group</a:t>
                      </a:r>
                      <a:r>
                        <a:rPr lang="en-US" b="1" baseline="0" dirty="0" smtClean="0"/>
                        <a:t> Interventions</a:t>
                      </a:r>
                      <a:endParaRPr lang="en-US" b="1" dirty="0"/>
                    </a:p>
                  </a:txBody>
                  <a:tcPr/>
                </a:tc>
                <a:tc>
                  <a:txBody>
                    <a:bodyPr/>
                    <a:lstStyle/>
                    <a:p>
                      <a:r>
                        <a:rPr lang="en-US" b="1" dirty="0" smtClean="0"/>
                        <a:t>518</a:t>
                      </a:r>
                      <a:endParaRPr lang="en-US" b="1" dirty="0"/>
                    </a:p>
                  </a:txBody>
                  <a:tcPr/>
                </a:tc>
                <a:tc vMerge="1">
                  <a:txBody>
                    <a:bodyPr/>
                    <a:lstStyle/>
                    <a:p>
                      <a:endParaRPr lang="en-US" dirty="0"/>
                    </a:p>
                  </a:txBody>
                  <a:tcPr/>
                </a:tc>
              </a:tr>
              <a:tr h="398371">
                <a:tc vMerge="1">
                  <a:txBody>
                    <a:bodyPr/>
                    <a:lstStyle/>
                    <a:p>
                      <a:endParaRPr lang="en-US" dirty="0"/>
                    </a:p>
                  </a:txBody>
                  <a:tcPr/>
                </a:tc>
                <a:tc gridSpan="2">
                  <a:txBody>
                    <a:bodyPr/>
                    <a:lstStyle/>
                    <a:p>
                      <a:r>
                        <a:rPr lang="en-US" b="1" dirty="0" smtClean="0"/>
                        <a:t>No. of Schools</a:t>
                      </a:r>
                      <a:endParaRPr lang="en-US" b="1" dirty="0"/>
                    </a:p>
                  </a:txBody>
                  <a:tcPr/>
                </a:tc>
                <a:tc hMerge="1">
                  <a:txBody>
                    <a:bodyPr/>
                    <a:lstStyle/>
                    <a:p>
                      <a:endParaRPr lang="en-US" dirty="0"/>
                    </a:p>
                  </a:txBody>
                  <a:tcPr/>
                </a:tc>
                <a:tc>
                  <a:txBody>
                    <a:bodyPr/>
                    <a:lstStyle/>
                    <a:p>
                      <a:r>
                        <a:rPr lang="en-US" b="1" dirty="0" smtClean="0"/>
                        <a:t>75</a:t>
                      </a:r>
                      <a:endParaRPr lang="en-US" b="1" dirty="0"/>
                    </a:p>
                  </a:txBody>
                  <a:tcPr/>
                </a:tc>
                <a:tc>
                  <a:txBody>
                    <a:bodyPr/>
                    <a:lstStyle/>
                    <a:p>
                      <a:endParaRPr lang="en-US" b="1" dirty="0"/>
                    </a:p>
                  </a:txBody>
                  <a:tcPr/>
                </a:tc>
              </a:tr>
              <a:tr h="398371">
                <a:tc>
                  <a:txBody>
                    <a:bodyPr/>
                    <a:lstStyle/>
                    <a:p>
                      <a:endParaRPr lang="en-US" b="1" dirty="0"/>
                    </a:p>
                  </a:txBody>
                  <a:tcPr/>
                </a:tc>
                <a:tc gridSpan="2">
                  <a:txBody>
                    <a:bodyPr/>
                    <a:lstStyle/>
                    <a:p>
                      <a:r>
                        <a:rPr lang="en-US" b="1" dirty="0" smtClean="0"/>
                        <a:t>No.</a:t>
                      </a:r>
                      <a:r>
                        <a:rPr lang="en-US" b="1" baseline="0" dirty="0" smtClean="0"/>
                        <a:t> of Teachers Oriented</a:t>
                      </a:r>
                      <a:endParaRPr lang="en-US" b="1" dirty="0"/>
                    </a:p>
                  </a:txBody>
                  <a:tcPr/>
                </a:tc>
                <a:tc hMerge="1">
                  <a:txBody>
                    <a:bodyPr/>
                    <a:lstStyle/>
                    <a:p>
                      <a:endParaRPr lang="en-US"/>
                    </a:p>
                  </a:txBody>
                  <a:tcPr/>
                </a:tc>
                <a:tc>
                  <a:txBody>
                    <a:bodyPr/>
                    <a:lstStyle/>
                    <a:p>
                      <a:r>
                        <a:rPr lang="en-US" b="1" dirty="0" smtClean="0"/>
                        <a:t>83</a:t>
                      </a:r>
                      <a:endParaRPr lang="en-US" b="1" dirty="0"/>
                    </a:p>
                  </a:txBody>
                  <a:tcPr/>
                </a:tc>
                <a:tc>
                  <a:txBody>
                    <a:bodyPr/>
                    <a:lstStyle/>
                    <a:p>
                      <a:endParaRPr lang="en-US" b="1" dirty="0"/>
                    </a:p>
                  </a:txBody>
                  <a:tcPr/>
                </a:tc>
              </a:tr>
              <a:tr h="398371">
                <a:tc rowSpan="3">
                  <a:txBody>
                    <a:bodyPr/>
                    <a:lstStyle/>
                    <a:p>
                      <a:r>
                        <a:rPr lang="en-US" b="1" dirty="0" smtClean="0"/>
                        <a:t>Remedial Education</a:t>
                      </a:r>
                      <a:endParaRPr lang="en-US" b="1" dirty="0"/>
                    </a:p>
                  </a:txBody>
                  <a:tcPr/>
                </a:tc>
                <a:tc gridSpan="2">
                  <a:txBody>
                    <a:bodyPr/>
                    <a:lstStyle/>
                    <a:p>
                      <a:r>
                        <a:rPr lang="en-US" b="1" dirty="0" smtClean="0"/>
                        <a:t>No. of  Teachers Trained</a:t>
                      </a:r>
                      <a:endParaRPr lang="en-US" b="1" dirty="0"/>
                    </a:p>
                  </a:txBody>
                  <a:tcPr/>
                </a:tc>
                <a:tc hMerge="1">
                  <a:txBody>
                    <a:bodyPr/>
                    <a:lstStyle/>
                    <a:p>
                      <a:endParaRPr lang="en-US" b="1" dirty="0"/>
                    </a:p>
                  </a:txBody>
                  <a:tcPr/>
                </a:tc>
                <a:tc>
                  <a:txBody>
                    <a:bodyPr/>
                    <a:lstStyle/>
                    <a:p>
                      <a:r>
                        <a:rPr lang="en-US" b="1" dirty="0" smtClean="0"/>
                        <a:t>70</a:t>
                      </a:r>
                      <a:endParaRPr lang="en-US" b="1" dirty="0"/>
                    </a:p>
                  </a:txBody>
                  <a:tcPr/>
                </a:tc>
                <a:tc>
                  <a:txBody>
                    <a:bodyPr/>
                    <a:lstStyle/>
                    <a:p>
                      <a:endParaRPr lang="en-US" dirty="0"/>
                    </a:p>
                  </a:txBody>
                  <a:tcPr/>
                </a:tc>
              </a:tr>
              <a:tr h="398371">
                <a:tc vMerge="1">
                  <a:txBody>
                    <a:bodyPr/>
                    <a:lstStyle/>
                    <a:p>
                      <a:endParaRPr lang="en-US" dirty="0"/>
                    </a:p>
                  </a:txBody>
                  <a:tcPr/>
                </a:tc>
                <a:tc gridSpan="2">
                  <a:txBody>
                    <a:bodyPr/>
                    <a:lstStyle/>
                    <a:p>
                      <a:r>
                        <a:rPr lang="en-US" b="1" dirty="0" smtClean="0"/>
                        <a:t>No. of Children</a:t>
                      </a:r>
                      <a:endParaRPr lang="en-US" b="1" dirty="0"/>
                    </a:p>
                  </a:txBody>
                  <a:tcPr/>
                </a:tc>
                <a:tc hMerge="1">
                  <a:txBody>
                    <a:bodyPr/>
                    <a:lstStyle/>
                    <a:p>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272</a:t>
                      </a:r>
                    </a:p>
                  </a:txBody>
                  <a:tcPr/>
                </a:tc>
                <a:tc>
                  <a:txBody>
                    <a:bodyPr/>
                    <a:lstStyle/>
                    <a:p>
                      <a:endParaRPr lang="en-US"/>
                    </a:p>
                  </a:txBody>
                  <a:tcPr/>
                </a:tc>
              </a:tr>
              <a:tr h="398371">
                <a:tc vMerge="1">
                  <a:txBody>
                    <a:bodyPr/>
                    <a:lstStyle/>
                    <a:p>
                      <a:endParaRPr lang="en-US" dirty="0"/>
                    </a:p>
                  </a:txBody>
                  <a:tcPr/>
                </a:tc>
                <a:tc gridSpan="2">
                  <a:txBody>
                    <a:bodyPr/>
                    <a:lstStyle/>
                    <a:p>
                      <a:r>
                        <a:rPr lang="en-US" b="1" dirty="0" smtClean="0"/>
                        <a:t>No. of Schools </a:t>
                      </a:r>
                      <a:endParaRPr lang="en-US" b="1" dirty="0"/>
                    </a:p>
                  </a:txBody>
                  <a:tcPr/>
                </a:tc>
                <a:tc hMerge="1">
                  <a:txBody>
                    <a:bodyPr/>
                    <a:lstStyle/>
                    <a:p>
                      <a:endParaRPr lang="en-US" b="1" dirty="0"/>
                    </a:p>
                  </a:txBody>
                  <a:tcPr/>
                </a:tc>
                <a:tc>
                  <a:txBody>
                    <a:bodyPr/>
                    <a:lstStyle/>
                    <a:p>
                      <a:r>
                        <a:rPr lang="en-US" b="1" dirty="0" smtClean="0"/>
                        <a:t>9</a:t>
                      </a:r>
                      <a:endParaRPr lang="en-US" b="1" dirty="0"/>
                    </a:p>
                  </a:txBody>
                  <a:tcPr/>
                </a:tc>
                <a:tc>
                  <a:txBody>
                    <a:bodyPr/>
                    <a:lstStyle/>
                    <a:p>
                      <a:endParaRPr lang="en-US"/>
                    </a:p>
                  </a:txBody>
                  <a:tcPr/>
                </a:tc>
              </a:tr>
              <a:tr h="398371">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c>
                  <a:txBody>
                    <a:bodyPr/>
                    <a:lstStyle/>
                    <a:p>
                      <a:endParaRPr lang="en-US" dirty="0"/>
                    </a:p>
                  </a:txBody>
                  <a:tcPr>
                    <a:solidFill>
                      <a:schemeClr val="tx1"/>
                    </a:solidFill>
                  </a:tcPr>
                </a:tc>
              </a:tr>
              <a:tr h="398371">
                <a:tc gridSpan="4">
                  <a:txBody>
                    <a:bodyPr/>
                    <a:lstStyle/>
                    <a:p>
                      <a:r>
                        <a:rPr lang="en-US" b="1" dirty="0" smtClean="0"/>
                        <a:t>Total No. of Children Reached</a:t>
                      </a:r>
                      <a:endParaRPr lang="en-US"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r>
                        <a:rPr lang="en-US" b="1" dirty="0" smtClean="0"/>
                        <a:t>1,598</a:t>
                      </a:r>
                      <a:endParaRPr lang="en-US" b="1" dirty="0"/>
                    </a:p>
                  </a:txBody>
                  <a:tcPr/>
                </a:tc>
              </a:tr>
              <a:tr h="398371">
                <a:tc gridSpan="4">
                  <a:txBody>
                    <a:bodyPr/>
                    <a:lstStyle/>
                    <a:p>
                      <a:r>
                        <a:rPr lang="en-US" b="1" dirty="0" smtClean="0"/>
                        <a:t>Total No. of Teachers Oriented/Trained</a:t>
                      </a:r>
                      <a:endParaRPr lang="en-US" b="1"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en-US" b="1" dirty="0" smtClean="0"/>
                        <a:t>153</a:t>
                      </a:r>
                      <a:endParaRPr lang="en-US" b="1" dirty="0"/>
                    </a:p>
                  </a:txBody>
                  <a:tcPr/>
                </a:tc>
              </a:tr>
              <a:tr h="687600">
                <a:tc>
                  <a:txBody>
                    <a:bodyPr/>
                    <a:lstStyle/>
                    <a:p>
                      <a:r>
                        <a:rPr lang="en-US" b="1" dirty="0" smtClean="0"/>
                        <a:t>Total No. of Schools</a:t>
                      </a:r>
                      <a:endParaRPr lang="en-US" b="1" dirty="0"/>
                    </a:p>
                  </a:txBody>
                  <a:tcPr/>
                </a:tc>
                <a:tc gridSpan="3">
                  <a:txBody>
                    <a:bodyPr/>
                    <a:lstStyle/>
                    <a:p>
                      <a:endParaRPr lang="en-US" b="1" dirty="0"/>
                    </a:p>
                  </a:txBody>
                  <a:tcPr/>
                </a:tc>
                <a:tc hMerge="1">
                  <a:txBody>
                    <a:bodyPr/>
                    <a:lstStyle/>
                    <a:p>
                      <a:endParaRPr lang="en-US" dirty="0"/>
                    </a:p>
                  </a:txBody>
                  <a:tcPr/>
                </a:tc>
                <a:tc hMerge="1">
                  <a:txBody>
                    <a:bodyPr/>
                    <a:lstStyle/>
                    <a:p>
                      <a:endParaRPr lang="en-US" dirty="0"/>
                    </a:p>
                  </a:txBody>
                  <a:tcPr/>
                </a:tc>
                <a:tc>
                  <a:txBody>
                    <a:bodyPr/>
                    <a:lstStyle/>
                    <a:p>
                      <a:r>
                        <a:rPr lang="en-US" b="1" dirty="0" smtClean="0"/>
                        <a:t>75</a:t>
                      </a:r>
                      <a:endParaRPr lang="en-US" b="1"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b="1" smtClean="0"/>
              <a:t>Remedial Education</a:t>
            </a:r>
          </a:p>
        </p:txBody>
      </p:sp>
      <p:sp>
        <p:nvSpPr>
          <p:cNvPr id="35842" name="Content Placeholder 2"/>
          <p:cNvSpPr>
            <a:spLocks noGrp="1"/>
          </p:cNvSpPr>
          <p:nvPr>
            <p:ph idx="1"/>
          </p:nvPr>
        </p:nvSpPr>
        <p:spPr/>
        <p:txBody>
          <a:bodyPr/>
          <a:lstStyle/>
          <a:p>
            <a:pPr marL="0" indent="0">
              <a:buFont typeface="Arial" charset="0"/>
              <a:buNone/>
            </a:pPr>
            <a:r>
              <a:rPr lang="en-US" b="1" dirty="0" smtClean="0"/>
              <a:t>Objectives: </a:t>
            </a:r>
          </a:p>
          <a:p>
            <a:pPr marL="0" indent="0"/>
            <a:r>
              <a:rPr lang="en-US" dirty="0" smtClean="0"/>
              <a:t>Teacher Awareness  - Probable causes for learning lags</a:t>
            </a:r>
          </a:p>
          <a:p>
            <a:pPr marL="0" indent="0"/>
            <a:r>
              <a:rPr lang="en-US" dirty="0" smtClean="0"/>
              <a:t>Capacity Building – Teacher ability to spot, establish, devise strategy</a:t>
            </a:r>
          </a:p>
          <a:p>
            <a:pPr marL="0" indent="0"/>
            <a:r>
              <a:rPr lang="en-US" dirty="0" smtClean="0"/>
              <a:t>Student Support – Scaffold learning, Eliminate fear of learning</a:t>
            </a:r>
          </a:p>
          <a:p>
            <a:pPr marL="0" indent="0"/>
            <a:endParaRPr lang="en-US" dirty="0" smtClean="0"/>
          </a:p>
          <a:p>
            <a:pPr marL="0" indent="0">
              <a:buFont typeface="Arial" charset="0"/>
              <a:buNone/>
            </a:pPr>
            <a:endParaRPr lang="en-US" dirty="0" smtClean="0"/>
          </a:p>
          <a:p>
            <a:pPr marL="0" indent="0">
              <a:buFont typeface="Arial" charset="0"/>
              <a:buNone/>
            </a:pPr>
            <a:endParaRPr lang="en-US" dirty="0" smtClean="0"/>
          </a:p>
          <a:p>
            <a:pPr marL="0" indent="0">
              <a:buFont typeface="Arial" charset="0"/>
              <a:buNone/>
            </a:pP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0" y="0"/>
            <a:ext cx="9067800" cy="1219200"/>
          </a:xfrm>
        </p:spPr>
        <p:txBody>
          <a:bodyPr/>
          <a:lstStyle/>
          <a:p>
            <a:r>
              <a:rPr lang="en-IN" sz="3600" b="1" dirty="0" smtClean="0"/>
              <a:t>Approaches to Classroom-Based </a:t>
            </a:r>
            <a:br>
              <a:rPr lang="en-IN" sz="3600" b="1" dirty="0" smtClean="0"/>
            </a:br>
            <a:r>
              <a:rPr lang="en-IN" sz="3600" b="1" dirty="0" smtClean="0"/>
              <a:t>Remedial Education</a:t>
            </a:r>
            <a:endParaRPr lang="en-IN" sz="3600" b="1" dirty="0" smtClean="0"/>
          </a:p>
        </p:txBody>
      </p:sp>
      <p:sp>
        <p:nvSpPr>
          <p:cNvPr id="36867" name="Rectangle 3"/>
          <p:cNvSpPr>
            <a:spLocks noGrp="1"/>
          </p:cNvSpPr>
          <p:nvPr>
            <p:ph type="body" idx="1"/>
          </p:nvPr>
        </p:nvSpPr>
        <p:spPr/>
        <p:txBody>
          <a:bodyPr/>
          <a:lstStyle/>
          <a:p>
            <a:r>
              <a:rPr lang="en-IN" dirty="0" smtClean="0"/>
              <a:t>Experiential interactive teacher orientation sessions</a:t>
            </a:r>
          </a:p>
          <a:p>
            <a:r>
              <a:rPr lang="en-IN" dirty="0" smtClean="0"/>
              <a:t>Relevant information dissemination sessions</a:t>
            </a:r>
          </a:p>
          <a:p>
            <a:pPr lvl="1"/>
            <a:endParaRPr lang="en-IN" dirty="0" smtClean="0"/>
          </a:p>
          <a:p>
            <a:pPr lvl="1"/>
            <a:r>
              <a:rPr lang="en-IN" dirty="0" smtClean="0"/>
              <a:t>Level 1: Overview, Learning Difficulties</a:t>
            </a:r>
          </a:p>
          <a:p>
            <a:pPr lvl="1"/>
            <a:r>
              <a:rPr lang="en-IN" dirty="0" smtClean="0"/>
              <a:t>Level 2: Neurological Process of Learning</a:t>
            </a:r>
          </a:p>
          <a:p>
            <a:pPr lvl="1"/>
            <a:r>
              <a:rPr lang="en-IN" dirty="0" smtClean="0"/>
              <a:t>Level 3: From Classroom Management to Class Engagement</a:t>
            </a:r>
          </a:p>
          <a:p>
            <a:endParaRPr lang="en-IN"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57200" y="304800"/>
            <a:ext cx="8229600" cy="609600"/>
          </a:xfrm>
        </p:spPr>
        <p:txBody>
          <a:bodyPr/>
          <a:lstStyle/>
          <a:p>
            <a:r>
              <a:rPr lang="en-IN" sz="3600" b="1" dirty="0" smtClean="0"/>
              <a:t/>
            </a:r>
            <a:br>
              <a:rPr lang="en-IN" sz="3600" b="1" dirty="0" smtClean="0"/>
            </a:br>
            <a:r>
              <a:rPr lang="en-IN" sz="3600" b="1" dirty="0" smtClean="0"/>
              <a:t>Classroom </a:t>
            </a:r>
            <a:r>
              <a:rPr lang="en-IN" sz="3600" b="1" dirty="0" smtClean="0"/>
              <a:t>Demonstrations</a:t>
            </a:r>
            <a:br>
              <a:rPr lang="en-IN" sz="3600" b="1" dirty="0" smtClean="0"/>
            </a:br>
            <a:endParaRPr lang="en-IN" sz="3600" b="1" dirty="0" smtClean="0"/>
          </a:p>
        </p:txBody>
      </p:sp>
      <p:sp>
        <p:nvSpPr>
          <p:cNvPr id="37891" name="Rectangle 3"/>
          <p:cNvSpPr>
            <a:spLocks noGrp="1"/>
          </p:cNvSpPr>
          <p:nvPr>
            <p:ph type="body" idx="1"/>
          </p:nvPr>
        </p:nvSpPr>
        <p:spPr/>
        <p:txBody>
          <a:bodyPr/>
          <a:lstStyle/>
          <a:p>
            <a:r>
              <a:rPr lang="en-IN" dirty="0" smtClean="0"/>
              <a:t>Facilitate language ability </a:t>
            </a:r>
          </a:p>
          <a:p>
            <a:r>
              <a:rPr lang="en-IN" dirty="0" smtClean="0"/>
              <a:t>Stress-free learning environment</a:t>
            </a:r>
          </a:p>
          <a:p>
            <a:r>
              <a:rPr lang="en-IN" dirty="0" smtClean="0"/>
              <a:t>Opportunities for exploration and experimentation for vocabulary building</a:t>
            </a:r>
          </a:p>
          <a:p>
            <a:r>
              <a:rPr lang="en-IN" dirty="0" smtClean="0"/>
              <a:t>Pre-academic skills readiness</a:t>
            </a:r>
          </a:p>
          <a:p>
            <a:endParaRPr lang="en-IN" dirty="0" smtClean="0"/>
          </a:p>
          <a:p>
            <a:endParaRPr lang="en-IN"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57200" y="274638"/>
            <a:ext cx="8229600" cy="868362"/>
          </a:xfrm>
        </p:spPr>
        <p:txBody>
          <a:bodyPr/>
          <a:lstStyle/>
          <a:p>
            <a:r>
              <a:rPr lang="en-IN" sz="3600" b="1" dirty="0" smtClean="0"/>
              <a:t>Outcomes of Remedial Education</a:t>
            </a:r>
            <a:endParaRPr lang="en-IN" sz="3600" b="1" dirty="0" smtClean="0"/>
          </a:p>
        </p:txBody>
      </p:sp>
      <p:sp>
        <p:nvSpPr>
          <p:cNvPr id="39939" name="Rectangle 3"/>
          <p:cNvSpPr>
            <a:spLocks noGrp="1"/>
          </p:cNvSpPr>
          <p:nvPr>
            <p:ph type="body" idx="1"/>
          </p:nvPr>
        </p:nvSpPr>
        <p:spPr>
          <a:xfrm>
            <a:off x="0" y="990600"/>
            <a:ext cx="9144000" cy="5791200"/>
          </a:xfrm>
        </p:spPr>
        <p:txBody>
          <a:bodyPr/>
          <a:lstStyle/>
          <a:p>
            <a:r>
              <a:rPr lang="en-IN" sz="2400" b="1" dirty="0"/>
              <a:t>Teachers</a:t>
            </a:r>
          </a:p>
          <a:p>
            <a:pPr lvl="1"/>
            <a:r>
              <a:rPr lang="en-IN" sz="2400" dirty="0"/>
              <a:t>Self review of current teaching-learning methodologies</a:t>
            </a:r>
          </a:p>
          <a:p>
            <a:pPr lvl="1"/>
            <a:r>
              <a:rPr lang="en-IN" sz="2400" dirty="0"/>
              <a:t>Desire and willingness to modify classroom approaches</a:t>
            </a:r>
          </a:p>
          <a:p>
            <a:pPr lvl="1"/>
            <a:r>
              <a:rPr lang="en-IN" sz="2400" dirty="0"/>
              <a:t>Discern differences between intervention, remediation and tutoring requirement and relevant strategies </a:t>
            </a:r>
          </a:p>
          <a:p>
            <a:endParaRPr lang="en-IN" sz="2400" dirty="0" smtClean="0"/>
          </a:p>
          <a:p>
            <a:r>
              <a:rPr lang="en-IN" sz="2400" b="1" dirty="0" smtClean="0"/>
              <a:t>Students</a:t>
            </a:r>
            <a:endParaRPr lang="en-IN" sz="2400" b="1" dirty="0" smtClean="0"/>
          </a:p>
          <a:p>
            <a:pPr lvl="1"/>
            <a:r>
              <a:rPr lang="en-IN" sz="2400" dirty="0" smtClean="0"/>
              <a:t>Interest in classroom activity</a:t>
            </a:r>
          </a:p>
          <a:p>
            <a:pPr lvl="1"/>
            <a:r>
              <a:rPr lang="en-IN" sz="2400" dirty="0" smtClean="0"/>
              <a:t>Enhanced participation</a:t>
            </a:r>
          </a:p>
          <a:p>
            <a:pPr lvl="1"/>
            <a:r>
              <a:rPr lang="en-IN" sz="2400" dirty="0" smtClean="0"/>
              <a:t>Bonding with teacher</a:t>
            </a:r>
          </a:p>
          <a:p>
            <a:pPr lvl="1"/>
            <a:r>
              <a:rPr lang="en-IN" sz="2400" dirty="0" smtClean="0"/>
              <a:t>Enhanced self-esteem</a:t>
            </a:r>
          </a:p>
          <a:p>
            <a:pPr lvl="1"/>
            <a:r>
              <a:rPr lang="en-IN" sz="2400" dirty="0" smtClean="0"/>
              <a:t>Fillip to readiness levels required for formal academic skills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sz="3200" b="1" dirty="0" smtClean="0"/>
              <a:t>Challenges in School Mental Health Programs: The Community Child Mental Health Project’s Experiences</a:t>
            </a:r>
            <a:endParaRPr lang="en-US" sz="3200" b="1" dirty="0"/>
          </a:p>
        </p:txBody>
      </p:sp>
      <p:sp>
        <p:nvSpPr>
          <p:cNvPr id="3" name="Content Placeholder 2"/>
          <p:cNvSpPr>
            <a:spLocks noGrp="1"/>
          </p:cNvSpPr>
          <p:nvPr>
            <p:ph idx="1"/>
          </p:nvPr>
        </p:nvSpPr>
        <p:spPr>
          <a:xfrm>
            <a:off x="228600" y="1600200"/>
            <a:ext cx="8458200" cy="5257800"/>
          </a:xfrm>
        </p:spPr>
        <p:txBody>
          <a:bodyPr/>
          <a:lstStyle/>
          <a:p>
            <a:r>
              <a:rPr lang="en-US" sz="2400" dirty="0" smtClean="0"/>
              <a:t>Stigma of mental health problems</a:t>
            </a:r>
          </a:p>
          <a:p>
            <a:r>
              <a:rPr lang="en-US" sz="2400" dirty="0" smtClean="0"/>
              <a:t>Teachers’ (lack of) willingness to understand the context of children’s problems</a:t>
            </a:r>
          </a:p>
          <a:p>
            <a:r>
              <a:rPr lang="en-US" sz="2400" dirty="0" smtClean="0"/>
              <a:t>Pre-conceived (negative)notions about children’s difficult backgrounds and resulting cynicism about what such children can achieve</a:t>
            </a:r>
          </a:p>
          <a:p>
            <a:r>
              <a:rPr lang="en-US" sz="2400" dirty="0" smtClean="0"/>
              <a:t>Teachers over-burdened with administrative work; no time for children.</a:t>
            </a:r>
          </a:p>
          <a:p>
            <a:r>
              <a:rPr lang="en-US" sz="2400" dirty="0" smtClean="0"/>
              <a:t>Teachers disinterest in learning/ training.</a:t>
            </a:r>
          </a:p>
          <a:p>
            <a:r>
              <a:rPr lang="en-US" sz="2400" dirty="0" smtClean="0"/>
              <a:t>Teachers’ difficult attitudes towards corporal punishment &amp; sexual abuse.</a:t>
            </a:r>
          </a:p>
          <a:p>
            <a:r>
              <a:rPr lang="en-US" sz="2400" dirty="0" smtClean="0"/>
              <a:t>Little support from Block Education Officers &amp; Education Dept.</a:t>
            </a:r>
          </a:p>
          <a:p>
            <a:endParaRPr lang="en-US" dirty="0" smtClean="0"/>
          </a:p>
          <a:p>
            <a:endParaRPr lang="en-US" dirty="0"/>
          </a:p>
        </p:txBody>
      </p:sp>
    </p:spTree>
    <p:extLst>
      <p:ext uri="{BB962C8B-B14F-4D97-AF65-F5344CB8AC3E}">
        <p14:creationId xmlns:p14="http://schemas.microsoft.com/office/powerpoint/2010/main" val="2371968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Reflections…Food for Thought</a:t>
            </a:r>
            <a:endParaRPr lang="en-US" sz="3600" b="1" dirty="0"/>
          </a:p>
        </p:txBody>
      </p:sp>
      <p:sp>
        <p:nvSpPr>
          <p:cNvPr id="3" name="Content Placeholder 2"/>
          <p:cNvSpPr>
            <a:spLocks noGrp="1"/>
          </p:cNvSpPr>
          <p:nvPr>
            <p:ph idx="1"/>
          </p:nvPr>
        </p:nvSpPr>
        <p:spPr>
          <a:xfrm>
            <a:off x="228600" y="1295400"/>
            <a:ext cx="8763000" cy="5410200"/>
          </a:xfrm>
        </p:spPr>
        <p:txBody>
          <a:bodyPr/>
          <a:lstStyle/>
          <a:p>
            <a:r>
              <a:rPr lang="en-US" dirty="0" smtClean="0"/>
              <a:t>Are teachers the best people to assist children with emotional &amp; </a:t>
            </a:r>
            <a:r>
              <a:rPr lang="en-US" dirty="0" err="1" smtClean="0"/>
              <a:t>behaviour</a:t>
            </a:r>
            <a:r>
              <a:rPr lang="en-US" dirty="0" smtClean="0"/>
              <a:t> problems?</a:t>
            </a:r>
          </a:p>
          <a:p>
            <a:r>
              <a:rPr lang="en-US" dirty="0" smtClean="0"/>
              <a:t>Would teachers be interested in psychosocial skills and training?</a:t>
            </a:r>
          </a:p>
          <a:p>
            <a:r>
              <a:rPr lang="en-US" dirty="0" smtClean="0"/>
              <a:t>Would the Education Dept./ BEOs be willing to proactively support school mental health programs?</a:t>
            </a:r>
          </a:p>
          <a:p>
            <a:r>
              <a:rPr lang="en-US" dirty="0" smtClean="0"/>
              <a:t>Can the </a:t>
            </a:r>
            <a:r>
              <a:rPr lang="en-US" dirty="0" err="1" smtClean="0"/>
              <a:t>Sarvashiksha</a:t>
            </a:r>
            <a:r>
              <a:rPr lang="en-US" dirty="0" smtClean="0"/>
              <a:t> </a:t>
            </a:r>
            <a:r>
              <a:rPr lang="en-US" dirty="0" err="1" smtClean="0"/>
              <a:t>Abhyan</a:t>
            </a:r>
            <a:r>
              <a:rPr lang="en-US" dirty="0" smtClean="0"/>
              <a:t> inclusive education teachers be involved &amp; trained in remedial education interventions?</a:t>
            </a:r>
            <a:endParaRPr lang="en-US" dirty="0"/>
          </a:p>
        </p:txBody>
      </p:sp>
    </p:spTree>
    <p:extLst>
      <p:ext uri="{BB962C8B-B14F-4D97-AF65-F5344CB8AC3E}">
        <p14:creationId xmlns:p14="http://schemas.microsoft.com/office/powerpoint/2010/main" val="42093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body" idx="1"/>
          </p:nvPr>
        </p:nvSpPr>
        <p:spPr>
          <a:xfrm>
            <a:off x="685800" y="1752600"/>
            <a:ext cx="7772400" cy="4114800"/>
          </a:xfrm>
        </p:spPr>
        <p:txBody>
          <a:bodyPr/>
          <a:lstStyle/>
          <a:p>
            <a:pPr algn="ctr">
              <a:buFontTx/>
              <a:buNone/>
            </a:pPr>
            <a:r>
              <a:rPr lang="en-US" altLang="en-US" sz="4800" smtClean="0">
                <a:latin typeface="Arial Black" pitchFamily="34" charset="0"/>
              </a:rPr>
              <a:t>Children are not an amorphous mass of humanity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type="body" idx="1"/>
          </p:nvPr>
        </p:nvSpPr>
        <p:spPr/>
        <p:txBody>
          <a:bodyPr/>
          <a:lstStyle/>
          <a:p>
            <a:pPr algn="ctr">
              <a:buFontTx/>
              <a:buNone/>
            </a:pPr>
            <a:r>
              <a:rPr lang="en-US" altLang="en-US" sz="4800" smtClean="0">
                <a:latin typeface="Arial Black" pitchFamily="34" charset="0"/>
              </a:rPr>
              <a:t>Personhood</a:t>
            </a:r>
          </a:p>
          <a:p>
            <a:pPr algn="ctr">
              <a:buFontTx/>
              <a:buNone/>
            </a:pPr>
            <a:r>
              <a:rPr lang="en-US" altLang="en-US" sz="4800" smtClean="0">
                <a:latin typeface="Arial Black" pitchFamily="34" charset="0"/>
              </a:rPr>
              <a:t>Individuality</a:t>
            </a:r>
          </a:p>
          <a:p>
            <a:pPr algn="ctr">
              <a:buFontTx/>
              <a:buNone/>
            </a:pPr>
            <a:r>
              <a:rPr lang="en-US" altLang="en-US" sz="4800" smtClean="0">
                <a:latin typeface="Arial Black" pitchFamily="34" charset="0"/>
              </a:rPr>
              <a:t>Identity</a:t>
            </a:r>
          </a:p>
          <a:p>
            <a:pPr algn="ctr">
              <a:buFontTx/>
              <a:buNone/>
            </a:pPr>
            <a:r>
              <a:rPr lang="en-US" altLang="en-US" sz="4800" smtClean="0">
                <a:latin typeface="Arial Black" pitchFamily="34" charset="0"/>
              </a:rPr>
              <a:t>Unique universe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IN" b="1" dirty="0" smtClean="0"/>
              <a:t>Approaches to School Mental Health</a:t>
            </a:r>
            <a:endParaRPr lang="en-IN" b="1"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IN" dirty="0" smtClean="0"/>
              <a:t>Curative Care for children with specific academic/ emotional/ behaviour problems</a:t>
            </a:r>
          </a:p>
          <a:p>
            <a:pPr marL="0" indent="0" fontAlgn="auto">
              <a:spcAft>
                <a:spcPts val="0"/>
              </a:spcAft>
              <a:buFont typeface="Arial" pitchFamily="34" charset="0"/>
              <a:buNone/>
              <a:defRPr/>
            </a:pPr>
            <a:endParaRPr lang="en-IN" dirty="0" smtClean="0"/>
          </a:p>
          <a:p>
            <a:pPr fontAlgn="auto">
              <a:spcAft>
                <a:spcPts val="0"/>
              </a:spcAft>
              <a:buFont typeface="Arial" pitchFamily="34" charset="0"/>
              <a:buChar char="•"/>
              <a:defRPr/>
            </a:pPr>
            <a:r>
              <a:rPr lang="en-IN" dirty="0" smtClean="0"/>
              <a:t>Preventive and Promotive Care for all children on issues of personal safety/ sexuality/ life skills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1417638"/>
          </a:xfrm>
        </p:spPr>
        <p:txBody>
          <a:bodyPr/>
          <a:lstStyle/>
          <a:p>
            <a:r>
              <a:rPr lang="en-US" sz="3200" b="1" smtClean="0"/>
              <a:t>Community Child &amp; Adolescent Mental Health Service Project’s School Mental Health Interventions</a:t>
            </a:r>
          </a:p>
        </p:txBody>
      </p:sp>
      <p:sp>
        <p:nvSpPr>
          <p:cNvPr id="18434" name="Content Placeholder 2"/>
          <p:cNvSpPr>
            <a:spLocks noGrp="1"/>
          </p:cNvSpPr>
          <p:nvPr>
            <p:ph idx="1"/>
          </p:nvPr>
        </p:nvSpPr>
        <p:spPr/>
        <p:txBody>
          <a:bodyPr/>
          <a:lstStyle/>
          <a:p>
            <a:r>
              <a:rPr lang="en-US" smtClean="0"/>
              <a:t>Individual Interventions</a:t>
            </a:r>
          </a:p>
          <a:p>
            <a:r>
              <a:rPr lang="en-US" smtClean="0"/>
              <a:t>Group Interventions (Life Skills Sessions)</a:t>
            </a:r>
          </a:p>
          <a:p>
            <a:r>
              <a:rPr lang="en-US" smtClean="0"/>
              <a:t>Classroom-Based Remedial Education</a:t>
            </a:r>
          </a:p>
          <a:p>
            <a:r>
              <a:rPr lang="en-US" smtClean="0"/>
              <a:t>Teacher training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533400" y="26988"/>
            <a:ext cx="8229600" cy="792162"/>
          </a:xfrm>
        </p:spPr>
        <p:txBody>
          <a:bodyPr/>
          <a:lstStyle/>
          <a:p>
            <a:r>
              <a:rPr lang="en-US" sz="4000" b="1" smtClean="0"/>
              <a:t>Individual Interventions</a:t>
            </a:r>
          </a:p>
        </p:txBody>
      </p:sp>
      <p:sp>
        <p:nvSpPr>
          <p:cNvPr id="3" name="Content Placeholder 2"/>
          <p:cNvSpPr>
            <a:spLocks noGrp="1"/>
          </p:cNvSpPr>
          <p:nvPr>
            <p:ph idx="1"/>
          </p:nvPr>
        </p:nvSpPr>
        <p:spPr>
          <a:xfrm>
            <a:off x="152400" y="1143000"/>
            <a:ext cx="8839200" cy="5715000"/>
          </a:xfrm>
        </p:spPr>
        <p:txBody>
          <a:bodyPr rtlCol="0">
            <a:normAutofit fontScale="92500" lnSpcReduction="20000"/>
          </a:bodyPr>
          <a:lstStyle/>
          <a:p>
            <a:pPr fontAlgn="auto">
              <a:spcAft>
                <a:spcPts val="0"/>
              </a:spcAft>
              <a:buFont typeface="Arial" pitchFamily="34" charset="0"/>
              <a:buChar char="•"/>
              <a:defRPr/>
            </a:pPr>
            <a:r>
              <a:rPr lang="en-US" dirty="0" smtClean="0"/>
              <a:t>Teachers children with emotional, </a:t>
            </a:r>
            <a:r>
              <a:rPr lang="en-US" dirty="0" err="1" smtClean="0"/>
              <a:t>behavioural</a:t>
            </a:r>
            <a:r>
              <a:rPr lang="en-US" dirty="0" smtClean="0"/>
              <a:t> &amp; learning problems</a:t>
            </a:r>
          </a:p>
          <a:p>
            <a:pPr fontAlgn="auto">
              <a:spcAft>
                <a:spcPts val="0"/>
              </a:spcAft>
              <a:buFont typeface="Arial" pitchFamily="34" charset="0"/>
              <a:buChar char="•"/>
              <a:defRPr/>
            </a:pPr>
            <a:r>
              <a:rPr lang="en-IN" b="1" dirty="0" smtClean="0"/>
              <a:t>First level responses </a:t>
            </a:r>
            <a:r>
              <a:rPr lang="en-IN" dirty="0" smtClean="0"/>
              <a:t>comprised of the following: </a:t>
            </a:r>
            <a:endParaRPr lang="en-US" dirty="0" smtClean="0"/>
          </a:p>
          <a:p>
            <a:pPr marL="571500" indent="-571500" fontAlgn="auto">
              <a:spcAft>
                <a:spcPts val="0"/>
              </a:spcAft>
              <a:buFont typeface="Arial" pitchFamily="34" charset="0"/>
              <a:buAutoNum type="romanLcParenR"/>
              <a:defRPr/>
            </a:pPr>
            <a:r>
              <a:rPr lang="en-IN" b="1" dirty="0" smtClean="0"/>
              <a:t>Assessing the Child’s Mental Health Problem: </a:t>
            </a:r>
          </a:p>
          <a:p>
            <a:pPr fontAlgn="auto">
              <a:spcAft>
                <a:spcPts val="0"/>
              </a:spcAft>
              <a:buFont typeface="Arial" pitchFamily="34" charset="0"/>
              <a:buChar char="•"/>
              <a:defRPr/>
            </a:pPr>
            <a:r>
              <a:rPr lang="en-IN" dirty="0" smtClean="0"/>
              <a:t>Use of various assessment </a:t>
            </a:r>
            <a:r>
              <a:rPr lang="en-IN" dirty="0" err="1" smtClean="0"/>
              <a:t>proformas</a:t>
            </a:r>
            <a:r>
              <a:rPr lang="en-IN" dirty="0" smtClean="0"/>
              <a:t> developed by Project</a:t>
            </a:r>
          </a:p>
          <a:p>
            <a:pPr fontAlgn="auto">
              <a:spcAft>
                <a:spcPts val="0"/>
              </a:spcAft>
              <a:buFont typeface="Arial" pitchFamily="34" charset="0"/>
              <a:buChar char="•"/>
              <a:defRPr/>
            </a:pPr>
            <a:r>
              <a:rPr lang="en-IN" dirty="0" smtClean="0"/>
              <a:t>Information was obtained from both the teacher as well as the child (and where possible from the child’s parents), </a:t>
            </a:r>
          </a:p>
          <a:p>
            <a:pPr marL="0" indent="0" fontAlgn="auto">
              <a:spcAft>
                <a:spcPts val="0"/>
              </a:spcAft>
              <a:buFont typeface="Arial" pitchFamily="34" charset="0"/>
              <a:buNone/>
              <a:defRPr/>
            </a:pPr>
            <a:r>
              <a:rPr lang="en-IN" b="1" dirty="0" smtClean="0"/>
              <a:t>ii) Diagnosing the Child’s Problem: </a:t>
            </a:r>
          </a:p>
          <a:p>
            <a:pPr marL="0" indent="0" fontAlgn="auto">
              <a:spcAft>
                <a:spcPts val="0"/>
              </a:spcAft>
              <a:buFont typeface="Arial" pitchFamily="34" charset="0"/>
              <a:buNone/>
              <a:defRPr/>
            </a:pPr>
            <a:r>
              <a:rPr lang="en-IN" dirty="0" smtClean="0"/>
              <a:t>Based on the information obtained from the child and teacher, a diagnosis of the child’s mental health disorder is made.</a:t>
            </a:r>
            <a:endParaRPr lang="en-US" dirty="0" smtClean="0"/>
          </a:p>
          <a:p>
            <a:pPr fontAlgn="auto">
              <a:spcAft>
                <a:spcPts val="0"/>
              </a:spcAft>
              <a:buFont typeface="Arial" pitchFamily="34" charset="0"/>
              <a:buChar cha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rtlCol="0">
            <a:normAutofit fontScale="70000" lnSpcReduction="20000"/>
          </a:bodyPr>
          <a:lstStyle/>
          <a:p>
            <a:pPr marL="0" indent="0" fontAlgn="auto">
              <a:spcAft>
                <a:spcPts val="0"/>
              </a:spcAft>
              <a:buFont typeface="Arial" pitchFamily="34" charset="0"/>
              <a:buNone/>
              <a:defRPr/>
            </a:pPr>
            <a:r>
              <a:rPr lang="en-IN" b="1" dirty="0" smtClean="0"/>
              <a:t>iii) Providing Interventions to the Child: </a:t>
            </a:r>
          </a:p>
          <a:p>
            <a:pPr fontAlgn="auto">
              <a:spcAft>
                <a:spcPts val="0"/>
              </a:spcAft>
              <a:buFont typeface="Arial" pitchFamily="34" charset="0"/>
              <a:buChar char="•"/>
              <a:defRPr/>
            </a:pPr>
            <a:r>
              <a:rPr lang="en-IN" dirty="0"/>
              <a:t>R</a:t>
            </a:r>
            <a:r>
              <a:rPr lang="en-IN" dirty="0" smtClean="0"/>
              <a:t>ecognizing and acknowledging (accepting) the child’s emotions, </a:t>
            </a:r>
          </a:p>
          <a:p>
            <a:pPr fontAlgn="auto">
              <a:spcAft>
                <a:spcPts val="0"/>
              </a:spcAft>
              <a:buFont typeface="Arial" pitchFamily="34" charset="0"/>
              <a:buChar char="•"/>
              <a:defRPr/>
            </a:pPr>
            <a:r>
              <a:rPr lang="en-IN" dirty="0" smtClean="0"/>
              <a:t>providing reassurance, </a:t>
            </a:r>
          </a:p>
          <a:p>
            <a:pPr fontAlgn="auto">
              <a:spcAft>
                <a:spcPts val="0"/>
              </a:spcAft>
              <a:buFont typeface="Arial" pitchFamily="34" charset="0"/>
              <a:buChar char="•"/>
              <a:defRPr/>
            </a:pPr>
            <a:r>
              <a:rPr lang="en-IN" dirty="0"/>
              <a:t>F</a:t>
            </a:r>
            <a:r>
              <a:rPr lang="en-IN" dirty="0" smtClean="0"/>
              <a:t>raming the problem in such a way as to help the child gain insight/ understanding of the problem and its consequences, </a:t>
            </a:r>
          </a:p>
          <a:p>
            <a:pPr fontAlgn="auto">
              <a:spcAft>
                <a:spcPts val="0"/>
              </a:spcAft>
              <a:buFont typeface="Arial" pitchFamily="34" charset="0"/>
              <a:buChar char="•"/>
              <a:defRPr/>
            </a:pPr>
            <a:r>
              <a:rPr lang="en-IN" dirty="0"/>
              <a:t>S</a:t>
            </a:r>
            <a:r>
              <a:rPr lang="en-IN" dirty="0" smtClean="0"/>
              <a:t>uggesting to the child certain steps he/she can to reduce the problem. (</a:t>
            </a:r>
            <a:r>
              <a:rPr lang="en-IN" dirty="0" err="1" smtClean="0"/>
              <a:t>Eg</a:t>
            </a:r>
            <a:r>
              <a:rPr lang="en-IN" dirty="0" smtClean="0"/>
              <a:t>- relaxation exercises, anger management techniques).</a:t>
            </a:r>
            <a:endParaRPr lang="en-US" dirty="0" smtClean="0"/>
          </a:p>
          <a:p>
            <a:pPr marL="0" indent="0" fontAlgn="auto">
              <a:spcAft>
                <a:spcPts val="0"/>
              </a:spcAft>
              <a:buFont typeface="Arial" pitchFamily="34" charset="0"/>
              <a:buNone/>
              <a:defRPr/>
            </a:pPr>
            <a:r>
              <a:rPr lang="en-IN" b="1" dirty="0" smtClean="0"/>
              <a:t>iv) Providing Inputs to the Teacher: </a:t>
            </a:r>
          </a:p>
          <a:p>
            <a:pPr fontAlgn="auto">
              <a:spcAft>
                <a:spcPts val="0"/>
              </a:spcAft>
              <a:buFont typeface="Arial" pitchFamily="34" charset="0"/>
              <a:buChar char="•"/>
              <a:defRPr/>
            </a:pPr>
            <a:r>
              <a:rPr lang="en-IN" dirty="0"/>
              <a:t>T</a:t>
            </a:r>
            <a:r>
              <a:rPr lang="en-IN" dirty="0" smtClean="0"/>
              <a:t>eacher educated about nature of the child’s problem </a:t>
            </a:r>
          </a:p>
          <a:p>
            <a:pPr fontAlgn="auto">
              <a:spcAft>
                <a:spcPts val="0"/>
              </a:spcAft>
              <a:buFont typeface="Arial" pitchFamily="34" charset="0"/>
              <a:buChar char="•"/>
              <a:defRPr/>
            </a:pPr>
            <a:r>
              <a:rPr lang="en-IN" dirty="0"/>
              <a:t>P</a:t>
            </a:r>
            <a:r>
              <a:rPr lang="en-IN" dirty="0" smtClean="0"/>
              <a:t>rovided with inputs on how to support the child and assist him/her with the problem identified. </a:t>
            </a:r>
          </a:p>
          <a:p>
            <a:pPr marL="0" indent="0" fontAlgn="auto">
              <a:spcAft>
                <a:spcPts val="0"/>
              </a:spcAft>
              <a:buFont typeface="Arial" pitchFamily="34" charset="0"/>
              <a:buNone/>
              <a:defRPr/>
            </a:pPr>
            <a:r>
              <a:rPr lang="en-IN" b="1" dirty="0" smtClean="0"/>
              <a:t>v) Referral to Tertiary Mental Healthcare Facilities: </a:t>
            </a:r>
          </a:p>
          <a:p>
            <a:pPr fontAlgn="auto">
              <a:spcAft>
                <a:spcPts val="0"/>
              </a:spcAft>
              <a:buFont typeface="Arial" pitchFamily="34" charset="0"/>
              <a:buChar char="•"/>
              <a:defRPr/>
            </a:pPr>
            <a:r>
              <a:rPr lang="en-IN" dirty="0" smtClean="0"/>
              <a:t>children with mild to moderate problems are assisted at school</a:t>
            </a:r>
          </a:p>
          <a:p>
            <a:pPr fontAlgn="auto">
              <a:spcAft>
                <a:spcPts val="0"/>
              </a:spcAft>
              <a:buFont typeface="Arial" pitchFamily="34" charset="0"/>
              <a:buChar char="•"/>
              <a:defRPr/>
            </a:pPr>
            <a:r>
              <a:rPr lang="en-IN" dirty="0" smtClean="0"/>
              <a:t>Children who are referred:</a:t>
            </a:r>
          </a:p>
          <a:p>
            <a:pPr fontAlgn="auto">
              <a:spcAft>
                <a:spcPts val="0"/>
              </a:spcAft>
              <a:buFont typeface="Arial" pitchFamily="34" charset="0"/>
              <a:buChar char="•"/>
              <a:defRPr/>
            </a:pPr>
            <a:r>
              <a:rPr lang="en-IN" dirty="0" smtClean="0"/>
              <a:t>have more severe problems requiring psychiatric medication and/or in-depth therapeutic intervention (over a longer period of time) </a:t>
            </a:r>
          </a:p>
          <a:p>
            <a:pPr fontAlgn="auto">
              <a:spcAft>
                <a:spcPts val="0"/>
              </a:spcAft>
              <a:buFont typeface="Arial" pitchFamily="34" charset="0"/>
              <a:buChar char="•"/>
              <a:defRPr/>
            </a:pPr>
            <a:r>
              <a:rPr lang="en-IN" dirty="0" smtClean="0"/>
              <a:t>Certain types of disorder ( children with PTSD, self-harm issues, severe conduct symptoms that include violent behaviour )</a:t>
            </a:r>
          </a:p>
          <a:p>
            <a:pPr fontAlgn="auto">
              <a:spcAft>
                <a:spcPts val="0"/>
              </a:spcAft>
              <a:buFont typeface="Arial" pitchFamily="34" charset="0"/>
              <a:buChar char="•"/>
              <a:defRPr/>
            </a:pPr>
            <a:r>
              <a:rPr lang="en-IN" dirty="0" smtClean="0"/>
              <a:t>Context of the problem (extremely difficult family or social situations such as those with experiences of loss/grief/trauma, physical and sexual abuse ). </a:t>
            </a:r>
            <a:endParaRPr lang="en-US" dirty="0" smtClean="0"/>
          </a:p>
          <a:p>
            <a:pPr marL="0" indent="0" fontAlgn="auto">
              <a:spcAft>
                <a:spcPts val="0"/>
              </a:spcAft>
              <a:buFont typeface="Arial" pitchFamily="34" charset="0"/>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0"/>
            <a:ext cx="9144000" cy="1219200"/>
          </a:xfrm>
        </p:spPr>
        <p:txBody>
          <a:bodyPr/>
          <a:lstStyle/>
          <a:p>
            <a:r>
              <a:rPr lang="en-US" sz="3600" b="1" smtClean="0"/>
              <a:t>Common Child &amp; Adolescent Mental Health Problems in School</a:t>
            </a:r>
          </a:p>
        </p:txBody>
      </p:sp>
      <p:sp>
        <p:nvSpPr>
          <p:cNvPr id="3" name="Content Placeholder 2"/>
          <p:cNvSpPr>
            <a:spLocks noGrp="1"/>
          </p:cNvSpPr>
          <p:nvPr>
            <p:ph idx="1"/>
          </p:nvPr>
        </p:nvSpPr>
        <p:spPr>
          <a:xfrm>
            <a:off x="152400" y="1295400"/>
            <a:ext cx="8839200" cy="5410200"/>
          </a:xfrm>
        </p:spPr>
        <p:txBody>
          <a:bodyPr rtlCol="0">
            <a:normAutofit lnSpcReduction="10000"/>
          </a:bodyPr>
          <a:lstStyle/>
          <a:p>
            <a:pPr fontAlgn="auto">
              <a:spcAft>
                <a:spcPts val="0"/>
              </a:spcAft>
              <a:buFont typeface="Arial" pitchFamily="34" charset="0"/>
              <a:buChar char="•"/>
              <a:defRPr/>
            </a:pPr>
            <a:r>
              <a:rPr lang="en-IN" dirty="0"/>
              <a:t>A</a:t>
            </a:r>
            <a:r>
              <a:rPr lang="en-IN" dirty="0" smtClean="0"/>
              <a:t>nxiety (marital </a:t>
            </a:r>
            <a:r>
              <a:rPr lang="en-IN" dirty="0"/>
              <a:t>conflicts/ family issues in children’s homes; </a:t>
            </a:r>
            <a:r>
              <a:rPr lang="en-IN" dirty="0" smtClean="0"/>
              <a:t>learning </a:t>
            </a:r>
            <a:r>
              <a:rPr lang="en-IN" dirty="0"/>
              <a:t>problems and the fear </a:t>
            </a:r>
            <a:r>
              <a:rPr lang="en-IN" dirty="0" smtClean="0"/>
              <a:t>of classroom </a:t>
            </a:r>
            <a:r>
              <a:rPr lang="en-IN" dirty="0"/>
              <a:t>due to the teacher’s </a:t>
            </a:r>
            <a:r>
              <a:rPr lang="en-IN" dirty="0" smtClean="0"/>
              <a:t>expectations; </a:t>
            </a:r>
            <a:r>
              <a:rPr lang="en-IN" dirty="0"/>
              <a:t>alcohol abuse by </a:t>
            </a:r>
            <a:r>
              <a:rPr lang="en-IN" dirty="0" smtClean="0"/>
              <a:t>parents; bullying…)</a:t>
            </a:r>
          </a:p>
          <a:p>
            <a:pPr fontAlgn="auto">
              <a:spcAft>
                <a:spcPts val="0"/>
              </a:spcAft>
              <a:buFont typeface="Arial" pitchFamily="34" charset="0"/>
              <a:buChar char="•"/>
              <a:defRPr/>
            </a:pPr>
            <a:r>
              <a:rPr lang="en-IN" dirty="0" smtClean="0"/>
              <a:t>Attention Deficit Hyperactive Disorder</a:t>
            </a:r>
          </a:p>
          <a:p>
            <a:pPr fontAlgn="auto">
              <a:spcAft>
                <a:spcPts val="0"/>
              </a:spcAft>
              <a:buFont typeface="Arial" pitchFamily="34" charset="0"/>
              <a:buChar char="•"/>
              <a:defRPr/>
            </a:pPr>
            <a:r>
              <a:rPr lang="en-IN" dirty="0" smtClean="0"/>
              <a:t>Anger, aggression </a:t>
            </a:r>
            <a:r>
              <a:rPr lang="en-IN" dirty="0"/>
              <a:t>issues </a:t>
            </a:r>
            <a:r>
              <a:rPr lang="en-IN" dirty="0" smtClean="0"/>
              <a:t>(…neglect </a:t>
            </a:r>
            <a:r>
              <a:rPr lang="en-IN" dirty="0"/>
              <a:t>and </a:t>
            </a:r>
            <a:r>
              <a:rPr lang="en-US" dirty="0"/>
              <a:t>punitive and/or emotionally rejecting parenting</a:t>
            </a:r>
            <a:r>
              <a:rPr lang="en-IN" dirty="0"/>
              <a:t>; </a:t>
            </a:r>
            <a:r>
              <a:rPr lang="en-IN" dirty="0" smtClean="0"/>
              <a:t>exposure to aggression </a:t>
            </a:r>
            <a:r>
              <a:rPr lang="en-IN" dirty="0"/>
              <a:t>and violence at home, </a:t>
            </a:r>
            <a:r>
              <a:rPr lang="en-US" dirty="0" smtClean="0"/>
              <a:t>+ in peer </a:t>
            </a:r>
            <a:r>
              <a:rPr lang="en-US" dirty="0"/>
              <a:t>group </a:t>
            </a:r>
            <a:r>
              <a:rPr lang="en-US" dirty="0" smtClean="0"/>
              <a:t>interactions).</a:t>
            </a:r>
          </a:p>
          <a:p>
            <a:pPr fontAlgn="auto">
              <a:spcAft>
                <a:spcPts val="0"/>
              </a:spcAft>
              <a:buFont typeface="Arial" pitchFamily="34" charset="0"/>
              <a:buChar char="•"/>
              <a:defRPr/>
            </a:pPr>
            <a:r>
              <a:rPr lang="en-US" dirty="0" smtClean="0"/>
              <a:t>Substance abuse</a:t>
            </a:r>
          </a:p>
          <a:p>
            <a:pPr fontAlgn="auto">
              <a:spcAft>
                <a:spcPts val="0"/>
              </a:spcAft>
              <a:buFont typeface="Arial" pitchFamily="34" charset="0"/>
              <a:buChar char="•"/>
              <a:defRPr/>
            </a:pPr>
            <a:r>
              <a:rPr lang="en-US" dirty="0" smtClean="0"/>
              <a:t>(Mild) Intellectual Disability</a:t>
            </a:r>
            <a:endParaRPr lang="en-US" dirty="0"/>
          </a:p>
          <a:p>
            <a:pPr fontAlgn="auto">
              <a:spcAft>
                <a:spcPts val="0"/>
              </a:spcAft>
              <a:buFont typeface="Arial" pitchFamily="34" charset="0"/>
              <a:buChar char="•"/>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1272</Words>
  <Application>Microsoft Office PowerPoint</Application>
  <PresentationFormat>On-screen Show (4:3)</PresentationFormat>
  <Paragraphs>177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Strategies for  Mental Health in Schools  Orientation for DDPIs and Psychiatrists  State level Workshop on Mental Health Program in Karnataka National Health Mission, Government of Karnataka &amp;  Centre for Public Health &amp; Dept. of Psychiatry, NIMHANS 28th January 2016</vt:lpstr>
      <vt:lpstr>PowerPoint Presentation</vt:lpstr>
      <vt:lpstr>PowerPoint Presentation</vt:lpstr>
      <vt:lpstr>PowerPoint Presentation</vt:lpstr>
      <vt:lpstr>Approaches to School Mental Health</vt:lpstr>
      <vt:lpstr>Community Child &amp; Adolescent Mental Health Service Project’s School Mental Health Interventions</vt:lpstr>
      <vt:lpstr>Individual Interventions</vt:lpstr>
      <vt:lpstr>PowerPoint Presentation</vt:lpstr>
      <vt:lpstr>Common Child &amp; Adolescent Mental Health Problems in School</vt:lpstr>
      <vt:lpstr> Impact of First Level Responses  </vt:lpstr>
      <vt:lpstr>Group Work Interventions</vt:lpstr>
      <vt:lpstr>PowerPoint Presentation</vt:lpstr>
      <vt:lpstr>Response Scenarios (3)</vt:lpstr>
      <vt:lpstr>Response to Problem Issues:  Discourse Mode</vt:lpstr>
      <vt:lpstr>Life Skills Model</vt:lpstr>
      <vt:lpstr>Life Skills</vt:lpstr>
      <vt:lpstr>PowerPoint Presentation</vt:lpstr>
      <vt:lpstr>How Life Skills Teaching Works</vt:lpstr>
      <vt:lpstr>Experiential methodologies</vt:lpstr>
      <vt:lpstr>PowerPoint Presentation</vt:lpstr>
      <vt:lpstr>Teacher Training</vt:lpstr>
      <vt:lpstr>Our Reach…(June 2014 to 2017)</vt:lpstr>
      <vt:lpstr>Remedial Education</vt:lpstr>
      <vt:lpstr>Approaches to Classroom-Based  Remedial Education</vt:lpstr>
      <vt:lpstr> Classroom Demonstrations </vt:lpstr>
      <vt:lpstr>Outcomes of Remedial Education</vt:lpstr>
      <vt:lpstr>Challenges in School Mental Health Programs: The Community Child Mental Health Project’s Experiences</vt:lpstr>
      <vt:lpstr>Reflections…Food for Thought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Mental Health  Orientation for DDPIs and Psychiatrists 28th January 2016</dc:title>
  <dc:creator>Admin</dc:creator>
  <cp:lastModifiedBy>Admin</cp:lastModifiedBy>
  <cp:revision>38</cp:revision>
  <dcterms:created xsi:type="dcterms:W3CDTF">2017-01-20T07:36:42Z</dcterms:created>
  <dcterms:modified xsi:type="dcterms:W3CDTF">2017-01-27T09:37:26Z</dcterms:modified>
</cp:coreProperties>
</file>