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58677-4C61-427B-8198-0EB6862633B5}" type="datetimeFigureOut">
              <a:rPr lang="en-IN" smtClean="0"/>
              <a:t>31-01-2015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2838E-513A-4EA5-8C22-06DB2DBAA08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80089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58677-4C61-427B-8198-0EB6862633B5}" type="datetimeFigureOut">
              <a:rPr lang="en-IN" smtClean="0"/>
              <a:t>31-01-2015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2838E-513A-4EA5-8C22-06DB2DBAA08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20694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58677-4C61-427B-8198-0EB6862633B5}" type="datetimeFigureOut">
              <a:rPr lang="en-IN" smtClean="0"/>
              <a:t>31-01-2015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2838E-513A-4EA5-8C22-06DB2DBAA08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18415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58677-4C61-427B-8198-0EB6862633B5}" type="datetimeFigureOut">
              <a:rPr lang="en-IN" smtClean="0"/>
              <a:t>31-01-2015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2838E-513A-4EA5-8C22-06DB2DBAA08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961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58677-4C61-427B-8198-0EB6862633B5}" type="datetimeFigureOut">
              <a:rPr lang="en-IN" smtClean="0"/>
              <a:t>31-01-2015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2838E-513A-4EA5-8C22-06DB2DBAA08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39490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58677-4C61-427B-8198-0EB6862633B5}" type="datetimeFigureOut">
              <a:rPr lang="en-IN" smtClean="0"/>
              <a:t>31-01-2015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2838E-513A-4EA5-8C22-06DB2DBAA08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70728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58677-4C61-427B-8198-0EB6862633B5}" type="datetimeFigureOut">
              <a:rPr lang="en-IN" smtClean="0"/>
              <a:t>31-01-2015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2838E-513A-4EA5-8C22-06DB2DBAA08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01536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58677-4C61-427B-8198-0EB6862633B5}" type="datetimeFigureOut">
              <a:rPr lang="en-IN" smtClean="0"/>
              <a:t>31-01-2015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2838E-513A-4EA5-8C22-06DB2DBAA08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89805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58677-4C61-427B-8198-0EB6862633B5}" type="datetimeFigureOut">
              <a:rPr lang="en-IN" smtClean="0"/>
              <a:t>31-01-2015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2838E-513A-4EA5-8C22-06DB2DBAA08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63734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58677-4C61-427B-8198-0EB6862633B5}" type="datetimeFigureOut">
              <a:rPr lang="en-IN" smtClean="0"/>
              <a:t>31-01-2015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2838E-513A-4EA5-8C22-06DB2DBAA08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81044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58677-4C61-427B-8198-0EB6862633B5}" type="datetimeFigureOut">
              <a:rPr lang="en-IN" smtClean="0"/>
              <a:t>31-01-2015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2838E-513A-4EA5-8C22-06DB2DBAA08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63830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758677-4C61-427B-8198-0EB6862633B5}" type="datetimeFigureOut">
              <a:rPr lang="en-IN" smtClean="0"/>
              <a:t>31-01-2015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02838E-513A-4EA5-8C22-06DB2DBAA08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38136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620688"/>
            <a:ext cx="8496944" cy="2835746"/>
          </a:xfrm>
        </p:spPr>
        <p:txBody>
          <a:bodyPr>
            <a:normAutofit fontScale="90000"/>
          </a:bodyPr>
          <a:lstStyle/>
          <a:p>
            <a:r>
              <a:rPr lang="en-IN" sz="4900" b="1" dirty="0" smtClean="0"/>
              <a:t>Psychosocial Healthcare Needs of HIV Infected &amp; Affected Children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IN" b="1" dirty="0" smtClean="0"/>
              <a:t> </a:t>
            </a:r>
            <a:br>
              <a:rPr lang="en-IN" b="1" dirty="0" smtClean="0"/>
            </a:br>
            <a:r>
              <a:rPr lang="en-IN" b="1" dirty="0" smtClean="0"/>
              <a:t>A Child Mental Health Perspective</a:t>
            </a:r>
            <a:endParaRPr lang="en-IN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4077072"/>
            <a:ext cx="8640960" cy="2160240"/>
          </a:xfrm>
        </p:spPr>
        <p:txBody>
          <a:bodyPr>
            <a:normAutofit fontScale="70000" lnSpcReduction="20000"/>
          </a:bodyPr>
          <a:lstStyle/>
          <a:p>
            <a:r>
              <a:rPr lang="en-IN" dirty="0" smtClean="0"/>
              <a:t>30</a:t>
            </a:r>
            <a:r>
              <a:rPr lang="en-IN" baseline="30000" dirty="0" smtClean="0"/>
              <a:t>th</a:t>
            </a:r>
            <a:r>
              <a:rPr lang="en-IN" dirty="0" smtClean="0"/>
              <a:t> January 2015 </a:t>
            </a:r>
          </a:p>
          <a:p>
            <a:r>
              <a:rPr lang="en-IN" smtClean="0"/>
              <a:t>For Karnataka </a:t>
            </a:r>
            <a:r>
              <a:rPr lang="en-IN" dirty="0" smtClean="0"/>
              <a:t>Health </a:t>
            </a:r>
            <a:r>
              <a:rPr lang="en-IN" smtClean="0"/>
              <a:t>Promotion Trust</a:t>
            </a:r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Community Child &amp; Mental Health Service Project</a:t>
            </a:r>
          </a:p>
          <a:p>
            <a:r>
              <a:rPr lang="en-IN" dirty="0" smtClean="0"/>
              <a:t>Dept. of Child &amp; Adolescent Mental Health</a:t>
            </a:r>
          </a:p>
          <a:p>
            <a:r>
              <a:rPr lang="en-IN" dirty="0" smtClean="0"/>
              <a:t>NIMHANS, Bangalore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18311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IN" b="1" dirty="0" smtClean="0"/>
              <a:t>Stigma &amp; Discrimination Issues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54461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IN" b="1" dirty="0" smtClean="0"/>
              <a:t>Discrimination by:</a:t>
            </a:r>
          </a:p>
          <a:p>
            <a:r>
              <a:rPr lang="en-IN" dirty="0" smtClean="0"/>
              <a:t> Schools</a:t>
            </a:r>
          </a:p>
          <a:p>
            <a:r>
              <a:rPr lang="en-IN" dirty="0" smtClean="0"/>
              <a:t>Members of extended family</a:t>
            </a:r>
          </a:p>
          <a:p>
            <a:r>
              <a:rPr lang="en-IN" dirty="0" smtClean="0"/>
              <a:t>Other children/ parents</a:t>
            </a:r>
          </a:p>
          <a:p>
            <a:pPr marL="0" indent="0">
              <a:buNone/>
            </a:pPr>
            <a:endParaRPr lang="en-IN" dirty="0" smtClean="0"/>
          </a:p>
          <a:p>
            <a:pPr marL="0" indent="0">
              <a:buNone/>
            </a:pPr>
            <a:r>
              <a:rPr lang="en-IN" b="1" dirty="0" smtClean="0"/>
              <a:t>Responses:</a:t>
            </a:r>
          </a:p>
          <a:p>
            <a:r>
              <a:rPr lang="en-IN" dirty="0" smtClean="0"/>
              <a:t>Advocacy</a:t>
            </a:r>
          </a:p>
          <a:p>
            <a:r>
              <a:rPr lang="en-IN" dirty="0" smtClean="0"/>
              <a:t>Strengthening children’s sense of self/ identity</a:t>
            </a:r>
          </a:p>
          <a:p>
            <a:r>
              <a:rPr lang="en-IN" dirty="0" smtClean="0"/>
              <a:t>Opportunities for children’s social skill development/ </a:t>
            </a:r>
          </a:p>
          <a:p>
            <a:r>
              <a:rPr lang="en-IN" dirty="0"/>
              <a:t>providing planned</a:t>
            </a:r>
          </a:p>
          <a:p>
            <a:r>
              <a:rPr lang="en-IN" dirty="0" smtClean="0"/>
              <a:t>Opportunities </a:t>
            </a:r>
            <a:r>
              <a:rPr lang="en-IN" dirty="0"/>
              <a:t>for </a:t>
            </a:r>
            <a:r>
              <a:rPr lang="en-IN" dirty="0" smtClean="0"/>
              <a:t>children </a:t>
            </a:r>
            <a:r>
              <a:rPr lang="en-IN" dirty="0"/>
              <a:t>to engage in day-today social interactions outside the </a:t>
            </a:r>
            <a:r>
              <a:rPr lang="en-IN" dirty="0" smtClean="0"/>
              <a:t>institution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80693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036496" cy="1143000"/>
          </a:xfrm>
        </p:spPr>
        <p:txBody>
          <a:bodyPr>
            <a:noAutofit/>
          </a:bodyPr>
          <a:lstStyle/>
          <a:p>
            <a:r>
              <a:rPr lang="en-IN" sz="3600" b="1" dirty="0" smtClean="0"/>
              <a:t>Focus of Psychosocial Healthcare Work with HIV Infected/ Affected Children</a:t>
            </a:r>
            <a:endParaRPr lang="en-IN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484784"/>
            <a:ext cx="8856984" cy="5184576"/>
          </a:xfrm>
        </p:spPr>
        <p:txBody>
          <a:bodyPr>
            <a:normAutofit/>
          </a:bodyPr>
          <a:lstStyle/>
          <a:p>
            <a:r>
              <a:rPr lang="en-IN" dirty="0"/>
              <a:t>Building an understanding in agency staff that HIV care is not just about providing </a:t>
            </a:r>
            <a:r>
              <a:rPr lang="en-IN" dirty="0" smtClean="0"/>
              <a:t>basic needs </a:t>
            </a:r>
            <a:r>
              <a:rPr lang="en-IN" dirty="0"/>
              <a:t>and that institutional care for HIV infected/ affected children involves larger </a:t>
            </a:r>
            <a:r>
              <a:rPr lang="en-IN" dirty="0" smtClean="0"/>
              <a:t>mental health </a:t>
            </a:r>
            <a:r>
              <a:rPr lang="en-IN" dirty="0"/>
              <a:t>issues.</a:t>
            </a:r>
          </a:p>
          <a:p>
            <a:r>
              <a:rPr lang="en-IN" dirty="0" smtClean="0"/>
              <a:t> </a:t>
            </a:r>
            <a:r>
              <a:rPr lang="en-IN" dirty="0"/>
              <a:t>An understanding of child development and how HIV impacts children’s </a:t>
            </a:r>
            <a:r>
              <a:rPr lang="en-IN" dirty="0" smtClean="0"/>
              <a:t>neurodevelopment; consequently</a:t>
            </a:r>
            <a:r>
              <a:rPr lang="en-IN" dirty="0"/>
              <a:t>, in addition to ART and nutrition, develop knowledge </a:t>
            </a:r>
            <a:r>
              <a:rPr lang="en-IN" dirty="0" smtClean="0"/>
              <a:t>and skills </a:t>
            </a:r>
            <a:r>
              <a:rPr lang="en-IN" dirty="0"/>
              <a:t>to be able to maintain children’s developmental </a:t>
            </a:r>
            <a:r>
              <a:rPr lang="en-IN" dirty="0" smtClean="0"/>
              <a:t>trajectories.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41337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dirty="0" smtClean="0"/>
              <a:t>Getting agencies to acknowledge/ agree that they have a role to play in illness and disclosure issues i.e. that discussions about illness (including impact, consequences and ART adherence) as well as disclosure need to be done using systematic methods.</a:t>
            </a:r>
          </a:p>
          <a:p>
            <a:r>
              <a:rPr lang="en-IN" dirty="0" smtClean="0"/>
              <a:t>Developing a stronger understanding of the ethics involved in caring for HIV affected/infected children—including disclosure, professional ways of creating familial types of support,.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83712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lnSpcReduction="10000"/>
          </a:bodyPr>
          <a:lstStyle/>
          <a:p>
            <a:r>
              <a:rPr lang="en-IN" dirty="0" smtClean="0"/>
              <a:t>Understanding individual children’s realities rather than a ‘one approach fits all’ method.</a:t>
            </a:r>
          </a:p>
          <a:p>
            <a:r>
              <a:rPr lang="en-IN" dirty="0" smtClean="0"/>
              <a:t>Skills for identification of emotional and behavioural issues and the nature of their</a:t>
            </a:r>
          </a:p>
          <a:p>
            <a:r>
              <a:rPr lang="en-IN" dirty="0" smtClean="0"/>
              <a:t>relationship to the child’s HIV illness.</a:t>
            </a:r>
          </a:p>
          <a:p>
            <a:r>
              <a:rPr lang="en-IN" dirty="0" smtClean="0"/>
              <a:t>Skills for systematic use of methods to address emotional and behaviour problems.</a:t>
            </a:r>
          </a:p>
          <a:p>
            <a:r>
              <a:rPr lang="en-IN" dirty="0" smtClean="0"/>
              <a:t>Skills to support children in their experiences of loss and grief traumas.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1209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4674"/>
            <a:ext cx="8229600" cy="850106"/>
          </a:xfrm>
        </p:spPr>
        <p:txBody>
          <a:bodyPr/>
          <a:lstStyle/>
          <a:p>
            <a:r>
              <a:rPr lang="en-IN" b="1" dirty="0" smtClean="0"/>
              <a:t>Contexts of Care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908720"/>
            <a:ext cx="8784976" cy="576064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IN" b="1" dirty="0"/>
              <a:t>C</a:t>
            </a:r>
            <a:r>
              <a:rPr lang="en-IN" b="1" dirty="0" smtClean="0"/>
              <a:t>hildren </a:t>
            </a:r>
            <a:r>
              <a:rPr lang="en-IN" b="1" dirty="0"/>
              <a:t>within institutions </a:t>
            </a:r>
            <a:endParaRPr lang="en-IN" b="1" dirty="0" smtClean="0"/>
          </a:p>
          <a:p>
            <a:r>
              <a:rPr lang="en-IN" dirty="0"/>
              <a:t>C</a:t>
            </a:r>
            <a:r>
              <a:rPr lang="en-IN" dirty="0" smtClean="0"/>
              <a:t>hildren relinquished </a:t>
            </a:r>
            <a:r>
              <a:rPr lang="en-IN" dirty="0"/>
              <a:t>by their families </a:t>
            </a:r>
            <a:endParaRPr lang="en-IN" dirty="0" smtClean="0"/>
          </a:p>
          <a:p>
            <a:r>
              <a:rPr lang="en-IN" dirty="0" smtClean="0"/>
              <a:t>Experience:</a:t>
            </a:r>
          </a:p>
          <a:p>
            <a:pPr lvl="1"/>
            <a:r>
              <a:rPr lang="en-IN" dirty="0" smtClean="0"/>
              <a:t>Trauma of loss and grief</a:t>
            </a:r>
          </a:p>
          <a:p>
            <a:pPr lvl="1"/>
            <a:r>
              <a:rPr lang="en-IN" dirty="0" smtClean="0"/>
              <a:t>Institutionalization </a:t>
            </a:r>
          </a:p>
          <a:p>
            <a:pPr lvl="1"/>
            <a:r>
              <a:rPr lang="en-IN" dirty="0" smtClean="0"/>
              <a:t>Illness</a:t>
            </a:r>
          </a:p>
          <a:p>
            <a:pPr marL="0" indent="0">
              <a:buNone/>
            </a:pPr>
            <a:endParaRPr lang="en-IN" dirty="0" smtClean="0"/>
          </a:p>
          <a:p>
            <a:pPr marL="0" indent="0">
              <a:buNone/>
            </a:pPr>
            <a:r>
              <a:rPr lang="en-IN" b="1" dirty="0" smtClean="0"/>
              <a:t>Children in the community</a:t>
            </a:r>
          </a:p>
          <a:p>
            <a:r>
              <a:rPr lang="en-IN" dirty="0" smtClean="0"/>
              <a:t>children </a:t>
            </a:r>
            <a:r>
              <a:rPr lang="en-IN" dirty="0"/>
              <a:t>who live at home </a:t>
            </a:r>
            <a:r>
              <a:rPr lang="en-IN" dirty="0" smtClean="0"/>
              <a:t>with infected </a:t>
            </a:r>
            <a:r>
              <a:rPr lang="en-IN" dirty="0"/>
              <a:t>parents or with the surviving </a:t>
            </a:r>
            <a:r>
              <a:rPr lang="en-IN" dirty="0" smtClean="0"/>
              <a:t>parent </a:t>
            </a:r>
          </a:p>
          <a:p>
            <a:r>
              <a:rPr lang="en-IN" dirty="0" smtClean="0"/>
              <a:t>Experience: </a:t>
            </a:r>
          </a:p>
          <a:p>
            <a:pPr lvl="1"/>
            <a:r>
              <a:rPr lang="en-IN" dirty="0"/>
              <a:t>F</a:t>
            </a:r>
            <a:r>
              <a:rPr lang="en-IN" dirty="0" smtClean="0"/>
              <a:t>inancial/ physical/ psychological </a:t>
            </a:r>
            <a:r>
              <a:rPr lang="en-IN" dirty="0"/>
              <a:t>stress </a:t>
            </a:r>
            <a:r>
              <a:rPr lang="en-IN" dirty="0" smtClean="0"/>
              <a:t>of </a:t>
            </a:r>
            <a:r>
              <a:rPr lang="en-IN" dirty="0"/>
              <a:t>caring for a sick parent</a:t>
            </a:r>
            <a:r>
              <a:rPr lang="en-IN" dirty="0" smtClean="0"/>
              <a:t>.</a:t>
            </a:r>
          </a:p>
          <a:p>
            <a:pPr lvl="1"/>
            <a:r>
              <a:rPr lang="en-IN" dirty="0" smtClean="0"/>
              <a:t>Illness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45587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22940"/>
            <a:ext cx="8856984" cy="1245820"/>
          </a:xfrm>
        </p:spPr>
        <p:txBody>
          <a:bodyPr>
            <a:normAutofit fontScale="90000"/>
          </a:bodyPr>
          <a:lstStyle/>
          <a:p>
            <a:pPr algn="l"/>
            <a:r>
              <a:rPr lang="en-IN" sz="3600" b="1" dirty="0" smtClean="0"/>
              <a:t>Illness &amp; Disclosure Issues: </a:t>
            </a:r>
            <a:br>
              <a:rPr lang="en-IN" sz="3600" b="1" dirty="0" smtClean="0"/>
            </a:br>
            <a:r>
              <a:rPr lang="en-IN" sz="3600" b="1" dirty="0" smtClean="0"/>
              <a:t>Do All Agencies Engage in a Process of Disclosure?</a:t>
            </a:r>
            <a:endParaRPr lang="en-IN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484784"/>
            <a:ext cx="8784976" cy="5256584"/>
          </a:xfrm>
        </p:spPr>
        <p:txBody>
          <a:bodyPr>
            <a:normAutofit fontScale="70000" lnSpcReduction="20000"/>
          </a:bodyPr>
          <a:lstStyle/>
          <a:p>
            <a:r>
              <a:rPr lang="en-IN" dirty="0" smtClean="0">
                <a:latin typeface="Comic Sans MS" panose="030F0702030302020204" pitchFamily="66" charset="0"/>
              </a:rPr>
              <a:t>“Disclosure is not necessary: We </a:t>
            </a:r>
            <a:r>
              <a:rPr lang="en-IN" dirty="0">
                <a:latin typeface="Comic Sans MS" panose="030F0702030302020204" pitchFamily="66" charset="0"/>
              </a:rPr>
              <a:t>do not need </a:t>
            </a:r>
            <a:r>
              <a:rPr lang="en-IN" dirty="0" smtClean="0">
                <a:latin typeface="Comic Sans MS" panose="030F0702030302020204" pitchFamily="66" charset="0"/>
              </a:rPr>
              <a:t>to tell </a:t>
            </a:r>
            <a:r>
              <a:rPr lang="en-IN" dirty="0">
                <a:latin typeface="Comic Sans MS" panose="030F0702030302020204" pitchFamily="66" charset="0"/>
              </a:rPr>
              <a:t>the child…because we want the child to be happy…and we do not want to scare or alarm </a:t>
            </a:r>
            <a:r>
              <a:rPr lang="en-IN" dirty="0" smtClean="0">
                <a:latin typeface="Comic Sans MS" panose="030F0702030302020204" pitchFamily="66" charset="0"/>
              </a:rPr>
              <a:t>the child.”</a:t>
            </a:r>
          </a:p>
          <a:p>
            <a:endParaRPr lang="en-IN" dirty="0" smtClean="0">
              <a:latin typeface="Comic Sans MS" panose="030F0702030302020204" pitchFamily="66" charset="0"/>
            </a:endParaRPr>
          </a:p>
          <a:p>
            <a:r>
              <a:rPr lang="en-IN" dirty="0" smtClean="0">
                <a:latin typeface="Comic Sans MS" panose="030F0702030302020204" pitchFamily="66" charset="0"/>
              </a:rPr>
              <a:t>“Children will lose hope.”</a:t>
            </a:r>
          </a:p>
          <a:p>
            <a:pPr marL="0" indent="0">
              <a:buNone/>
            </a:pPr>
            <a:endParaRPr lang="en-IN" dirty="0" smtClean="0">
              <a:latin typeface="Comic Sans MS" panose="030F0702030302020204" pitchFamily="66" charset="0"/>
            </a:endParaRPr>
          </a:p>
          <a:p>
            <a:r>
              <a:rPr lang="en-IN" dirty="0">
                <a:latin typeface="Comic Sans MS" panose="030F0702030302020204" pitchFamily="66" charset="0"/>
              </a:rPr>
              <a:t>“Next week you will be alright—if you take medicines</a:t>
            </a:r>
            <a:r>
              <a:rPr lang="en-IN" dirty="0" smtClean="0">
                <a:latin typeface="Comic Sans MS" panose="030F0702030302020204" pitchFamily="66" charset="0"/>
              </a:rPr>
              <a:t>.”</a:t>
            </a:r>
          </a:p>
          <a:p>
            <a:pPr marL="0" indent="0">
              <a:buNone/>
            </a:pPr>
            <a:endParaRPr lang="en-IN" dirty="0" smtClean="0">
              <a:latin typeface="Comic Sans MS" panose="030F0702030302020204" pitchFamily="66" charset="0"/>
            </a:endParaRPr>
          </a:p>
          <a:p>
            <a:r>
              <a:rPr lang="en-IN" dirty="0" smtClean="0">
                <a:latin typeface="Comic Sans MS" panose="030F0702030302020204" pitchFamily="66" charset="0"/>
              </a:rPr>
              <a:t>“Children </a:t>
            </a:r>
            <a:r>
              <a:rPr lang="en-IN" dirty="0">
                <a:latin typeface="Comic Sans MS" panose="030F0702030302020204" pitchFamily="66" charset="0"/>
              </a:rPr>
              <a:t>know that they have </a:t>
            </a:r>
            <a:r>
              <a:rPr lang="en-IN" dirty="0" smtClean="0">
                <a:latin typeface="Comic Sans MS" panose="030F0702030302020204" pitchFamily="66" charset="0"/>
              </a:rPr>
              <a:t>HIV. They </a:t>
            </a:r>
            <a:r>
              <a:rPr lang="en-IN" dirty="0">
                <a:latin typeface="Comic Sans MS" panose="030F0702030302020204" pitchFamily="66" charset="0"/>
              </a:rPr>
              <a:t>know because they observe and see what </a:t>
            </a:r>
            <a:r>
              <a:rPr lang="en-IN" dirty="0" smtClean="0">
                <a:latin typeface="Comic Sans MS" panose="030F0702030302020204" pitchFamily="66" charset="0"/>
              </a:rPr>
              <a:t>is happening </a:t>
            </a:r>
            <a:r>
              <a:rPr lang="en-IN" dirty="0">
                <a:latin typeface="Comic Sans MS" panose="030F0702030302020204" pitchFamily="66" charset="0"/>
              </a:rPr>
              <a:t>around them</a:t>
            </a:r>
            <a:r>
              <a:rPr lang="en-IN" dirty="0" smtClean="0">
                <a:latin typeface="Comic Sans MS" panose="030F0702030302020204" pitchFamily="66" charset="0"/>
              </a:rPr>
              <a:t>”.</a:t>
            </a:r>
          </a:p>
          <a:p>
            <a:pPr marL="0" indent="0">
              <a:buNone/>
            </a:pPr>
            <a:endParaRPr lang="en-IN" dirty="0" smtClean="0">
              <a:latin typeface="Comic Sans MS" panose="030F0702030302020204" pitchFamily="66" charset="0"/>
            </a:endParaRPr>
          </a:p>
          <a:p>
            <a:r>
              <a:rPr lang="en-IN" dirty="0" smtClean="0">
                <a:latin typeface="Comic Sans MS" panose="030F0702030302020204" pitchFamily="66" charset="0"/>
              </a:rPr>
              <a:t>“Older children tell younger children about it.”</a:t>
            </a:r>
          </a:p>
          <a:p>
            <a:endParaRPr lang="en-IN" dirty="0">
              <a:latin typeface="Comic Sans MS" panose="030F0702030302020204" pitchFamily="66" charset="0"/>
            </a:endParaRPr>
          </a:p>
          <a:p>
            <a:r>
              <a:rPr lang="en-IN" dirty="0" smtClean="0">
                <a:latin typeface="Comic Sans MS" panose="030F0702030302020204" pitchFamily="66" charset="0"/>
              </a:rPr>
              <a:t>“We leave the disclosure issues to [hospitals providing ART care].”</a:t>
            </a:r>
            <a:endParaRPr lang="en-IN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7094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940"/>
            <a:ext cx="9144000" cy="525740"/>
          </a:xfrm>
        </p:spPr>
        <p:txBody>
          <a:bodyPr>
            <a:noAutofit/>
          </a:bodyPr>
          <a:lstStyle/>
          <a:p>
            <a:pPr algn="l"/>
            <a:r>
              <a:rPr lang="en-IN" sz="3600" b="1" dirty="0" smtClean="0"/>
              <a:t>Why are Illness &amp; Disclosure Issues are Critical?</a:t>
            </a:r>
            <a:endParaRPr lang="en-IN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548680"/>
            <a:ext cx="8928992" cy="6192688"/>
          </a:xfrm>
        </p:spPr>
        <p:txBody>
          <a:bodyPr>
            <a:normAutofit fontScale="77500" lnSpcReduction="20000"/>
          </a:bodyPr>
          <a:lstStyle/>
          <a:p>
            <a:r>
              <a:rPr lang="en-IN" dirty="0" smtClean="0"/>
              <a:t>Child </a:t>
            </a:r>
            <a:r>
              <a:rPr lang="en-IN" dirty="0"/>
              <a:t>rights’ </a:t>
            </a:r>
            <a:r>
              <a:rPr lang="en-IN" dirty="0" smtClean="0"/>
              <a:t>perspective: </a:t>
            </a:r>
            <a:r>
              <a:rPr lang="en-IN" dirty="0"/>
              <a:t>they are entitled to </a:t>
            </a:r>
            <a:r>
              <a:rPr lang="en-IN" dirty="0" smtClean="0"/>
              <a:t>know!</a:t>
            </a:r>
          </a:p>
          <a:p>
            <a:r>
              <a:rPr lang="en-IN" dirty="0"/>
              <a:t>Unprocessed child </a:t>
            </a:r>
            <a:r>
              <a:rPr lang="en-IN" dirty="0" smtClean="0"/>
              <a:t>interactions &amp; diversionary </a:t>
            </a:r>
            <a:r>
              <a:rPr lang="en-IN" dirty="0"/>
              <a:t>methods can often </a:t>
            </a:r>
            <a:r>
              <a:rPr lang="en-IN" dirty="0" smtClean="0"/>
              <a:t>worsen the </a:t>
            </a:r>
            <a:r>
              <a:rPr lang="en-IN" dirty="0"/>
              <a:t>anxieties and fears of a worried </a:t>
            </a:r>
            <a:r>
              <a:rPr lang="en-IN" dirty="0" smtClean="0"/>
              <a:t>child</a:t>
            </a:r>
            <a:r>
              <a:rPr lang="en-IN" dirty="0"/>
              <a:t>:</a:t>
            </a:r>
            <a:endParaRPr lang="en-IN" dirty="0" smtClean="0"/>
          </a:p>
          <a:p>
            <a:pPr lvl="1"/>
            <a:r>
              <a:rPr lang="en-IN" dirty="0"/>
              <a:t>Providing half answers or brief responses </a:t>
            </a:r>
            <a:r>
              <a:rPr lang="en-IN" dirty="0" smtClean="0"/>
              <a:t>or generalized </a:t>
            </a:r>
            <a:r>
              <a:rPr lang="en-IN" dirty="0"/>
              <a:t>sweeping reassurances as a one-off response to the child’s questions also does </a:t>
            </a:r>
            <a:r>
              <a:rPr lang="en-IN" dirty="0" smtClean="0"/>
              <a:t>not help.</a:t>
            </a:r>
          </a:p>
          <a:p>
            <a:pPr lvl="1"/>
            <a:r>
              <a:rPr lang="en-IN" dirty="0" smtClean="0"/>
              <a:t>As children grow older and ask more complex questions, there are further silences around illness issues…and children develop mental health problems.</a:t>
            </a:r>
          </a:p>
          <a:p>
            <a:r>
              <a:rPr lang="en-IN" dirty="0" smtClean="0"/>
              <a:t>Adherence to ART must be predicated on an understanding of the illness.</a:t>
            </a:r>
          </a:p>
          <a:p>
            <a:r>
              <a:rPr lang="en-IN" dirty="0" smtClean="0"/>
              <a:t>Peer group interactions/ information is problematic:</a:t>
            </a:r>
          </a:p>
          <a:p>
            <a:pPr lvl="1"/>
            <a:r>
              <a:rPr lang="en-IN" dirty="0" smtClean="0"/>
              <a:t>Can be more harmful than helpful as they are not skilled.</a:t>
            </a:r>
          </a:p>
          <a:p>
            <a:pPr lvl="1"/>
            <a:r>
              <a:rPr lang="en-IN" dirty="0" smtClean="0"/>
              <a:t>If children are expected to conduct disclosure processes, how can agency staff not??</a:t>
            </a:r>
          </a:p>
          <a:p>
            <a:r>
              <a:rPr lang="en-IN" dirty="0" smtClean="0"/>
              <a:t>Role of agencies:</a:t>
            </a:r>
          </a:p>
          <a:p>
            <a:pPr lvl="1"/>
            <a:r>
              <a:rPr lang="en-IN" dirty="0" smtClean="0"/>
              <a:t>‘Providing dignity’ is not merely about ensuring food</a:t>
            </a:r>
            <a:r>
              <a:rPr lang="en-IN" smtClean="0"/>
              <a:t>/ </a:t>
            </a:r>
            <a:r>
              <a:rPr lang="en-IN" smtClean="0"/>
              <a:t>shelter</a:t>
            </a:r>
            <a:r>
              <a:rPr lang="en-IN" dirty="0" smtClean="0"/>
              <a:t>/ healthcare needs.</a:t>
            </a:r>
          </a:p>
          <a:p>
            <a:pPr lvl="1"/>
            <a:r>
              <a:rPr lang="en-IN" dirty="0" smtClean="0"/>
              <a:t>It extends to providing psychosocial care needs of HIV infected.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35884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en-IN" b="1" dirty="0" smtClean="0"/>
              <a:t>What Illness &amp; Disclosure Entails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85000" lnSpcReduction="20000"/>
          </a:bodyPr>
          <a:lstStyle/>
          <a:p>
            <a:r>
              <a:rPr lang="en-IN" dirty="0"/>
              <a:t>The view that </a:t>
            </a:r>
            <a:r>
              <a:rPr lang="en-IN" dirty="0" smtClean="0"/>
              <a:t>children have the right to know about their HIV status and the illness (versus the view that it </a:t>
            </a:r>
            <a:r>
              <a:rPr lang="en-IN" dirty="0"/>
              <a:t>is not necessary for children to </a:t>
            </a:r>
            <a:r>
              <a:rPr lang="en-IN" dirty="0" smtClean="0"/>
              <a:t>know).</a:t>
            </a:r>
          </a:p>
          <a:p>
            <a:r>
              <a:rPr lang="en-IN" dirty="0" smtClean="0"/>
              <a:t>It is NOT about ‘</a:t>
            </a:r>
            <a:r>
              <a:rPr lang="en-IN" dirty="0"/>
              <a:t>if they ask, I will tell’ which means that ‘if they do not ask, I will not tell’ </a:t>
            </a:r>
            <a:endParaRPr lang="en-IN" dirty="0" smtClean="0"/>
          </a:p>
          <a:p>
            <a:r>
              <a:rPr lang="en-IN" dirty="0" smtClean="0"/>
              <a:t>What </a:t>
            </a:r>
            <a:r>
              <a:rPr lang="en-IN" dirty="0"/>
              <a:t>caregivers can tell children i.e. different levels of responses, depending on </a:t>
            </a:r>
            <a:r>
              <a:rPr lang="en-IN" dirty="0" smtClean="0"/>
              <a:t>the child’s </a:t>
            </a:r>
            <a:r>
              <a:rPr lang="en-IN" dirty="0"/>
              <a:t>question and concern as well as on his/her age and cognitive capacity.</a:t>
            </a:r>
          </a:p>
          <a:p>
            <a:r>
              <a:rPr lang="en-IN" dirty="0" smtClean="0"/>
              <a:t>The </a:t>
            </a:r>
            <a:r>
              <a:rPr lang="en-IN" dirty="0"/>
              <a:t>balance between answering a child’s questions accurately and also ensuring that </a:t>
            </a:r>
            <a:r>
              <a:rPr lang="en-IN" dirty="0" smtClean="0"/>
              <a:t>the child </a:t>
            </a:r>
            <a:r>
              <a:rPr lang="en-IN" dirty="0"/>
              <a:t>does not lose hope/ is not overwhelmed by HIV and its possible life consequences.</a:t>
            </a:r>
          </a:p>
        </p:txBody>
      </p:sp>
    </p:spTree>
    <p:extLst>
      <p:ext uri="{BB962C8B-B14F-4D97-AF65-F5344CB8AC3E}">
        <p14:creationId xmlns:p14="http://schemas.microsoft.com/office/powerpoint/2010/main" val="632501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Emotional &amp; Behaviour Problems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dirty="0" smtClean="0"/>
              <a:t>High levels of anxiety (about illness/ future)</a:t>
            </a:r>
          </a:p>
          <a:p>
            <a:r>
              <a:rPr lang="en-IN" dirty="0" smtClean="0"/>
              <a:t>Withdrawn</a:t>
            </a:r>
            <a:r>
              <a:rPr lang="en-IN" dirty="0"/>
              <a:t>, isolated and ‘in their own </a:t>
            </a:r>
            <a:r>
              <a:rPr lang="en-IN" dirty="0" smtClean="0"/>
              <a:t>world’</a:t>
            </a:r>
          </a:p>
          <a:p>
            <a:r>
              <a:rPr lang="en-IN" dirty="0" smtClean="0"/>
              <a:t>Sad/ depressed (loss experience + sense of own mortality)</a:t>
            </a:r>
          </a:p>
          <a:p>
            <a:r>
              <a:rPr lang="en-IN" dirty="0" smtClean="0"/>
              <a:t>Disinterested in play, school and other activities</a:t>
            </a:r>
          </a:p>
          <a:p>
            <a:r>
              <a:rPr lang="en-IN" dirty="0" smtClean="0"/>
              <a:t>Anger (‘Why me?’)</a:t>
            </a:r>
          </a:p>
          <a:p>
            <a:r>
              <a:rPr lang="en-IN" dirty="0" smtClean="0"/>
              <a:t>Self-harm behaviours (‘There is no point…’)</a:t>
            </a:r>
          </a:p>
          <a:p>
            <a:r>
              <a:rPr lang="en-IN" dirty="0" smtClean="0"/>
              <a:t>Temper tantrums/ need for immediate gratification of desires (‘There is no tomorrow…)</a:t>
            </a:r>
          </a:p>
          <a:p>
            <a:r>
              <a:rPr lang="en-IN" dirty="0" smtClean="0"/>
              <a:t>Adolescent worries (‘will someone marry me?)</a:t>
            </a:r>
          </a:p>
        </p:txBody>
      </p:sp>
    </p:spTree>
    <p:extLst>
      <p:ext uri="{BB962C8B-B14F-4D97-AF65-F5344CB8AC3E}">
        <p14:creationId xmlns:p14="http://schemas.microsoft.com/office/powerpoint/2010/main" val="4233579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IN" b="1" dirty="0" smtClean="0"/>
              <a:t>Responding to Emotional &amp; Behavioural Concerns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5069160"/>
          </a:xfrm>
        </p:spPr>
        <p:txBody>
          <a:bodyPr>
            <a:normAutofit fontScale="85000" lnSpcReduction="10000"/>
          </a:bodyPr>
          <a:lstStyle/>
          <a:p>
            <a:r>
              <a:rPr lang="en-IN" dirty="0" smtClean="0"/>
              <a:t>Creating a culture </a:t>
            </a:r>
            <a:r>
              <a:rPr lang="en-IN" dirty="0"/>
              <a:t>of conversation with the </a:t>
            </a:r>
            <a:r>
              <a:rPr lang="en-IN" dirty="0" smtClean="0"/>
              <a:t>children:</a:t>
            </a:r>
          </a:p>
          <a:p>
            <a:pPr lvl="1"/>
            <a:r>
              <a:rPr lang="en-IN" dirty="0"/>
              <a:t>E</a:t>
            </a:r>
            <a:r>
              <a:rPr lang="en-IN" dirty="0" smtClean="0"/>
              <a:t>ncouraging </a:t>
            </a:r>
            <a:r>
              <a:rPr lang="en-IN" dirty="0"/>
              <a:t>a child to express </a:t>
            </a:r>
            <a:r>
              <a:rPr lang="en-IN" dirty="0" smtClean="0"/>
              <a:t>feelings and acknowledging these feelings/ emotions. </a:t>
            </a:r>
          </a:p>
          <a:p>
            <a:pPr lvl="1"/>
            <a:r>
              <a:rPr lang="en-IN" dirty="0"/>
              <a:t>E</a:t>
            </a:r>
            <a:r>
              <a:rPr lang="en-IN" dirty="0" smtClean="0"/>
              <a:t>ngaging the child </a:t>
            </a:r>
            <a:r>
              <a:rPr lang="en-IN" dirty="0"/>
              <a:t>in explorative dialogues about </a:t>
            </a:r>
            <a:r>
              <a:rPr lang="en-IN" dirty="0" smtClean="0"/>
              <a:t>concerns. </a:t>
            </a:r>
          </a:p>
          <a:p>
            <a:pPr lvl="1"/>
            <a:r>
              <a:rPr lang="en-IN" dirty="0" smtClean="0"/>
              <a:t>Engaging child in discussions on illness (disclosure).</a:t>
            </a:r>
          </a:p>
          <a:p>
            <a:pPr lvl="1"/>
            <a:r>
              <a:rPr lang="en-IN" dirty="0"/>
              <a:t>P</a:t>
            </a:r>
            <a:r>
              <a:rPr lang="en-IN" dirty="0" smtClean="0"/>
              <a:t>roviding </a:t>
            </a:r>
            <a:r>
              <a:rPr lang="en-IN" dirty="0"/>
              <a:t>responsible and carefully considered</a:t>
            </a:r>
          </a:p>
          <a:p>
            <a:pPr marL="400050" lvl="1" indent="0">
              <a:buNone/>
            </a:pPr>
            <a:r>
              <a:rPr lang="en-IN" dirty="0"/>
              <a:t>responses to the child’s queries and </a:t>
            </a:r>
            <a:r>
              <a:rPr lang="en-IN" dirty="0" smtClean="0"/>
              <a:t>concerns.</a:t>
            </a:r>
          </a:p>
          <a:p>
            <a:r>
              <a:rPr lang="en-IN" dirty="0" smtClean="0"/>
              <a:t>Recognizing that children’s experiences of HIV have been traumatic and helping children cope with loss experiences—loss of others and sense of their own imminent mortality.</a:t>
            </a:r>
          </a:p>
          <a:p>
            <a:r>
              <a:rPr lang="en-IN" dirty="0" smtClean="0"/>
              <a:t>Creating a sense of hope.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37879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2940"/>
            <a:ext cx="8229600" cy="850106"/>
          </a:xfrm>
        </p:spPr>
        <p:txBody>
          <a:bodyPr/>
          <a:lstStyle/>
          <a:p>
            <a:r>
              <a:rPr lang="en-IN" b="1" dirty="0" smtClean="0"/>
              <a:t>Developmental Impact of HIV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764704"/>
            <a:ext cx="8784976" cy="5904656"/>
          </a:xfrm>
        </p:spPr>
        <p:txBody>
          <a:bodyPr/>
          <a:lstStyle/>
          <a:p>
            <a:pPr algn="just"/>
            <a:r>
              <a:rPr lang="en-IN" dirty="0" smtClean="0"/>
              <a:t>Child development has 5 key domains (Physical, Speech &amp; Language, Social, Emotional and Cognitive Areas).</a:t>
            </a:r>
          </a:p>
          <a:p>
            <a:pPr algn="just"/>
            <a:r>
              <a:rPr lang="en-IN" dirty="0" smtClean="0"/>
              <a:t>HIV </a:t>
            </a:r>
            <a:r>
              <a:rPr lang="en-IN" dirty="0" smtClean="0"/>
              <a:t>affects all areas of child development.</a:t>
            </a:r>
            <a:endParaRPr lang="en-IN" dirty="0" smtClean="0"/>
          </a:p>
          <a:p>
            <a:pPr algn="just"/>
            <a:r>
              <a:rPr lang="en-IN" dirty="0" smtClean="0"/>
              <a:t>A hazy </a:t>
            </a:r>
            <a:r>
              <a:rPr lang="en-IN" dirty="0"/>
              <a:t>idea that </a:t>
            </a:r>
            <a:r>
              <a:rPr lang="en-IN" dirty="0" smtClean="0"/>
              <a:t>‘ART </a:t>
            </a:r>
            <a:r>
              <a:rPr lang="en-IN" dirty="0"/>
              <a:t>causes </a:t>
            </a:r>
            <a:r>
              <a:rPr lang="en-IN" dirty="0" smtClean="0"/>
              <a:t>memory problems </a:t>
            </a:r>
            <a:r>
              <a:rPr lang="en-IN" dirty="0"/>
              <a:t>and physical </a:t>
            </a:r>
            <a:r>
              <a:rPr lang="en-IN" dirty="0" smtClean="0"/>
              <a:t>weakness’ is insufficient in understanding how child growth and development is impacted by HIV.</a:t>
            </a:r>
          </a:p>
          <a:p>
            <a:pPr algn="just"/>
            <a:r>
              <a:rPr lang="en-IN" dirty="0" smtClean="0"/>
              <a:t>Nutrition caters to only one domain—Physical development—that too, only partially.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95761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IN" b="1" dirty="0" smtClean="0"/>
              <a:t>Intensive Developmental Activities are essential for HIV infected Children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Early stimulation activities (for young children aged 0 to 6 </a:t>
            </a:r>
            <a:r>
              <a:rPr lang="en-IN" dirty="0" err="1" smtClean="0"/>
              <a:t>yrs</a:t>
            </a:r>
            <a:r>
              <a:rPr lang="en-IN" dirty="0" smtClean="0"/>
              <a:t>) to address lack of stimulation + </a:t>
            </a:r>
            <a:r>
              <a:rPr lang="en-IN" dirty="0" err="1" smtClean="0"/>
              <a:t>neuro</a:t>
            </a:r>
            <a:r>
              <a:rPr lang="en-IN" dirty="0" smtClean="0"/>
              <a:t>-compromising.</a:t>
            </a:r>
          </a:p>
          <a:p>
            <a:pPr marL="0" indent="0">
              <a:buNone/>
            </a:pPr>
            <a:r>
              <a:rPr lang="en-IN" dirty="0"/>
              <a:t> </a:t>
            </a:r>
            <a:r>
              <a:rPr lang="en-IN" dirty="0" smtClean="0"/>
              <a:t>- Sensorial work ( visual, auditory, body-</a:t>
            </a:r>
            <a:r>
              <a:rPr lang="en-IN" dirty="0" err="1" smtClean="0"/>
              <a:t>kinesthetic</a:t>
            </a:r>
            <a:r>
              <a:rPr lang="en-IN" dirty="0" smtClean="0"/>
              <a:t> )</a:t>
            </a:r>
          </a:p>
          <a:p>
            <a:pPr marL="0" indent="0">
              <a:buNone/>
            </a:pPr>
            <a:r>
              <a:rPr lang="en-IN" dirty="0" smtClean="0"/>
              <a:t> - Exposure to experiences and Opportunities for play, use of objects, concept development</a:t>
            </a:r>
          </a:p>
          <a:p>
            <a:pPr marL="0" indent="0">
              <a:buNone/>
            </a:pPr>
            <a:r>
              <a:rPr lang="en-IN" dirty="0"/>
              <a:t> </a:t>
            </a:r>
            <a:r>
              <a:rPr lang="en-IN" dirty="0" smtClean="0"/>
              <a:t>- Communication and expression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2896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</TotalTime>
  <Words>1031</Words>
  <Application>Microsoft Office PowerPoint</Application>
  <PresentationFormat>On-screen Show (4:3)</PresentationFormat>
  <Paragraphs>99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Psychosocial Healthcare Needs of HIV Infected &amp; Affected Children   A Child Mental Health Perspective</vt:lpstr>
      <vt:lpstr>Contexts of Care</vt:lpstr>
      <vt:lpstr>Illness &amp; Disclosure Issues:  Do All Agencies Engage in a Process of Disclosure?</vt:lpstr>
      <vt:lpstr>Why are Illness &amp; Disclosure Issues are Critical?</vt:lpstr>
      <vt:lpstr>What Illness &amp; Disclosure Entails</vt:lpstr>
      <vt:lpstr>Emotional &amp; Behaviour Problems</vt:lpstr>
      <vt:lpstr>Responding to Emotional &amp; Behavioural Concerns</vt:lpstr>
      <vt:lpstr>Developmental Impact of HIV</vt:lpstr>
      <vt:lpstr>Intensive Developmental Activities are essential for HIV infected Children</vt:lpstr>
      <vt:lpstr>Stigma &amp; Discrimination Issues</vt:lpstr>
      <vt:lpstr>Focus of Psychosocial Healthcare Work with HIV Infected/ Affected Children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Psychosocial Healthcare Needs of HIV Infected &amp; Affected Children   A Child Mental Health Perspective</dc:title>
  <dc:creator>Admin</dc:creator>
  <cp:lastModifiedBy>Admin</cp:lastModifiedBy>
  <cp:revision>31</cp:revision>
  <dcterms:created xsi:type="dcterms:W3CDTF">2015-01-29T06:49:49Z</dcterms:created>
  <dcterms:modified xsi:type="dcterms:W3CDTF">2015-01-31T04:23:40Z</dcterms:modified>
</cp:coreProperties>
</file>