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85" r:id="rId18"/>
    <p:sldId id="286" r:id="rId19"/>
    <p:sldId id="287" r:id="rId20"/>
    <p:sldId id="276" r:id="rId21"/>
    <p:sldId id="277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57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001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26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622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333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900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6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90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2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8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4BA6-1F6D-4058-BE71-DF5F9C46F109}" type="datetimeFigureOut">
              <a:rPr lang="en-IN" smtClean="0"/>
              <a:t>10-06-2014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793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38884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b="1" dirty="0" smtClean="0">
                <a:effectLst/>
                <a:latin typeface="Arial"/>
                <a:ea typeface="Calibri"/>
              </a:rPr>
              <a:t>Proposal for </a:t>
            </a:r>
            <a:r>
              <a:rPr lang="en-IN" sz="1800" b="1" dirty="0" smtClean="0">
                <a:effectLst/>
                <a:latin typeface="Arial"/>
                <a:ea typeface="Calibri"/>
              </a:rPr>
              <a:t/>
            </a:r>
            <a:br>
              <a:rPr lang="en-IN" sz="1800" b="1" dirty="0" smtClean="0">
                <a:effectLst/>
                <a:latin typeface="Arial"/>
                <a:ea typeface="Calibri"/>
              </a:rPr>
            </a:br>
            <a:r>
              <a:rPr lang="en-IN" b="1" dirty="0" smtClean="0">
                <a:effectLst/>
                <a:latin typeface="Arial"/>
                <a:ea typeface="Calibri"/>
              </a:rPr>
              <a:t>Development of Community </a:t>
            </a:r>
            <a:r>
              <a:rPr lang="en-IN" sz="1800" b="1" dirty="0" smtClean="0">
                <a:effectLst/>
                <a:latin typeface="Arial"/>
                <a:ea typeface="Calibri"/>
              </a:rPr>
              <a:t/>
            </a:r>
            <a:br>
              <a:rPr lang="en-IN" sz="1800" b="1" dirty="0" smtClean="0">
                <a:effectLst/>
                <a:latin typeface="Arial"/>
                <a:ea typeface="Calibri"/>
              </a:rPr>
            </a:br>
            <a:r>
              <a:rPr lang="en-IN" b="1" dirty="0" smtClean="0">
                <a:effectLst/>
                <a:latin typeface="Arial"/>
                <a:ea typeface="Calibri"/>
              </a:rPr>
              <a:t>Child and Adolescent Mental Health Service Model </a:t>
            </a:r>
            <a:br>
              <a:rPr lang="en-IN" b="1" dirty="0" smtClean="0">
                <a:effectLst/>
                <a:latin typeface="Arial"/>
                <a:ea typeface="Calibri"/>
              </a:rPr>
            </a:br>
            <a:r>
              <a:rPr lang="en-IN" b="1" dirty="0" smtClean="0">
                <a:latin typeface="Arial"/>
                <a:ea typeface="Calibri"/>
              </a:rPr>
              <a:t>(Karnataka)</a:t>
            </a:r>
            <a:r>
              <a:rPr lang="en-IN" sz="1800" b="1" dirty="0" smtClean="0">
                <a:effectLst/>
                <a:latin typeface="Arial"/>
                <a:ea typeface="Calibri"/>
              </a:rPr>
              <a:t/>
            </a:r>
            <a:br>
              <a:rPr lang="en-IN" sz="1800" b="1" dirty="0" smtClean="0">
                <a:effectLst/>
                <a:latin typeface="Arial"/>
                <a:ea typeface="Calibri"/>
              </a:rPr>
            </a:b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2304256"/>
          </a:xfrm>
        </p:spPr>
        <p:txBody>
          <a:bodyPr>
            <a:normAutofit fontScale="92500"/>
          </a:bodyPr>
          <a:lstStyle/>
          <a:p>
            <a:r>
              <a:rPr lang="en-IN" dirty="0" err="1" smtClean="0"/>
              <a:t>Dr.</a:t>
            </a:r>
            <a:r>
              <a:rPr lang="en-IN" dirty="0" smtClean="0"/>
              <a:t> Shekhar Seshadri</a:t>
            </a:r>
          </a:p>
          <a:p>
            <a:r>
              <a:rPr lang="en-IN" dirty="0" smtClean="0"/>
              <a:t>Dept. of Child &amp; Adolescent Psychiatry</a:t>
            </a:r>
          </a:p>
          <a:p>
            <a:r>
              <a:rPr lang="en-IN" dirty="0" smtClean="0"/>
              <a:t>NIMHANS, Bangalore</a:t>
            </a:r>
          </a:p>
          <a:p>
            <a:r>
              <a:rPr lang="en-IN" dirty="0" smtClean="0"/>
              <a:t>19</a:t>
            </a:r>
            <a:r>
              <a:rPr lang="en-IN" baseline="30000" dirty="0" smtClean="0"/>
              <a:t>th</a:t>
            </a:r>
            <a:r>
              <a:rPr lang="en-IN" dirty="0" smtClean="0"/>
              <a:t> June 2014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92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80728"/>
          </a:xfrm>
        </p:spPr>
        <p:txBody>
          <a:bodyPr/>
          <a:lstStyle/>
          <a:p>
            <a:r>
              <a:rPr lang="en-IN" b="1" dirty="0" smtClean="0"/>
              <a:t>Proposal Implementation: Phase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57929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 smtClean="0">
                <a:solidFill>
                  <a:srgbClr val="FFFF00"/>
                </a:solidFill>
              </a:rPr>
              <a:t>Activity 2: Training &amp; Capacity Building</a:t>
            </a:r>
          </a:p>
          <a:p>
            <a:pPr marL="0" indent="0">
              <a:buNone/>
            </a:pPr>
            <a:endParaRPr lang="en-IN" sz="2400" b="1" dirty="0" smtClean="0"/>
          </a:p>
          <a:p>
            <a:pPr marL="0" indent="0">
              <a:buNone/>
            </a:pPr>
            <a:r>
              <a:rPr lang="en-IN" sz="2400" b="1" dirty="0" smtClean="0"/>
              <a:t>Training for Whom?</a:t>
            </a:r>
          </a:p>
          <a:p>
            <a:r>
              <a:rPr lang="en-IN" sz="2400" b="1" dirty="0" smtClean="0"/>
              <a:t>Gate-Keepers: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>
                <a:effectLst/>
              </a:rPr>
              <a:t>Teachers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H</a:t>
            </a:r>
            <a:r>
              <a:rPr lang="en-IN" sz="2000" dirty="0" smtClean="0">
                <a:effectLst/>
              </a:rPr>
              <a:t>ealth workers ( private &amp; public health practitioners, Link workers)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err="1" smtClean="0"/>
              <a:t>Anganwadi</a:t>
            </a:r>
            <a:r>
              <a:rPr lang="en-IN" sz="2000" dirty="0" smtClean="0"/>
              <a:t> workers</a:t>
            </a:r>
            <a:endParaRPr lang="en-IN" sz="2000" dirty="0" smtClean="0">
              <a:effectLst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>
                <a:effectLst/>
              </a:rPr>
              <a:t>NGO staff</a:t>
            </a:r>
          </a:p>
          <a:p>
            <a:pPr marL="0" indent="0">
              <a:buNone/>
            </a:pPr>
            <a:endParaRPr lang="en-IN" sz="2400" dirty="0" smtClean="0">
              <a:effectLst/>
            </a:endParaRPr>
          </a:p>
          <a:p>
            <a:r>
              <a:rPr lang="en-IN" sz="2400" b="1" dirty="0"/>
              <a:t>ICPS </a:t>
            </a:r>
            <a:r>
              <a:rPr lang="en-IN" sz="2400" b="1" dirty="0" smtClean="0"/>
              <a:t>Staff: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Program officers</a:t>
            </a:r>
            <a:endParaRPr lang="en-IN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Counsellors </a:t>
            </a:r>
            <a:endParaRPr lang="en-IN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Social </a:t>
            </a:r>
            <a:r>
              <a:rPr lang="en-IN" sz="2000" dirty="0"/>
              <a:t>workers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House Parents</a:t>
            </a:r>
          </a:p>
        </p:txBody>
      </p:sp>
    </p:spTree>
    <p:extLst>
      <p:ext uri="{BB962C8B-B14F-4D97-AF65-F5344CB8AC3E}">
        <p14:creationId xmlns:p14="http://schemas.microsoft.com/office/powerpoint/2010/main" val="17171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Training Content?</a:t>
            </a:r>
          </a:p>
          <a:p>
            <a:pPr marL="0" indent="0">
              <a:buNone/>
            </a:pPr>
            <a:endParaRPr lang="en-IN" b="1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Psychological health promotion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Parent education leaflets 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 err="1"/>
              <a:t>Behavior</a:t>
            </a:r>
            <a:r>
              <a:rPr lang="en-IN" sz="3400" dirty="0"/>
              <a:t> therapy training packages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Consultation liaison clinics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Screening for early diagnosis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Disability related interventions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Small modules for grass root workers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Universal preventive interventions (violence prevention, problem solving, suicide prevention, bully victim problems)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Programmes for externalizing behaviours (anger control)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Programmes for internalizing behaviours (stress and coping)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School programmes (teacher training, life skill education)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Referral protocols 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Working with children in difficult circumstances (street children, high risk </a:t>
            </a:r>
            <a:r>
              <a:rPr lang="en-IN" sz="3400" dirty="0" err="1"/>
              <a:t>behaviors</a:t>
            </a:r>
            <a:r>
              <a:rPr lang="en-IN" sz="3400" dirty="0"/>
              <a:t>)</a:t>
            </a:r>
          </a:p>
          <a:p>
            <a:pPr marL="0" indent="0">
              <a:buNone/>
            </a:pPr>
            <a:endParaRPr lang="en-IN" b="1" dirty="0" smtClean="0">
              <a:solidFill>
                <a:srgbClr val="FFFF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18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4824536"/>
          </a:xfrm>
        </p:spPr>
        <p:txBody>
          <a:bodyPr/>
          <a:lstStyle/>
          <a:p>
            <a:r>
              <a:rPr lang="en-IN" dirty="0" smtClean="0"/>
              <a:t>Training Material?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Information, Education and Communication Materials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Videos</a:t>
            </a:r>
            <a:endParaRPr lang="en-IN" sz="2000" dirty="0"/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Manuals for various trainer groups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Creative materials for use with children/adolescents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9790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1" y="0"/>
            <a:ext cx="8229600" cy="908720"/>
          </a:xfrm>
        </p:spPr>
        <p:txBody>
          <a:bodyPr/>
          <a:lstStyle/>
          <a:p>
            <a:pPr algn="l"/>
            <a:r>
              <a:rPr lang="en-IN" b="1" dirty="0" smtClean="0"/>
              <a:t>Outcomes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7606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N" dirty="0"/>
              <a:t>Increased access to and availability of preventive, </a:t>
            </a:r>
            <a:r>
              <a:rPr lang="en-IN" dirty="0" err="1"/>
              <a:t>promotive</a:t>
            </a:r>
            <a:r>
              <a:rPr lang="en-IN" dirty="0"/>
              <a:t> and curative child and adolescent mental health services in the community.</a:t>
            </a:r>
          </a:p>
          <a:p>
            <a:pPr lvl="0"/>
            <a:r>
              <a:rPr lang="en-IN" dirty="0"/>
              <a:t>Increased access to and availability of mental health services to vulnerable children (disabled and other special groups).</a:t>
            </a:r>
          </a:p>
          <a:p>
            <a:pPr lvl="0"/>
            <a:r>
              <a:rPr lang="en-IN" dirty="0"/>
              <a:t>Development of training materials and manuals</a:t>
            </a:r>
            <a:r>
              <a:rPr lang="en-IN" dirty="0" smtClean="0"/>
              <a:t>.</a:t>
            </a:r>
            <a:endParaRPr lang="en-IN" dirty="0"/>
          </a:p>
          <a:p>
            <a:pPr lvl="0"/>
            <a:r>
              <a:rPr lang="en-IN" dirty="0"/>
              <a:t>Development of capacities in community childcare workers.</a:t>
            </a:r>
          </a:p>
          <a:p>
            <a:pPr lvl="0"/>
            <a:r>
              <a:rPr lang="en-IN" dirty="0"/>
              <a:t>A tested out model for widespread implementation for </a:t>
            </a:r>
            <a:r>
              <a:rPr lang="en-IN" dirty="0" err="1"/>
              <a:t>promotive</a:t>
            </a:r>
            <a:r>
              <a:rPr lang="en-IN" dirty="0"/>
              <a:t>, preventive and curative interventions in child and adolescent mental health in the community.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49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6712"/>
          </a:xfrm>
        </p:spPr>
        <p:txBody>
          <a:bodyPr/>
          <a:lstStyle/>
          <a:p>
            <a:pPr algn="l"/>
            <a:r>
              <a:rPr lang="en-IN" b="1" dirty="0" smtClean="0"/>
              <a:t>Timelines </a:t>
            </a:r>
            <a:endParaRPr lang="en-IN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078964"/>
              </p:ext>
            </p:extLst>
          </p:nvPr>
        </p:nvGraphicFramePr>
        <p:xfrm>
          <a:off x="323528" y="836712"/>
          <a:ext cx="8496942" cy="571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2314"/>
                <a:gridCol w="2832314"/>
                <a:gridCol w="2832314"/>
              </a:tblGrid>
              <a:tr h="291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bg1"/>
                          </a:solidFill>
                          <a:effectLst/>
                        </a:rPr>
                        <a:t>Year 1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bg1"/>
                          </a:solidFill>
                          <a:effectLst/>
                        </a:rPr>
                        <a:t>Year 2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bg1"/>
                          </a:solidFill>
                          <a:effectLst/>
                        </a:rPr>
                        <a:t>Year 3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Staff Recruitment and Orientation 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Training of Community Childcare Workers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Refresher Staff Training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913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Mapping: Identification and Assessment of Community Needs &amp; Resources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programs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Refresher/ Follow-up Community Childcare Workers Training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Development of Training Materials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Revision of Training Material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Finalization of Service Model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Monitoring of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Development of Training Packages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Staff Training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programs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911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Training of Community Childcare Workers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Monitoring &amp; Evaluation of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Preventive/ </a:t>
                      </a:r>
                      <a:r>
                        <a:rPr lang="en-IN" sz="1800" b="0" dirty="0" err="1">
                          <a:solidFill>
                            <a:schemeClr val="bg1"/>
                          </a:solidFill>
                          <a:effectLst/>
                        </a:rPr>
                        <a:t>Promotive</a:t>
                      </a: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 programs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Documentation and Finalization of Model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Curative Services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Dissemination of Model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81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188640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How the Community CAMH Service Model Operationalizes RKSK</a:t>
            </a:r>
            <a:endParaRPr lang="en-IN" sz="2400" b="1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" y="650304"/>
            <a:ext cx="9138174" cy="6207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42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Communication Strategies for Adolescent Programs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What May NOT Work:</a:t>
            </a:r>
          </a:p>
          <a:p>
            <a:pPr>
              <a:buFontTx/>
              <a:buChar char="-"/>
            </a:pPr>
            <a:r>
              <a:rPr lang="en-IN" dirty="0" smtClean="0"/>
              <a:t>Conventional/top-down approaches</a:t>
            </a:r>
          </a:p>
          <a:p>
            <a:pPr>
              <a:buFontTx/>
              <a:buChar char="-"/>
            </a:pPr>
            <a:r>
              <a:rPr lang="en-IN" dirty="0" smtClean="0"/>
              <a:t>Information-giving (hoping it will lead to behaviour change)</a:t>
            </a:r>
          </a:p>
          <a:p>
            <a:pPr>
              <a:buFontTx/>
              <a:buChar char="-"/>
            </a:pPr>
            <a:r>
              <a:rPr lang="en-IN" dirty="0" smtClean="0"/>
              <a:t>Flyers, leaflets, posters, lectures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2798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b="1" dirty="0"/>
              <a:t>Communication Strategies for Adolescent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4000" b="1" dirty="0" smtClean="0"/>
              <a:t>Suggested Methods…What May Work…</a:t>
            </a:r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405882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/>
              <a:t>M</a:t>
            </a:r>
            <a:r>
              <a:rPr lang="en-US" altLang="en-US" b="1" dirty="0" smtClean="0"/>
              <a:t>ethodology</a:t>
            </a:r>
            <a:endParaRPr lang="en-US" altLang="en-US" b="1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Didactic vs. experiential</a:t>
            </a:r>
          </a:p>
          <a:p>
            <a:r>
              <a:rPr lang="en-US" altLang="en-US"/>
              <a:t>Context vs. content</a:t>
            </a:r>
          </a:p>
          <a:p>
            <a:r>
              <a:rPr lang="en-US" altLang="en-US"/>
              <a:t>Process vs. outcome</a:t>
            </a:r>
          </a:p>
          <a:p>
            <a:r>
              <a:rPr lang="en-US" altLang="en-US"/>
              <a:t>Performative(real) vs. conceptual</a:t>
            </a:r>
          </a:p>
        </p:txBody>
      </p:sp>
    </p:spTree>
    <p:extLst>
      <p:ext uri="{BB962C8B-B14F-4D97-AF65-F5344CB8AC3E}">
        <p14:creationId xmlns:p14="http://schemas.microsoft.com/office/powerpoint/2010/main" val="367014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/>
      <p:bldP spid="218115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l"/>
            <a:r>
              <a:rPr lang="en-US" altLang="en-US" b="1" dirty="0"/>
              <a:t>Contexts of </a:t>
            </a:r>
            <a:r>
              <a:rPr lang="en-US" altLang="en-US" b="1" dirty="0" smtClean="0"/>
              <a:t>Application</a:t>
            </a:r>
            <a:endParaRPr lang="en-US" altLang="en-US" b="1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Gender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Sexuality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Conflicts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Abuse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Violence</a:t>
            </a:r>
          </a:p>
          <a:p>
            <a:pPr>
              <a:lnSpc>
                <a:spcPct val="90000"/>
              </a:lnSpc>
            </a:pPr>
            <a:r>
              <a:rPr lang="en-US" altLang="en-US"/>
              <a:t>Risk taking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Self harm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Pressures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07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/>
      <p:bldP spid="21709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en-IN" dirty="0"/>
              <a:t>Establishment of community-based child and adolescent services.</a:t>
            </a:r>
          </a:p>
          <a:p>
            <a:pPr lvl="0" algn="just"/>
            <a:r>
              <a:rPr lang="en-IN" dirty="0"/>
              <a:t>Training and capacity building of childcare workers and staff from various governmental and non-governmental agencies, including schools.</a:t>
            </a:r>
          </a:p>
          <a:p>
            <a:pPr lvl="0" algn="just"/>
            <a:r>
              <a:rPr lang="en-IN" dirty="0"/>
              <a:t>D</a:t>
            </a:r>
            <a:r>
              <a:rPr lang="en-IN" dirty="0" smtClean="0"/>
              <a:t>evelop </a:t>
            </a:r>
            <a:r>
              <a:rPr lang="en-IN" dirty="0"/>
              <a:t>a comprehensive community child and adolescent mental health service model that may be replicated elsewhere in the country.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996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US" b="1" dirty="0" smtClean="0"/>
              <a:t>Examples of Use of Theatre</a:t>
            </a:r>
            <a:endParaRPr lang="en-US" altLang="en-US" b="1" dirty="0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600" b="1" dirty="0"/>
              <a:t>Theatre for children</a:t>
            </a:r>
          </a:p>
          <a:p>
            <a:r>
              <a:rPr lang="en-US" altLang="en-US" dirty="0" smtClean="0"/>
              <a:t>Performed </a:t>
            </a:r>
            <a:r>
              <a:rPr lang="en-US" altLang="en-US" dirty="0"/>
              <a:t>by adults</a:t>
            </a:r>
          </a:p>
          <a:p>
            <a:r>
              <a:rPr lang="en-US" altLang="en-US" dirty="0"/>
              <a:t>Themes from </a:t>
            </a:r>
            <a:r>
              <a:rPr lang="en-US" altLang="en-US" dirty="0" err="1"/>
              <a:t>mythology,folk</a:t>
            </a:r>
            <a:r>
              <a:rPr lang="en-US" altLang="en-US" dirty="0"/>
              <a:t> tales </a:t>
            </a:r>
            <a:r>
              <a:rPr lang="en-US" altLang="en-US" dirty="0" err="1"/>
              <a:t>etc</a:t>
            </a:r>
            <a:endParaRPr lang="en-US" altLang="en-US" dirty="0"/>
          </a:p>
          <a:p>
            <a:r>
              <a:rPr lang="en-US" altLang="en-US" dirty="0"/>
              <a:t>Children as audience</a:t>
            </a:r>
          </a:p>
          <a:p>
            <a:r>
              <a:rPr lang="en-US" altLang="en-US" dirty="0"/>
              <a:t>Entertainment and informing as functions</a:t>
            </a:r>
          </a:p>
        </p:txBody>
      </p:sp>
    </p:spTree>
    <p:extLst>
      <p:ext uri="{BB962C8B-B14F-4D97-AF65-F5344CB8AC3E}">
        <p14:creationId xmlns:p14="http://schemas.microsoft.com/office/powerpoint/2010/main" val="367419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06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06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06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06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06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06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06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06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06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206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  <p:bldP spid="206853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/>
              <a:t>Theatre by </a:t>
            </a:r>
            <a:r>
              <a:rPr lang="en-US" altLang="en-US" b="1" dirty="0" smtClean="0"/>
              <a:t>Children</a:t>
            </a:r>
            <a:endParaRPr lang="en-US" altLang="en-US" b="1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Annual school plays</a:t>
            </a:r>
          </a:p>
          <a:p>
            <a:r>
              <a:rPr lang="en-US" altLang="en-US"/>
              <a:t>Play competitions</a:t>
            </a:r>
          </a:p>
          <a:p>
            <a:r>
              <a:rPr lang="en-US" altLang="en-US"/>
              <a:t>Scripts chosen and directed by adults</a:t>
            </a:r>
          </a:p>
          <a:p>
            <a:r>
              <a:rPr lang="en-US" altLang="en-US"/>
              <a:t>Some engagement</a:t>
            </a:r>
          </a:p>
          <a:p>
            <a:r>
              <a:rPr lang="en-US" altLang="en-US"/>
              <a:t>Learning group work,collaboration</a:t>
            </a:r>
          </a:p>
          <a:p>
            <a:r>
              <a:rPr lang="en-US" altLang="en-US"/>
              <a:t>Skill development involved</a:t>
            </a:r>
          </a:p>
        </p:txBody>
      </p:sp>
    </p:spTree>
    <p:extLst>
      <p:ext uri="{BB962C8B-B14F-4D97-AF65-F5344CB8AC3E}">
        <p14:creationId xmlns:p14="http://schemas.microsoft.com/office/powerpoint/2010/main" val="168169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/>
      <p:bldP spid="210947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Theatre-in-Development</a:t>
            </a:r>
            <a:endParaRPr lang="en-US" altLang="en-US" b="1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of theatre technique for developmental issues</a:t>
            </a:r>
          </a:p>
          <a:p>
            <a:r>
              <a:rPr lang="en-US" altLang="en-US"/>
              <a:t>Has thematic specificity</a:t>
            </a:r>
          </a:p>
          <a:p>
            <a:r>
              <a:rPr lang="en-US" altLang="en-US"/>
              <a:t>A powerful alternative to providing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104167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/>
      <p:bldP spid="212995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Theatre-in-Education</a:t>
            </a:r>
            <a:endParaRPr lang="en-US" altLang="en-US" b="1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 teach subject</a:t>
            </a:r>
          </a:p>
          <a:p>
            <a:r>
              <a:rPr lang="en-US" altLang="en-US"/>
              <a:t>Life skills education</a:t>
            </a:r>
          </a:p>
        </p:txBody>
      </p:sp>
    </p:spTree>
    <p:extLst>
      <p:ext uri="{BB962C8B-B14F-4D97-AF65-F5344CB8AC3E}">
        <p14:creationId xmlns:p14="http://schemas.microsoft.com/office/powerpoint/2010/main" val="114613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Life </a:t>
            </a:r>
            <a:r>
              <a:rPr lang="en-US" altLang="en-US" b="1" dirty="0" smtClean="0"/>
              <a:t>Skills </a:t>
            </a:r>
            <a:r>
              <a:rPr lang="en-US" altLang="en-US" b="1" dirty="0"/>
              <a:t>E</a:t>
            </a:r>
            <a:r>
              <a:rPr lang="en-US" altLang="en-US" b="1" dirty="0" smtClean="0"/>
              <a:t>ducation</a:t>
            </a:r>
            <a:endParaRPr lang="en-US" altLang="en-US" b="1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is the purpose of education?</a:t>
            </a:r>
          </a:p>
          <a:p>
            <a:r>
              <a:rPr lang="en-US" altLang="en-US"/>
              <a:t>Contemporary concerns</a:t>
            </a:r>
          </a:p>
          <a:p>
            <a:r>
              <a:rPr lang="en-US" altLang="en-US"/>
              <a:t>Construction of knowledge</a:t>
            </a:r>
          </a:p>
        </p:txBody>
      </p:sp>
    </p:spTree>
    <p:extLst>
      <p:ext uri="{BB962C8B-B14F-4D97-AF65-F5344CB8AC3E}">
        <p14:creationId xmlns:p14="http://schemas.microsoft.com/office/powerpoint/2010/main" val="31556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/>
      <p:bldP spid="215043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Life </a:t>
            </a:r>
            <a:r>
              <a:rPr lang="en-US" altLang="en-US" b="1" dirty="0" smtClean="0"/>
              <a:t>Skills </a:t>
            </a:r>
            <a:r>
              <a:rPr lang="en-US" altLang="en-US" b="1" dirty="0"/>
              <a:t>D</a:t>
            </a:r>
            <a:r>
              <a:rPr lang="en-US" altLang="en-US" b="1" dirty="0" smtClean="0"/>
              <a:t>efined</a:t>
            </a:r>
            <a:endParaRPr lang="en-US" altLang="en-US" b="1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Decision-making… Problem </a:t>
            </a:r>
            <a:r>
              <a:rPr lang="en-US" altLang="en-US" dirty="0"/>
              <a:t>S</a:t>
            </a:r>
            <a:r>
              <a:rPr lang="en-US" altLang="en-US" dirty="0" smtClean="0"/>
              <a:t>olving</a:t>
            </a:r>
            <a:endParaRPr lang="en-US" altLang="en-US" dirty="0"/>
          </a:p>
          <a:p>
            <a:r>
              <a:rPr lang="en-US" altLang="en-US" dirty="0"/>
              <a:t>Critical </a:t>
            </a:r>
            <a:r>
              <a:rPr lang="en-US" altLang="en-US" dirty="0" smtClean="0"/>
              <a:t>Thinking…</a:t>
            </a:r>
            <a:r>
              <a:rPr lang="en-US" altLang="en-US" dirty="0" smtClean="0"/>
              <a:t>C</a:t>
            </a:r>
            <a:r>
              <a:rPr lang="en-US" altLang="en-US" dirty="0" smtClean="0"/>
              <a:t>reative </a:t>
            </a:r>
            <a:r>
              <a:rPr lang="en-US" altLang="en-US" dirty="0"/>
              <a:t>T</a:t>
            </a:r>
            <a:r>
              <a:rPr lang="en-US" altLang="en-US" dirty="0" smtClean="0"/>
              <a:t>hinking</a:t>
            </a:r>
            <a:endParaRPr lang="en-US" altLang="en-US" dirty="0"/>
          </a:p>
          <a:p>
            <a:r>
              <a:rPr lang="en-US" altLang="en-US" dirty="0"/>
              <a:t>Effective </a:t>
            </a:r>
            <a:r>
              <a:rPr lang="en-US" altLang="en-US" dirty="0"/>
              <a:t>C</a:t>
            </a:r>
            <a:r>
              <a:rPr lang="en-US" altLang="en-US" dirty="0" smtClean="0"/>
              <a:t>ommunication…Interpersonal </a:t>
            </a:r>
            <a:r>
              <a:rPr lang="en-US" altLang="en-US" dirty="0"/>
              <a:t>R</a:t>
            </a:r>
            <a:r>
              <a:rPr lang="en-US" altLang="en-US" dirty="0" smtClean="0"/>
              <a:t>elationships</a:t>
            </a:r>
            <a:endParaRPr lang="en-US" altLang="en-US" dirty="0"/>
          </a:p>
          <a:p>
            <a:r>
              <a:rPr lang="en-US" altLang="en-US" dirty="0" smtClean="0"/>
              <a:t>Self-awareness…Empathy</a:t>
            </a:r>
            <a:endParaRPr lang="en-US" altLang="en-US" dirty="0"/>
          </a:p>
          <a:p>
            <a:r>
              <a:rPr lang="en-US" altLang="en-US" dirty="0"/>
              <a:t>Coping with </a:t>
            </a:r>
            <a:r>
              <a:rPr lang="en-US" altLang="en-US" dirty="0" smtClean="0"/>
              <a:t>Stress…Coping </a:t>
            </a:r>
            <a:r>
              <a:rPr lang="en-US" altLang="en-US" dirty="0"/>
              <a:t>with </a:t>
            </a:r>
            <a:r>
              <a:rPr lang="en-US" altLang="en-US" dirty="0" smtClean="0"/>
              <a:t>Emotions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523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/>
      <p:bldP spid="21606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/>
              <a:t>Geographic Location and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 Urban Ward:</a:t>
            </a:r>
          </a:p>
          <a:p>
            <a:pPr lvl="1"/>
            <a:r>
              <a:rPr lang="en-IN" dirty="0" smtClean="0"/>
              <a:t>3 slums (total population=5,335) + larger community</a:t>
            </a:r>
          </a:p>
          <a:p>
            <a:pPr lvl="1"/>
            <a:r>
              <a:rPr lang="en-IN" dirty="0" smtClean="0"/>
              <a:t>2 PHCs (2 MOs, 2 Health Assistants, 16 Link Workers)</a:t>
            </a:r>
          </a:p>
          <a:p>
            <a:pPr lvl="1"/>
            <a:r>
              <a:rPr lang="en-IN" dirty="0" smtClean="0"/>
              <a:t>15 government schools (&amp; 10 private schools)</a:t>
            </a:r>
          </a:p>
          <a:p>
            <a:pPr lvl="1"/>
            <a:r>
              <a:rPr lang="en-IN" dirty="0" smtClean="0"/>
              <a:t>15 </a:t>
            </a:r>
            <a:r>
              <a:rPr lang="en-IN" dirty="0" err="1" smtClean="0"/>
              <a:t>Anganwadis</a:t>
            </a:r>
            <a:endParaRPr lang="en-IN" dirty="0" smtClean="0"/>
          </a:p>
          <a:p>
            <a:pPr lvl="1"/>
            <a:r>
              <a:rPr lang="en-IN" dirty="0" smtClean="0"/>
              <a:t>NGOs</a:t>
            </a:r>
          </a:p>
          <a:p>
            <a:pPr marL="457200" lvl="1" indent="0">
              <a:buNone/>
            </a:pPr>
            <a:r>
              <a:rPr lang="en-IN" dirty="0" smtClean="0"/>
              <a:t>* Rural area to be added later.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94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Principles &amp; Technical Approach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Universal </a:t>
            </a:r>
            <a:r>
              <a:rPr lang="en-IN" dirty="0"/>
              <a:t>access to </a:t>
            </a:r>
            <a:r>
              <a:rPr lang="en-IN" dirty="0" smtClean="0"/>
              <a:t>child (mental</a:t>
            </a:r>
            <a:r>
              <a:rPr lang="en-IN" dirty="0"/>
              <a:t>) </a:t>
            </a:r>
            <a:r>
              <a:rPr lang="en-IN" dirty="0" smtClean="0"/>
              <a:t>healthcare</a:t>
            </a:r>
          </a:p>
          <a:p>
            <a:r>
              <a:rPr lang="en-IN" dirty="0"/>
              <a:t>E</a:t>
            </a:r>
            <a:r>
              <a:rPr lang="en-IN" dirty="0" smtClean="0"/>
              <a:t>quitable </a:t>
            </a:r>
            <a:r>
              <a:rPr lang="en-IN" dirty="0"/>
              <a:t>coverage </a:t>
            </a:r>
            <a:r>
              <a:rPr lang="en-IN" dirty="0" smtClean="0"/>
              <a:t>(with focus on vulnerable </a:t>
            </a:r>
            <a:r>
              <a:rPr lang="en-IN" dirty="0"/>
              <a:t>children and </a:t>
            </a:r>
            <a:r>
              <a:rPr lang="en-IN" dirty="0" smtClean="0"/>
              <a:t>adolescents)</a:t>
            </a:r>
          </a:p>
          <a:p>
            <a:r>
              <a:rPr lang="en-IN" dirty="0"/>
              <a:t>C</a:t>
            </a:r>
            <a:r>
              <a:rPr lang="en-IN" dirty="0" smtClean="0"/>
              <a:t>ommunity </a:t>
            </a:r>
            <a:r>
              <a:rPr lang="en-IN" dirty="0"/>
              <a:t>involvement and participation to ensure </a:t>
            </a:r>
            <a:r>
              <a:rPr lang="en-IN" dirty="0" smtClean="0"/>
              <a:t>sustainability</a:t>
            </a:r>
          </a:p>
          <a:p>
            <a:r>
              <a:rPr lang="en-IN" dirty="0"/>
              <a:t>A</a:t>
            </a:r>
            <a:r>
              <a:rPr lang="en-IN" dirty="0" smtClean="0"/>
              <a:t>doption </a:t>
            </a:r>
            <a:r>
              <a:rPr lang="en-IN" dirty="0"/>
              <a:t>of multi-sectional approach through involvement of various sectors such as health, education, women and child welfare. </a:t>
            </a:r>
          </a:p>
        </p:txBody>
      </p:sp>
    </p:spTree>
    <p:extLst>
      <p:ext uri="{BB962C8B-B14F-4D97-AF65-F5344CB8AC3E}">
        <p14:creationId xmlns:p14="http://schemas.microsoft.com/office/powerpoint/2010/main" val="299309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6971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Mental </a:t>
            </a:r>
            <a:r>
              <a:rPr lang="en-US" b="1" dirty="0"/>
              <a:t>Health Intervention Spectrum for </a:t>
            </a:r>
            <a:r>
              <a:rPr lang="en-US" b="1" dirty="0" smtClean="0"/>
              <a:t>Mental Disorders</a:t>
            </a:r>
            <a:endParaRPr lang="en-IN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96944" cy="525658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92922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" y="0"/>
            <a:ext cx="82296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Proposal Implementation: Phase (1)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47260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IN" sz="6700" b="1" dirty="0" smtClean="0">
                <a:solidFill>
                  <a:srgbClr val="FFFF00"/>
                </a:solidFill>
              </a:rPr>
              <a:t>Activity 1: Mapping </a:t>
            </a:r>
            <a:r>
              <a:rPr lang="en-IN" sz="6700" b="1" dirty="0">
                <a:solidFill>
                  <a:srgbClr val="FFFF00"/>
                </a:solidFill>
              </a:rPr>
              <a:t>of Existing Community </a:t>
            </a:r>
            <a:r>
              <a:rPr lang="en-IN" sz="6700" b="1" dirty="0" smtClean="0">
                <a:solidFill>
                  <a:srgbClr val="FFFF00"/>
                </a:solidFill>
              </a:rPr>
              <a:t>Services</a:t>
            </a:r>
          </a:p>
          <a:p>
            <a:r>
              <a:rPr lang="en-IN" sz="5500" dirty="0" smtClean="0"/>
              <a:t>What?</a:t>
            </a:r>
          </a:p>
          <a:p>
            <a:pPr lvl="1"/>
            <a:r>
              <a:rPr lang="en-IN" sz="5500" dirty="0" smtClean="0"/>
              <a:t>identify types </a:t>
            </a:r>
            <a:r>
              <a:rPr lang="en-IN" sz="5500" dirty="0"/>
              <a:t>of services provided by the </a:t>
            </a:r>
            <a:r>
              <a:rPr lang="en-IN" sz="5500" dirty="0" smtClean="0"/>
              <a:t>agency/services</a:t>
            </a:r>
          </a:p>
          <a:p>
            <a:pPr lvl="1"/>
            <a:r>
              <a:rPr lang="en-IN" sz="5500" dirty="0" smtClean="0"/>
              <a:t> understand </a:t>
            </a:r>
            <a:r>
              <a:rPr lang="en-IN" sz="5500" dirty="0"/>
              <a:t>child mental health issues in the </a:t>
            </a:r>
            <a:r>
              <a:rPr lang="en-IN" sz="5500" dirty="0" smtClean="0"/>
              <a:t>community.</a:t>
            </a:r>
          </a:p>
          <a:p>
            <a:pPr lvl="1"/>
            <a:r>
              <a:rPr lang="en-IN" sz="5500" dirty="0" smtClean="0"/>
              <a:t>assess </a:t>
            </a:r>
            <a:r>
              <a:rPr lang="en-IN" sz="5500" dirty="0"/>
              <a:t>the capacity needs and gaps of the service providers. </a:t>
            </a:r>
            <a:endParaRPr lang="en-IN" sz="5500" dirty="0" smtClean="0"/>
          </a:p>
          <a:p>
            <a:pPr lvl="1"/>
            <a:r>
              <a:rPr lang="en-IN" sz="5500" dirty="0">
                <a:solidFill>
                  <a:srgbClr val="FFC000"/>
                </a:solidFill>
              </a:rPr>
              <a:t>a</a:t>
            </a:r>
            <a:r>
              <a:rPr lang="en-IN" sz="5500" dirty="0" smtClean="0">
                <a:solidFill>
                  <a:srgbClr val="FFC000"/>
                </a:solidFill>
              </a:rPr>
              <a:t>ssess scope for RBSK/RKSK implementation</a:t>
            </a:r>
            <a:endParaRPr lang="en-IN" sz="5500" dirty="0">
              <a:solidFill>
                <a:srgbClr val="FFC000"/>
              </a:solidFill>
            </a:endParaRPr>
          </a:p>
          <a:p>
            <a:pPr marL="457200" lvl="1" indent="0">
              <a:buNone/>
            </a:pPr>
            <a:endParaRPr lang="en-IN" sz="55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IN" sz="5500" dirty="0"/>
              <a:t>How</a:t>
            </a:r>
            <a:r>
              <a:rPr lang="en-IN" sz="5500" dirty="0" smtClean="0"/>
              <a:t>?</a:t>
            </a:r>
          </a:p>
          <a:p>
            <a:pPr lvl="1"/>
            <a:r>
              <a:rPr lang="en-IN" sz="5500" dirty="0"/>
              <a:t>key informant interviews and focus group discussions </a:t>
            </a:r>
          </a:p>
          <a:p>
            <a:pPr marL="0" lvl="1" indent="0">
              <a:buNone/>
            </a:pPr>
            <a:endParaRPr lang="en-IN" sz="55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IN" sz="5500" dirty="0" smtClean="0"/>
              <a:t>With Whom?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IN" sz="5500" dirty="0"/>
          </a:p>
          <a:p>
            <a:pPr lvl="1"/>
            <a:r>
              <a:rPr lang="en-IN" sz="5500" dirty="0" smtClean="0"/>
              <a:t>NGOs,</a:t>
            </a:r>
          </a:p>
          <a:p>
            <a:pPr lvl="1"/>
            <a:r>
              <a:rPr lang="en-IN" sz="5500" dirty="0" smtClean="0"/>
              <a:t>public </a:t>
            </a:r>
            <a:r>
              <a:rPr lang="en-IN" sz="5500" dirty="0"/>
              <a:t>health </a:t>
            </a:r>
            <a:r>
              <a:rPr lang="en-IN" sz="5500" dirty="0" smtClean="0"/>
              <a:t>professionals</a:t>
            </a:r>
          </a:p>
          <a:p>
            <a:pPr lvl="1"/>
            <a:r>
              <a:rPr lang="en-IN" sz="5500" dirty="0" smtClean="0"/>
              <a:t>private </a:t>
            </a:r>
            <a:r>
              <a:rPr lang="en-IN" sz="5500" dirty="0"/>
              <a:t>health </a:t>
            </a:r>
            <a:r>
              <a:rPr lang="en-IN" sz="5500" dirty="0" smtClean="0"/>
              <a:t>professionals</a:t>
            </a:r>
          </a:p>
          <a:p>
            <a:pPr lvl="1"/>
            <a:r>
              <a:rPr lang="en-IN" sz="5500" dirty="0" smtClean="0"/>
              <a:t>schools/teachers </a:t>
            </a:r>
          </a:p>
          <a:p>
            <a:pPr lvl="1"/>
            <a:r>
              <a:rPr lang="en-IN" sz="5500" dirty="0"/>
              <a:t>G</a:t>
            </a:r>
            <a:r>
              <a:rPr lang="en-IN" sz="5500" dirty="0" smtClean="0"/>
              <a:t>overnment </a:t>
            </a:r>
            <a:r>
              <a:rPr lang="en-IN" sz="5500" dirty="0"/>
              <a:t>departments (Education, Health, Labour, Women &amp; Child Development, Disability, Social Justice, NRHM, JJ Act functionaries); teachers, doctors, </a:t>
            </a:r>
            <a:r>
              <a:rPr lang="en-IN" sz="5500" dirty="0" err="1"/>
              <a:t>Anganawadi</a:t>
            </a:r>
            <a:r>
              <a:rPr lang="en-IN" sz="5500" dirty="0"/>
              <a:t> Workers, ANM’s and ASHA Workers</a:t>
            </a:r>
          </a:p>
        </p:txBody>
      </p:sp>
    </p:spTree>
    <p:extLst>
      <p:ext uri="{BB962C8B-B14F-4D97-AF65-F5344CB8AC3E}">
        <p14:creationId xmlns:p14="http://schemas.microsoft.com/office/powerpoint/2010/main" val="13451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229600" cy="969462"/>
          </a:xfrm>
        </p:spPr>
        <p:txBody>
          <a:bodyPr/>
          <a:lstStyle/>
          <a:p>
            <a:r>
              <a:rPr lang="en-IN" b="1" dirty="0" smtClean="0"/>
              <a:t>Proposal Implementation: Phase 2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471524"/>
              </p:ext>
            </p:extLst>
          </p:nvPr>
        </p:nvGraphicFramePr>
        <p:xfrm>
          <a:off x="179510" y="980728"/>
          <a:ext cx="8784977" cy="581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2"/>
                <a:gridCol w="1656184"/>
                <a:gridCol w="2952328"/>
                <a:gridCol w="2736303"/>
              </a:tblGrid>
              <a:tr h="36700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b="1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</a:rPr>
                        <a:t>Activity 1: Service Delivery</a:t>
                      </a:r>
                      <a:endParaRPr lang="en-IN" sz="32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Intervention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Type of Service Provided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Targeted Children/Adolescents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Service Providers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Preventive &amp;Promotive Services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Developmental play program 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Pre-school children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Aanganwadi workers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Life Skills program in schools.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School children (ages  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Teachers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12845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Life Skills program in NGO and other community spaces.  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Children in institutions; special populations and vulnerable children and adolescents served by NGOs. (Example street children; substance abuse issues; HIV+ children </a:t>
                      </a:r>
                      <a:r>
                        <a:rPr lang="en-IN" sz="2000" dirty="0" err="1">
                          <a:effectLst/>
                          <a:latin typeface="+mn-lt"/>
                        </a:rPr>
                        <a:t>etc</a:t>
                      </a:r>
                      <a:r>
                        <a:rPr lang="en-IN" sz="2000" dirty="0">
                          <a:effectLst/>
                          <a:latin typeface="+mn-lt"/>
                        </a:rPr>
                        <a:t>)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Government staff (such as child protection staff); NGO workers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5588" y="1576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17011"/>
              </p:ext>
            </p:extLst>
          </p:nvPr>
        </p:nvGraphicFramePr>
        <p:xfrm>
          <a:off x="251520" y="188641"/>
          <a:ext cx="8640960" cy="6587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1341"/>
                <a:gridCol w="2713115"/>
                <a:gridCol w="2304256"/>
                <a:gridCol w="2232248"/>
              </a:tblGrid>
              <a:tr h="75172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effectLst/>
                        </a:rPr>
                        <a:t>Service Delivery</a:t>
                      </a:r>
                      <a:endParaRPr lang="en-IN" sz="3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008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Intervention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Type of Service Provided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Targeted Children/Adolescents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Service Providers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1043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Treatment/ 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Case identification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All children availing of  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services and other individual children who may have psychiatric problems or developmental disabilities, thereby requiring specialized services and care.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Teachers, health workers, private &amp; public health practitioners (paediatricians/ general physicians), government and NGO staff in consultation with NIMHANS team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73773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Basic/ first level psychosocial support and care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5412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Standard treatment for known (psychiatric) disorders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79783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NIMHANS Child &amp; Adolescent Psychiatry Dept. and/or other Mental Health </a:t>
                      </a:r>
                      <a:r>
                        <a:rPr lang="en-IN" sz="1800" dirty="0" err="1">
                          <a:effectLst/>
                        </a:rPr>
                        <a:t>Centers</a:t>
                      </a:r>
                      <a:r>
                        <a:rPr lang="en-IN" sz="1800" dirty="0">
                          <a:effectLst/>
                        </a:rPr>
                        <a:t> (Referral)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7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223353"/>
              </p:ext>
            </p:extLst>
          </p:nvPr>
        </p:nvGraphicFramePr>
        <p:xfrm>
          <a:off x="0" y="44625"/>
          <a:ext cx="9144000" cy="681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656"/>
                <a:gridCol w="3862552"/>
                <a:gridCol w="2837792"/>
              </a:tblGrid>
              <a:tr h="51605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Conditions Covered by Curative Services</a:t>
                      </a:r>
                      <a:endParaRPr lang="en-IN" sz="9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IN" sz="9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IN" sz="9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</a:tr>
              <a:tr h="8425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/>
                        </a:rPr>
                        <a:t>Behaviour/Emotional Disorders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Sub-Threshold Disturbances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Neurodevelopmental Disorders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4547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Oppositional Defiant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Conduct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Anxiety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Depressive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Elimination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Somatoform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Other uncommon disorders – Obsessive Compulsive Disorders, tics, psychoses, bipolar disorders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600" b="0" dirty="0">
                          <a:effectLst/>
                        </a:rPr>
                        <a:t> </a:t>
                      </a:r>
                      <a:endParaRPr lang="en-IN" sz="1600" b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Scholastic backwardness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Learning difficulties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School refusal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Temper tantrums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Difficult temperament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Aggressive tendency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 err="1">
                          <a:effectLst/>
                        </a:rPr>
                        <a:t>Suicidality</a:t>
                      </a:r>
                      <a:endParaRPr lang="en-IN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Running away from home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Bullying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Pica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Early unspecified developmental delays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Truancy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School drop-outs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Conduct symptoms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Oppositional Defiant Disorder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Excessive shyness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Examination anxiety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Stress-related problems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Inter-personal problems in adolescence</a:t>
                      </a:r>
                      <a:endParaRPr lang="en-IN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Intellectual Disability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Autism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Speech delays /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Non-Specific Global Delays in young children)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Attention Deficit Hyperactive Disorder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Specific Learning Disabilities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Cerebral Palsy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9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1086</Words>
  <Application>Microsoft Office PowerPoint</Application>
  <PresentationFormat>On-screen Show (4:3)</PresentationFormat>
  <Paragraphs>227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Proposal for  Development of Community  Child and Adolescent Mental Health Service Model  (Karnataka) </vt:lpstr>
      <vt:lpstr>Objectives</vt:lpstr>
      <vt:lpstr>Geographic Location and Area</vt:lpstr>
      <vt:lpstr>Principles &amp; Technical Approach</vt:lpstr>
      <vt:lpstr>Mental Health Intervention Spectrum for Mental Disorders</vt:lpstr>
      <vt:lpstr>Proposal Implementation: Phase (1)</vt:lpstr>
      <vt:lpstr>Proposal Implementation: Phase 2</vt:lpstr>
      <vt:lpstr>PowerPoint Presentation</vt:lpstr>
      <vt:lpstr>PowerPoint Presentation</vt:lpstr>
      <vt:lpstr>Proposal Implementation: Phase 2</vt:lpstr>
      <vt:lpstr>PowerPoint Presentation</vt:lpstr>
      <vt:lpstr>PowerPoint Presentation</vt:lpstr>
      <vt:lpstr>Outcomes</vt:lpstr>
      <vt:lpstr>Timelines </vt:lpstr>
      <vt:lpstr>PowerPoint Presentation</vt:lpstr>
      <vt:lpstr>Communication Strategies for Adolescent Programs</vt:lpstr>
      <vt:lpstr>Communication Strategies for Adolescent Programs</vt:lpstr>
      <vt:lpstr>Methodology</vt:lpstr>
      <vt:lpstr>Contexts of Application</vt:lpstr>
      <vt:lpstr>Examples of Use of Theatre</vt:lpstr>
      <vt:lpstr>Theatre by Children</vt:lpstr>
      <vt:lpstr>Theatre-in-Development</vt:lpstr>
      <vt:lpstr>Theatre-in-Education</vt:lpstr>
      <vt:lpstr>Life Skills Education</vt:lpstr>
      <vt:lpstr>Life Skills Defined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 Development of Community  Child and Adolescent Mental Health Service Model</dc:title>
  <dc:creator>Admin</dc:creator>
  <cp:lastModifiedBy>Admin</cp:lastModifiedBy>
  <cp:revision>34</cp:revision>
  <dcterms:created xsi:type="dcterms:W3CDTF">2014-06-06T05:36:36Z</dcterms:created>
  <dcterms:modified xsi:type="dcterms:W3CDTF">2014-06-10T05:15:11Z</dcterms:modified>
</cp:coreProperties>
</file>