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0" r:id="rId1"/>
  </p:sldMasterIdLst>
  <p:notesMasterIdLst>
    <p:notesMasterId r:id="rId92"/>
  </p:notesMasterIdLst>
  <p:sldIdLst>
    <p:sldId id="504" r:id="rId2"/>
    <p:sldId id="257" r:id="rId3"/>
    <p:sldId id="258" r:id="rId4"/>
    <p:sldId id="413" r:id="rId5"/>
    <p:sldId id="414" r:id="rId6"/>
    <p:sldId id="415" r:id="rId7"/>
    <p:sldId id="330" r:id="rId8"/>
    <p:sldId id="331" r:id="rId9"/>
    <p:sldId id="584" r:id="rId10"/>
    <p:sldId id="505" r:id="rId11"/>
    <p:sldId id="506" r:id="rId12"/>
    <p:sldId id="267" r:id="rId13"/>
    <p:sldId id="268" r:id="rId14"/>
    <p:sldId id="531" r:id="rId15"/>
    <p:sldId id="532" r:id="rId16"/>
    <p:sldId id="535" r:id="rId17"/>
    <p:sldId id="536" r:id="rId18"/>
    <p:sldId id="540" r:id="rId19"/>
    <p:sldId id="538" r:id="rId20"/>
    <p:sldId id="539" r:id="rId21"/>
    <p:sldId id="541" r:id="rId22"/>
    <p:sldId id="542" r:id="rId23"/>
    <p:sldId id="543" r:id="rId24"/>
    <p:sldId id="544" r:id="rId25"/>
    <p:sldId id="530" r:id="rId26"/>
    <p:sldId id="582" r:id="rId27"/>
    <p:sldId id="564" r:id="rId28"/>
    <p:sldId id="565" r:id="rId29"/>
    <p:sldId id="566" r:id="rId30"/>
    <p:sldId id="574" r:id="rId31"/>
    <p:sldId id="568" r:id="rId32"/>
    <p:sldId id="567" r:id="rId33"/>
    <p:sldId id="550" r:id="rId34"/>
    <p:sldId id="551" r:id="rId35"/>
    <p:sldId id="583" r:id="rId36"/>
    <p:sldId id="556" r:id="rId37"/>
    <p:sldId id="552" r:id="rId38"/>
    <p:sldId id="555" r:id="rId39"/>
    <p:sldId id="554" r:id="rId40"/>
    <p:sldId id="533" r:id="rId41"/>
    <p:sldId id="546" r:id="rId42"/>
    <p:sldId id="545" r:id="rId43"/>
    <p:sldId id="575" r:id="rId44"/>
    <p:sldId id="548" r:id="rId45"/>
    <p:sldId id="547" r:id="rId46"/>
    <p:sldId id="529" r:id="rId47"/>
    <p:sldId id="558" r:id="rId48"/>
    <p:sldId id="559" r:id="rId49"/>
    <p:sldId id="560" r:id="rId50"/>
    <p:sldId id="561" r:id="rId51"/>
    <p:sldId id="570" r:id="rId52"/>
    <p:sldId id="581" r:id="rId53"/>
    <p:sldId id="580" r:id="rId54"/>
    <p:sldId id="563" r:id="rId55"/>
    <p:sldId id="572" r:id="rId56"/>
    <p:sldId id="571" r:id="rId57"/>
    <p:sldId id="557" r:id="rId58"/>
    <p:sldId id="573" r:id="rId59"/>
    <p:sldId id="576" r:id="rId60"/>
    <p:sldId id="577" r:id="rId61"/>
    <p:sldId id="578" r:id="rId62"/>
    <p:sldId id="352" r:id="rId63"/>
    <p:sldId id="417" r:id="rId64"/>
    <p:sldId id="418" r:id="rId65"/>
    <p:sldId id="423" r:id="rId66"/>
    <p:sldId id="516" r:id="rId67"/>
    <p:sldId id="517" r:id="rId68"/>
    <p:sldId id="519" r:id="rId69"/>
    <p:sldId id="518" r:id="rId70"/>
    <p:sldId id="434" r:id="rId71"/>
    <p:sldId id="432" r:id="rId72"/>
    <p:sldId id="439" r:id="rId73"/>
    <p:sldId id="436" r:id="rId74"/>
    <p:sldId id="437" r:id="rId75"/>
    <p:sldId id="438" r:id="rId76"/>
    <p:sldId id="442" r:id="rId77"/>
    <p:sldId id="443" r:id="rId78"/>
    <p:sldId id="444" r:id="rId79"/>
    <p:sldId id="428" r:id="rId80"/>
    <p:sldId id="507" r:id="rId81"/>
    <p:sldId id="508" r:id="rId82"/>
    <p:sldId id="445" r:id="rId83"/>
    <p:sldId id="454" r:id="rId84"/>
    <p:sldId id="462" r:id="rId85"/>
    <p:sldId id="463" r:id="rId86"/>
    <p:sldId id="510" r:id="rId87"/>
    <p:sldId id="511" r:id="rId88"/>
    <p:sldId id="513" r:id="rId89"/>
    <p:sldId id="515" r:id="rId90"/>
    <p:sldId id="400" r:id="rId9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0" autoAdjust="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3E4BCE-D7EE-4932-A1AA-ED73A9B9ADB6}" type="datetimeFigureOut">
              <a:rPr lang="en-US" smtClean="0"/>
              <a:pPr/>
              <a:t>8/6/2014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0C9235-80A0-4CA8-A046-B16C4C567E88}" type="slidenum">
              <a:rPr lang="en-IN" smtClean="0"/>
              <a:pPr/>
              <a:t>‹#›</a:t>
            </a:fld>
            <a:endParaRPr lang="en-IN"/>
          </a:p>
        </p:txBody>
      </p:sp>
    </p:spTree>
    <p:extLst>
      <p:ext uri="{BB962C8B-B14F-4D97-AF65-F5344CB8AC3E}">
        <p14:creationId xmlns:p14="http://schemas.microsoft.com/office/powerpoint/2010/main" val="3819898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54FF5D1-91E6-48EF-A783-0C411878650B}" type="datetime1">
              <a:rPr lang="en-US" smtClean="0"/>
              <a:pPr/>
              <a:t>8/6/2014</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42C4A4B-6EFE-42E2-BAF9-5D545D2F71FF}"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5FDA98-6C22-41FA-9539-003ED70354CA}" type="datetime1">
              <a:rPr lang="en-US" smtClean="0"/>
              <a:pPr/>
              <a:t>8/6/2014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2C4A4B-6EFE-42E2-BAF9-5D545D2F71F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584B14-98C0-4549-87C1-B09046FCEE14}" type="datetime1">
              <a:rPr lang="en-US" smtClean="0"/>
              <a:pPr/>
              <a:t>8/6/2014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2C4A4B-6EFE-42E2-BAF9-5D545D2F71F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47FC0C0-4723-48EB-9A3C-C71826F55960}" type="datetime1">
              <a:rPr lang="en-US" smtClean="0"/>
              <a:pPr/>
              <a:t>8/6/2014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2C4A4B-6EFE-42E2-BAF9-5D545D2F71FF}"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BBD844E-830A-4CCA-B641-8F18F200FD1B}" type="datetime1">
              <a:rPr lang="en-US" smtClean="0"/>
              <a:pPr/>
              <a:t>8/6/2014</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42C4A4B-6EFE-42E2-BAF9-5D545D2F71F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10E7839-A0C6-418E-B737-912FFDE7C8E1}" type="datetime1">
              <a:rPr lang="en-US" smtClean="0"/>
              <a:pPr/>
              <a:t>8/6/2014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2C4A4B-6EFE-42E2-BAF9-5D545D2F71FF}"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FDD195C-5C42-4D88-B4EA-7EED966AA065}" type="datetime1">
              <a:rPr lang="en-US" smtClean="0"/>
              <a:pPr/>
              <a:t>8/6/2014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42C4A4B-6EFE-42E2-BAF9-5D545D2F71FF}"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B18F48-81AF-4B9E-BE67-04391F87C703}" type="datetime1">
              <a:rPr lang="en-US" smtClean="0"/>
              <a:pPr/>
              <a:t>8/6/2014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42C4A4B-6EFE-42E2-BAF9-5D545D2F71F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71AD22-24C4-4F7E-90B0-7A5B6D9FAB52}" type="datetime1">
              <a:rPr lang="en-US" smtClean="0"/>
              <a:pPr/>
              <a:t>8/6/2014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42C4A4B-6EFE-42E2-BAF9-5D545D2F71F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B9CE5D2-7E01-4FEF-A1E4-35425FF48712}" type="datetime1">
              <a:rPr lang="en-US" smtClean="0"/>
              <a:pPr/>
              <a:t>8/6/2014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2C4A4B-6EFE-42E2-BAF9-5D545D2F71FF}"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18624C-FF8C-445C-A6EB-0EA325D8088A}" type="datetime1">
              <a:rPr lang="en-US" smtClean="0"/>
              <a:pPr/>
              <a:t>8/6/2014</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F42C4A4B-6EFE-42E2-BAF9-5D545D2F71FF}"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C787F59-02F5-452D-AC04-F5F75DE82438}" type="datetime1">
              <a:rPr lang="en-US" smtClean="0"/>
              <a:pPr/>
              <a:t>8/6/2014</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42C4A4B-6EFE-42E2-BAF9-5D545D2F71F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webmd.com/a-to-z-guides/urinary-tract-infections-in-teens-and-adults-topic-overview"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a:t>
            </a:fld>
            <a:endParaRPr lang="en-IN"/>
          </a:p>
        </p:txBody>
      </p:sp>
      <p:sp>
        <p:nvSpPr>
          <p:cNvPr id="4" name="Content Placeholder 3"/>
          <p:cNvSpPr>
            <a:spLocks noGrp="1"/>
          </p:cNvSpPr>
          <p:nvPr>
            <p:ph sz="quarter" idx="1"/>
          </p:nvPr>
        </p:nvSpPr>
        <p:spPr>
          <a:xfrm>
            <a:off x="292024" y="2204864"/>
            <a:ext cx="8394776" cy="3814936"/>
          </a:xfrm>
        </p:spPr>
        <p:txBody>
          <a:bodyPr>
            <a:normAutofit fontScale="85000" lnSpcReduction="20000"/>
          </a:bodyPr>
          <a:lstStyle/>
          <a:p>
            <a:pPr marL="0" indent="0">
              <a:buNone/>
            </a:pPr>
            <a:endParaRPr lang="en-IN" sz="3800" b="1" dirty="0" smtClean="0">
              <a:latin typeface="Comic Sans MS" panose="030F0702030302020204" pitchFamily="66" charset="0"/>
              <a:cs typeface="Aharoni" panose="02010803020104030203" pitchFamily="2" charset="-79"/>
            </a:endParaRPr>
          </a:p>
          <a:p>
            <a:pPr marL="0" indent="0">
              <a:buNone/>
            </a:pPr>
            <a:r>
              <a:rPr lang="en-IN" sz="4100" b="1" dirty="0" smtClean="0">
                <a:latin typeface="Comic Sans MS" panose="030F0702030302020204" pitchFamily="66" charset="0"/>
                <a:cs typeface="Aharoni" panose="02010803020104030203" pitchFamily="2" charset="-79"/>
              </a:rPr>
              <a:t>Working with Pre-School Children</a:t>
            </a:r>
          </a:p>
          <a:p>
            <a:pPr marL="0" indent="0">
              <a:buNone/>
            </a:pPr>
            <a:endParaRPr lang="en-IN" sz="3600" b="1" dirty="0" smtClean="0">
              <a:latin typeface="Comic Sans MS" panose="030F0702030302020204" pitchFamily="66" charset="0"/>
              <a:cs typeface="Aharoni" panose="02010803020104030203" pitchFamily="2" charset="-79"/>
            </a:endParaRPr>
          </a:p>
          <a:p>
            <a:pPr marL="0" indent="0" algn="ctr">
              <a:buNone/>
            </a:pPr>
            <a:endParaRPr lang="en-IN" sz="2800" b="1" dirty="0" smtClean="0">
              <a:latin typeface="Comic Sans MS" panose="030F0702030302020204" pitchFamily="66" charset="0"/>
              <a:cs typeface="Aharoni" panose="02010803020104030203" pitchFamily="2" charset="-79"/>
            </a:endParaRPr>
          </a:p>
          <a:p>
            <a:pPr marL="0" indent="0" algn="ctr">
              <a:buNone/>
            </a:pPr>
            <a:endParaRPr lang="en-IN" sz="2800" b="1" dirty="0">
              <a:latin typeface="Comic Sans MS" panose="030F0702030302020204" pitchFamily="66" charset="0"/>
              <a:cs typeface="Aharoni" panose="02010803020104030203" pitchFamily="2" charset="-79"/>
            </a:endParaRPr>
          </a:p>
          <a:p>
            <a:pPr marL="0" indent="0" algn="ctr">
              <a:buNone/>
            </a:pPr>
            <a:r>
              <a:rPr lang="en-IN" sz="2800" b="1" dirty="0" smtClean="0">
                <a:latin typeface="Comic Sans MS" panose="030F0702030302020204" pitchFamily="66" charset="0"/>
                <a:cs typeface="Aharoni" panose="02010803020104030203" pitchFamily="2" charset="-79"/>
              </a:rPr>
              <a:t>A </a:t>
            </a:r>
            <a:r>
              <a:rPr lang="en-IN" sz="2800" b="1" dirty="0">
                <a:latin typeface="Comic Sans MS" panose="030F0702030302020204" pitchFamily="66" charset="0"/>
                <a:cs typeface="Aharoni" panose="02010803020104030203" pitchFamily="2" charset="-79"/>
              </a:rPr>
              <a:t>Training Workshop for Pre-School Teachers</a:t>
            </a:r>
          </a:p>
          <a:p>
            <a:pPr marL="0" indent="0" algn="ctr">
              <a:buNone/>
            </a:pPr>
            <a:r>
              <a:rPr lang="en-IN" sz="2800" b="1" dirty="0" smtClean="0">
                <a:latin typeface="Comic Sans MS" panose="030F0702030302020204" pitchFamily="66" charset="0"/>
                <a:cs typeface="Aharoni" panose="02010803020104030203" pitchFamily="2" charset="-79"/>
              </a:rPr>
              <a:t>Bangalore</a:t>
            </a:r>
          </a:p>
          <a:p>
            <a:pPr marL="0" indent="0" algn="ctr">
              <a:buNone/>
            </a:pPr>
            <a:endParaRPr lang="en-IN" sz="2800" b="1" dirty="0">
              <a:latin typeface="Comic Sans MS" panose="030F0702030302020204" pitchFamily="66" charset="0"/>
              <a:cs typeface="Aharoni" panose="02010803020104030203" pitchFamily="2" charset="-79"/>
            </a:endParaRPr>
          </a:p>
          <a:p>
            <a:pPr marL="0" indent="0" algn="ctr">
              <a:buNone/>
            </a:pPr>
            <a:r>
              <a:rPr lang="en-IN" sz="2800" b="1" dirty="0">
                <a:latin typeface="Comic Sans MS" panose="030F0702030302020204" pitchFamily="66" charset="0"/>
                <a:cs typeface="Aharoni" panose="02010803020104030203" pitchFamily="2" charset="-79"/>
              </a:rPr>
              <a:t>8th to 10th August 2014</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8864487" cy="16178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95543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p:spPr>
        <p:txBody>
          <a:bodyPr>
            <a:normAutofit fontScale="90000"/>
          </a:bodyPr>
          <a:lstStyle/>
          <a:p>
            <a:r>
              <a:rPr lang="en-IN" b="1" dirty="0" smtClean="0"/>
              <a:t>Difference between Pre-school </a:t>
            </a:r>
            <a:r>
              <a:rPr lang="en-IN" b="1" dirty="0"/>
              <a:t>C</a:t>
            </a:r>
            <a:r>
              <a:rPr lang="en-IN" b="1" dirty="0" smtClean="0"/>
              <a:t>hildren and Older Children?</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10</a:t>
            </a:fld>
            <a:endParaRPr lang="en-IN"/>
          </a:p>
        </p:txBody>
      </p:sp>
      <p:sp>
        <p:nvSpPr>
          <p:cNvPr id="4" name="Content Placeholder 3"/>
          <p:cNvSpPr>
            <a:spLocks noGrp="1"/>
          </p:cNvSpPr>
          <p:nvPr>
            <p:ph sz="quarter" idx="1"/>
          </p:nvPr>
        </p:nvSpPr>
        <p:spPr>
          <a:xfrm>
            <a:off x="323528" y="1447800"/>
            <a:ext cx="8363272" cy="4572000"/>
          </a:xfrm>
        </p:spPr>
        <p:txBody>
          <a:bodyPr/>
          <a:lstStyle/>
          <a:p>
            <a:pPr marL="0" lvl="0" indent="0" fontAlgn="base">
              <a:spcBef>
                <a:spcPct val="0"/>
              </a:spcBef>
              <a:spcAft>
                <a:spcPts val="1000"/>
              </a:spcAft>
              <a:buClrTx/>
              <a:buSzTx/>
              <a:buFont typeface="Symbol" pitchFamily="18" charset="2"/>
              <a:buChar char="·"/>
            </a:pPr>
            <a:r>
              <a:rPr lang="en-US" dirty="0" smtClean="0">
                <a:latin typeface="Arial" pitchFamily="34" charset="0"/>
                <a:cs typeface="Arial" pitchFamily="34" charset="0"/>
              </a:rPr>
              <a:t>Pre-</a:t>
            </a:r>
            <a:r>
              <a:rPr lang="en-US" dirty="0" err="1" smtClean="0">
                <a:latin typeface="Arial" pitchFamily="34" charset="0"/>
                <a:cs typeface="Arial" pitchFamily="34" charset="0"/>
              </a:rPr>
              <a:t>schoolers</a:t>
            </a:r>
            <a:r>
              <a:rPr lang="en-US" dirty="0" smtClean="0">
                <a:latin typeface="Arial" pitchFamily="34" charset="0"/>
                <a:cs typeface="Arial" pitchFamily="34" charset="0"/>
              </a:rPr>
              <a:t> </a:t>
            </a:r>
            <a:r>
              <a:rPr lang="en-US" dirty="0">
                <a:latin typeface="Arial" pitchFamily="34" charset="0"/>
                <a:cs typeface="Arial" pitchFamily="34" charset="0"/>
              </a:rPr>
              <a:t>experience and process life events, differently from </a:t>
            </a:r>
            <a:r>
              <a:rPr lang="en-US" dirty="0" smtClean="0">
                <a:latin typeface="Arial" pitchFamily="34" charset="0"/>
                <a:cs typeface="Arial" pitchFamily="34" charset="0"/>
              </a:rPr>
              <a:t>older children, </a:t>
            </a:r>
            <a:r>
              <a:rPr lang="en-US" dirty="0">
                <a:latin typeface="Arial" pitchFamily="34" charset="0"/>
                <a:cs typeface="Arial" pitchFamily="34" charset="0"/>
              </a:rPr>
              <a:t>due to age, cognitive capacity and information/support available to them.</a:t>
            </a:r>
          </a:p>
          <a:p>
            <a:pPr marL="0" lvl="0" indent="0" fontAlgn="base">
              <a:spcBef>
                <a:spcPct val="0"/>
              </a:spcBef>
              <a:spcAft>
                <a:spcPts val="1000"/>
              </a:spcAft>
              <a:buClrTx/>
              <a:buSzTx/>
              <a:buFont typeface="Symbol" pitchFamily="18" charset="2"/>
              <a:buChar char="·"/>
            </a:pPr>
            <a:r>
              <a:rPr lang="en-US" dirty="0" smtClean="0">
                <a:latin typeface="Arial" pitchFamily="34" charset="0"/>
                <a:cs typeface="Arial" pitchFamily="34" charset="0"/>
              </a:rPr>
              <a:t>Unlike older children, younger </a:t>
            </a:r>
            <a:r>
              <a:rPr lang="en-US" dirty="0">
                <a:latin typeface="Arial" pitchFamily="34" charset="0"/>
                <a:cs typeface="Arial" pitchFamily="34" charset="0"/>
              </a:rPr>
              <a:t>ones, may not have the verbal ability or do not choose to verbally express their emotions. </a:t>
            </a:r>
          </a:p>
          <a:p>
            <a:pPr marL="0" lvl="0" indent="0" fontAlgn="base">
              <a:spcBef>
                <a:spcPct val="0"/>
              </a:spcBef>
              <a:spcAft>
                <a:spcPts val="1000"/>
              </a:spcAft>
              <a:buClrTx/>
              <a:buSzTx/>
              <a:buFont typeface="Symbol" pitchFamily="18" charset="2"/>
              <a:buChar char="·"/>
            </a:pPr>
            <a:r>
              <a:rPr lang="en-US" dirty="0">
                <a:latin typeface="Arial" pitchFamily="34" charset="0"/>
                <a:cs typeface="Arial" pitchFamily="34" charset="0"/>
              </a:rPr>
              <a:t>Other less direct and directive methods, such as play and art are therefore necessary to understand and communicate with </a:t>
            </a:r>
            <a:r>
              <a:rPr lang="en-US" dirty="0" smtClean="0">
                <a:latin typeface="Arial" pitchFamily="34" charset="0"/>
                <a:cs typeface="Arial" pitchFamily="34" charset="0"/>
              </a:rPr>
              <a:t>young children, incl. to learn.</a:t>
            </a:r>
            <a:endParaRPr lang="en-US" dirty="0">
              <a:latin typeface="Arial" pitchFamily="34" charset="0"/>
              <a:cs typeface="Arial" pitchFamily="34" charset="0"/>
            </a:endParaRPr>
          </a:p>
          <a:p>
            <a:endParaRPr lang="en-IN" dirty="0"/>
          </a:p>
        </p:txBody>
      </p:sp>
    </p:spTree>
    <p:extLst>
      <p:ext uri="{BB962C8B-B14F-4D97-AF65-F5344CB8AC3E}">
        <p14:creationId xmlns:p14="http://schemas.microsoft.com/office/powerpoint/2010/main" val="4161138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7772400" cy="1143000"/>
          </a:xfrm>
        </p:spPr>
        <p:txBody>
          <a:bodyPr/>
          <a:lstStyle/>
          <a:p>
            <a:r>
              <a:rPr lang="en-IN" dirty="0" smtClean="0"/>
              <a:t>Most Vulnerable Young Children…</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11</a:t>
            </a:fld>
            <a:endParaRPr lang="en-IN"/>
          </a:p>
        </p:txBody>
      </p:sp>
      <p:sp>
        <p:nvSpPr>
          <p:cNvPr id="4" name="Content Placeholder 3"/>
          <p:cNvSpPr>
            <a:spLocks noGrp="1"/>
          </p:cNvSpPr>
          <p:nvPr>
            <p:ph sz="quarter" idx="1"/>
          </p:nvPr>
        </p:nvSpPr>
        <p:spPr>
          <a:xfrm>
            <a:off x="323528" y="1447800"/>
            <a:ext cx="8568952" cy="5077544"/>
          </a:xfrm>
        </p:spPr>
        <p:txBody>
          <a:bodyPr>
            <a:normAutofit fontScale="92500" lnSpcReduction="20000"/>
          </a:bodyPr>
          <a:lstStyle/>
          <a:p>
            <a:pPr marL="0" lvl="0" indent="0" algn="just" fontAlgn="base">
              <a:spcBef>
                <a:spcPct val="0"/>
              </a:spcBef>
              <a:spcAft>
                <a:spcPct val="0"/>
              </a:spcAft>
              <a:buClrTx/>
              <a:buSzTx/>
              <a:buNone/>
            </a:pPr>
            <a:r>
              <a:rPr lang="en-IN" dirty="0">
                <a:latin typeface="Arial" pitchFamily="34" charset="0"/>
                <a:cs typeface="Arial" pitchFamily="34" charset="0"/>
              </a:rPr>
              <a:t>All children are vulnerable and they are all affected by the </a:t>
            </a:r>
            <a:r>
              <a:rPr lang="en-IN" dirty="0" smtClean="0">
                <a:latin typeface="Arial" pitchFamily="34" charset="0"/>
                <a:cs typeface="Arial" pitchFamily="34" charset="0"/>
              </a:rPr>
              <a:t>conflict/war </a:t>
            </a:r>
            <a:r>
              <a:rPr lang="en-IN" dirty="0">
                <a:latin typeface="Arial" pitchFamily="34" charset="0"/>
                <a:cs typeface="Arial" pitchFamily="34" charset="0"/>
              </a:rPr>
              <a:t>in different ways and in varying degrees. But some are more vulnerable than others and these are at greater risk to emotional problems and mental health disorders</a:t>
            </a:r>
            <a:endParaRPr lang="en-IN" dirty="0" smtClean="0">
              <a:latin typeface="Arial" pitchFamily="34" charset="0"/>
              <a:cs typeface="Arial" pitchFamily="34" charset="0"/>
            </a:endParaRPr>
          </a:p>
          <a:p>
            <a:pPr marL="0" lvl="0" indent="0" algn="just" fontAlgn="base">
              <a:spcBef>
                <a:spcPct val="0"/>
              </a:spcBef>
              <a:spcAft>
                <a:spcPct val="0"/>
              </a:spcAft>
              <a:buClrTx/>
              <a:buSzTx/>
              <a:buNone/>
            </a:pPr>
            <a:endParaRPr lang="en-IN" dirty="0">
              <a:latin typeface="Arial" pitchFamily="34" charset="0"/>
              <a:cs typeface="Arial" pitchFamily="34" charset="0"/>
            </a:endParaRPr>
          </a:p>
          <a:p>
            <a:pPr marL="0" lvl="0" indent="0" algn="just" fontAlgn="base">
              <a:spcBef>
                <a:spcPct val="0"/>
              </a:spcBef>
              <a:spcAft>
                <a:spcPct val="0"/>
              </a:spcAft>
              <a:buClrTx/>
              <a:buSzTx/>
              <a:buNone/>
            </a:pPr>
            <a:r>
              <a:rPr lang="en-IN" dirty="0" smtClean="0">
                <a:latin typeface="Arial" pitchFamily="34" charset="0"/>
                <a:cs typeface="Arial" pitchFamily="34" charset="0"/>
              </a:rPr>
              <a:t>Children </a:t>
            </a:r>
            <a:r>
              <a:rPr lang="en-IN" dirty="0">
                <a:latin typeface="Arial" pitchFamily="34" charset="0"/>
                <a:cs typeface="Arial" pitchFamily="34" charset="0"/>
              </a:rPr>
              <a:t>who have…</a:t>
            </a:r>
          </a:p>
          <a:p>
            <a:pPr marL="0" lvl="0" indent="0" algn="just" fontAlgn="base">
              <a:spcBef>
                <a:spcPct val="0"/>
              </a:spcBef>
              <a:spcAft>
                <a:spcPct val="0"/>
              </a:spcAft>
              <a:buClrTx/>
              <a:buSzTx/>
              <a:buNone/>
            </a:pPr>
            <a:r>
              <a:rPr lang="en-IN" dirty="0">
                <a:latin typeface="Arial" pitchFamily="34" charset="0"/>
                <a:cs typeface="Arial" pitchFamily="34" charset="0"/>
              </a:rPr>
              <a:t>-Lost both parents</a:t>
            </a:r>
          </a:p>
          <a:p>
            <a:pPr marL="0" lvl="0" indent="0" fontAlgn="base">
              <a:spcBef>
                <a:spcPct val="0"/>
              </a:spcBef>
              <a:spcAft>
                <a:spcPct val="0"/>
              </a:spcAft>
              <a:buClrTx/>
              <a:buSzTx/>
              <a:buFont typeface="Times New Roman" pitchFamily="18" charset="0"/>
              <a:buChar char="-"/>
            </a:pPr>
            <a:r>
              <a:rPr lang="en-IN" dirty="0">
                <a:latin typeface="Arial" pitchFamily="34" charset="0"/>
                <a:cs typeface="Arial" pitchFamily="34" charset="0"/>
              </a:rPr>
              <a:t>Lost one parent (belong to single-parent, especially single-mother families)</a:t>
            </a:r>
          </a:p>
          <a:p>
            <a:pPr marL="0" lvl="0" indent="0" fontAlgn="base">
              <a:spcBef>
                <a:spcPct val="0"/>
              </a:spcBef>
              <a:spcAft>
                <a:spcPct val="0"/>
              </a:spcAft>
              <a:buClrTx/>
              <a:buSzTx/>
              <a:buFont typeface="Times New Roman" pitchFamily="18" charset="0"/>
              <a:buChar char="-"/>
            </a:pPr>
            <a:r>
              <a:rPr lang="en-IN" dirty="0" smtClean="0">
                <a:latin typeface="Arial" pitchFamily="34" charset="0"/>
                <a:cs typeface="Arial" pitchFamily="34" charset="0"/>
              </a:rPr>
              <a:t>Displaced children (living in camps)</a:t>
            </a:r>
          </a:p>
          <a:p>
            <a:pPr marL="0" lvl="0" indent="0" fontAlgn="base">
              <a:spcBef>
                <a:spcPct val="0"/>
              </a:spcBef>
              <a:spcAft>
                <a:spcPct val="0"/>
              </a:spcAft>
              <a:buClrTx/>
              <a:buSzTx/>
              <a:buFont typeface="Times New Roman" pitchFamily="18" charset="0"/>
              <a:buChar char="-"/>
            </a:pPr>
            <a:r>
              <a:rPr lang="en-IN" dirty="0" smtClean="0">
                <a:latin typeface="Arial" pitchFamily="34" charset="0"/>
                <a:cs typeface="Arial" pitchFamily="34" charset="0"/>
              </a:rPr>
              <a:t>Separated </a:t>
            </a:r>
            <a:r>
              <a:rPr lang="en-IN" dirty="0">
                <a:latin typeface="Arial" pitchFamily="34" charset="0"/>
                <a:cs typeface="Arial" pitchFamily="34" charset="0"/>
              </a:rPr>
              <a:t>from their family/ living alone</a:t>
            </a:r>
          </a:p>
          <a:p>
            <a:pPr marL="0" lvl="0" indent="0" fontAlgn="base">
              <a:spcBef>
                <a:spcPct val="0"/>
              </a:spcBef>
              <a:spcAft>
                <a:spcPct val="0"/>
              </a:spcAft>
              <a:buClrTx/>
              <a:buSzTx/>
              <a:buFont typeface="Times New Roman" pitchFamily="18" charset="0"/>
              <a:buChar char="-"/>
            </a:pPr>
            <a:r>
              <a:rPr lang="en-IN" dirty="0">
                <a:latin typeface="Arial" pitchFamily="34" charset="0"/>
                <a:cs typeface="Arial" pitchFamily="34" charset="0"/>
              </a:rPr>
              <a:t>Children in homes</a:t>
            </a:r>
          </a:p>
          <a:p>
            <a:pPr marL="0" lvl="0" indent="0" fontAlgn="base">
              <a:spcBef>
                <a:spcPct val="0"/>
              </a:spcBef>
              <a:spcAft>
                <a:spcPct val="0"/>
              </a:spcAft>
              <a:buClrTx/>
              <a:buSzTx/>
              <a:buFont typeface="Times New Roman" pitchFamily="18" charset="0"/>
              <a:buChar char="-"/>
            </a:pPr>
            <a:r>
              <a:rPr lang="en-IN" dirty="0">
                <a:latin typeface="Arial" pitchFamily="34" charset="0"/>
                <a:cs typeface="Arial" pitchFamily="34" charset="0"/>
              </a:rPr>
              <a:t>Difficult/ dysfunctional family contexts</a:t>
            </a:r>
          </a:p>
          <a:p>
            <a:pPr marL="0" lvl="0" indent="0" fontAlgn="base">
              <a:spcBef>
                <a:spcPct val="0"/>
              </a:spcBef>
              <a:spcAft>
                <a:spcPct val="0"/>
              </a:spcAft>
              <a:buClrTx/>
              <a:buSzTx/>
              <a:buFont typeface="Times New Roman" pitchFamily="18" charset="0"/>
              <a:buChar char="-"/>
            </a:pPr>
            <a:r>
              <a:rPr lang="en-IN" dirty="0" smtClean="0">
                <a:latin typeface="Arial" pitchFamily="34" charset="0"/>
                <a:cs typeface="Arial" pitchFamily="34" charset="0"/>
              </a:rPr>
              <a:t>Disabled</a:t>
            </a:r>
          </a:p>
          <a:p>
            <a:pPr marL="0" lvl="0" indent="0" fontAlgn="base">
              <a:spcBef>
                <a:spcPct val="0"/>
              </a:spcBef>
              <a:spcAft>
                <a:spcPct val="0"/>
              </a:spcAft>
              <a:buClrTx/>
              <a:buSzTx/>
              <a:buFont typeface="Times New Roman" pitchFamily="18" charset="0"/>
              <a:buChar char="-"/>
            </a:pPr>
            <a:r>
              <a:rPr lang="en-IN" dirty="0" smtClean="0">
                <a:latin typeface="Arial" pitchFamily="34" charset="0"/>
                <a:cs typeface="Arial" pitchFamily="34" charset="0"/>
              </a:rPr>
              <a:t>Physically/ sexually abused children</a:t>
            </a:r>
          </a:p>
          <a:p>
            <a:pPr marL="0" lvl="0" indent="0" fontAlgn="base">
              <a:spcBef>
                <a:spcPct val="0"/>
              </a:spcBef>
              <a:spcAft>
                <a:spcPct val="0"/>
              </a:spcAft>
              <a:buClrTx/>
              <a:buSzTx/>
              <a:buFont typeface="Times New Roman" pitchFamily="18" charset="0"/>
              <a:buChar char="-"/>
            </a:pPr>
            <a:endParaRPr lang="en-IN" dirty="0"/>
          </a:p>
        </p:txBody>
      </p:sp>
    </p:spTree>
    <p:extLst>
      <p:ext uri="{BB962C8B-B14F-4D97-AF65-F5344CB8AC3E}">
        <p14:creationId xmlns:p14="http://schemas.microsoft.com/office/powerpoint/2010/main" val="1786146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28736"/>
          </a:xfrm>
        </p:spPr>
        <p:txBody>
          <a:bodyPr>
            <a:normAutofit fontScale="90000"/>
          </a:bodyPr>
          <a:lstStyle/>
          <a:p>
            <a:r>
              <a:rPr lang="en-US" b="1" dirty="0"/>
              <a:t>Addressing Child Psychosocial </a:t>
            </a:r>
            <a:r>
              <a:rPr lang="en-US" b="1" dirty="0" smtClean="0"/>
              <a:t>&amp; Protection </a:t>
            </a:r>
            <a:r>
              <a:rPr lang="en-US" b="1" dirty="0"/>
              <a:t>Issues: Levels of Response and Interventions</a:t>
            </a:r>
            <a:endParaRPr lang="en-IN" b="1" dirty="0"/>
          </a:p>
        </p:txBody>
      </p:sp>
      <p:sp>
        <p:nvSpPr>
          <p:cNvPr id="18" name="Slide Number Placeholder 17"/>
          <p:cNvSpPr>
            <a:spLocks noGrp="1"/>
          </p:cNvSpPr>
          <p:nvPr>
            <p:ph type="sldNum" sz="quarter" idx="12"/>
          </p:nvPr>
        </p:nvSpPr>
        <p:spPr/>
        <p:txBody>
          <a:bodyPr/>
          <a:lstStyle/>
          <a:p>
            <a:fld id="{F42C4A4B-6EFE-42E2-BAF9-5D545D2F71FF}" type="slidenum">
              <a:rPr lang="en-IN" smtClean="0"/>
              <a:pPr/>
              <a:t>12</a:t>
            </a:fld>
            <a:endParaRPr lang="en-IN"/>
          </a:p>
        </p:txBody>
      </p:sp>
      <p:grpSp>
        <p:nvGrpSpPr>
          <p:cNvPr id="33" name="Group 32"/>
          <p:cNvGrpSpPr/>
          <p:nvPr/>
        </p:nvGrpSpPr>
        <p:grpSpPr>
          <a:xfrm>
            <a:off x="539552" y="1556792"/>
            <a:ext cx="7920879" cy="4536504"/>
            <a:chOff x="0" y="0"/>
            <a:chExt cx="6595745" cy="3274210"/>
          </a:xfrm>
        </p:grpSpPr>
        <p:sp>
          <p:nvSpPr>
            <p:cNvPr id="34" name="AutoShape 4"/>
            <p:cNvSpPr>
              <a:spLocks noChangeArrowheads="1"/>
            </p:cNvSpPr>
            <p:nvPr/>
          </p:nvSpPr>
          <p:spPr bwMode="auto">
            <a:xfrm>
              <a:off x="137160" y="7620"/>
              <a:ext cx="5784778" cy="3266590"/>
            </a:xfrm>
            <a:prstGeom prst="triangle">
              <a:avLst>
                <a:gd name="adj" fmla="val 50000"/>
              </a:avLst>
            </a:prstGeom>
            <a:solidFill>
              <a:schemeClr val="tx2">
                <a:lumMod val="100000"/>
                <a:lumOff val="0"/>
              </a:schemeClr>
            </a:solidFill>
            <a:ln w="9525">
              <a:solidFill>
                <a:srgbClr val="000000"/>
              </a:solidFill>
              <a:miter lim="800000"/>
              <a:headEnd/>
              <a:tailEnd/>
            </a:ln>
          </p:spPr>
          <p:txBody>
            <a:bodyPr rot="0" vert="horz" wrap="square" lIns="91440" tIns="45720" rIns="91440" bIns="45720" anchor="t" anchorCtr="0" upright="1">
              <a:noAutofit/>
            </a:bodyPr>
            <a:lstStyle/>
            <a:p>
              <a:endParaRPr lang="en-IN"/>
            </a:p>
          </p:txBody>
        </p:sp>
        <p:cxnSp>
          <p:nvCxnSpPr>
            <p:cNvPr id="35" name="AutoShape 5"/>
            <p:cNvCxnSpPr>
              <a:cxnSpLocks noChangeShapeType="1"/>
            </p:cNvCxnSpPr>
            <p:nvPr/>
          </p:nvCxnSpPr>
          <p:spPr bwMode="auto">
            <a:xfrm>
              <a:off x="624840" y="2712720"/>
              <a:ext cx="481396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6" name="AutoShape 6"/>
            <p:cNvCxnSpPr>
              <a:cxnSpLocks noChangeShapeType="1"/>
            </p:cNvCxnSpPr>
            <p:nvPr/>
          </p:nvCxnSpPr>
          <p:spPr bwMode="auto">
            <a:xfrm>
              <a:off x="1211580" y="2065020"/>
              <a:ext cx="3640242" cy="58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7" name="AutoShape 7"/>
            <p:cNvCxnSpPr>
              <a:cxnSpLocks noChangeShapeType="1"/>
            </p:cNvCxnSpPr>
            <p:nvPr/>
          </p:nvCxnSpPr>
          <p:spPr bwMode="auto">
            <a:xfrm>
              <a:off x="1927860" y="1264920"/>
              <a:ext cx="2201034"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38" name="Rectangle 37"/>
            <p:cNvSpPr>
              <a:spLocks noChangeArrowheads="1"/>
            </p:cNvSpPr>
            <p:nvPr/>
          </p:nvSpPr>
          <p:spPr bwMode="auto">
            <a:xfrm>
              <a:off x="1706880" y="2811780"/>
              <a:ext cx="2770885" cy="31648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en-US" sz="1200">
                  <a:effectLst/>
                  <a:latin typeface="Calibri"/>
                  <a:ea typeface="Calibri"/>
                  <a:cs typeface="Times New Roman"/>
                </a:rPr>
                <a:t>BASIC NEEDS &amp; SOLIDARITY</a:t>
              </a:r>
              <a:endParaRPr lang="en-IN" sz="1100">
                <a:effectLst/>
                <a:latin typeface="Calibri"/>
                <a:ea typeface="Calibri"/>
                <a:cs typeface="Times New Roman"/>
              </a:endParaRPr>
            </a:p>
          </p:txBody>
        </p:sp>
        <p:sp>
          <p:nvSpPr>
            <p:cNvPr id="39" name="Rectangle 38"/>
            <p:cNvSpPr>
              <a:spLocks noChangeArrowheads="1"/>
            </p:cNvSpPr>
            <p:nvPr/>
          </p:nvSpPr>
          <p:spPr bwMode="auto">
            <a:xfrm>
              <a:off x="2125980" y="2232660"/>
              <a:ext cx="2291554" cy="27143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en-US" sz="1200">
                  <a:effectLst/>
                  <a:latin typeface="Calibri"/>
                  <a:ea typeface="Calibri"/>
                  <a:cs typeface="Times New Roman"/>
                </a:rPr>
                <a:t>NORMALIZATION</a:t>
              </a:r>
              <a:endParaRPr lang="en-IN" sz="1100">
                <a:effectLst/>
                <a:latin typeface="Calibri"/>
                <a:ea typeface="Calibri"/>
                <a:cs typeface="Times New Roman"/>
              </a:endParaRPr>
            </a:p>
          </p:txBody>
        </p:sp>
        <p:sp>
          <p:nvSpPr>
            <p:cNvPr id="40" name="Rectangle 39"/>
            <p:cNvSpPr>
              <a:spLocks noChangeArrowheads="1"/>
            </p:cNvSpPr>
            <p:nvPr/>
          </p:nvSpPr>
          <p:spPr bwMode="auto">
            <a:xfrm>
              <a:off x="2019300" y="1524000"/>
              <a:ext cx="2110514" cy="40071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en-US" sz="1200">
                  <a:effectLst/>
                  <a:latin typeface="Calibri"/>
                  <a:ea typeface="Calibri"/>
                  <a:cs typeface="Times New Roman"/>
                </a:rPr>
                <a:t>DEVELOPMENTAL NEEDS</a:t>
              </a:r>
              <a:endParaRPr lang="en-IN" sz="1100">
                <a:effectLst/>
                <a:latin typeface="Calibri"/>
                <a:ea typeface="Calibri"/>
                <a:cs typeface="Times New Roman"/>
              </a:endParaRPr>
            </a:p>
          </p:txBody>
        </p:sp>
        <p:sp>
          <p:nvSpPr>
            <p:cNvPr id="41" name="Rectangle 40"/>
            <p:cNvSpPr>
              <a:spLocks noChangeArrowheads="1"/>
            </p:cNvSpPr>
            <p:nvPr/>
          </p:nvSpPr>
          <p:spPr bwMode="auto">
            <a:xfrm>
              <a:off x="2506980" y="502920"/>
              <a:ext cx="1078343" cy="711934"/>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en-US" sz="1200">
                  <a:effectLst/>
                  <a:latin typeface="Calibri"/>
                  <a:ea typeface="Calibri"/>
                  <a:cs typeface="Times New Roman"/>
                </a:rPr>
                <a:t>COUNSELING </a:t>
              </a:r>
              <a:endParaRPr lang="en-IN" sz="1100">
                <a:effectLst/>
                <a:latin typeface="Calibri"/>
                <a:ea typeface="Calibri"/>
                <a:cs typeface="Times New Roman"/>
              </a:endParaRPr>
            </a:p>
            <a:p>
              <a:pPr algn="ctr">
                <a:lnSpc>
                  <a:spcPct val="115000"/>
                </a:lnSpc>
                <a:spcAft>
                  <a:spcPts val="0"/>
                </a:spcAft>
              </a:pPr>
              <a:r>
                <a:rPr lang="en-US" sz="1200">
                  <a:effectLst/>
                  <a:latin typeface="Calibri"/>
                  <a:ea typeface="Calibri"/>
                  <a:cs typeface="Times New Roman"/>
                </a:rPr>
                <a:t>&amp;</a:t>
              </a:r>
              <a:endParaRPr lang="en-IN" sz="1100">
                <a:effectLst/>
                <a:latin typeface="Calibri"/>
                <a:ea typeface="Calibri"/>
                <a:cs typeface="Times New Roman"/>
              </a:endParaRPr>
            </a:p>
            <a:p>
              <a:pPr algn="ctr">
                <a:lnSpc>
                  <a:spcPct val="115000"/>
                </a:lnSpc>
                <a:spcAft>
                  <a:spcPts val="0"/>
                </a:spcAft>
              </a:pPr>
              <a:r>
                <a:rPr lang="en-US" sz="1200">
                  <a:effectLst/>
                  <a:latin typeface="Calibri"/>
                  <a:ea typeface="Calibri"/>
                  <a:cs typeface="Times New Roman"/>
                </a:rPr>
                <a:t>THERAPY</a:t>
              </a:r>
              <a:endParaRPr lang="en-IN" sz="1100">
                <a:effectLst/>
                <a:latin typeface="Calibri"/>
                <a:ea typeface="Calibri"/>
                <a:cs typeface="Times New Roman"/>
              </a:endParaRPr>
            </a:p>
          </p:txBody>
        </p:sp>
        <p:cxnSp>
          <p:nvCxnSpPr>
            <p:cNvPr id="42" name="AutoShape 12"/>
            <p:cNvCxnSpPr>
              <a:cxnSpLocks noChangeShapeType="1"/>
            </p:cNvCxnSpPr>
            <p:nvPr/>
          </p:nvCxnSpPr>
          <p:spPr bwMode="auto">
            <a:xfrm flipV="1">
              <a:off x="137160" y="0"/>
              <a:ext cx="2888136" cy="326659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3" name="AutoShape 13"/>
            <p:cNvCxnSpPr>
              <a:cxnSpLocks noChangeShapeType="1"/>
            </p:cNvCxnSpPr>
            <p:nvPr/>
          </p:nvCxnSpPr>
          <p:spPr bwMode="auto">
            <a:xfrm>
              <a:off x="3025140" y="0"/>
              <a:ext cx="2896641" cy="326659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4" name="AutoShape 14"/>
            <p:cNvCxnSpPr>
              <a:cxnSpLocks noChangeShapeType="1"/>
            </p:cNvCxnSpPr>
            <p:nvPr/>
          </p:nvCxnSpPr>
          <p:spPr bwMode="auto">
            <a:xfrm>
              <a:off x="137160" y="3268980"/>
              <a:ext cx="5784778"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45" name="Rectangle 44"/>
            <p:cNvSpPr>
              <a:spLocks noChangeArrowheads="1"/>
            </p:cNvSpPr>
            <p:nvPr/>
          </p:nvSpPr>
          <p:spPr bwMode="auto">
            <a:xfrm>
              <a:off x="0" y="1737360"/>
              <a:ext cx="1597162" cy="677420"/>
            </a:xfrm>
            <a:prstGeom prst="rect">
              <a:avLst/>
            </a:prstGeom>
            <a:solidFill>
              <a:schemeClr val="accent1">
                <a:lumMod val="100000"/>
                <a:lumOff val="0"/>
              </a:schemeClr>
            </a:solidFill>
            <a:ln>
              <a:noFill/>
            </a:ln>
            <a:effectLst>
              <a:outerShdw dist="28398" dir="3806097" algn="ctr" rotWithShape="0">
                <a:schemeClr val="accent1">
                  <a:lumMod val="50000"/>
                  <a:lumOff val="0"/>
                  <a:alpha val="50000"/>
                </a:schemeClr>
              </a:outerShdw>
            </a:effectLst>
            <a:extLst>
              <a:ext uri="{91240B29-F687-4F45-9708-019B960494DF}">
                <a14:hiddenLine xmlns:a14="http://schemas.microsoft.com/office/drawing/2010/main" w="38100">
                  <a:solidFill>
                    <a:schemeClr val="lt1">
                      <a:lumMod val="95000"/>
                      <a:lumOff val="0"/>
                    </a:schemeClr>
                  </a:solidFill>
                  <a:miter lim="800000"/>
                  <a:headEnd/>
                  <a:tailEnd/>
                </a14:hiddenLine>
              </a:ext>
            </a:extLst>
          </p:spPr>
          <p:txBody>
            <a:bodyPr rot="0" vert="horz" wrap="square" lIns="91440" tIns="45720" rIns="91440" bIns="45720" anchor="t" anchorCtr="0" upright="1">
              <a:noAutofit/>
            </a:bodyPr>
            <a:lstStyle/>
            <a:p>
              <a:pPr>
                <a:lnSpc>
                  <a:spcPct val="115000"/>
                </a:lnSpc>
                <a:spcAft>
                  <a:spcPts val="0"/>
                </a:spcAft>
              </a:pPr>
              <a:r>
                <a:rPr lang="en-US" sz="1100" dirty="0">
                  <a:solidFill>
                    <a:srgbClr val="FFFFFF"/>
                  </a:solidFill>
                  <a:effectLst/>
                  <a:latin typeface="Calibri"/>
                  <a:ea typeface="Calibri"/>
                  <a:cs typeface="Times New Roman"/>
                </a:rPr>
                <a:t>- Psychological First Aid</a:t>
              </a:r>
              <a:endParaRPr lang="en-IN" sz="1100" dirty="0">
                <a:effectLst/>
                <a:latin typeface="Calibri"/>
                <a:ea typeface="Calibri"/>
                <a:cs typeface="Times New Roman"/>
              </a:endParaRPr>
            </a:p>
            <a:p>
              <a:pPr>
                <a:lnSpc>
                  <a:spcPct val="115000"/>
                </a:lnSpc>
                <a:spcAft>
                  <a:spcPts val="0"/>
                </a:spcAft>
              </a:pPr>
              <a:r>
                <a:rPr lang="en-US" sz="1100" dirty="0">
                  <a:solidFill>
                    <a:srgbClr val="FFFFFF"/>
                  </a:solidFill>
                  <a:effectLst/>
                  <a:latin typeface="Calibri"/>
                  <a:ea typeface="Calibri"/>
                  <a:cs typeface="Times New Roman"/>
                </a:rPr>
                <a:t>- Recreational Groups</a:t>
              </a:r>
              <a:endParaRPr lang="en-IN" sz="1100" dirty="0">
                <a:effectLst/>
                <a:latin typeface="Calibri"/>
                <a:ea typeface="Calibri"/>
                <a:cs typeface="Times New Roman"/>
              </a:endParaRPr>
            </a:p>
            <a:p>
              <a:pPr>
                <a:lnSpc>
                  <a:spcPct val="115000"/>
                </a:lnSpc>
                <a:spcAft>
                  <a:spcPts val="0"/>
                </a:spcAft>
              </a:pPr>
              <a:r>
                <a:rPr lang="en-US" sz="1100" dirty="0">
                  <a:solidFill>
                    <a:srgbClr val="FFFFFF"/>
                  </a:solidFill>
                  <a:effectLst/>
                  <a:latin typeface="Calibri"/>
                  <a:ea typeface="Calibri"/>
                  <a:cs typeface="Times New Roman"/>
                </a:rPr>
                <a:t>- Back to School</a:t>
              </a:r>
              <a:endParaRPr lang="en-IN" sz="1100" dirty="0">
                <a:effectLst/>
                <a:latin typeface="Calibri"/>
                <a:ea typeface="Calibri"/>
                <a:cs typeface="Times New Roman"/>
              </a:endParaRPr>
            </a:p>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p:txBody>
        </p:sp>
        <p:sp>
          <p:nvSpPr>
            <p:cNvPr id="46" name="Rectangle 45"/>
            <p:cNvSpPr>
              <a:spLocks noChangeArrowheads="1"/>
            </p:cNvSpPr>
            <p:nvPr/>
          </p:nvSpPr>
          <p:spPr bwMode="auto">
            <a:xfrm>
              <a:off x="3642360" y="457200"/>
              <a:ext cx="1625108" cy="760488"/>
            </a:xfrm>
            <a:prstGeom prst="rect">
              <a:avLst/>
            </a:prstGeom>
            <a:solidFill>
              <a:schemeClr val="accent1">
                <a:lumMod val="100000"/>
                <a:lumOff val="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Aft>
                  <a:spcPts val="0"/>
                </a:spcAft>
              </a:pPr>
              <a:r>
                <a:rPr lang="en-US" sz="1100">
                  <a:solidFill>
                    <a:srgbClr val="FFFFFF"/>
                  </a:solidFill>
                  <a:effectLst/>
                  <a:latin typeface="Calibri"/>
                  <a:ea typeface="Calibri"/>
                  <a:cs typeface="Times New Roman"/>
                </a:rPr>
                <a:t>- In-depth individual work</a:t>
              </a:r>
              <a:endParaRPr lang="en-IN" sz="1100">
                <a:effectLst/>
                <a:latin typeface="Calibri"/>
                <a:ea typeface="Calibri"/>
                <a:cs typeface="Times New Roman"/>
              </a:endParaRPr>
            </a:p>
            <a:p>
              <a:pPr>
                <a:lnSpc>
                  <a:spcPct val="115000"/>
                </a:lnSpc>
                <a:spcAft>
                  <a:spcPts val="0"/>
                </a:spcAft>
              </a:pPr>
              <a:r>
                <a:rPr lang="en-US" sz="1100">
                  <a:solidFill>
                    <a:srgbClr val="FFFFFF"/>
                  </a:solidFill>
                  <a:effectLst/>
                  <a:latin typeface="Calibri"/>
                  <a:ea typeface="Calibri"/>
                  <a:cs typeface="Times New Roman"/>
                </a:rPr>
                <a:t>- Referral</a:t>
              </a:r>
              <a:endParaRPr lang="en-IN" sz="1100">
                <a:effectLst/>
                <a:latin typeface="Calibri"/>
                <a:ea typeface="Calibri"/>
                <a:cs typeface="Times New Roman"/>
              </a:endParaRPr>
            </a:p>
            <a:p>
              <a:pPr>
                <a:lnSpc>
                  <a:spcPct val="115000"/>
                </a:lnSpc>
                <a:spcAft>
                  <a:spcPts val="0"/>
                </a:spcAft>
              </a:pPr>
              <a:r>
                <a:rPr lang="en-US" sz="1100">
                  <a:solidFill>
                    <a:srgbClr val="FFFFFF"/>
                  </a:solidFill>
                  <a:effectLst/>
                  <a:latin typeface="Calibri"/>
                  <a:ea typeface="Calibri"/>
                  <a:cs typeface="Times New Roman"/>
                </a:rPr>
                <a:t>- Therapeutic groups</a:t>
              </a:r>
              <a:endParaRPr lang="en-IN" sz="1100">
                <a:effectLst/>
                <a:latin typeface="Calibri"/>
                <a:ea typeface="Calibri"/>
                <a:cs typeface="Times New Roman"/>
              </a:endParaRPr>
            </a:p>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p:txBody>
        </p:sp>
        <p:sp>
          <p:nvSpPr>
            <p:cNvPr id="47" name="Rectangle 46"/>
            <p:cNvSpPr>
              <a:spLocks noChangeArrowheads="1"/>
            </p:cNvSpPr>
            <p:nvPr/>
          </p:nvSpPr>
          <p:spPr bwMode="auto">
            <a:xfrm>
              <a:off x="4831080" y="2286000"/>
              <a:ext cx="1764665" cy="929005"/>
            </a:xfrm>
            <a:prstGeom prst="rect">
              <a:avLst/>
            </a:prstGeom>
            <a:solidFill>
              <a:srgbClr val="4F81BD">
                <a:lumMod val="100000"/>
                <a:lumOff val="0"/>
              </a:srgbClr>
            </a:solidFill>
            <a:ln>
              <a:noFill/>
            </a:ln>
            <a:effectLst>
              <a:outerShdw dist="28398" dir="3806097" algn="ctr" rotWithShape="0">
                <a:srgbClr val="4F81BD">
                  <a:lumMod val="50000"/>
                  <a:lumOff val="0"/>
                  <a:alpha val="50000"/>
                </a:srgbClr>
              </a:outerShdw>
            </a:effectLst>
            <a:extLst>
              <a:ext uri="{91240B29-F687-4F45-9708-019B960494DF}">
                <a14:hiddenLine xmlns:a14="http://schemas.microsoft.com/office/drawing/2010/main" w="38100">
                  <a:solidFill>
                    <a:schemeClr val="lt1">
                      <a:lumMod val="95000"/>
                      <a:lumOff val="0"/>
                    </a:schemeClr>
                  </a:solidFill>
                  <a:miter lim="800000"/>
                  <a:headEnd/>
                  <a:tailEnd/>
                </a14:hiddenLine>
              </a:ext>
            </a:extLst>
          </p:spPr>
          <p:txBody>
            <a:bodyPr rot="0" vert="horz" wrap="square" lIns="91440" tIns="45720" rIns="91440" bIns="45720" anchor="t" anchorCtr="0" upright="1">
              <a:noAutofit/>
            </a:bodyPr>
            <a:lstStyle/>
            <a:p>
              <a:pPr>
                <a:lnSpc>
                  <a:spcPct val="115000"/>
                </a:lnSpc>
                <a:spcAft>
                  <a:spcPts val="0"/>
                </a:spcAft>
              </a:pPr>
              <a:r>
                <a:rPr lang="en-US" sz="1100">
                  <a:solidFill>
                    <a:srgbClr val="FFFFFF"/>
                  </a:solidFill>
                  <a:effectLst/>
                  <a:latin typeface="Calibri"/>
                  <a:ea typeface="Calibri"/>
                  <a:cs typeface="Times New Roman"/>
                </a:rPr>
                <a:t>- Providing food, shelter, water/sanitation, healthcare, physical safety.</a:t>
              </a:r>
              <a:endParaRPr lang="en-IN" sz="1100">
                <a:effectLst/>
                <a:latin typeface="Calibri"/>
                <a:ea typeface="Calibri"/>
                <a:cs typeface="Times New Roman"/>
              </a:endParaRPr>
            </a:p>
            <a:p>
              <a:pPr>
                <a:lnSpc>
                  <a:spcPct val="115000"/>
                </a:lnSpc>
                <a:spcAft>
                  <a:spcPts val="0"/>
                </a:spcAft>
              </a:pPr>
              <a:r>
                <a:rPr lang="en-US" sz="1100">
                  <a:solidFill>
                    <a:srgbClr val="FFFFFF"/>
                  </a:solidFill>
                  <a:effectLst/>
                  <a:latin typeface="Calibri"/>
                  <a:ea typeface="Calibri"/>
                  <a:cs typeface="Times New Roman"/>
                </a:rPr>
                <a:t>- Physical presence &amp; reassurance.</a:t>
              </a:r>
              <a:endParaRPr lang="en-IN" sz="1100">
                <a:effectLst/>
                <a:latin typeface="Calibri"/>
                <a:ea typeface="Calibri"/>
                <a:cs typeface="Times New Roman"/>
              </a:endParaRPr>
            </a:p>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1685235837"/>
              </p:ext>
            </p:extLst>
          </p:nvPr>
        </p:nvGraphicFramePr>
        <p:xfrm>
          <a:off x="0" y="188640"/>
          <a:ext cx="9128261" cy="6797040"/>
        </p:xfrm>
        <a:graphic>
          <a:graphicData uri="http://schemas.openxmlformats.org/drawingml/2006/table">
            <a:tbl>
              <a:tblPr firstRow="1" bandRow="1">
                <a:tableStyleId>{5C22544A-7EE6-4342-B048-85BDC9FD1C3A}</a:tableStyleId>
              </a:tblPr>
              <a:tblGrid>
                <a:gridCol w="1622797"/>
                <a:gridCol w="7505464"/>
              </a:tblGrid>
              <a:tr h="622421">
                <a:tc>
                  <a:txBody>
                    <a:bodyPr/>
                    <a:lstStyle/>
                    <a:p>
                      <a:pPr algn="ctr"/>
                      <a:r>
                        <a:rPr lang="en-IN" b="1" dirty="0" smtClean="0"/>
                        <a:t>Level of Intervention</a:t>
                      </a:r>
                      <a:endParaRPr lang="en-IN" b="1" dirty="0"/>
                    </a:p>
                  </a:txBody>
                  <a:tcPr/>
                </a:tc>
                <a:tc>
                  <a:txBody>
                    <a:bodyPr/>
                    <a:lstStyle/>
                    <a:p>
                      <a:pPr algn="ctr"/>
                      <a:r>
                        <a:rPr lang="en-IN" b="1" dirty="0" smtClean="0"/>
                        <a:t>Examples of Response</a:t>
                      </a:r>
                      <a:endParaRPr lang="en-IN" b="1" dirty="0"/>
                    </a:p>
                  </a:txBody>
                  <a:tcPr/>
                </a:tc>
              </a:tr>
              <a:tr h="1426579">
                <a:tc>
                  <a:txBody>
                    <a:bodyPr/>
                    <a:lstStyle/>
                    <a:p>
                      <a:r>
                        <a:rPr lang="en-IN" b="1" dirty="0" smtClean="0"/>
                        <a:t>Solidarity</a:t>
                      </a:r>
                      <a:endParaRPr lang="en-IN" b="1" dirty="0"/>
                    </a:p>
                  </a:txBody>
                  <a:tcPr/>
                </a:tc>
                <a:tc>
                  <a:txBody>
                    <a:bodyPr/>
                    <a:lstStyle/>
                    <a:p>
                      <a:pPr lvl="1"/>
                      <a:r>
                        <a:rPr kumimoji="0" lang="en-US" sz="1800" kern="1200" dirty="0" smtClean="0">
                          <a:solidFill>
                            <a:schemeClr val="dk1"/>
                          </a:solidFill>
                          <a:effectLst/>
                          <a:latin typeface="+mn-lt"/>
                          <a:ea typeface="+mn-ea"/>
                          <a:cs typeface="+mn-cs"/>
                        </a:rPr>
                        <a:t>Providing for/ advocating for basic needs to be made available to children, including food, shelter, water/sanitation, healthcare and protection/physical safety. </a:t>
                      </a:r>
                      <a:endParaRPr kumimoji="0" lang="en-IN" sz="1800" kern="1200" dirty="0" smtClean="0">
                        <a:solidFill>
                          <a:schemeClr val="dk1"/>
                        </a:solidFill>
                        <a:effectLst/>
                        <a:latin typeface="+mn-lt"/>
                        <a:ea typeface="+mn-ea"/>
                        <a:cs typeface="+mn-cs"/>
                      </a:endParaRPr>
                    </a:p>
                    <a:p>
                      <a:pPr lvl="1"/>
                      <a:r>
                        <a:rPr kumimoji="0" lang="en-US" sz="1800" kern="1200" dirty="0" smtClean="0">
                          <a:solidFill>
                            <a:schemeClr val="dk1"/>
                          </a:solidFill>
                          <a:effectLst/>
                          <a:latin typeface="+mn-lt"/>
                          <a:ea typeface="+mn-ea"/>
                          <a:cs typeface="+mn-cs"/>
                        </a:rPr>
                        <a:t>Being physically present/ making yourself accessible to them.</a:t>
                      </a:r>
                      <a:endParaRPr kumimoji="0" lang="en-IN" sz="1800" kern="1200" dirty="0" smtClean="0">
                        <a:solidFill>
                          <a:schemeClr val="dk1"/>
                        </a:solidFill>
                        <a:effectLst/>
                        <a:latin typeface="+mn-lt"/>
                        <a:ea typeface="+mn-ea"/>
                        <a:cs typeface="+mn-cs"/>
                      </a:endParaRPr>
                    </a:p>
                    <a:p>
                      <a:pPr lvl="1"/>
                      <a:r>
                        <a:rPr kumimoji="0" lang="en-US" sz="1800" kern="1200" dirty="0" smtClean="0">
                          <a:solidFill>
                            <a:schemeClr val="dk1"/>
                          </a:solidFill>
                          <a:effectLst/>
                          <a:latin typeface="+mn-lt"/>
                          <a:ea typeface="+mn-ea"/>
                          <a:cs typeface="+mn-cs"/>
                        </a:rPr>
                        <a:t>Listening and providing comfort to calm them—such as is done through psychological first aid. </a:t>
                      </a:r>
                      <a:endParaRPr kumimoji="0" lang="en-IN" sz="1800" kern="1200" dirty="0">
                        <a:solidFill>
                          <a:schemeClr val="dk1"/>
                        </a:solidFill>
                        <a:effectLst/>
                        <a:latin typeface="+mn-lt"/>
                        <a:ea typeface="+mn-ea"/>
                        <a:cs typeface="+mn-cs"/>
                      </a:endParaRPr>
                    </a:p>
                  </a:txBody>
                  <a:tcPr/>
                </a:tc>
              </a:tr>
              <a:tr h="1105767">
                <a:tc>
                  <a:txBody>
                    <a:bodyPr/>
                    <a:lstStyle/>
                    <a:p>
                      <a:r>
                        <a:rPr lang="en-IN" b="1" dirty="0" smtClean="0"/>
                        <a:t>Normalization</a:t>
                      </a:r>
                      <a:endParaRPr lang="en-IN" b="1" dirty="0"/>
                    </a:p>
                  </a:txBody>
                  <a:tcPr/>
                </a:tc>
                <a:tc>
                  <a:txBody>
                    <a:bodyPr/>
                    <a:lstStyle/>
                    <a:p>
                      <a:pPr lvl="1"/>
                      <a:r>
                        <a:rPr kumimoji="0" lang="en-US" sz="1700" kern="1200" dirty="0" smtClean="0">
                          <a:solidFill>
                            <a:schemeClr val="dk1"/>
                          </a:solidFill>
                          <a:latin typeface="+mn-lt"/>
                          <a:ea typeface="+mn-ea"/>
                          <a:cs typeface="+mn-cs"/>
                        </a:rPr>
                        <a:t>Structuring the day for children.</a:t>
                      </a:r>
                      <a:endParaRPr kumimoji="0" lang="en-IN" sz="1700" kern="1200" dirty="0" smtClean="0">
                        <a:solidFill>
                          <a:schemeClr val="dk1"/>
                        </a:solidFill>
                        <a:latin typeface="+mn-lt"/>
                        <a:ea typeface="+mn-ea"/>
                        <a:cs typeface="+mn-cs"/>
                      </a:endParaRPr>
                    </a:p>
                    <a:p>
                      <a:pPr lvl="1"/>
                      <a:r>
                        <a:rPr kumimoji="0" lang="en-US" sz="1700" kern="1200" dirty="0" smtClean="0">
                          <a:solidFill>
                            <a:schemeClr val="dk1"/>
                          </a:solidFill>
                          <a:latin typeface="+mn-lt"/>
                          <a:ea typeface="+mn-ea"/>
                          <a:cs typeface="+mn-cs"/>
                        </a:rPr>
                        <a:t> Ensuring that they return to school.</a:t>
                      </a:r>
                      <a:endParaRPr kumimoji="0" lang="en-IN" sz="1700" kern="1200" dirty="0" smtClean="0">
                        <a:solidFill>
                          <a:schemeClr val="dk1"/>
                        </a:solidFill>
                        <a:latin typeface="+mn-lt"/>
                        <a:ea typeface="+mn-ea"/>
                        <a:cs typeface="+mn-cs"/>
                      </a:endParaRPr>
                    </a:p>
                    <a:p>
                      <a:pPr lvl="1"/>
                      <a:r>
                        <a:rPr kumimoji="0" lang="en-US" sz="1700" kern="1200" dirty="0" smtClean="0">
                          <a:solidFill>
                            <a:schemeClr val="dk1"/>
                          </a:solidFill>
                          <a:latin typeface="+mn-lt"/>
                          <a:ea typeface="+mn-ea"/>
                          <a:cs typeface="+mn-cs"/>
                        </a:rPr>
                        <a:t> Ensuring peer interactions and play time to enable them to adapt to the changed </a:t>
                      </a:r>
                      <a:r>
                        <a:rPr kumimoji="0" lang="en-US" sz="1700" kern="1200" baseline="0" dirty="0" smtClean="0">
                          <a:solidFill>
                            <a:schemeClr val="dk1"/>
                          </a:solidFill>
                          <a:latin typeface="+mn-lt"/>
                          <a:ea typeface="+mn-ea"/>
                          <a:cs typeface="+mn-cs"/>
                        </a:rPr>
                        <a:t> + </a:t>
                      </a:r>
                      <a:r>
                        <a:rPr kumimoji="0" lang="en-US" sz="1700" kern="1200" dirty="0" smtClean="0">
                          <a:solidFill>
                            <a:schemeClr val="dk1"/>
                          </a:solidFill>
                          <a:latin typeface="+mn-lt"/>
                          <a:ea typeface="+mn-ea"/>
                          <a:cs typeface="+mn-cs"/>
                        </a:rPr>
                        <a:t>(age-appropriate) recreational groups and creating child friendly spaces.</a:t>
                      </a:r>
                      <a:endParaRPr kumimoji="0" lang="en-IN" sz="1700" kern="1200" dirty="0" smtClean="0">
                        <a:solidFill>
                          <a:schemeClr val="dk1"/>
                        </a:solidFill>
                        <a:latin typeface="+mn-lt"/>
                        <a:ea typeface="+mn-ea"/>
                        <a:cs typeface="+mn-cs"/>
                      </a:endParaRPr>
                    </a:p>
                  </a:txBody>
                  <a:tcPr/>
                </a:tc>
              </a:tr>
              <a:tr h="1604901">
                <a:tc>
                  <a:txBody>
                    <a:bodyPr/>
                    <a:lstStyle/>
                    <a:p>
                      <a:r>
                        <a:rPr kumimoji="0" lang="en-US" sz="1800" b="1" kern="1200" dirty="0" smtClean="0">
                          <a:solidFill>
                            <a:schemeClr val="dk1"/>
                          </a:solidFill>
                          <a:latin typeface="+mn-lt"/>
                          <a:ea typeface="+mn-ea"/>
                          <a:cs typeface="+mn-cs"/>
                        </a:rPr>
                        <a:t>Addressing Developmental Needs: </a:t>
                      </a:r>
                      <a:endParaRPr lang="en-IN" b="1" dirty="0"/>
                    </a:p>
                  </a:txBody>
                  <a:tcPr/>
                </a:tc>
                <a:tc>
                  <a:txBody>
                    <a:bodyPr/>
                    <a:lstStyle/>
                    <a:p>
                      <a:pPr lvl="1"/>
                      <a:r>
                        <a:rPr kumimoji="0" lang="en-US" sz="1700" kern="1200" dirty="0" smtClean="0">
                          <a:solidFill>
                            <a:schemeClr val="dk1"/>
                          </a:solidFill>
                          <a:latin typeface="+mn-lt"/>
                          <a:ea typeface="+mn-ea"/>
                          <a:cs typeface="+mn-cs"/>
                        </a:rPr>
                        <a:t>Recreational and play groups and child friendly spaces.</a:t>
                      </a:r>
                      <a:endParaRPr kumimoji="0" lang="en-IN" sz="1700" kern="1200" dirty="0" smtClean="0">
                        <a:solidFill>
                          <a:schemeClr val="dk1"/>
                        </a:solidFill>
                        <a:latin typeface="+mn-lt"/>
                        <a:ea typeface="+mn-ea"/>
                        <a:cs typeface="+mn-cs"/>
                      </a:endParaRPr>
                    </a:p>
                    <a:p>
                      <a:pPr lvl="1"/>
                      <a:r>
                        <a:rPr kumimoji="0" lang="en-US" sz="1700" kern="1200" dirty="0" smtClean="0">
                          <a:solidFill>
                            <a:schemeClr val="dk1"/>
                          </a:solidFill>
                          <a:latin typeface="+mn-lt"/>
                          <a:ea typeface="+mn-ea"/>
                          <a:cs typeface="+mn-cs"/>
                        </a:rPr>
                        <a:t>Free play sessions with age-appropriate games and play for children, including early childhood development activities.</a:t>
                      </a:r>
                      <a:endParaRPr kumimoji="0" lang="en-IN" sz="1700" kern="1200" dirty="0" smtClean="0">
                        <a:solidFill>
                          <a:schemeClr val="dk1"/>
                        </a:solidFill>
                        <a:latin typeface="+mn-lt"/>
                        <a:ea typeface="+mn-ea"/>
                        <a:cs typeface="+mn-cs"/>
                      </a:endParaRPr>
                    </a:p>
                    <a:p>
                      <a:pPr lvl="1"/>
                      <a:r>
                        <a:rPr kumimoji="0" lang="en-US" sz="1700" kern="1200" dirty="0" smtClean="0">
                          <a:solidFill>
                            <a:schemeClr val="dk1"/>
                          </a:solidFill>
                          <a:latin typeface="+mn-lt"/>
                          <a:ea typeface="+mn-ea"/>
                          <a:cs typeface="+mn-cs"/>
                        </a:rPr>
                        <a:t>Working with parents to respond to their children’s social and emotional needs.</a:t>
                      </a:r>
                      <a:endParaRPr kumimoji="0" lang="en-IN" sz="1700" kern="1200" dirty="0" smtClean="0">
                        <a:solidFill>
                          <a:schemeClr val="dk1"/>
                        </a:solidFill>
                        <a:latin typeface="+mn-lt"/>
                        <a:ea typeface="+mn-ea"/>
                        <a:cs typeface="+mn-cs"/>
                      </a:endParaRPr>
                    </a:p>
                    <a:p>
                      <a:pPr lvl="1"/>
                      <a:r>
                        <a:rPr kumimoji="0" lang="en-US" sz="1700" kern="1200" dirty="0" smtClean="0">
                          <a:solidFill>
                            <a:schemeClr val="dk1"/>
                          </a:solidFill>
                          <a:latin typeface="+mn-lt"/>
                          <a:ea typeface="+mn-ea"/>
                          <a:cs typeface="+mn-cs"/>
                        </a:rPr>
                        <a:t>Psychological first aid provision to ensure that children have access to food/ nutrition, healthcare, shelter, security and other basic needs.</a:t>
                      </a:r>
                      <a:endParaRPr kumimoji="0" lang="en-IN" sz="1700" kern="1200" dirty="0" smtClean="0">
                        <a:solidFill>
                          <a:schemeClr val="dk1"/>
                        </a:solidFill>
                        <a:latin typeface="+mn-lt"/>
                        <a:ea typeface="+mn-ea"/>
                        <a:cs typeface="+mn-cs"/>
                      </a:endParaRPr>
                    </a:p>
                  </a:txBody>
                  <a:tcPr/>
                </a:tc>
              </a:tr>
              <a:tr h="1775212">
                <a:tc>
                  <a:txBody>
                    <a:bodyPr/>
                    <a:lstStyle/>
                    <a:p>
                      <a:r>
                        <a:rPr kumimoji="0" lang="en-US" sz="1800" b="1" kern="1200" dirty="0" smtClean="0">
                          <a:solidFill>
                            <a:schemeClr val="dk1"/>
                          </a:solidFill>
                          <a:latin typeface="+mn-lt"/>
                          <a:ea typeface="+mn-ea"/>
                          <a:cs typeface="+mn-cs"/>
                        </a:rPr>
                        <a:t>Counseling and In-Depth Therapy</a:t>
                      </a:r>
                      <a:endParaRPr lang="en-IN" b="1" dirty="0"/>
                    </a:p>
                  </a:txBody>
                  <a:tcPr/>
                </a:tc>
                <a:tc>
                  <a:txBody>
                    <a:bodyPr/>
                    <a:lstStyle/>
                    <a:p>
                      <a:pPr lvl="1"/>
                      <a:r>
                        <a:rPr kumimoji="0" lang="en-US" sz="1700" kern="1200" dirty="0" smtClean="0">
                          <a:solidFill>
                            <a:schemeClr val="dk1"/>
                          </a:solidFill>
                          <a:latin typeface="+mn-lt"/>
                          <a:ea typeface="+mn-ea"/>
                          <a:cs typeface="+mn-cs"/>
                        </a:rPr>
                        <a:t>Assessment—check for emotional and behavioral problems the child/ psychiatric diagnosis if applicable/ establish the child’s level of functioning/ psychosocial context, including family experiences/education /experience of the conflict/violence.</a:t>
                      </a:r>
                    </a:p>
                    <a:p>
                      <a:pPr lvl="1"/>
                      <a:r>
                        <a:rPr kumimoji="0" lang="en-US" sz="1700" kern="1200" dirty="0" smtClean="0">
                          <a:solidFill>
                            <a:schemeClr val="dk1"/>
                          </a:solidFill>
                          <a:latin typeface="+mn-lt"/>
                          <a:ea typeface="+mn-ea"/>
                          <a:cs typeface="+mn-cs"/>
                        </a:rPr>
                        <a:t>Developing goals for (and with) the child to address problems.</a:t>
                      </a:r>
                      <a:endParaRPr kumimoji="0" lang="en-IN" sz="1700" kern="1200" dirty="0" smtClean="0">
                        <a:solidFill>
                          <a:schemeClr val="dk1"/>
                        </a:solidFill>
                        <a:latin typeface="+mn-lt"/>
                        <a:ea typeface="+mn-ea"/>
                        <a:cs typeface="+mn-cs"/>
                      </a:endParaRPr>
                    </a:p>
                    <a:p>
                      <a:pPr lvl="1"/>
                      <a:r>
                        <a:rPr kumimoji="0" lang="en-US" sz="1700" kern="1200" dirty="0" smtClean="0">
                          <a:solidFill>
                            <a:schemeClr val="dk1"/>
                          </a:solidFill>
                          <a:latin typeface="+mn-lt"/>
                          <a:ea typeface="+mn-ea"/>
                          <a:cs typeface="+mn-cs"/>
                        </a:rPr>
                        <a:t>Developing a plan for how to work individually with the child, in accordance with the goals set</a:t>
                      </a:r>
                      <a:r>
                        <a:rPr kumimoji="0" lang="en-US" sz="1700" kern="1200" baseline="0" dirty="0" smtClean="0">
                          <a:solidFill>
                            <a:schemeClr val="dk1"/>
                          </a:solidFill>
                          <a:latin typeface="+mn-lt"/>
                          <a:ea typeface="+mn-ea"/>
                          <a:cs typeface="+mn-cs"/>
                        </a:rPr>
                        <a:t> (counseling + medication)</a:t>
                      </a:r>
                      <a:endParaRPr lang="en-IN" dirty="0" smtClean="0">
                        <a:effectLst/>
                      </a:endParaRPr>
                    </a:p>
                    <a:p>
                      <a:pPr lvl="1"/>
                      <a:r>
                        <a:rPr kumimoji="0" lang="en-US" sz="1800" kern="1200" dirty="0" smtClean="0">
                          <a:solidFill>
                            <a:schemeClr val="dk1"/>
                          </a:solidFill>
                          <a:effectLst/>
                          <a:latin typeface="+mn-lt"/>
                          <a:ea typeface="+mn-ea"/>
                          <a:cs typeface="+mn-cs"/>
                        </a:rPr>
                        <a:t>Monitoring child’s progress through the healing process and recovery.</a:t>
                      </a:r>
                      <a:endParaRPr kumimoji="0" lang="en-IN" sz="1800" kern="1200" dirty="0" smtClean="0">
                        <a:solidFill>
                          <a:schemeClr val="dk1"/>
                        </a:solidFill>
                        <a:effectLst/>
                        <a:latin typeface="+mn-lt"/>
                        <a:ea typeface="+mn-ea"/>
                        <a:cs typeface="+mn-cs"/>
                      </a:endParaRPr>
                    </a:p>
                  </a:txBody>
                  <a:tcPr/>
                </a:tc>
              </a:tr>
            </a:tbl>
          </a:graphicData>
        </a:graphic>
      </p:graphicFrame>
      <p:sp>
        <p:nvSpPr>
          <p:cNvPr id="3" name="Slide Number Placeholder 2"/>
          <p:cNvSpPr>
            <a:spLocks noGrp="1"/>
          </p:cNvSpPr>
          <p:nvPr>
            <p:ph type="sldNum" sz="quarter" idx="12"/>
          </p:nvPr>
        </p:nvSpPr>
        <p:spPr/>
        <p:txBody>
          <a:bodyPr/>
          <a:lstStyle/>
          <a:p>
            <a:fld id="{F42C4A4B-6EFE-42E2-BAF9-5D545D2F71FF}" type="slidenum">
              <a:rPr lang="en-IN" smtClean="0"/>
              <a:pPr/>
              <a:t>13</a:t>
            </a:fld>
            <a:endParaRPr lang="en-I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14</a:t>
            </a:fld>
            <a:endParaRPr lang="en-IN"/>
          </a:p>
        </p:txBody>
      </p:sp>
      <p:grpSp>
        <p:nvGrpSpPr>
          <p:cNvPr id="6" name="Group 5"/>
          <p:cNvGrpSpPr/>
          <p:nvPr/>
        </p:nvGrpSpPr>
        <p:grpSpPr>
          <a:xfrm>
            <a:off x="251520" y="1412776"/>
            <a:ext cx="8712968" cy="4176464"/>
            <a:chOff x="0" y="0"/>
            <a:chExt cx="7703065" cy="2941164"/>
          </a:xfrm>
        </p:grpSpPr>
        <p:sp>
          <p:nvSpPr>
            <p:cNvPr id="7" name="Oval 6"/>
            <p:cNvSpPr/>
            <p:nvPr/>
          </p:nvSpPr>
          <p:spPr>
            <a:xfrm>
              <a:off x="2018581" y="0"/>
              <a:ext cx="3570605" cy="11468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2000" dirty="0">
                  <a:effectLst/>
                  <a:latin typeface="Arial"/>
                  <a:ea typeface="Calibri"/>
                </a:rPr>
                <a:t>Key Areas for Child Development</a:t>
              </a:r>
              <a:endParaRPr lang="en-IN" sz="1100" dirty="0">
                <a:effectLst/>
                <a:latin typeface="Arial"/>
                <a:ea typeface="Calibri"/>
              </a:endParaRPr>
            </a:p>
          </p:txBody>
        </p:sp>
        <p:sp>
          <p:nvSpPr>
            <p:cNvPr id="8" name="Oval 7"/>
            <p:cNvSpPr/>
            <p:nvPr/>
          </p:nvSpPr>
          <p:spPr>
            <a:xfrm>
              <a:off x="690113" y="1854679"/>
              <a:ext cx="1543685" cy="108648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effectLst/>
                  <a:latin typeface="Arial"/>
                  <a:ea typeface="Calibri"/>
                </a:rPr>
                <a:t>Social</a:t>
              </a:r>
              <a:endParaRPr lang="en-IN" sz="1100">
                <a:effectLst/>
                <a:latin typeface="Arial"/>
                <a:ea typeface="Calibri"/>
              </a:endParaRPr>
            </a:p>
          </p:txBody>
        </p:sp>
        <p:sp>
          <p:nvSpPr>
            <p:cNvPr id="9" name="Oval 8"/>
            <p:cNvSpPr/>
            <p:nvPr/>
          </p:nvSpPr>
          <p:spPr>
            <a:xfrm>
              <a:off x="2372264" y="1854679"/>
              <a:ext cx="1880139"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Language</a:t>
              </a:r>
              <a:endParaRPr lang="en-IN" sz="1100">
                <a:effectLst/>
                <a:latin typeface="Arial"/>
                <a:ea typeface="Calibri"/>
              </a:endParaRPr>
            </a:p>
          </p:txBody>
        </p:sp>
        <p:sp>
          <p:nvSpPr>
            <p:cNvPr id="10" name="Oval 9"/>
            <p:cNvSpPr/>
            <p:nvPr/>
          </p:nvSpPr>
          <p:spPr>
            <a:xfrm>
              <a:off x="4399472" y="1751162"/>
              <a:ext cx="1794198"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Cognitive</a:t>
              </a:r>
              <a:endParaRPr lang="en-IN" sz="1100">
                <a:effectLst/>
                <a:latin typeface="Arial"/>
                <a:ea typeface="Calibri"/>
              </a:endParaRPr>
            </a:p>
          </p:txBody>
        </p:sp>
        <p:sp>
          <p:nvSpPr>
            <p:cNvPr id="11" name="Oval 10"/>
            <p:cNvSpPr/>
            <p:nvPr/>
          </p:nvSpPr>
          <p:spPr>
            <a:xfrm>
              <a:off x="0" y="681486"/>
              <a:ext cx="1630045"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Physical</a:t>
              </a:r>
              <a:endParaRPr lang="en-IN" sz="1100">
                <a:effectLst/>
                <a:latin typeface="Arial"/>
                <a:ea typeface="Calibri"/>
              </a:endParaRPr>
            </a:p>
          </p:txBody>
        </p:sp>
        <p:sp>
          <p:nvSpPr>
            <p:cNvPr id="12" name="Oval 11"/>
            <p:cNvSpPr/>
            <p:nvPr/>
          </p:nvSpPr>
          <p:spPr>
            <a:xfrm>
              <a:off x="5822830" y="862641"/>
              <a:ext cx="1880235"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Emotional</a:t>
              </a:r>
              <a:endParaRPr lang="en-IN" sz="1100">
                <a:effectLst/>
                <a:latin typeface="Arial"/>
                <a:ea typeface="Calibri"/>
              </a:endParaRPr>
            </a:p>
          </p:txBody>
        </p:sp>
        <p:cxnSp>
          <p:nvCxnSpPr>
            <p:cNvPr id="13" name="Straight Arrow Connector 12"/>
            <p:cNvCxnSpPr/>
            <p:nvPr/>
          </p:nvCxnSpPr>
          <p:spPr>
            <a:xfrm flipH="1">
              <a:off x="1552755" y="750498"/>
              <a:ext cx="534837" cy="250166"/>
            </a:xfrm>
            <a:prstGeom prst="straightConnector1">
              <a:avLst/>
            </a:prstGeom>
            <a:ln w="50800" cmpd="sng">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828800" y="1000664"/>
              <a:ext cx="759124" cy="923637"/>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536830" y="1147313"/>
              <a:ext cx="103517" cy="70786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804913" y="1061049"/>
              <a:ext cx="258792" cy="706922"/>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477773" y="672860"/>
              <a:ext cx="577970" cy="38818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05844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Physical Development</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15</a:t>
            </a:fld>
            <a:endParaRPr lang="en-IN"/>
          </a:p>
        </p:txBody>
      </p:sp>
      <p:sp>
        <p:nvSpPr>
          <p:cNvPr id="4" name="Content Placeholder 3"/>
          <p:cNvSpPr>
            <a:spLocks noGrp="1"/>
          </p:cNvSpPr>
          <p:nvPr>
            <p:ph sz="quarter" idx="1"/>
          </p:nvPr>
        </p:nvSpPr>
        <p:spPr>
          <a:xfrm>
            <a:off x="251520" y="1447800"/>
            <a:ext cx="8435280" cy="4572000"/>
          </a:xfrm>
        </p:spPr>
        <p:txBody>
          <a:bodyPr/>
          <a:lstStyle/>
          <a:p>
            <a:pPr>
              <a:buFont typeface="Arial" panose="020B0604020202020204" pitchFamily="34" charset="0"/>
              <a:buChar char="•"/>
            </a:pPr>
            <a:r>
              <a:rPr lang="en-IN" dirty="0" smtClean="0"/>
              <a:t>General growth and nutrition</a:t>
            </a:r>
          </a:p>
          <a:p>
            <a:pPr>
              <a:buFont typeface="Arial" panose="020B0604020202020204" pitchFamily="34" charset="0"/>
              <a:buChar char="•"/>
            </a:pPr>
            <a:r>
              <a:rPr lang="en-IN" dirty="0" smtClean="0"/>
              <a:t>Sensory experiences</a:t>
            </a:r>
          </a:p>
          <a:p>
            <a:pPr>
              <a:buFont typeface="Arial" panose="020B0604020202020204" pitchFamily="34" charset="0"/>
              <a:buChar char="•"/>
            </a:pPr>
            <a:r>
              <a:rPr lang="en-IN" dirty="0" smtClean="0"/>
              <a:t>Gross Motor Skills:  mobility, ability to handle objects</a:t>
            </a:r>
          </a:p>
          <a:p>
            <a:pPr>
              <a:buFont typeface="Arial" panose="020B0604020202020204" pitchFamily="34" charset="0"/>
              <a:buChar char="•"/>
            </a:pPr>
            <a:r>
              <a:rPr lang="en-IN" dirty="0" smtClean="0"/>
              <a:t>Fine Motor Skills: pre-writing skills, transfer functions, eye-hand coordination</a:t>
            </a:r>
          </a:p>
          <a:p>
            <a:pPr>
              <a:buFont typeface="Arial" panose="020B0604020202020204" pitchFamily="34" charset="0"/>
              <a:buChar char="•"/>
            </a:pPr>
            <a:r>
              <a:rPr lang="en-IN" dirty="0" smtClean="0"/>
              <a:t>Physical skills necessary self- help: buttoning, brushing, feeding etc.</a:t>
            </a:r>
          </a:p>
          <a:p>
            <a:pPr marL="0" indent="0">
              <a:buNone/>
            </a:pPr>
            <a:r>
              <a:rPr lang="en-IN" sz="3600" b="1" dirty="0">
                <a:latin typeface="Comic Sans MS" panose="030F0702030302020204" pitchFamily="66" charset="0"/>
              </a:rPr>
              <a:t>…Types of activities you do for </a:t>
            </a:r>
            <a:r>
              <a:rPr lang="en-IN" sz="3600" b="1" dirty="0" smtClean="0">
                <a:latin typeface="Comic Sans MS" panose="030F0702030302020204" pitchFamily="66" charset="0"/>
              </a:rPr>
              <a:t>physical development</a:t>
            </a:r>
            <a:r>
              <a:rPr lang="en-IN" sz="3600" b="1" dirty="0">
                <a:latin typeface="Comic Sans MS" panose="030F0702030302020204" pitchFamily="66" charset="0"/>
              </a:rPr>
              <a:t>?</a:t>
            </a:r>
          </a:p>
          <a:p>
            <a:pPr marL="0" indent="0">
              <a:buNone/>
            </a:pPr>
            <a:endParaRPr lang="en-IN" dirty="0"/>
          </a:p>
        </p:txBody>
      </p:sp>
    </p:spTree>
    <p:extLst>
      <p:ext uri="{BB962C8B-B14F-4D97-AF65-F5344CB8AC3E}">
        <p14:creationId xmlns:p14="http://schemas.microsoft.com/office/powerpoint/2010/main" val="608561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7772400" cy="720080"/>
          </a:xfrm>
        </p:spPr>
        <p:txBody>
          <a:bodyPr>
            <a:normAutofit fontScale="90000"/>
          </a:bodyPr>
          <a:lstStyle/>
          <a:p>
            <a:r>
              <a:rPr lang="en-IN" b="1" dirty="0" smtClean="0"/>
              <a:t>Physical Skill Development Activities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16</a:t>
            </a:fld>
            <a:endParaRPr lang="en-IN"/>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765936213"/>
              </p:ext>
            </p:extLst>
          </p:nvPr>
        </p:nvGraphicFramePr>
        <p:xfrm>
          <a:off x="323528" y="1052736"/>
          <a:ext cx="8435976" cy="5212080"/>
        </p:xfrm>
        <a:graphic>
          <a:graphicData uri="http://schemas.openxmlformats.org/drawingml/2006/table">
            <a:tbl>
              <a:tblPr firstRow="1" bandRow="1">
                <a:tableStyleId>{5C22544A-7EE6-4342-B048-85BDC9FD1C3A}</a:tableStyleId>
              </a:tblPr>
              <a:tblGrid>
                <a:gridCol w="2809007"/>
                <a:gridCol w="5626969"/>
              </a:tblGrid>
              <a:tr h="370840">
                <a:tc>
                  <a:txBody>
                    <a:bodyPr/>
                    <a:lstStyle/>
                    <a:p>
                      <a:r>
                        <a:rPr lang="en-IN" sz="2400" dirty="0" smtClean="0"/>
                        <a:t>Physical Skill</a:t>
                      </a:r>
                      <a:endParaRPr lang="en-IN" sz="2400" dirty="0"/>
                    </a:p>
                  </a:txBody>
                  <a:tcPr/>
                </a:tc>
                <a:tc>
                  <a:txBody>
                    <a:bodyPr/>
                    <a:lstStyle/>
                    <a:p>
                      <a:r>
                        <a:rPr lang="en-IN" sz="2400" dirty="0" smtClean="0"/>
                        <a:t>Activity/ Techniques</a:t>
                      </a:r>
                      <a:endParaRPr lang="en-IN" sz="2400" dirty="0"/>
                    </a:p>
                  </a:txBody>
                  <a:tcPr/>
                </a:tc>
              </a:tr>
              <a:tr h="370840">
                <a:tc>
                  <a:txBody>
                    <a:bodyPr/>
                    <a:lstStyle/>
                    <a:p>
                      <a:r>
                        <a:rPr lang="en-IN" sz="2400" dirty="0" smtClean="0"/>
                        <a:t>Sensory Experiences</a:t>
                      </a:r>
                      <a:endParaRPr lang="en-IN" sz="2400" dirty="0"/>
                    </a:p>
                  </a:txBody>
                  <a:tcPr/>
                </a:tc>
                <a:tc>
                  <a:txBody>
                    <a:bodyPr/>
                    <a:lstStyle/>
                    <a:p>
                      <a:r>
                        <a:rPr lang="en-IN" sz="2400" dirty="0" smtClean="0"/>
                        <a:t>Creating sensory spaces: getting</a:t>
                      </a:r>
                      <a:r>
                        <a:rPr lang="en-IN" sz="2400" baseline="0" dirty="0" smtClean="0"/>
                        <a:t> child to touch objects with different surfaces/ different textures, tasting different foods…sand/ water play</a:t>
                      </a:r>
                      <a:endParaRPr lang="en-IN" sz="2400" dirty="0"/>
                    </a:p>
                  </a:txBody>
                  <a:tcPr/>
                </a:tc>
              </a:tr>
              <a:tr h="370840">
                <a:tc>
                  <a:txBody>
                    <a:bodyPr/>
                    <a:lstStyle/>
                    <a:p>
                      <a:r>
                        <a:rPr lang="en-IN" sz="2400" dirty="0" smtClean="0"/>
                        <a:t>Gross</a:t>
                      </a:r>
                      <a:r>
                        <a:rPr lang="en-IN" sz="2400" baseline="0" dirty="0" smtClean="0"/>
                        <a:t> Motor Skills</a:t>
                      </a:r>
                      <a:endParaRPr lang="en-IN" sz="2400" dirty="0"/>
                    </a:p>
                  </a:txBody>
                  <a:tcPr/>
                </a:tc>
                <a:tc>
                  <a:txBody>
                    <a:bodyPr/>
                    <a:lstStyle/>
                    <a:p>
                      <a:r>
                        <a:rPr lang="en-IN" sz="2400" dirty="0" smtClean="0"/>
                        <a:t>Physical play/ running/ jumping/ skipping/swimming</a:t>
                      </a:r>
                      <a:endParaRPr lang="en-IN" sz="2400" dirty="0"/>
                    </a:p>
                  </a:txBody>
                  <a:tcPr/>
                </a:tc>
              </a:tr>
              <a:tr h="370840">
                <a:tc>
                  <a:txBody>
                    <a:bodyPr/>
                    <a:lstStyle/>
                    <a:p>
                      <a:r>
                        <a:rPr lang="en-IN" sz="2400" dirty="0" smtClean="0"/>
                        <a:t>Fine Motor Skills</a:t>
                      </a:r>
                      <a:endParaRPr lang="en-IN" sz="2400" dirty="0"/>
                    </a:p>
                  </a:txBody>
                  <a:tcPr/>
                </a:tc>
                <a:tc>
                  <a:txBody>
                    <a:bodyPr/>
                    <a:lstStyle/>
                    <a:p>
                      <a:r>
                        <a:rPr lang="en-IN" sz="2400" dirty="0" smtClean="0"/>
                        <a:t>Beading, colouring, block</a:t>
                      </a:r>
                      <a:r>
                        <a:rPr lang="en-IN" sz="2400" baseline="0" dirty="0" smtClean="0"/>
                        <a:t> placement, assembling, clay modelling, drawing different shapes, shading, filling dotted lines, finger painting, writing in sand, block printing</a:t>
                      </a:r>
                      <a:endParaRPr lang="en-IN" sz="2400" dirty="0"/>
                    </a:p>
                  </a:txBody>
                  <a:tcPr/>
                </a:tc>
              </a:tr>
              <a:tr h="370840">
                <a:tc>
                  <a:txBody>
                    <a:bodyPr/>
                    <a:lstStyle/>
                    <a:p>
                      <a:r>
                        <a:rPr lang="en-IN" sz="2400" dirty="0" smtClean="0"/>
                        <a:t>Physical skills for self-help activities</a:t>
                      </a:r>
                      <a:endParaRPr lang="en-IN" sz="2400" dirty="0"/>
                    </a:p>
                  </a:txBody>
                  <a:tcPr/>
                </a:tc>
                <a:tc>
                  <a:txBody>
                    <a:bodyPr/>
                    <a:lstStyle/>
                    <a:p>
                      <a:r>
                        <a:rPr lang="en-IN" sz="2400" dirty="0" smtClean="0"/>
                        <a:t>Instruction, modelling,  pictures, demonstration on a toy, shaping</a:t>
                      </a:r>
                      <a:endParaRPr lang="en-IN" sz="2400" dirty="0"/>
                    </a:p>
                  </a:txBody>
                  <a:tcPr/>
                </a:tc>
              </a:tr>
            </a:tbl>
          </a:graphicData>
        </a:graphic>
      </p:graphicFrame>
    </p:spTree>
    <p:extLst>
      <p:ext uri="{BB962C8B-B14F-4D97-AF65-F5344CB8AC3E}">
        <p14:creationId xmlns:p14="http://schemas.microsoft.com/office/powerpoint/2010/main" val="1998288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Social Development</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17</a:t>
            </a:fld>
            <a:endParaRPr lang="en-IN"/>
          </a:p>
        </p:txBody>
      </p:sp>
      <p:sp>
        <p:nvSpPr>
          <p:cNvPr id="4" name="Content Placeholder 3"/>
          <p:cNvSpPr>
            <a:spLocks noGrp="1"/>
          </p:cNvSpPr>
          <p:nvPr>
            <p:ph sz="quarter" idx="1"/>
          </p:nvPr>
        </p:nvSpPr>
        <p:spPr>
          <a:xfrm>
            <a:off x="611560" y="1412776"/>
            <a:ext cx="7772400" cy="4572000"/>
          </a:xfrm>
        </p:spPr>
        <p:txBody>
          <a:bodyPr/>
          <a:lstStyle/>
          <a:p>
            <a:r>
              <a:rPr lang="en-IN" dirty="0" smtClean="0"/>
              <a:t>Recognizing familiar people</a:t>
            </a:r>
          </a:p>
          <a:p>
            <a:r>
              <a:rPr lang="en-IN" dirty="0" smtClean="0"/>
              <a:t>Understanding rules of play</a:t>
            </a:r>
          </a:p>
          <a:p>
            <a:r>
              <a:rPr lang="en-IN" dirty="0" smtClean="0"/>
              <a:t>Peer interaction</a:t>
            </a:r>
          </a:p>
          <a:p>
            <a:r>
              <a:rPr lang="en-IN" dirty="0" smtClean="0"/>
              <a:t>Understanding of spaces (and what happens there)</a:t>
            </a:r>
          </a:p>
          <a:p>
            <a:r>
              <a:rPr lang="en-IN" dirty="0" smtClean="0"/>
              <a:t>Understanding of sequences and routines</a:t>
            </a:r>
          </a:p>
          <a:p>
            <a:pPr marL="0" indent="0" algn="just">
              <a:buNone/>
            </a:pPr>
            <a:endParaRPr lang="en-IN" sz="3600" b="1" dirty="0" smtClean="0">
              <a:latin typeface="Comic Sans MS" panose="030F0702030302020204" pitchFamily="66" charset="0"/>
            </a:endParaRPr>
          </a:p>
          <a:p>
            <a:pPr marL="0" indent="0" algn="just">
              <a:buNone/>
            </a:pPr>
            <a:r>
              <a:rPr lang="en-IN" sz="3600" b="1" dirty="0" smtClean="0">
                <a:latin typeface="Comic Sans MS" panose="030F0702030302020204" pitchFamily="66" charset="0"/>
              </a:rPr>
              <a:t>…Types of activities you do for social development?</a:t>
            </a:r>
            <a:endParaRPr lang="en-IN" sz="3600" b="1" dirty="0">
              <a:latin typeface="Comic Sans MS" panose="030F0702030302020204" pitchFamily="66" charset="0"/>
            </a:endParaRPr>
          </a:p>
        </p:txBody>
      </p:sp>
    </p:spTree>
    <p:extLst>
      <p:ext uri="{BB962C8B-B14F-4D97-AF65-F5344CB8AC3E}">
        <p14:creationId xmlns:p14="http://schemas.microsoft.com/office/powerpoint/2010/main" val="2742389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Social Skill Development Activities</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18</a:t>
            </a:fld>
            <a:endParaRPr lang="en-IN"/>
          </a:p>
        </p:txBody>
      </p:sp>
      <p:sp>
        <p:nvSpPr>
          <p:cNvPr id="4" name="Content Placeholder 3"/>
          <p:cNvSpPr>
            <a:spLocks noGrp="1"/>
          </p:cNvSpPr>
          <p:nvPr>
            <p:ph sz="quarter" idx="1"/>
          </p:nvPr>
        </p:nvSpPr>
        <p:spPr>
          <a:xfrm>
            <a:off x="395536" y="1447800"/>
            <a:ext cx="8291264" cy="4572000"/>
          </a:xfrm>
        </p:spPr>
        <p:txBody>
          <a:bodyPr/>
          <a:lstStyle/>
          <a:p>
            <a:r>
              <a:rPr lang="en-IN" dirty="0" smtClean="0"/>
              <a:t>Simple rule-based games</a:t>
            </a:r>
          </a:p>
          <a:p>
            <a:r>
              <a:rPr lang="en-IN" dirty="0" smtClean="0"/>
              <a:t>Naming and pointing familiar people</a:t>
            </a:r>
          </a:p>
          <a:p>
            <a:r>
              <a:rPr lang="en-IN" dirty="0"/>
              <a:t>Naming and </a:t>
            </a:r>
            <a:r>
              <a:rPr lang="en-IN" dirty="0" smtClean="0"/>
              <a:t>pointing familiar spaces/ places where child goes + discussion about what is done there</a:t>
            </a:r>
          </a:p>
          <a:p>
            <a:r>
              <a:rPr lang="en-IN" dirty="0" smtClean="0"/>
              <a:t>Supervised peer interaction, group play, cooperative play (exposure to playgrounds/ play spaces)</a:t>
            </a:r>
          </a:p>
          <a:p>
            <a:r>
              <a:rPr lang="en-IN" dirty="0" smtClean="0"/>
              <a:t>Use of pictures to explain day’s routine/ sequencing</a:t>
            </a:r>
          </a:p>
          <a:p>
            <a:pPr marL="0" indent="0">
              <a:buNone/>
            </a:pPr>
            <a:endParaRPr lang="en-IN" dirty="0" smtClean="0">
              <a:solidFill>
                <a:schemeClr val="bg2">
                  <a:lumMod val="50000"/>
                </a:schemeClr>
              </a:solidFill>
              <a:latin typeface="Comic Sans MS" panose="030F0702030302020204" pitchFamily="66" charset="0"/>
            </a:endParaRPr>
          </a:p>
          <a:p>
            <a:pPr marL="0" indent="0" algn="r">
              <a:buNone/>
            </a:pPr>
            <a:r>
              <a:rPr lang="en-IN" b="1" dirty="0" smtClean="0">
                <a:solidFill>
                  <a:schemeClr val="bg2">
                    <a:lumMod val="50000"/>
                  </a:schemeClr>
                </a:solidFill>
                <a:latin typeface="Comic Sans MS" panose="030F0702030302020204" pitchFamily="66" charset="0"/>
              </a:rPr>
              <a:t>…Others?</a:t>
            </a:r>
          </a:p>
          <a:p>
            <a:pPr marL="0" indent="0">
              <a:buNone/>
            </a:pPr>
            <a:endParaRPr lang="en-IN" dirty="0"/>
          </a:p>
        </p:txBody>
      </p:sp>
    </p:spTree>
    <p:extLst>
      <p:ext uri="{BB962C8B-B14F-4D97-AF65-F5344CB8AC3E}">
        <p14:creationId xmlns:p14="http://schemas.microsoft.com/office/powerpoint/2010/main" val="994378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7772400" cy="850106"/>
          </a:xfrm>
        </p:spPr>
        <p:txBody>
          <a:bodyPr/>
          <a:lstStyle/>
          <a:p>
            <a:r>
              <a:rPr lang="en-IN" dirty="0" smtClean="0"/>
              <a:t>Language Development</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19</a:t>
            </a:fld>
            <a:endParaRPr lang="en-IN"/>
          </a:p>
        </p:txBody>
      </p:sp>
      <p:sp>
        <p:nvSpPr>
          <p:cNvPr id="4" name="Content Placeholder 3"/>
          <p:cNvSpPr>
            <a:spLocks noGrp="1"/>
          </p:cNvSpPr>
          <p:nvPr>
            <p:ph sz="quarter" idx="1"/>
          </p:nvPr>
        </p:nvSpPr>
        <p:spPr>
          <a:xfrm>
            <a:off x="323528" y="1447800"/>
            <a:ext cx="8363272" cy="4572000"/>
          </a:xfrm>
        </p:spPr>
        <p:txBody>
          <a:bodyPr/>
          <a:lstStyle/>
          <a:p>
            <a:r>
              <a:rPr lang="en-IN" dirty="0" smtClean="0"/>
              <a:t>Increase fund of words.</a:t>
            </a:r>
          </a:p>
          <a:p>
            <a:r>
              <a:rPr lang="en-IN" dirty="0" smtClean="0"/>
              <a:t>Ability to construct short sentences.</a:t>
            </a:r>
          </a:p>
          <a:p>
            <a:r>
              <a:rPr lang="en-IN" dirty="0" smtClean="0"/>
              <a:t>Ability to communicate needs and experiences.</a:t>
            </a:r>
          </a:p>
          <a:p>
            <a:r>
              <a:rPr lang="en-IN" dirty="0" smtClean="0"/>
              <a:t>Ability to describe.</a:t>
            </a:r>
            <a:endParaRPr lang="en-IN" dirty="0"/>
          </a:p>
        </p:txBody>
      </p:sp>
      <p:sp>
        <p:nvSpPr>
          <p:cNvPr id="5" name="Rectangle 4"/>
          <p:cNvSpPr/>
          <p:nvPr/>
        </p:nvSpPr>
        <p:spPr>
          <a:xfrm>
            <a:off x="395536" y="4005064"/>
            <a:ext cx="8280920" cy="1200329"/>
          </a:xfrm>
          <a:prstGeom prst="rect">
            <a:avLst/>
          </a:prstGeom>
        </p:spPr>
        <p:txBody>
          <a:bodyPr wrap="square">
            <a:spAutoFit/>
          </a:bodyPr>
          <a:lstStyle/>
          <a:p>
            <a:r>
              <a:rPr lang="en-IN" sz="3600" b="1" dirty="0">
                <a:latin typeface="Comic Sans MS" panose="030F0702030302020204" pitchFamily="66" charset="0"/>
              </a:rPr>
              <a:t>…Types of activities you do for </a:t>
            </a:r>
            <a:r>
              <a:rPr lang="en-IN" sz="3600" b="1" dirty="0" smtClean="0">
                <a:latin typeface="Comic Sans MS" panose="030F0702030302020204" pitchFamily="66" charset="0"/>
              </a:rPr>
              <a:t>language </a:t>
            </a:r>
            <a:r>
              <a:rPr lang="en-IN" sz="3600" b="1" dirty="0">
                <a:latin typeface="Comic Sans MS" panose="030F0702030302020204" pitchFamily="66" charset="0"/>
              </a:rPr>
              <a:t>development?</a:t>
            </a:r>
          </a:p>
        </p:txBody>
      </p:sp>
    </p:spTree>
    <p:extLst>
      <p:ext uri="{BB962C8B-B14F-4D97-AF65-F5344CB8AC3E}">
        <p14:creationId xmlns:p14="http://schemas.microsoft.com/office/powerpoint/2010/main" val="3154277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28670"/>
          </a:xfrm>
        </p:spPr>
        <p:txBody>
          <a:bodyPr/>
          <a:lstStyle/>
          <a:p>
            <a:r>
              <a:rPr lang="en-IN" b="1" dirty="0" smtClean="0"/>
              <a:t>Our Learning Objectives</a:t>
            </a:r>
            <a:endParaRPr lang="en-IN" b="1" dirty="0"/>
          </a:p>
        </p:txBody>
      </p:sp>
      <p:sp>
        <p:nvSpPr>
          <p:cNvPr id="3" name="Content Placeholder 2"/>
          <p:cNvSpPr>
            <a:spLocks noGrp="1"/>
          </p:cNvSpPr>
          <p:nvPr>
            <p:ph sz="quarter" idx="1"/>
          </p:nvPr>
        </p:nvSpPr>
        <p:spPr>
          <a:xfrm>
            <a:off x="428596" y="1285860"/>
            <a:ext cx="8258204" cy="4733940"/>
          </a:xfrm>
        </p:spPr>
        <p:txBody>
          <a:bodyPr>
            <a:normAutofit/>
          </a:bodyPr>
          <a:lstStyle/>
          <a:p>
            <a:pPr lvl="0"/>
            <a:r>
              <a:rPr lang="en-US" dirty="0" smtClean="0"/>
              <a:t>Understanding developmental needs of pre-school children.</a:t>
            </a:r>
          </a:p>
          <a:p>
            <a:pPr lvl="0"/>
            <a:r>
              <a:rPr lang="en-US" dirty="0" smtClean="0"/>
              <a:t>Identifying key areas for pre-school child development.</a:t>
            </a:r>
          </a:p>
          <a:p>
            <a:pPr lvl="0"/>
            <a:r>
              <a:rPr lang="en-US" dirty="0" smtClean="0"/>
              <a:t>Learning skills for early childhood education and development.</a:t>
            </a:r>
          </a:p>
          <a:p>
            <a:pPr lvl="0"/>
            <a:r>
              <a:rPr lang="en-US" dirty="0" smtClean="0"/>
              <a:t>Learning about common developmental disabilities and early childhood emotional and </a:t>
            </a:r>
            <a:r>
              <a:rPr lang="en-US" dirty="0" err="1" smtClean="0"/>
              <a:t>behaviour</a:t>
            </a:r>
            <a:r>
              <a:rPr lang="en-US" dirty="0" smtClean="0"/>
              <a:t> problems and how to respond to them.</a:t>
            </a:r>
          </a:p>
          <a:p>
            <a:pPr lvl="0"/>
            <a:r>
              <a:rPr lang="en-US" dirty="0" smtClean="0"/>
              <a:t>Understanding and responding to trauma reactions in young children.</a:t>
            </a:r>
          </a:p>
        </p:txBody>
      </p:sp>
      <p:sp>
        <p:nvSpPr>
          <p:cNvPr id="4" name="Slide Number Placeholder 3"/>
          <p:cNvSpPr>
            <a:spLocks noGrp="1"/>
          </p:cNvSpPr>
          <p:nvPr>
            <p:ph type="sldNum" sz="quarter" idx="12"/>
          </p:nvPr>
        </p:nvSpPr>
        <p:spPr/>
        <p:txBody>
          <a:bodyPr/>
          <a:lstStyle/>
          <a:p>
            <a:fld id="{F42C4A4B-6EFE-42E2-BAF9-5D545D2F71FF}" type="slidenum">
              <a:rPr lang="en-IN" smtClean="0"/>
              <a:pPr/>
              <a:t>2</a:t>
            </a:fld>
            <a:endParaRPr lang="en-IN"/>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Speech and Language Skill Development Activities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20</a:t>
            </a:fld>
            <a:endParaRPr lang="en-IN"/>
          </a:p>
        </p:txBody>
      </p:sp>
      <p:sp>
        <p:nvSpPr>
          <p:cNvPr id="4" name="Content Placeholder 3"/>
          <p:cNvSpPr>
            <a:spLocks noGrp="1"/>
          </p:cNvSpPr>
          <p:nvPr>
            <p:ph sz="quarter" idx="1"/>
          </p:nvPr>
        </p:nvSpPr>
        <p:spPr/>
        <p:txBody>
          <a:bodyPr/>
          <a:lstStyle/>
          <a:p>
            <a:r>
              <a:rPr lang="en-IN" dirty="0" smtClean="0"/>
              <a:t>Naming and pointing games</a:t>
            </a:r>
          </a:p>
          <a:p>
            <a:r>
              <a:rPr lang="en-IN" dirty="0" smtClean="0"/>
              <a:t>Story telling</a:t>
            </a:r>
          </a:p>
          <a:p>
            <a:r>
              <a:rPr lang="en-IN" dirty="0" smtClean="0"/>
              <a:t>Phone games</a:t>
            </a:r>
          </a:p>
          <a:p>
            <a:r>
              <a:rPr lang="en-IN" dirty="0" smtClean="0"/>
              <a:t>Describing games (using pictures or real life observations/events or television clips)</a:t>
            </a:r>
          </a:p>
          <a:p>
            <a:r>
              <a:rPr lang="en-IN" dirty="0" smtClean="0"/>
              <a:t>Concept book/ flash cards</a:t>
            </a:r>
          </a:p>
          <a:p>
            <a:pPr marL="0" indent="0" algn="r">
              <a:buNone/>
            </a:pPr>
            <a:r>
              <a:rPr lang="en-IN" b="1" dirty="0" smtClean="0">
                <a:solidFill>
                  <a:schemeClr val="bg2">
                    <a:lumMod val="50000"/>
                  </a:schemeClr>
                </a:solidFill>
                <a:latin typeface="Comic Sans MS" panose="030F0702030302020204" pitchFamily="66" charset="0"/>
              </a:rPr>
              <a:t>…</a:t>
            </a:r>
            <a:r>
              <a:rPr lang="en-IN" b="1" dirty="0">
                <a:solidFill>
                  <a:schemeClr val="bg2">
                    <a:lumMod val="50000"/>
                  </a:schemeClr>
                </a:solidFill>
                <a:latin typeface="Comic Sans MS" panose="030F0702030302020204" pitchFamily="66" charset="0"/>
              </a:rPr>
              <a:t>Others?</a:t>
            </a:r>
          </a:p>
          <a:p>
            <a:pPr marL="0" indent="0">
              <a:buNone/>
            </a:pPr>
            <a:endParaRPr lang="en-IN" dirty="0"/>
          </a:p>
        </p:txBody>
      </p:sp>
    </p:spTree>
    <p:extLst>
      <p:ext uri="{BB962C8B-B14F-4D97-AF65-F5344CB8AC3E}">
        <p14:creationId xmlns:p14="http://schemas.microsoft.com/office/powerpoint/2010/main" val="39840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Cognitive Development</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21</a:t>
            </a:fld>
            <a:endParaRPr lang="en-IN"/>
          </a:p>
        </p:txBody>
      </p:sp>
      <p:sp>
        <p:nvSpPr>
          <p:cNvPr id="4" name="Content Placeholder 3"/>
          <p:cNvSpPr>
            <a:spLocks noGrp="1"/>
          </p:cNvSpPr>
          <p:nvPr>
            <p:ph sz="quarter" idx="1"/>
          </p:nvPr>
        </p:nvSpPr>
        <p:spPr>
          <a:xfrm>
            <a:off x="395536" y="1447800"/>
            <a:ext cx="8291264" cy="4572000"/>
          </a:xfrm>
        </p:spPr>
        <p:txBody>
          <a:bodyPr/>
          <a:lstStyle/>
          <a:p>
            <a:r>
              <a:rPr lang="en-IN" dirty="0" smtClean="0"/>
              <a:t>Fund of information</a:t>
            </a:r>
          </a:p>
          <a:p>
            <a:r>
              <a:rPr lang="en-IN" dirty="0" smtClean="0"/>
              <a:t>Knowledge of use of objects</a:t>
            </a:r>
          </a:p>
          <a:p>
            <a:r>
              <a:rPr lang="en-IN" dirty="0" smtClean="0"/>
              <a:t>Ability to form associations</a:t>
            </a:r>
          </a:p>
          <a:p>
            <a:r>
              <a:rPr lang="en-IN" dirty="0" smtClean="0"/>
              <a:t>Ability to form categories</a:t>
            </a:r>
          </a:p>
          <a:p>
            <a:r>
              <a:rPr lang="en-IN" dirty="0" smtClean="0"/>
              <a:t>Sequencing and organizing abilities</a:t>
            </a:r>
          </a:p>
          <a:p>
            <a:r>
              <a:rPr lang="en-IN" dirty="0" smtClean="0"/>
              <a:t>Ability to understand concepts such as shape, size, distance, directions</a:t>
            </a:r>
          </a:p>
          <a:p>
            <a:endParaRPr lang="en-IN" dirty="0"/>
          </a:p>
        </p:txBody>
      </p:sp>
      <p:sp>
        <p:nvSpPr>
          <p:cNvPr id="5" name="Rectangle 4"/>
          <p:cNvSpPr/>
          <p:nvPr/>
        </p:nvSpPr>
        <p:spPr>
          <a:xfrm>
            <a:off x="467544" y="4941168"/>
            <a:ext cx="7704856" cy="1200329"/>
          </a:xfrm>
          <a:prstGeom prst="rect">
            <a:avLst/>
          </a:prstGeom>
        </p:spPr>
        <p:txBody>
          <a:bodyPr wrap="square">
            <a:spAutoFit/>
          </a:bodyPr>
          <a:lstStyle/>
          <a:p>
            <a:r>
              <a:rPr lang="en-IN" sz="3600" b="1" dirty="0">
                <a:latin typeface="Comic Sans MS" panose="030F0702030302020204" pitchFamily="66" charset="0"/>
              </a:rPr>
              <a:t>…Types of activities you do for </a:t>
            </a:r>
            <a:r>
              <a:rPr lang="en-IN" sz="3600" b="1" dirty="0" smtClean="0">
                <a:latin typeface="Comic Sans MS" panose="030F0702030302020204" pitchFamily="66" charset="0"/>
              </a:rPr>
              <a:t>cognitive </a:t>
            </a:r>
            <a:r>
              <a:rPr lang="en-IN" sz="3600" b="1" dirty="0">
                <a:latin typeface="Comic Sans MS" panose="030F0702030302020204" pitchFamily="66" charset="0"/>
              </a:rPr>
              <a:t>development?</a:t>
            </a:r>
          </a:p>
        </p:txBody>
      </p:sp>
    </p:spTree>
    <p:extLst>
      <p:ext uri="{BB962C8B-B14F-4D97-AF65-F5344CB8AC3E}">
        <p14:creationId xmlns:p14="http://schemas.microsoft.com/office/powerpoint/2010/main" val="488679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Cognitive Skills Development Activities</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22</a:t>
            </a:fld>
            <a:endParaRPr lang="en-IN"/>
          </a:p>
        </p:txBody>
      </p:sp>
      <p:sp>
        <p:nvSpPr>
          <p:cNvPr id="4" name="Content Placeholder 3"/>
          <p:cNvSpPr>
            <a:spLocks noGrp="1"/>
          </p:cNvSpPr>
          <p:nvPr>
            <p:ph sz="quarter" idx="1"/>
          </p:nvPr>
        </p:nvSpPr>
        <p:spPr/>
        <p:txBody>
          <a:bodyPr>
            <a:normAutofit lnSpcReduction="10000"/>
          </a:bodyPr>
          <a:lstStyle/>
          <a:p>
            <a:r>
              <a:rPr lang="en-IN" dirty="0" smtClean="0"/>
              <a:t>Puzzles</a:t>
            </a:r>
          </a:p>
          <a:p>
            <a:r>
              <a:rPr lang="en-IN" dirty="0" smtClean="0"/>
              <a:t>Identification of </a:t>
            </a:r>
            <a:r>
              <a:rPr lang="en-IN" dirty="0" err="1" smtClean="0"/>
              <a:t>colors</a:t>
            </a:r>
            <a:r>
              <a:rPr lang="en-IN" dirty="0" smtClean="0"/>
              <a:t>, shapes</a:t>
            </a:r>
          </a:p>
          <a:p>
            <a:r>
              <a:rPr lang="en-IN" dirty="0" smtClean="0"/>
              <a:t>Story telling (including discussions)</a:t>
            </a:r>
          </a:p>
          <a:p>
            <a:r>
              <a:rPr lang="en-IN" dirty="0" smtClean="0"/>
              <a:t>Story Completion</a:t>
            </a:r>
          </a:p>
          <a:p>
            <a:r>
              <a:rPr lang="en-IN" dirty="0" smtClean="0"/>
              <a:t>Use of pictures for sequencing events/ stories</a:t>
            </a:r>
          </a:p>
          <a:p>
            <a:r>
              <a:rPr lang="en-IN" dirty="0" smtClean="0"/>
              <a:t>Play to demonstrate use of objects</a:t>
            </a:r>
          </a:p>
          <a:p>
            <a:r>
              <a:rPr lang="en-IN" dirty="0" smtClean="0"/>
              <a:t>Attention enhancing tasks (joining dots, spotting the difference, eye-hand coordination activities)</a:t>
            </a:r>
          </a:p>
          <a:p>
            <a:r>
              <a:rPr lang="en-IN" dirty="0" smtClean="0"/>
              <a:t>Concept book/ flash cards</a:t>
            </a:r>
          </a:p>
          <a:p>
            <a:pPr marL="0" indent="0" algn="r">
              <a:buNone/>
            </a:pPr>
            <a:r>
              <a:rPr lang="en-IN" b="1" dirty="0">
                <a:solidFill>
                  <a:schemeClr val="bg2">
                    <a:lumMod val="50000"/>
                  </a:schemeClr>
                </a:solidFill>
                <a:latin typeface="Comic Sans MS" panose="030F0702030302020204" pitchFamily="66" charset="0"/>
              </a:rPr>
              <a:t>…Others?</a:t>
            </a:r>
          </a:p>
          <a:p>
            <a:endParaRPr lang="en-IN" dirty="0"/>
          </a:p>
        </p:txBody>
      </p:sp>
    </p:spTree>
    <p:extLst>
      <p:ext uri="{BB962C8B-B14F-4D97-AF65-F5344CB8AC3E}">
        <p14:creationId xmlns:p14="http://schemas.microsoft.com/office/powerpoint/2010/main" val="19395429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Emotional Development</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23</a:t>
            </a:fld>
            <a:endParaRPr lang="en-IN"/>
          </a:p>
        </p:txBody>
      </p:sp>
      <p:sp>
        <p:nvSpPr>
          <p:cNvPr id="4" name="Content Placeholder 3"/>
          <p:cNvSpPr>
            <a:spLocks noGrp="1"/>
          </p:cNvSpPr>
          <p:nvPr>
            <p:ph sz="quarter" idx="1"/>
          </p:nvPr>
        </p:nvSpPr>
        <p:spPr/>
        <p:txBody>
          <a:bodyPr/>
          <a:lstStyle/>
          <a:p>
            <a:r>
              <a:rPr lang="en-IN" dirty="0" smtClean="0"/>
              <a:t>Attachment and bonding</a:t>
            </a:r>
          </a:p>
          <a:p>
            <a:r>
              <a:rPr lang="en-IN" dirty="0" smtClean="0"/>
              <a:t>Ability to identify emotions</a:t>
            </a:r>
          </a:p>
          <a:p>
            <a:r>
              <a:rPr lang="en-IN" dirty="0" smtClean="0"/>
              <a:t>Ability to report emotional states</a:t>
            </a:r>
          </a:p>
          <a:p>
            <a:r>
              <a:rPr lang="en-IN" dirty="0" smtClean="0"/>
              <a:t>Ability to regulate emotions</a:t>
            </a:r>
          </a:p>
          <a:p>
            <a:r>
              <a:rPr lang="en-IN" dirty="0" smtClean="0"/>
              <a:t>Ability to recognize emotional state of another person and ascribe simple reasons to causality</a:t>
            </a:r>
          </a:p>
          <a:p>
            <a:r>
              <a:rPr lang="en-IN" dirty="0" smtClean="0"/>
              <a:t>Differentiating between positive and negative emotions</a:t>
            </a:r>
            <a:endParaRPr lang="en-IN" dirty="0"/>
          </a:p>
        </p:txBody>
      </p:sp>
      <p:sp>
        <p:nvSpPr>
          <p:cNvPr id="5" name="Rectangle 4"/>
          <p:cNvSpPr/>
          <p:nvPr/>
        </p:nvSpPr>
        <p:spPr>
          <a:xfrm>
            <a:off x="1475656" y="5013176"/>
            <a:ext cx="7344816" cy="1200329"/>
          </a:xfrm>
          <a:prstGeom prst="rect">
            <a:avLst/>
          </a:prstGeom>
        </p:spPr>
        <p:txBody>
          <a:bodyPr wrap="square">
            <a:spAutoFit/>
          </a:bodyPr>
          <a:lstStyle/>
          <a:p>
            <a:r>
              <a:rPr lang="en-IN" sz="3600" b="1" dirty="0">
                <a:latin typeface="Comic Sans MS" panose="030F0702030302020204" pitchFamily="66" charset="0"/>
              </a:rPr>
              <a:t>…Types of activities you do for </a:t>
            </a:r>
            <a:r>
              <a:rPr lang="en-IN" sz="3600" b="1" dirty="0" smtClean="0">
                <a:latin typeface="Comic Sans MS" panose="030F0702030302020204" pitchFamily="66" charset="0"/>
              </a:rPr>
              <a:t>emotional development</a:t>
            </a:r>
            <a:r>
              <a:rPr lang="en-IN" sz="3600" b="1" dirty="0">
                <a:latin typeface="Comic Sans MS" panose="030F0702030302020204" pitchFamily="66" charset="0"/>
              </a:rPr>
              <a:t>?</a:t>
            </a:r>
          </a:p>
        </p:txBody>
      </p:sp>
    </p:spTree>
    <p:extLst>
      <p:ext uri="{BB962C8B-B14F-4D97-AF65-F5344CB8AC3E}">
        <p14:creationId xmlns:p14="http://schemas.microsoft.com/office/powerpoint/2010/main" val="14671473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Activities for Emotional Development</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24</a:t>
            </a:fld>
            <a:endParaRPr lang="en-IN"/>
          </a:p>
        </p:txBody>
      </p:sp>
      <p:sp>
        <p:nvSpPr>
          <p:cNvPr id="4" name="Content Placeholder 3"/>
          <p:cNvSpPr>
            <a:spLocks noGrp="1"/>
          </p:cNvSpPr>
          <p:nvPr>
            <p:ph sz="quarter" idx="1"/>
          </p:nvPr>
        </p:nvSpPr>
        <p:spPr/>
        <p:txBody>
          <a:bodyPr/>
          <a:lstStyle/>
          <a:p>
            <a:r>
              <a:rPr lang="en-IN" dirty="0" smtClean="0"/>
              <a:t>Providing frequent and timely responses of love/ affection to child, incl. positive feed-back, verbal and non-verbal. </a:t>
            </a:r>
          </a:p>
          <a:p>
            <a:r>
              <a:rPr lang="en-IN" dirty="0" smtClean="0"/>
              <a:t>Identifying emotions through pictures</a:t>
            </a:r>
          </a:p>
          <a:p>
            <a:r>
              <a:rPr lang="en-IN" dirty="0" smtClean="0"/>
              <a:t>Story  telling</a:t>
            </a:r>
          </a:p>
          <a:p>
            <a:r>
              <a:rPr lang="en-IN" dirty="0" smtClean="0"/>
              <a:t>Story completion</a:t>
            </a:r>
          </a:p>
          <a:p>
            <a:r>
              <a:rPr lang="en-IN" dirty="0" smtClean="0"/>
              <a:t>Visual analogue (emotion scale)</a:t>
            </a:r>
          </a:p>
          <a:p>
            <a:r>
              <a:rPr lang="en-IN" dirty="0" smtClean="0"/>
              <a:t>Listing situations in which a certain emotion is felt (‘you are happy when…’)</a:t>
            </a:r>
          </a:p>
          <a:p>
            <a:pPr marL="0" indent="0" algn="r">
              <a:buNone/>
            </a:pPr>
            <a:r>
              <a:rPr lang="en-IN" b="1" dirty="0">
                <a:solidFill>
                  <a:schemeClr val="bg2">
                    <a:lumMod val="50000"/>
                  </a:schemeClr>
                </a:solidFill>
                <a:latin typeface="Comic Sans MS" panose="030F0702030302020204" pitchFamily="66" charset="0"/>
              </a:rPr>
              <a:t>…Others?</a:t>
            </a:r>
          </a:p>
          <a:p>
            <a:pPr marL="0" indent="0">
              <a:buNone/>
            </a:pPr>
            <a:endParaRPr lang="en-IN" dirty="0"/>
          </a:p>
        </p:txBody>
      </p:sp>
    </p:spTree>
    <p:extLst>
      <p:ext uri="{BB962C8B-B14F-4D97-AF65-F5344CB8AC3E}">
        <p14:creationId xmlns:p14="http://schemas.microsoft.com/office/powerpoint/2010/main" val="33132703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426170"/>
          </a:xfrm>
        </p:spPr>
        <p:txBody>
          <a:bodyPr>
            <a:normAutofit/>
          </a:bodyPr>
          <a:lstStyle/>
          <a:p>
            <a:r>
              <a:rPr lang="en-IN" b="1" dirty="0" smtClean="0"/>
              <a:t>Common Developmental Disabilities in </a:t>
            </a:r>
            <a:br>
              <a:rPr lang="en-IN" b="1" dirty="0" smtClean="0"/>
            </a:br>
            <a:r>
              <a:rPr lang="en-IN" b="1" dirty="0" smtClean="0"/>
              <a:t>Pre-Schoolers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25</a:t>
            </a:fld>
            <a:endParaRPr lang="en-IN"/>
          </a:p>
        </p:txBody>
      </p:sp>
      <p:sp>
        <p:nvSpPr>
          <p:cNvPr id="4" name="Content Placeholder 3"/>
          <p:cNvSpPr>
            <a:spLocks noGrp="1"/>
          </p:cNvSpPr>
          <p:nvPr>
            <p:ph sz="quarter" idx="1"/>
          </p:nvPr>
        </p:nvSpPr>
        <p:spPr>
          <a:xfrm>
            <a:off x="251520" y="1844824"/>
            <a:ext cx="8712968" cy="4174976"/>
          </a:xfrm>
        </p:spPr>
        <p:txBody>
          <a:bodyPr/>
          <a:lstStyle/>
          <a:p>
            <a:r>
              <a:rPr lang="en-IN" dirty="0" smtClean="0"/>
              <a:t>Intellectual Disabilities</a:t>
            </a:r>
          </a:p>
          <a:p>
            <a:r>
              <a:rPr lang="en-IN" dirty="0" smtClean="0"/>
              <a:t>Physical and Speech/Language Problems</a:t>
            </a:r>
          </a:p>
          <a:p>
            <a:r>
              <a:rPr lang="en-IN" dirty="0" smtClean="0"/>
              <a:t>Autism</a:t>
            </a:r>
          </a:p>
          <a:p>
            <a:r>
              <a:rPr lang="en-IN" dirty="0"/>
              <a:t>Attention Deficit Hyperactive Disorder</a:t>
            </a:r>
          </a:p>
          <a:p>
            <a:pPr marL="0" indent="0">
              <a:buNone/>
            </a:pPr>
            <a:endParaRPr lang="en-IN" dirty="0"/>
          </a:p>
        </p:txBody>
      </p:sp>
    </p:spTree>
    <p:extLst>
      <p:ext uri="{BB962C8B-B14F-4D97-AF65-F5344CB8AC3E}">
        <p14:creationId xmlns:p14="http://schemas.microsoft.com/office/powerpoint/2010/main" val="14439564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507288" cy="994122"/>
          </a:xfrm>
        </p:spPr>
        <p:txBody>
          <a:bodyPr>
            <a:normAutofit fontScale="90000"/>
          </a:bodyPr>
          <a:lstStyle/>
          <a:p>
            <a:r>
              <a:rPr lang="en-IN" b="1" dirty="0" smtClean="0"/>
              <a:t>10 Questions for Basic Disability Assessment</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26</a:t>
            </a:fld>
            <a:endParaRPr lang="en-IN"/>
          </a:p>
        </p:txBody>
      </p:sp>
      <p:sp>
        <p:nvSpPr>
          <p:cNvPr id="4" name="Content Placeholder 3"/>
          <p:cNvSpPr>
            <a:spLocks noGrp="1"/>
          </p:cNvSpPr>
          <p:nvPr>
            <p:ph sz="quarter" idx="1"/>
          </p:nvPr>
        </p:nvSpPr>
        <p:spPr>
          <a:xfrm>
            <a:off x="179512" y="1052736"/>
            <a:ext cx="8856984" cy="5688632"/>
          </a:xfrm>
        </p:spPr>
        <p:txBody>
          <a:bodyPr>
            <a:normAutofit fontScale="25000" lnSpcReduction="20000"/>
          </a:bodyPr>
          <a:lstStyle/>
          <a:p>
            <a:pPr marL="0" indent="0">
              <a:buNone/>
            </a:pPr>
            <a:r>
              <a:rPr lang="en-IN" sz="8800" dirty="0" smtClean="0"/>
              <a:t>1. </a:t>
            </a:r>
            <a:r>
              <a:rPr lang="en-IN" sz="8800" dirty="0"/>
              <a:t>Compared with other children, did the </a:t>
            </a:r>
            <a:r>
              <a:rPr lang="en-IN" sz="8800" dirty="0" smtClean="0"/>
              <a:t>child have </a:t>
            </a:r>
            <a:r>
              <a:rPr lang="en-IN" sz="8800" dirty="0"/>
              <a:t>any serious delay in sitting, </a:t>
            </a:r>
            <a:r>
              <a:rPr lang="en-IN" sz="8800" dirty="0" smtClean="0"/>
              <a:t>standing or </a:t>
            </a:r>
            <a:r>
              <a:rPr lang="en-IN" sz="8800" dirty="0"/>
              <a:t>walking?</a:t>
            </a:r>
          </a:p>
          <a:p>
            <a:pPr marL="0" indent="0">
              <a:buNone/>
            </a:pPr>
            <a:r>
              <a:rPr lang="en-IN" sz="8800" dirty="0" smtClean="0"/>
              <a:t>2. </a:t>
            </a:r>
            <a:r>
              <a:rPr lang="en-IN" sz="8800" dirty="0"/>
              <a:t>Compared with other children does </a:t>
            </a:r>
            <a:r>
              <a:rPr lang="en-IN" sz="8800" dirty="0" smtClean="0"/>
              <a:t>the child </a:t>
            </a:r>
            <a:r>
              <a:rPr lang="en-IN" sz="8800" dirty="0"/>
              <a:t>have difficulty seeing, either in </a:t>
            </a:r>
            <a:r>
              <a:rPr lang="en-IN" sz="8800" dirty="0" smtClean="0"/>
              <a:t>the daytime </a:t>
            </a:r>
            <a:r>
              <a:rPr lang="en-IN" sz="8800" dirty="0"/>
              <a:t>or at night?</a:t>
            </a:r>
          </a:p>
          <a:p>
            <a:pPr marL="0" indent="0">
              <a:buNone/>
            </a:pPr>
            <a:r>
              <a:rPr lang="en-IN" sz="8800" dirty="0" smtClean="0"/>
              <a:t>3. </a:t>
            </a:r>
            <a:r>
              <a:rPr lang="en-IN" sz="8800" dirty="0"/>
              <a:t>Does the child appear to have </a:t>
            </a:r>
            <a:r>
              <a:rPr lang="en-IN" sz="8800" dirty="0" smtClean="0"/>
              <a:t>difficulty hearing</a:t>
            </a:r>
            <a:r>
              <a:rPr lang="en-IN" sz="8800" dirty="0"/>
              <a:t>?</a:t>
            </a:r>
          </a:p>
          <a:p>
            <a:pPr marL="0" indent="0">
              <a:buNone/>
            </a:pPr>
            <a:r>
              <a:rPr lang="en-IN" sz="8800" dirty="0" smtClean="0"/>
              <a:t>4 .When </a:t>
            </a:r>
            <a:r>
              <a:rPr lang="en-IN" sz="8800" dirty="0"/>
              <a:t>you tell the child to do </a:t>
            </a:r>
            <a:r>
              <a:rPr lang="en-IN" sz="8800" dirty="0" smtClean="0"/>
              <a:t>something, does </a:t>
            </a:r>
            <a:r>
              <a:rPr lang="en-IN" sz="8800" dirty="0"/>
              <a:t>he/she seem to understand what </a:t>
            </a:r>
            <a:r>
              <a:rPr lang="en-IN" sz="8800" dirty="0" smtClean="0"/>
              <a:t>you are </a:t>
            </a:r>
            <a:r>
              <a:rPr lang="en-IN" sz="8800" dirty="0"/>
              <a:t>saying?</a:t>
            </a:r>
          </a:p>
          <a:p>
            <a:pPr marL="0" indent="0">
              <a:buNone/>
            </a:pPr>
            <a:r>
              <a:rPr lang="en-IN" sz="8800" dirty="0" smtClean="0"/>
              <a:t>5. </a:t>
            </a:r>
            <a:r>
              <a:rPr lang="en-IN" sz="8800" dirty="0"/>
              <a:t>Does the child have difficulty in walking </a:t>
            </a:r>
            <a:r>
              <a:rPr lang="en-IN" sz="8800" dirty="0" smtClean="0"/>
              <a:t>or moving </a:t>
            </a:r>
            <a:r>
              <a:rPr lang="en-IN" sz="8800" dirty="0"/>
              <a:t>his/her arms or does he/she </a:t>
            </a:r>
            <a:r>
              <a:rPr lang="en-IN" sz="8800" dirty="0" smtClean="0"/>
              <a:t>have weakness </a:t>
            </a:r>
            <a:r>
              <a:rPr lang="en-IN" sz="8800" dirty="0"/>
              <a:t>and/or stiffness in the arms </a:t>
            </a:r>
            <a:r>
              <a:rPr lang="en-IN" sz="8800" dirty="0" smtClean="0"/>
              <a:t>or legs</a:t>
            </a:r>
            <a:r>
              <a:rPr lang="en-IN" sz="8800" dirty="0"/>
              <a:t>?</a:t>
            </a:r>
          </a:p>
          <a:p>
            <a:pPr marL="0" indent="0">
              <a:buNone/>
            </a:pPr>
            <a:r>
              <a:rPr lang="en-IN" sz="8800" dirty="0" smtClean="0"/>
              <a:t>6. </a:t>
            </a:r>
            <a:r>
              <a:rPr lang="en-IN" sz="8800" dirty="0"/>
              <a:t>Does the child sometimes have fits, </a:t>
            </a:r>
            <a:r>
              <a:rPr lang="en-IN" sz="8800" dirty="0" smtClean="0"/>
              <a:t>become rigid</a:t>
            </a:r>
            <a:r>
              <a:rPr lang="en-IN" sz="8800" dirty="0"/>
              <a:t>, or lose consciousness?</a:t>
            </a:r>
          </a:p>
          <a:p>
            <a:pPr marL="0" indent="0">
              <a:buNone/>
            </a:pPr>
            <a:r>
              <a:rPr lang="en-IN" sz="8800" dirty="0" smtClean="0"/>
              <a:t>7. </a:t>
            </a:r>
            <a:r>
              <a:rPr lang="en-IN" sz="8800" dirty="0"/>
              <a:t>Does the child learn to do things like </a:t>
            </a:r>
            <a:r>
              <a:rPr lang="en-IN" sz="8800" dirty="0" smtClean="0"/>
              <a:t>other children </a:t>
            </a:r>
            <a:r>
              <a:rPr lang="en-IN" sz="8800" dirty="0"/>
              <a:t>his/her age?</a:t>
            </a:r>
          </a:p>
          <a:p>
            <a:pPr marL="0" indent="0">
              <a:buNone/>
            </a:pPr>
            <a:r>
              <a:rPr lang="en-IN" sz="8800" dirty="0" smtClean="0"/>
              <a:t>8. </a:t>
            </a:r>
            <a:r>
              <a:rPr lang="en-IN" sz="8800" dirty="0"/>
              <a:t>Does the child speak at all (can he/she </a:t>
            </a:r>
            <a:r>
              <a:rPr lang="en-IN" sz="8800" dirty="0" smtClean="0"/>
              <a:t>make himself/herself </a:t>
            </a:r>
            <a:r>
              <a:rPr lang="en-IN" sz="8800" dirty="0"/>
              <a:t>understood in words; </a:t>
            </a:r>
            <a:r>
              <a:rPr lang="en-IN" sz="8800" dirty="0" smtClean="0"/>
              <a:t>can he/she </a:t>
            </a:r>
            <a:r>
              <a:rPr lang="en-IN" sz="8800" dirty="0"/>
              <a:t>say any recognizable words)?</a:t>
            </a:r>
          </a:p>
          <a:p>
            <a:pPr marL="0" indent="0">
              <a:buNone/>
            </a:pPr>
            <a:r>
              <a:rPr lang="en-IN" sz="8800" dirty="0" smtClean="0"/>
              <a:t>9. Is </a:t>
            </a:r>
            <a:r>
              <a:rPr lang="en-IN" sz="8800" dirty="0"/>
              <a:t>the child's speech in any way </a:t>
            </a:r>
            <a:r>
              <a:rPr lang="en-IN" sz="8800" dirty="0" smtClean="0"/>
              <a:t>different from </a:t>
            </a:r>
            <a:r>
              <a:rPr lang="en-IN" sz="8800" dirty="0"/>
              <a:t>normal (not clear enough to be </a:t>
            </a:r>
            <a:r>
              <a:rPr lang="en-IN" sz="8800" dirty="0" smtClean="0"/>
              <a:t>understood </a:t>
            </a:r>
            <a:r>
              <a:rPr lang="en-IN" sz="8800" dirty="0"/>
              <a:t>by people other than his/her </a:t>
            </a:r>
            <a:r>
              <a:rPr lang="en-IN" sz="8800" dirty="0" smtClean="0"/>
              <a:t>immediate </a:t>
            </a:r>
            <a:r>
              <a:rPr lang="en-IN" sz="8800" dirty="0"/>
              <a:t>family)?</a:t>
            </a:r>
          </a:p>
          <a:p>
            <a:pPr marL="0" indent="0">
              <a:buNone/>
            </a:pPr>
            <a:r>
              <a:rPr lang="en-IN" sz="8800" dirty="0" smtClean="0"/>
              <a:t>Can </a:t>
            </a:r>
            <a:r>
              <a:rPr lang="en-IN" sz="8800" dirty="0"/>
              <a:t>he/she name at least one object (</a:t>
            </a:r>
            <a:r>
              <a:rPr lang="en-IN" sz="8800" dirty="0" smtClean="0"/>
              <a:t>for example</a:t>
            </a:r>
            <a:r>
              <a:rPr lang="en-IN" sz="8800" dirty="0"/>
              <a:t>, an </a:t>
            </a:r>
            <a:r>
              <a:rPr lang="en-IN" sz="8800" dirty="0" smtClean="0"/>
              <a:t>animal, a toy, cup/ spoon)?</a:t>
            </a:r>
            <a:endParaRPr lang="en-IN" sz="8800" dirty="0"/>
          </a:p>
          <a:p>
            <a:pPr marL="0" indent="0">
              <a:buNone/>
            </a:pPr>
            <a:r>
              <a:rPr lang="en-IN" sz="8800" dirty="0" smtClean="0"/>
              <a:t>10. </a:t>
            </a:r>
            <a:r>
              <a:rPr lang="en-IN" sz="8800" dirty="0"/>
              <a:t>Compared with other children of </a:t>
            </a:r>
            <a:r>
              <a:rPr lang="en-IN" sz="8800" dirty="0" smtClean="0"/>
              <a:t>his/her age</a:t>
            </a:r>
            <a:r>
              <a:rPr lang="en-IN" sz="8800" dirty="0"/>
              <a:t>, does the child appear in any way </a:t>
            </a:r>
            <a:r>
              <a:rPr lang="en-IN" sz="8800" dirty="0" smtClean="0"/>
              <a:t>mentally </a:t>
            </a:r>
            <a:r>
              <a:rPr lang="en-IN" sz="8800" dirty="0"/>
              <a:t>backward, dull or slow?</a:t>
            </a:r>
          </a:p>
          <a:p>
            <a:pPr marL="0" indent="0">
              <a:buNone/>
            </a:pPr>
            <a:endParaRPr lang="en-IN" sz="7200" dirty="0"/>
          </a:p>
        </p:txBody>
      </p:sp>
    </p:spTree>
    <p:extLst>
      <p:ext uri="{BB962C8B-B14F-4D97-AF65-F5344CB8AC3E}">
        <p14:creationId xmlns:p14="http://schemas.microsoft.com/office/powerpoint/2010/main" val="2606083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268760"/>
          </a:xfrm>
        </p:spPr>
        <p:txBody>
          <a:bodyPr>
            <a:normAutofit fontScale="90000"/>
          </a:bodyPr>
          <a:lstStyle/>
          <a:p>
            <a:r>
              <a:rPr lang="en-IN" b="1" dirty="0" smtClean="0"/>
              <a:t>Assessing Developmental Disabilities through Self-Care Skills: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27</a:t>
            </a:fld>
            <a:endParaRPr lang="en-IN"/>
          </a:p>
        </p:txBody>
      </p:sp>
      <p:sp>
        <p:nvSpPr>
          <p:cNvPr id="4" name="Content Placeholder 3"/>
          <p:cNvSpPr>
            <a:spLocks noGrp="1"/>
          </p:cNvSpPr>
          <p:nvPr>
            <p:ph sz="quarter" idx="1"/>
          </p:nvPr>
        </p:nvSpPr>
        <p:spPr>
          <a:xfrm>
            <a:off x="179512" y="1340768"/>
            <a:ext cx="8784976" cy="5184576"/>
          </a:xfrm>
        </p:spPr>
        <p:txBody>
          <a:bodyPr>
            <a:normAutofit/>
          </a:bodyPr>
          <a:lstStyle/>
          <a:p>
            <a:pPr>
              <a:buNone/>
            </a:pPr>
            <a:r>
              <a:rPr lang="en-IN" dirty="0"/>
              <a:t>Can the child do the following</a:t>
            </a:r>
            <a:r>
              <a:rPr lang="en-IN" dirty="0" smtClean="0"/>
              <a:t>?</a:t>
            </a:r>
          </a:p>
          <a:p>
            <a:pPr>
              <a:buNone/>
            </a:pPr>
            <a:endParaRPr lang="en-IN" dirty="0" smtClean="0"/>
          </a:p>
          <a:p>
            <a:pPr>
              <a:buNone/>
            </a:pPr>
            <a:endParaRPr lang="en-IN" dirty="0" smtClean="0"/>
          </a:p>
          <a:p>
            <a:pPr>
              <a:buNone/>
            </a:pPr>
            <a:endParaRPr lang="en-IN" dirty="0"/>
          </a:p>
          <a:p>
            <a:pPr>
              <a:buNone/>
            </a:pPr>
            <a:endParaRPr lang="en-IN" dirty="0" smtClean="0"/>
          </a:p>
          <a:p>
            <a:pPr>
              <a:buNone/>
            </a:pPr>
            <a:endParaRPr lang="en-IN" dirty="0"/>
          </a:p>
          <a:p>
            <a:pPr>
              <a:buNone/>
            </a:pPr>
            <a:endParaRPr lang="en-IN" dirty="0" smtClean="0"/>
          </a:p>
          <a:p>
            <a:pPr>
              <a:buNone/>
            </a:pPr>
            <a:endParaRPr lang="en-IN" dirty="0"/>
          </a:p>
          <a:p>
            <a:pPr marL="0" indent="0">
              <a:buNone/>
            </a:pP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3507166118"/>
              </p:ext>
            </p:extLst>
          </p:nvPr>
        </p:nvGraphicFramePr>
        <p:xfrm>
          <a:off x="323528" y="1916832"/>
          <a:ext cx="8568952" cy="4023360"/>
        </p:xfrm>
        <a:graphic>
          <a:graphicData uri="http://schemas.openxmlformats.org/drawingml/2006/table">
            <a:tbl>
              <a:tblPr firstRow="1" bandRow="1">
                <a:tableStyleId>{5C22544A-7EE6-4342-B048-85BDC9FD1C3A}</a:tableStyleId>
              </a:tblPr>
              <a:tblGrid>
                <a:gridCol w="1551276"/>
                <a:gridCol w="7017676"/>
              </a:tblGrid>
              <a:tr h="424239">
                <a:tc>
                  <a:txBody>
                    <a:bodyPr/>
                    <a:lstStyle/>
                    <a:p>
                      <a:r>
                        <a:rPr lang="en-IN" sz="2400" dirty="0" smtClean="0"/>
                        <a:t>Self-Care</a:t>
                      </a:r>
                      <a:endParaRPr lang="en-IN" sz="2400" dirty="0"/>
                    </a:p>
                  </a:txBody>
                  <a:tcPr/>
                </a:tc>
                <a:tc>
                  <a:txBody>
                    <a:bodyPr/>
                    <a:lstStyle/>
                    <a:p>
                      <a:r>
                        <a:rPr lang="en-IN" sz="2400" dirty="0" smtClean="0"/>
                        <a:t>Skills</a:t>
                      </a:r>
                      <a:endParaRPr lang="en-IN" sz="2400" dirty="0"/>
                    </a:p>
                  </a:txBody>
                  <a:tcPr/>
                </a:tc>
              </a:tr>
              <a:tr h="655881">
                <a:tc>
                  <a:txBody>
                    <a:bodyPr/>
                    <a:lstStyle/>
                    <a:p>
                      <a:r>
                        <a:rPr lang="en-IN" sz="2400" dirty="0" smtClean="0"/>
                        <a:t>Feeding</a:t>
                      </a:r>
                      <a:endParaRPr lang="en-IN" sz="2400" dirty="0"/>
                    </a:p>
                  </a:txBody>
                  <a:tcPr/>
                </a:tc>
                <a:tc>
                  <a:txBody>
                    <a:bodyPr/>
                    <a:lstStyle/>
                    <a:p>
                      <a:r>
                        <a:rPr lang="en-IN" sz="2400" dirty="0" smtClean="0"/>
                        <a:t>attempts to eat food on her own/ able to start using a spoon</a:t>
                      </a:r>
                    </a:p>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t>child able to feed self easily.</a:t>
                      </a:r>
                    </a:p>
                  </a:txBody>
                  <a:tcPr/>
                </a:tc>
              </a:tr>
              <a:tr h="643713">
                <a:tc>
                  <a:txBody>
                    <a:bodyPr/>
                    <a:lstStyle/>
                    <a:p>
                      <a:r>
                        <a:rPr lang="en-IN" sz="2400" dirty="0" smtClean="0"/>
                        <a:t>Toilet</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t>able to indicate that he needs to go to toilet.</a:t>
                      </a:r>
                    </a:p>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t>Toilet-trained.</a:t>
                      </a:r>
                    </a:p>
                  </a:txBody>
                  <a:tcPr/>
                </a:tc>
              </a:tr>
              <a:tr h="1228495">
                <a:tc>
                  <a:txBody>
                    <a:bodyPr/>
                    <a:lstStyle/>
                    <a:p>
                      <a:r>
                        <a:rPr lang="en-IN" sz="2400" dirty="0" smtClean="0"/>
                        <a:t>Bathing/ Washing</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t>Unties bows, unbuckles belt, unzips zippers; Buttons and unbuttons large buttons</a:t>
                      </a:r>
                    </a:p>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t>Can put shoes on right feet; tie shoe-laces; Knows clothing front from back; can put on simple clothing; can brush teeth</a:t>
                      </a:r>
                    </a:p>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smtClean="0"/>
                        <a:t>Basics of bathing present.</a:t>
                      </a:r>
                    </a:p>
                  </a:txBody>
                  <a:tcPr/>
                </a:tc>
              </a:tr>
            </a:tbl>
          </a:graphicData>
        </a:graphic>
      </p:graphicFrame>
    </p:spTree>
    <p:extLst>
      <p:ext uri="{BB962C8B-B14F-4D97-AF65-F5344CB8AC3E}">
        <p14:creationId xmlns:p14="http://schemas.microsoft.com/office/powerpoint/2010/main" val="801509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2404"/>
            <a:ext cx="8640960" cy="1740412"/>
          </a:xfrm>
        </p:spPr>
        <p:txBody>
          <a:bodyPr>
            <a:normAutofit fontScale="90000"/>
          </a:bodyPr>
          <a:lstStyle/>
          <a:p>
            <a:r>
              <a:rPr lang="en-IN" b="1" dirty="0"/>
              <a:t>Assessing Developmental </a:t>
            </a:r>
            <a:r>
              <a:rPr lang="en-IN" b="1" dirty="0" smtClean="0"/>
              <a:t>Disabilities through Physical, Social, Cognitive, Language Skills</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28</a:t>
            </a:fld>
            <a:endParaRPr lang="en-IN"/>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626975852"/>
              </p:ext>
            </p:extLst>
          </p:nvPr>
        </p:nvGraphicFramePr>
        <p:xfrm>
          <a:off x="179512" y="1766157"/>
          <a:ext cx="8713788" cy="5091843"/>
        </p:xfrm>
        <a:graphic>
          <a:graphicData uri="http://schemas.openxmlformats.org/drawingml/2006/table">
            <a:tbl>
              <a:tblPr firstRow="1" bandRow="1">
                <a:tableStyleId>{5C22544A-7EE6-4342-B048-85BDC9FD1C3A}</a:tableStyleId>
              </a:tblPr>
              <a:tblGrid>
                <a:gridCol w="2592288"/>
                <a:gridCol w="6121500"/>
              </a:tblGrid>
              <a:tr h="432141">
                <a:tc>
                  <a:txBody>
                    <a:bodyPr/>
                    <a:lstStyle/>
                    <a:p>
                      <a:r>
                        <a:rPr lang="en-IN" dirty="0" smtClean="0"/>
                        <a:t>Age</a:t>
                      </a:r>
                      <a:endParaRPr lang="en-IN" dirty="0"/>
                    </a:p>
                  </a:txBody>
                  <a:tcPr/>
                </a:tc>
                <a:tc>
                  <a:txBody>
                    <a:bodyPr/>
                    <a:lstStyle/>
                    <a:p>
                      <a:r>
                        <a:rPr lang="en-IN" dirty="0" smtClean="0"/>
                        <a:t>Skills</a:t>
                      </a:r>
                      <a:endParaRPr lang="en-IN" dirty="0"/>
                    </a:p>
                  </a:txBody>
                  <a:tcPr/>
                </a:tc>
              </a:tr>
              <a:tr h="1065554">
                <a:tc>
                  <a:txBody>
                    <a:bodyPr/>
                    <a:lstStyle/>
                    <a:p>
                      <a:r>
                        <a:rPr lang="en-IN" dirty="0" smtClean="0"/>
                        <a:t>Physical</a:t>
                      </a:r>
                      <a:endParaRPr lang="en-IN" dirty="0"/>
                    </a:p>
                  </a:txBody>
                  <a:tcPr/>
                </a:tc>
                <a:tc>
                  <a:txBody>
                    <a:bodyPr/>
                    <a:lstStyle/>
                    <a:p>
                      <a:r>
                        <a:rPr lang="en-IN" dirty="0" smtClean="0"/>
                        <a:t>Gross Motor: Walk steadily, sense of balance, hop, skip, jump, climb</a:t>
                      </a:r>
                    </a:p>
                    <a:p>
                      <a:r>
                        <a:rPr lang="en-IN" dirty="0" smtClean="0"/>
                        <a:t>Fine Motor: </a:t>
                      </a:r>
                      <a:r>
                        <a:rPr lang="en-IN" baseline="0" dirty="0" smtClean="0"/>
                        <a:t>pick up small objects between 2 fingers, hold a pencil/ scribble, button/unbutton</a:t>
                      </a:r>
                      <a:endParaRPr lang="en-IN" dirty="0"/>
                    </a:p>
                  </a:txBody>
                  <a:tcPr/>
                </a:tc>
              </a:tr>
              <a:tr h="1065554">
                <a:tc>
                  <a:txBody>
                    <a:bodyPr/>
                    <a:lstStyle/>
                    <a:p>
                      <a:r>
                        <a:rPr lang="en-IN" dirty="0" smtClean="0"/>
                        <a:t>Social</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Recognize familiar people</a:t>
                      </a:r>
                    </a:p>
                    <a:p>
                      <a:r>
                        <a:rPr lang="en-IN" dirty="0" smtClean="0"/>
                        <a:t>Identify family relationships</a:t>
                      </a:r>
                    </a:p>
                    <a:p>
                      <a:r>
                        <a:rPr lang="en-IN" dirty="0" smtClean="0"/>
                        <a:t>Engage in group/ peer play</a:t>
                      </a:r>
                    </a:p>
                  </a:txBody>
                  <a:tcPr/>
                </a:tc>
              </a:tr>
              <a:tr h="1065554">
                <a:tc>
                  <a:txBody>
                    <a:bodyPr/>
                    <a:lstStyle/>
                    <a:p>
                      <a:r>
                        <a:rPr lang="en-IN" dirty="0" smtClean="0"/>
                        <a:t>Language</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Speak short sentences.</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Ask questions.</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Make simple requests for food/ other needs.</a:t>
                      </a:r>
                    </a:p>
                  </a:txBody>
                  <a:tcPr/>
                </a:tc>
              </a:tr>
              <a:tr h="432141">
                <a:tc>
                  <a:txBody>
                    <a:bodyPr/>
                    <a:lstStyle/>
                    <a:p>
                      <a:r>
                        <a:rPr lang="en-IN" dirty="0" smtClean="0"/>
                        <a:t>Cognitive</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Tell her name/ other people’s names.</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Describe their</a:t>
                      </a:r>
                      <a:r>
                        <a:rPr lang="en-IN" baseline="0" dirty="0" smtClean="0"/>
                        <a:t> actions. (‘I am throwing a ball’)</a:t>
                      </a:r>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Name/tell difference between size, shape and colour</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Able to find hidden objects.</a:t>
                      </a:r>
                    </a:p>
                    <a:p>
                      <a:pPr marL="0" marR="0" indent="0" algn="l" defTabSz="914400" rtl="0" eaLnBrk="1" fontAlgn="auto" latinLnBrk="0" hangingPunct="1">
                        <a:lnSpc>
                          <a:spcPct val="100000"/>
                        </a:lnSpc>
                        <a:spcBef>
                          <a:spcPts val="0"/>
                        </a:spcBef>
                        <a:spcAft>
                          <a:spcPts val="0"/>
                        </a:spcAft>
                        <a:buClrTx/>
                        <a:buSzTx/>
                        <a:buFontTx/>
                        <a:buNone/>
                        <a:tabLst/>
                        <a:defRPr/>
                      </a:pPr>
                      <a:endParaRPr lang="en-IN" dirty="0" smtClean="0"/>
                    </a:p>
                  </a:txBody>
                  <a:tcPr/>
                </a:tc>
              </a:tr>
            </a:tbl>
          </a:graphicData>
        </a:graphic>
      </p:graphicFrame>
    </p:spTree>
    <p:extLst>
      <p:ext uri="{BB962C8B-B14F-4D97-AF65-F5344CB8AC3E}">
        <p14:creationId xmlns:p14="http://schemas.microsoft.com/office/powerpoint/2010/main" val="6718839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rmAutofit fontScale="90000"/>
          </a:bodyPr>
          <a:lstStyle/>
          <a:p>
            <a:r>
              <a:rPr lang="en-IN" b="1" dirty="0" smtClean="0"/>
              <a:t>Responding to Physical and Intellectual Disabilities in Pre-Schoolers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29</a:t>
            </a:fld>
            <a:endParaRPr lang="en-IN"/>
          </a:p>
        </p:txBody>
      </p:sp>
      <p:sp>
        <p:nvSpPr>
          <p:cNvPr id="4" name="Content Placeholder 3"/>
          <p:cNvSpPr>
            <a:spLocks noGrp="1"/>
          </p:cNvSpPr>
          <p:nvPr>
            <p:ph sz="quarter" idx="1"/>
          </p:nvPr>
        </p:nvSpPr>
        <p:spPr>
          <a:xfrm>
            <a:off x="251520" y="1447800"/>
            <a:ext cx="8435280" cy="4572000"/>
          </a:xfrm>
        </p:spPr>
        <p:txBody>
          <a:bodyPr/>
          <a:lstStyle/>
          <a:p>
            <a:pPr marL="0" indent="0">
              <a:buNone/>
            </a:pPr>
            <a:r>
              <a:rPr lang="en-IN" b="1" dirty="0" smtClean="0"/>
              <a:t>Areas of Focus</a:t>
            </a:r>
          </a:p>
          <a:p>
            <a:r>
              <a:rPr lang="en-IN" dirty="0" smtClean="0"/>
              <a:t>Motor skills  (Motor skill development activities)</a:t>
            </a:r>
          </a:p>
          <a:p>
            <a:r>
              <a:rPr lang="en-IN" dirty="0" smtClean="0"/>
              <a:t>Social skills (Social skill development activities)</a:t>
            </a:r>
          </a:p>
          <a:p>
            <a:r>
              <a:rPr lang="en-IN" dirty="0" smtClean="0"/>
              <a:t>Language and communication (Language/ communication skill development activities)</a:t>
            </a:r>
          </a:p>
          <a:p>
            <a:r>
              <a:rPr lang="en-IN" dirty="0" smtClean="0"/>
              <a:t>Self-help skills training</a:t>
            </a:r>
            <a:endParaRPr lang="en-IN" dirty="0"/>
          </a:p>
        </p:txBody>
      </p:sp>
    </p:spTree>
    <p:extLst>
      <p:ext uri="{BB962C8B-B14F-4D97-AF65-F5344CB8AC3E}">
        <p14:creationId xmlns:p14="http://schemas.microsoft.com/office/powerpoint/2010/main" val="213267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857232"/>
          </a:xfrm>
        </p:spPr>
        <p:txBody>
          <a:bodyPr/>
          <a:lstStyle/>
          <a:p>
            <a:r>
              <a:rPr lang="en-IN" b="1" dirty="0" smtClean="0"/>
              <a:t>Our Learning Methods</a:t>
            </a:r>
            <a:endParaRPr lang="en-IN" b="1" dirty="0"/>
          </a:p>
        </p:txBody>
      </p:sp>
      <p:sp>
        <p:nvSpPr>
          <p:cNvPr id="3" name="Content Placeholder 2"/>
          <p:cNvSpPr>
            <a:spLocks noGrp="1"/>
          </p:cNvSpPr>
          <p:nvPr>
            <p:ph sz="quarter" idx="1"/>
          </p:nvPr>
        </p:nvSpPr>
        <p:spPr>
          <a:xfrm>
            <a:off x="0" y="1357298"/>
            <a:ext cx="8786842" cy="4662502"/>
          </a:xfrm>
        </p:spPr>
        <p:txBody>
          <a:bodyPr/>
          <a:lstStyle/>
          <a:p>
            <a:r>
              <a:rPr lang="en-IN" dirty="0" smtClean="0"/>
              <a:t>Slides/ materials</a:t>
            </a:r>
          </a:p>
          <a:p>
            <a:r>
              <a:rPr lang="en-IN" dirty="0" smtClean="0"/>
              <a:t>Do-and-learn (skills)</a:t>
            </a:r>
          </a:p>
          <a:p>
            <a:r>
              <a:rPr lang="en-IN" dirty="0" smtClean="0"/>
              <a:t>Role Plays</a:t>
            </a:r>
          </a:p>
          <a:p>
            <a:r>
              <a:rPr lang="en-IN" dirty="0" smtClean="0"/>
              <a:t>Case-Studies</a:t>
            </a:r>
          </a:p>
          <a:p>
            <a:r>
              <a:rPr lang="en-IN" dirty="0" smtClean="0"/>
              <a:t>Participatory Group Activities and</a:t>
            </a:r>
          </a:p>
          <a:p>
            <a:pPr marL="0" indent="0">
              <a:buNone/>
            </a:pPr>
            <a:r>
              <a:rPr lang="en-IN" dirty="0" smtClean="0"/>
              <a:t>Discussion</a:t>
            </a:r>
          </a:p>
        </p:txBody>
      </p:sp>
      <p:pic>
        <p:nvPicPr>
          <p:cNvPr id="4" name="Picture 3" descr="BANK"/>
          <p:cNvPicPr>
            <a:picLocks noChangeAspect="1" noChangeArrowheads="1"/>
          </p:cNvPicPr>
          <p:nvPr/>
        </p:nvPicPr>
        <p:blipFill>
          <a:blip r:embed="rId2" cstate="print"/>
          <a:srcRect/>
          <a:stretch>
            <a:fillRect/>
          </a:stretch>
        </p:blipFill>
        <p:spPr bwMode="auto">
          <a:xfrm>
            <a:off x="4429124" y="3099406"/>
            <a:ext cx="4714876" cy="3758594"/>
          </a:xfrm>
          <a:prstGeom prst="rect">
            <a:avLst/>
          </a:prstGeom>
          <a:noFill/>
        </p:spPr>
      </p:pic>
      <p:sp>
        <p:nvSpPr>
          <p:cNvPr id="5" name="Slide Number Placeholder 4"/>
          <p:cNvSpPr>
            <a:spLocks noGrp="1"/>
          </p:cNvSpPr>
          <p:nvPr>
            <p:ph type="sldNum" sz="quarter" idx="12"/>
          </p:nvPr>
        </p:nvSpPr>
        <p:spPr/>
        <p:txBody>
          <a:bodyPr/>
          <a:lstStyle/>
          <a:p>
            <a:fld id="{F42C4A4B-6EFE-42E2-BAF9-5D545D2F71FF}" type="slidenum">
              <a:rPr lang="en-IN" smtClean="0"/>
              <a:pPr/>
              <a:t>3</a:t>
            </a:fld>
            <a:endParaRPr lang="en-IN"/>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1143000"/>
          </a:xfrm>
        </p:spPr>
        <p:txBody>
          <a:bodyPr>
            <a:normAutofit fontScale="90000"/>
          </a:bodyPr>
          <a:lstStyle/>
          <a:p>
            <a:r>
              <a:rPr lang="en-IN" b="1" dirty="0" smtClean="0"/>
              <a:t>Severe Motor Skill Problems/ Cerebral Palsy</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30</a:t>
            </a:fld>
            <a:endParaRPr lang="en-IN"/>
          </a:p>
        </p:txBody>
      </p:sp>
      <p:sp>
        <p:nvSpPr>
          <p:cNvPr id="4" name="Content Placeholder 3"/>
          <p:cNvSpPr>
            <a:spLocks noGrp="1"/>
          </p:cNvSpPr>
          <p:nvPr>
            <p:ph sz="quarter" idx="1"/>
          </p:nvPr>
        </p:nvSpPr>
        <p:spPr>
          <a:xfrm>
            <a:off x="251520" y="1447800"/>
            <a:ext cx="8435280" cy="4572000"/>
          </a:xfrm>
        </p:spPr>
        <p:txBody>
          <a:bodyPr/>
          <a:lstStyle/>
          <a:p>
            <a:r>
              <a:rPr lang="en-IN" dirty="0" smtClean="0"/>
              <a:t>Passive joint exercises</a:t>
            </a:r>
          </a:p>
          <a:p>
            <a:r>
              <a:rPr lang="en-IN" dirty="0" smtClean="0"/>
              <a:t>Active joint exercises</a:t>
            </a:r>
          </a:p>
          <a:p>
            <a:r>
              <a:rPr lang="en-IN" dirty="0" smtClean="0"/>
              <a:t>Pressure point massages</a:t>
            </a:r>
          </a:p>
          <a:p>
            <a:r>
              <a:rPr lang="en-IN" dirty="0" smtClean="0"/>
              <a:t>Special chair and other prosthesis</a:t>
            </a:r>
            <a:endParaRPr lang="en-IN" dirty="0"/>
          </a:p>
        </p:txBody>
      </p:sp>
    </p:spTree>
    <p:extLst>
      <p:ext uri="{BB962C8B-B14F-4D97-AF65-F5344CB8AC3E}">
        <p14:creationId xmlns:p14="http://schemas.microsoft.com/office/powerpoint/2010/main" val="4040520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7772400" cy="1152128"/>
          </a:xfrm>
        </p:spPr>
        <p:txBody>
          <a:bodyPr>
            <a:normAutofit fontScale="90000"/>
          </a:bodyPr>
          <a:lstStyle/>
          <a:p>
            <a:r>
              <a:rPr lang="en-IN" b="1" dirty="0" smtClean="0"/>
              <a:t>Severe Speech and Language Problems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31</a:t>
            </a:fld>
            <a:endParaRPr lang="en-IN"/>
          </a:p>
        </p:txBody>
      </p:sp>
      <p:sp>
        <p:nvSpPr>
          <p:cNvPr id="4" name="Content Placeholder 3"/>
          <p:cNvSpPr>
            <a:spLocks noGrp="1"/>
          </p:cNvSpPr>
          <p:nvPr>
            <p:ph sz="quarter" idx="1"/>
          </p:nvPr>
        </p:nvSpPr>
        <p:spPr>
          <a:xfrm>
            <a:off x="251520" y="1447800"/>
            <a:ext cx="8435280" cy="4572000"/>
          </a:xfrm>
        </p:spPr>
        <p:txBody>
          <a:bodyPr/>
          <a:lstStyle/>
          <a:p>
            <a:r>
              <a:rPr lang="en-IN" dirty="0"/>
              <a:t>Oral Stimulation Therapy</a:t>
            </a:r>
          </a:p>
          <a:p>
            <a:pPr lvl="1"/>
            <a:r>
              <a:rPr lang="en-IN" dirty="0"/>
              <a:t>Oral/ mouth massages </a:t>
            </a:r>
          </a:p>
          <a:p>
            <a:pPr lvl="1"/>
            <a:r>
              <a:rPr lang="en-IN" dirty="0"/>
              <a:t>Blowing balloon/ straw/ whistle</a:t>
            </a:r>
          </a:p>
          <a:p>
            <a:pPr marL="0" indent="0">
              <a:buNone/>
            </a:pPr>
            <a:endParaRPr lang="en-IN" dirty="0" smtClean="0"/>
          </a:p>
          <a:p>
            <a:r>
              <a:rPr lang="en-IN" dirty="0" smtClean="0"/>
              <a:t>Make different kinds of sounds using lip/tongue/palate </a:t>
            </a:r>
          </a:p>
          <a:p>
            <a:pPr lvl="1"/>
            <a:endParaRPr lang="en-IN" dirty="0"/>
          </a:p>
        </p:txBody>
      </p:sp>
    </p:spTree>
    <p:extLst>
      <p:ext uri="{BB962C8B-B14F-4D97-AF65-F5344CB8AC3E}">
        <p14:creationId xmlns:p14="http://schemas.microsoft.com/office/powerpoint/2010/main" val="2645023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1143000"/>
          </a:xfrm>
        </p:spPr>
        <p:txBody>
          <a:bodyPr>
            <a:normAutofit fontScale="90000"/>
          </a:bodyPr>
          <a:lstStyle/>
          <a:p>
            <a:r>
              <a:rPr lang="en-IN" b="1" dirty="0" smtClean="0"/>
              <a:t>Techniques for Teaching Self-Help Skills Training</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32</a:t>
            </a:fld>
            <a:endParaRPr lang="en-IN"/>
          </a:p>
        </p:txBody>
      </p:sp>
      <p:sp>
        <p:nvSpPr>
          <p:cNvPr id="4" name="Content Placeholder 3"/>
          <p:cNvSpPr>
            <a:spLocks noGrp="1"/>
          </p:cNvSpPr>
          <p:nvPr>
            <p:ph sz="quarter" idx="1"/>
          </p:nvPr>
        </p:nvSpPr>
        <p:spPr>
          <a:xfrm>
            <a:off x="179512" y="1447800"/>
            <a:ext cx="8507288" cy="5005536"/>
          </a:xfrm>
        </p:spPr>
        <p:txBody>
          <a:bodyPr/>
          <a:lstStyle/>
          <a:p>
            <a:r>
              <a:rPr lang="en-IN" dirty="0" smtClean="0"/>
              <a:t>Define target behaviour. (What do you want child to be able to do?)</a:t>
            </a:r>
          </a:p>
          <a:p>
            <a:r>
              <a:rPr lang="en-IN" dirty="0" smtClean="0"/>
              <a:t>Prompts: physically guide child through behaviour/ action.</a:t>
            </a:r>
          </a:p>
          <a:p>
            <a:r>
              <a:rPr lang="en-IN" dirty="0" smtClean="0"/>
              <a:t>Clear instruction on what to do</a:t>
            </a:r>
          </a:p>
          <a:p>
            <a:r>
              <a:rPr lang="en-IN" dirty="0" smtClean="0"/>
              <a:t>Modelling/ demonstration</a:t>
            </a:r>
          </a:p>
          <a:p>
            <a:r>
              <a:rPr lang="en-IN" dirty="0" smtClean="0"/>
              <a:t>Shaping (adding new behaviours)</a:t>
            </a:r>
          </a:p>
          <a:p>
            <a:r>
              <a:rPr lang="en-IN" dirty="0" smtClean="0"/>
              <a:t>Chaining (series of behaviours to make up the target behaviour)</a:t>
            </a:r>
          </a:p>
          <a:p>
            <a:r>
              <a:rPr lang="en-IN" dirty="0" smtClean="0"/>
              <a:t>Rewards </a:t>
            </a:r>
          </a:p>
          <a:p>
            <a:pPr marL="0" indent="0">
              <a:buNone/>
            </a:pPr>
            <a:r>
              <a:rPr lang="en-IN" b="1" dirty="0" smtClean="0">
                <a:solidFill>
                  <a:schemeClr val="bg2">
                    <a:lumMod val="50000"/>
                  </a:schemeClr>
                </a:solidFill>
                <a:latin typeface="Comic Sans MS" panose="030F0702030302020204" pitchFamily="66" charset="0"/>
              </a:rPr>
              <a:t>Let us use an example…how to train a child to brush her teeth or have a bath?</a:t>
            </a:r>
            <a:endParaRPr lang="en-IN" b="1" dirty="0">
              <a:solidFill>
                <a:schemeClr val="bg2">
                  <a:lumMod val="50000"/>
                </a:schemeClr>
              </a:solidFill>
              <a:latin typeface="Comic Sans MS" panose="030F0702030302020204" pitchFamily="66" charset="0"/>
            </a:endParaRPr>
          </a:p>
        </p:txBody>
      </p:sp>
    </p:spTree>
    <p:extLst>
      <p:ext uri="{BB962C8B-B14F-4D97-AF65-F5344CB8AC3E}">
        <p14:creationId xmlns:p14="http://schemas.microsoft.com/office/powerpoint/2010/main" val="27198543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507288" cy="764704"/>
          </a:xfrm>
        </p:spPr>
        <p:txBody>
          <a:bodyPr>
            <a:normAutofit/>
          </a:bodyPr>
          <a:lstStyle/>
          <a:p>
            <a:r>
              <a:rPr lang="en-IN" b="1" dirty="0" smtClean="0"/>
              <a:t>Identifying Autism in Pre-Schoolers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33</a:t>
            </a:fld>
            <a:endParaRPr lang="en-IN"/>
          </a:p>
        </p:txBody>
      </p:sp>
      <p:sp>
        <p:nvSpPr>
          <p:cNvPr id="4" name="Content Placeholder 3"/>
          <p:cNvSpPr>
            <a:spLocks noGrp="1"/>
          </p:cNvSpPr>
          <p:nvPr>
            <p:ph sz="quarter" idx="1"/>
          </p:nvPr>
        </p:nvSpPr>
        <p:spPr>
          <a:xfrm>
            <a:off x="179512" y="764704"/>
            <a:ext cx="8784976" cy="5904656"/>
          </a:xfrm>
        </p:spPr>
        <p:txBody>
          <a:bodyPr>
            <a:normAutofit/>
          </a:bodyPr>
          <a:lstStyle/>
          <a:p>
            <a:pPr marL="0" indent="0">
              <a:buNone/>
            </a:pPr>
            <a:r>
              <a:rPr lang="en-IN" b="1" dirty="0"/>
              <a:t>Language and Communication Difficulties…</a:t>
            </a:r>
          </a:p>
          <a:p>
            <a:r>
              <a:rPr lang="en-IN" dirty="0"/>
              <a:t>Doesn’t make eye contact.</a:t>
            </a:r>
          </a:p>
          <a:p>
            <a:r>
              <a:rPr lang="en-IN" dirty="0"/>
              <a:t>Doesn't smile when smiled at.</a:t>
            </a:r>
          </a:p>
          <a:p>
            <a:r>
              <a:rPr lang="en-IN" dirty="0"/>
              <a:t>Doesn't respond to his or her name or to the sound of a familiar voice.</a:t>
            </a:r>
          </a:p>
          <a:p>
            <a:r>
              <a:rPr lang="en-IN" dirty="0"/>
              <a:t>Repeats the same words or phrases over and over.</a:t>
            </a:r>
          </a:p>
          <a:p>
            <a:r>
              <a:rPr lang="en-IN" dirty="0"/>
              <a:t>Responds to a question by repeating it, rather than answering it.</a:t>
            </a:r>
          </a:p>
          <a:p>
            <a:r>
              <a:rPr lang="en-IN" dirty="0"/>
              <a:t>Refers to themselves in the third person.</a:t>
            </a:r>
          </a:p>
          <a:p>
            <a:r>
              <a:rPr lang="en-IN" dirty="0"/>
              <a:t>Doesn’t ask for help or make other basic requests.</a:t>
            </a:r>
          </a:p>
          <a:p>
            <a:r>
              <a:rPr lang="en-IN" dirty="0"/>
              <a:t>Has difficulty communicating needs or desires.</a:t>
            </a:r>
          </a:p>
          <a:p>
            <a:pPr marL="0" indent="0">
              <a:buNone/>
            </a:pPr>
            <a:endParaRPr lang="en-IN" b="1" dirty="0" smtClean="0"/>
          </a:p>
          <a:p>
            <a:endParaRPr lang="en-IN" dirty="0"/>
          </a:p>
        </p:txBody>
      </p:sp>
    </p:spTree>
    <p:extLst>
      <p:ext uri="{BB962C8B-B14F-4D97-AF65-F5344CB8AC3E}">
        <p14:creationId xmlns:p14="http://schemas.microsoft.com/office/powerpoint/2010/main" val="37549534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Identifying Autism </a:t>
            </a:r>
            <a:r>
              <a:rPr lang="en-IN" dirty="0" err="1" smtClean="0"/>
              <a:t>cont</a:t>
            </a:r>
            <a:r>
              <a:rPr lang="en-IN" dirty="0" smtClean="0"/>
              <a:t>…</a:t>
            </a:r>
            <a:br>
              <a:rPr lang="en-IN" dirty="0" smtClean="0"/>
            </a:b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34</a:t>
            </a:fld>
            <a:endParaRPr lang="en-IN"/>
          </a:p>
        </p:txBody>
      </p:sp>
      <p:sp>
        <p:nvSpPr>
          <p:cNvPr id="4" name="Content Placeholder 3"/>
          <p:cNvSpPr>
            <a:spLocks noGrp="1"/>
          </p:cNvSpPr>
          <p:nvPr>
            <p:ph sz="quarter" idx="1"/>
          </p:nvPr>
        </p:nvSpPr>
        <p:spPr>
          <a:xfrm>
            <a:off x="179512" y="980728"/>
            <a:ext cx="8856984" cy="5688632"/>
          </a:xfrm>
        </p:spPr>
        <p:txBody>
          <a:bodyPr>
            <a:normAutofit fontScale="85000" lnSpcReduction="10000"/>
          </a:bodyPr>
          <a:lstStyle/>
          <a:p>
            <a:pPr marL="0" indent="0">
              <a:buNone/>
            </a:pPr>
            <a:endParaRPr lang="en-IN" dirty="0"/>
          </a:p>
          <a:p>
            <a:r>
              <a:rPr lang="en-IN" b="1" dirty="0"/>
              <a:t>Social and </a:t>
            </a:r>
            <a:r>
              <a:rPr lang="en-IN" b="1" dirty="0" err="1"/>
              <a:t>Behavioral</a:t>
            </a:r>
            <a:r>
              <a:rPr lang="en-IN" b="1" dirty="0"/>
              <a:t> Difficulties…</a:t>
            </a:r>
          </a:p>
          <a:p>
            <a:r>
              <a:rPr lang="en-IN" dirty="0"/>
              <a:t>Doesn't point or wave goodbye or use other gestures to communicate.</a:t>
            </a:r>
          </a:p>
          <a:p>
            <a:r>
              <a:rPr lang="en-IN" dirty="0"/>
              <a:t>Doesn’t follow the gesture when you point things out.</a:t>
            </a:r>
          </a:p>
          <a:p>
            <a:r>
              <a:rPr lang="en-IN" dirty="0"/>
              <a:t>Doesn’t initiate or respond to cuddling.</a:t>
            </a:r>
          </a:p>
          <a:p>
            <a:r>
              <a:rPr lang="en-IN" dirty="0"/>
              <a:t>Doesn’t imitate your movements and facial expressions.</a:t>
            </a:r>
          </a:p>
          <a:p>
            <a:r>
              <a:rPr lang="en-IN" dirty="0"/>
              <a:t>Doesn’t play with others or share interest and enjoyment</a:t>
            </a:r>
            <a:r>
              <a:rPr lang="en-IN" smtClean="0"/>
              <a:t>. </a:t>
            </a:r>
            <a:endParaRPr lang="en-IN" dirty="0"/>
          </a:p>
          <a:p>
            <a:r>
              <a:rPr lang="en-IN" dirty="0"/>
              <a:t>Doesn’t play "pretend" games, engage in group games, imitate others, or use toys in creative ways.</a:t>
            </a:r>
          </a:p>
          <a:p>
            <a:r>
              <a:rPr lang="en-IN" dirty="0"/>
              <a:t>Appears disinterested or unaware of other people or what’s going on around them.</a:t>
            </a:r>
          </a:p>
          <a:p>
            <a:r>
              <a:rPr lang="en-IN" dirty="0"/>
              <a:t>Unusual attachments to toys or strange objects such as keys, light switches, or rubber bands.</a:t>
            </a:r>
          </a:p>
          <a:p>
            <a:r>
              <a:rPr lang="en-IN" dirty="0"/>
              <a:t>Obsessively lines things up or arranges them in a certain order.</a:t>
            </a:r>
          </a:p>
          <a:p>
            <a:r>
              <a:rPr lang="en-IN" dirty="0"/>
              <a:t>Repeats the same actions or movements over and over again, such as flapping hands, rocking, or twirling (known as self-stimulatory </a:t>
            </a:r>
            <a:r>
              <a:rPr lang="en-IN" dirty="0" err="1"/>
              <a:t>behavior</a:t>
            </a:r>
            <a:r>
              <a:rPr lang="en-IN" dirty="0"/>
              <a:t>, or “</a:t>
            </a:r>
            <a:r>
              <a:rPr lang="en-IN" dirty="0" err="1"/>
              <a:t>stimming</a:t>
            </a:r>
            <a:r>
              <a:rPr lang="en-IN" dirty="0"/>
              <a:t>”).</a:t>
            </a:r>
          </a:p>
          <a:p>
            <a:pPr marL="0" indent="0">
              <a:buNone/>
            </a:pPr>
            <a:endParaRPr lang="en-IN" dirty="0"/>
          </a:p>
          <a:p>
            <a:endParaRPr lang="en-IN" dirty="0"/>
          </a:p>
        </p:txBody>
      </p:sp>
      <p:sp>
        <p:nvSpPr>
          <p:cNvPr id="5" name="Rectangle 4"/>
          <p:cNvSpPr/>
          <p:nvPr/>
        </p:nvSpPr>
        <p:spPr>
          <a:xfrm>
            <a:off x="539552" y="1700808"/>
            <a:ext cx="8280920" cy="369332"/>
          </a:xfrm>
          <a:prstGeom prst="rect">
            <a:avLst/>
          </a:prstGeom>
        </p:spPr>
        <p:txBody>
          <a:bodyPr wrap="square">
            <a:spAutoFit/>
          </a:bodyPr>
          <a:lstStyle/>
          <a:p>
            <a:endParaRPr lang="en-IN" dirty="0"/>
          </a:p>
        </p:txBody>
      </p:sp>
    </p:spTree>
    <p:extLst>
      <p:ext uri="{BB962C8B-B14F-4D97-AF65-F5344CB8AC3E}">
        <p14:creationId xmlns:p14="http://schemas.microsoft.com/office/powerpoint/2010/main" val="181592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856984" cy="1143000"/>
          </a:xfrm>
        </p:spPr>
        <p:txBody>
          <a:bodyPr>
            <a:normAutofit fontScale="90000"/>
          </a:bodyPr>
          <a:lstStyle/>
          <a:p>
            <a:r>
              <a:rPr lang="en-IN" b="1" dirty="0" smtClean="0"/>
              <a:t>Key Questions to Ask in Identification of Autism</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35</a:t>
            </a:fld>
            <a:endParaRPr lang="en-IN"/>
          </a:p>
        </p:txBody>
      </p:sp>
      <p:sp>
        <p:nvSpPr>
          <p:cNvPr id="4" name="Content Placeholder 3"/>
          <p:cNvSpPr>
            <a:spLocks noGrp="1"/>
          </p:cNvSpPr>
          <p:nvPr>
            <p:ph sz="quarter" idx="1"/>
          </p:nvPr>
        </p:nvSpPr>
        <p:spPr>
          <a:xfrm>
            <a:off x="179512" y="1447800"/>
            <a:ext cx="8712968" cy="4861520"/>
          </a:xfrm>
        </p:spPr>
        <p:txBody>
          <a:bodyPr/>
          <a:lstStyle/>
          <a:p>
            <a:pPr marL="0" indent="0">
              <a:buNone/>
            </a:pPr>
            <a:r>
              <a:rPr lang="en-US" sz="2800" dirty="0" smtClean="0"/>
              <a:t>Does the child:</a:t>
            </a:r>
          </a:p>
          <a:p>
            <a:r>
              <a:rPr lang="en-US" sz="2800" dirty="0" smtClean="0"/>
              <a:t>Remain </a:t>
            </a:r>
            <a:r>
              <a:rPr lang="en-US" sz="2800" dirty="0"/>
              <a:t>solitary and self-absorbed most of time, with no interest in people, from early childhood (before 3 years</a:t>
            </a:r>
            <a:r>
              <a:rPr lang="en-US" sz="2800" dirty="0" smtClean="0"/>
              <a:t>)?</a:t>
            </a:r>
            <a:endParaRPr lang="en-IN" sz="2800" dirty="0"/>
          </a:p>
          <a:p>
            <a:r>
              <a:rPr lang="en-US" sz="2800" dirty="0"/>
              <a:t>From early childhood, </a:t>
            </a:r>
            <a:r>
              <a:rPr lang="en-US" sz="2800" dirty="0" smtClean="0"/>
              <a:t>not </a:t>
            </a:r>
            <a:r>
              <a:rPr lang="en-US" sz="2800" dirty="0"/>
              <a:t>respond to name calling and / or </a:t>
            </a:r>
            <a:r>
              <a:rPr lang="en-US" sz="2800" dirty="0" smtClean="0"/>
              <a:t>not </a:t>
            </a:r>
            <a:r>
              <a:rPr lang="en-US" sz="2800" dirty="0"/>
              <a:t>respond when spoken to, though he /she can hear other </a:t>
            </a:r>
            <a:r>
              <a:rPr lang="en-US" sz="2800" dirty="0" smtClean="0"/>
              <a:t>sounds?</a:t>
            </a:r>
          </a:p>
          <a:p>
            <a:r>
              <a:rPr lang="en-US" sz="2800" dirty="0" smtClean="0"/>
              <a:t>Keep </a:t>
            </a:r>
            <a:r>
              <a:rPr lang="en-US" sz="2800" dirty="0"/>
              <a:t>on repeating the same action or activity, such as body rocking, shaking hands in front of eyes, or repeatedly making the same meaningless </a:t>
            </a:r>
            <a:r>
              <a:rPr lang="en-US" sz="2800" dirty="0" smtClean="0"/>
              <a:t>sounds?</a:t>
            </a:r>
            <a:endParaRPr lang="en-IN" sz="2800" dirty="0">
              <a:latin typeface="Calibri"/>
              <a:ea typeface="Times New Roman"/>
              <a:cs typeface="Tunga"/>
            </a:endParaRPr>
          </a:p>
          <a:p>
            <a:endParaRPr lang="en-IN" sz="2800" dirty="0"/>
          </a:p>
          <a:p>
            <a:endParaRPr lang="en-IN" dirty="0"/>
          </a:p>
        </p:txBody>
      </p:sp>
    </p:spTree>
    <p:extLst>
      <p:ext uri="{BB962C8B-B14F-4D97-AF65-F5344CB8AC3E}">
        <p14:creationId xmlns:p14="http://schemas.microsoft.com/office/powerpoint/2010/main" val="39439780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66130"/>
          </a:xfrm>
        </p:spPr>
        <p:txBody>
          <a:bodyPr/>
          <a:lstStyle/>
          <a:p>
            <a:r>
              <a:rPr lang="en-IN" dirty="0" smtClean="0"/>
              <a:t>Responding to Autism</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36</a:t>
            </a:fld>
            <a:endParaRPr lang="en-IN"/>
          </a:p>
        </p:txBody>
      </p:sp>
      <p:sp>
        <p:nvSpPr>
          <p:cNvPr id="4" name="Content Placeholder 3"/>
          <p:cNvSpPr>
            <a:spLocks noGrp="1"/>
          </p:cNvSpPr>
          <p:nvPr>
            <p:ph sz="quarter" idx="1"/>
          </p:nvPr>
        </p:nvSpPr>
        <p:spPr/>
        <p:txBody>
          <a:bodyPr/>
          <a:lstStyle/>
          <a:p>
            <a:r>
              <a:rPr lang="en-IN" dirty="0" smtClean="0"/>
              <a:t>Creation of sensory spaces/ experiences.</a:t>
            </a:r>
          </a:p>
          <a:p>
            <a:r>
              <a:rPr lang="en-IN" dirty="0" smtClean="0"/>
              <a:t>Social, emotional and language skill development activities.</a:t>
            </a:r>
            <a:endParaRPr lang="en-IN" dirty="0"/>
          </a:p>
        </p:txBody>
      </p:sp>
    </p:spTree>
    <p:extLst>
      <p:ext uri="{BB962C8B-B14F-4D97-AF65-F5344CB8AC3E}">
        <p14:creationId xmlns:p14="http://schemas.microsoft.com/office/powerpoint/2010/main" val="28757859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56984" cy="1080120"/>
          </a:xfrm>
        </p:spPr>
        <p:txBody>
          <a:bodyPr>
            <a:normAutofit fontScale="90000"/>
          </a:bodyPr>
          <a:lstStyle/>
          <a:p>
            <a:r>
              <a:rPr lang="en-IN" b="1" dirty="0" smtClean="0"/>
              <a:t>Identifying Attention Deficiency Hyperactive Disorder (ADHD) in Pre-Schoolers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37</a:t>
            </a:fld>
            <a:endParaRPr lang="en-IN"/>
          </a:p>
        </p:txBody>
      </p:sp>
      <p:sp>
        <p:nvSpPr>
          <p:cNvPr id="4" name="Content Placeholder 3"/>
          <p:cNvSpPr>
            <a:spLocks noGrp="1"/>
          </p:cNvSpPr>
          <p:nvPr>
            <p:ph sz="quarter" idx="1"/>
          </p:nvPr>
        </p:nvSpPr>
        <p:spPr>
          <a:xfrm>
            <a:off x="251520" y="1447800"/>
            <a:ext cx="8435280" cy="4572000"/>
          </a:xfrm>
        </p:spPr>
        <p:txBody>
          <a:bodyPr/>
          <a:lstStyle/>
          <a:p>
            <a:pPr marL="0" indent="0">
              <a:buNone/>
            </a:pPr>
            <a:r>
              <a:rPr lang="en-IN" b="1" dirty="0" smtClean="0"/>
              <a:t>Lack of Attention:</a:t>
            </a:r>
          </a:p>
          <a:p>
            <a:r>
              <a:rPr lang="en-IN" dirty="0"/>
              <a:t>Often has trouble keeping attention on tasks or play activities.</a:t>
            </a:r>
          </a:p>
          <a:p>
            <a:r>
              <a:rPr lang="en-IN" dirty="0"/>
              <a:t>Often does not seem to listen when spoken to directly.</a:t>
            </a:r>
          </a:p>
          <a:p>
            <a:r>
              <a:rPr lang="en-IN" dirty="0"/>
              <a:t>Often does not follow instructions and fails to finish </a:t>
            </a:r>
            <a:r>
              <a:rPr lang="en-IN" dirty="0" smtClean="0"/>
              <a:t>schoolwork/ activity; moves on to something else.</a:t>
            </a:r>
          </a:p>
          <a:p>
            <a:r>
              <a:rPr lang="en-IN" dirty="0"/>
              <a:t>Often loses things needed for tasks and activities (e.g. toys, school assignments, pencils, books, or tools).</a:t>
            </a:r>
          </a:p>
          <a:p>
            <a:r>
              <a:rPr lang="en-IN" dirty="0"/>
              <a:t>Is often easily distracted.</a:t>
            </a:r>
          </a:p>
          <a:p>
            <a:r>
              <a:rPr lang="en-IN" dirty="0"/>
              <a:t>Is often forgetful in daily activities.</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val="26466106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38</a:t>
            </a:fld>
            <a:endParaRPr lang="en-IN"/>
          </a:p>
        </p:txBody>
      </p:sp>
      <p:sp>
        <p:nvSpPr>
          <p:cNvPr id="4" name="Content Placeholder 3"/>
          <p:cNvSpPr>
            <a:spLocks noGrp="1"/>
          </p:cNvSpPr>
          <p:nvPr>
            <p:ph sz="quarter" idx="1"/>
          </p:nvPr>
        </p:nvSpPr>
        <p:spPr>
          <a:xfrm>
            <a:off x="251520" y="404664"/>
            <a:ext cx="8435280" cy="5615136"/>
          </a:xfrm>
        </p:spPr>
        <p:txBody>
          <a:bodyPr/>
          <a:lstStyle/>
          <a:p>
            <a:pPr marL="0" indent="0">
              <a:buNone/>
            </a:pPr>
            <a:r>
              <a:rPr lang="en-IN" b="1" dirty="0" smtClean="0"/>
              <a:t>Hyperactivity:</a:t>
            </a:r>
          </a:p>
          <a:p>
            <a:r>
              <a:rPr lang="en-IN" dirty="0"/>
              <a:t>Often </a:t>
            </a:r>
            <a:r>
              <a:rPr lang="en-IN" dirty="0" smtClean="0"/>
              <a:t>restless/fidgets </a:t>
            </a:r>
            <a:r>
              <a:rPr lang="en-IN" dirty="0"/>
              <a:t>with hands or feet or squirms in seat.</a:t>
            </a:r>
          </a:p>
          <a:p>
            <a:r>
              <a:rPr lang="en-IN" dirty="0"/>
              <a:t>Often gets up from seat when remaining in seat is expected.</a:t>
            </a:r>
          </a:p>
          <a:p>
            <a:r>
              <a:rPr lang="en-IN" dirty="0" smtClean="0"/>
              <a:t>Excessive running/ climbing (more than other kids). </a:t>
            </a:r>
          </a:p>
          <a:p>
            <a:r>
              <a:rPr lang="en-IN" dirty="0" smtClean="0"/>
              <a:t>Often </a:t>
            </a:r>
            <a:r>
              <a:rPr lang="en-IN" dirty="0"/>
              <a:t>has trouble playing or enjoying leisure activities quietly.</a:t>
            </a:r>
          </a:p>
          <a:p>
            <a:r>
              <a:rPr lang="en-IN" dirty="0"/>
              <a:t>Is often "on the go" or often acts as if "driven by a motor."</a:t>
            </a:r>
          </a:p>
          <a:p>
            <a:pPr marL="0" indent="0">
              <a:buNone/>
            </a:pPr>
            <a:endParaRPr lang="en-IN" b="1" dirty="0" smtClean="0"/>
          </a:p>
          <a:p>
            <a:pPr marL="0" indent="0">
              <a:buNone/>
            </a:pPr>
            <a:r>
              <a:rPr lang="en-IN" b="1" dirty="0" smtClean="0"/>
              <a:t>Impulsivity:</a:t>
            </a:r>
            <a:endParaRPr lang="en-IN" b="1" dirty="0"/>
          </a:p>
          <a:p>
            <a:r>
              <a:rPr lang="en-IN" dirty="0"/>
              <a:t>Often has trouble waiting one's turn.</a:t>
            </a:r>
          </a:p>
          <a:p>
            <a:r>
              <a:rPr lang="en-IN" dirty="0"/>
              <a:t>Often interrupts or intrudes on </a:t>
            </a:r>
            <a:r>
              <a:rPr lang="en-IN" dirty="0" smtClean="0"/>
              <a:t>others (pushing/poking/hitting…)</a:t>
            </a:r>
            <a:endParaRPr lang="en-IN" dirty="0"/>
          </a:p>
          <a:p>
            <a:pPr marL="0" indent="0">
              <a:buNone/>
            </a:pPr>
            <a:endParaRPr lang="en-IN" dirty="0"/>
          </a:p>
        </p:txBody>
      </p:sp>
    </p:spTree>
    <p:extLst>
      <p:ext uri="{BB962C8B-B14F-4D97-AF65-F5344CB8AC3E}">
        <p14:creationId xmlns:p14="http://schemas.microsoft.com/office/powerpoint/2010/main" val="18659219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64488" cy="1844824"/>
          </a:xfrm>
        </p:spPr>
        <p:txBody>
          <a:bodyPr>
            <a:normAutofit fontScale="90000"/>
          </a:bodyPr>
          <a:lstStyle/>
          <a:p>
            <a:r>
              <a:rPr lang="en-IN" b="1" dirty="0" smtClean="0"/>
              <a:t>Does a pre-schooler really have ADHD or is he/she just very energetic and playful? How do we know?</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39</a:t>
            </a:fld>
            <a:endParaRPr lang="en-IN"/>
          </a:p>
        </p:txBody>
      </p:sp>
      <p:sp>
        <p:nvSpPr>
          <p:cNvPr id="4" name="Content Placeholder 3"/>
          <p:cNvSpPr>
            <a:spLocks noGrp="1"/>
          </p:cNvSpPr>
          <p:nvPr>
            <p:ph sz="quarter" idx="1"/>
          </p:nvPr>
        </p:nvSpPr>
        <p:spPr>
          <a:xfrm>
            <a:off x="251520" y="1772816"/>
            <a:ext cx="8435280" cy="4752528"/>
          </a:xfrm>
        </p:spPr>
        <p:txBody>
          <a:bodyPr>
            <a:normAutofit/>
          </a:bodyPr>
          <a:lstStyle/>
          <a:p>
            <a:r>
              <a:rPr lang="en-IN" dirty="0"/>
              <a:t>How does </a:t>
            </a:r>
            <a:r>
              <a:rPr lang="en-IN" dirty="0" smtClean="0"/>
              <a:t>the </a:t>
            </a:r>
            <a:r>
              <a:rPr lang="en-IN" dirty="0"/>
              <a:t>child compare with his peers?</a:t>
            </a:r>
          </a:p>
          <a:p>
            <a:r>
              <a:rPr lang="en-IN" dirty="0"/>
              <a:t>Is the </a:t>
            </a:r>
            <a:r>
              <a:rPr lang="en-IN" dirty="0" err="1"/>
              <a:t>behavior</a:t>
            </a:r>
            <a:r>
              <a:rPr lang="en-IN" dirty="0"/>
              <a:t> similar to other children </a:t>
            </a:r>
            <a:r>
              <a:rPr lang="en-IN" dirty="0" smtClean="0"/>
              <a:t>of the </a:t>
            </a:r>
            <a:r>
              <a:rPr lang="en-IN" dirty="0"/>
              <a:t>same age or is this </a:t>
            </a:r>
            <a:r>
              <a:rPr lang="en-IN" dirty="0" err="1"/>
              <a:t>behavior</a:t>
            </a:r>
            <a:r>
              <a:rPr lang="en-IN" dirty="0"/>
              <a:t> more extreme, more disruptive?</a:t>
            </a:r>
          </a:p>
          <a:p>
            <a:r>
              <a:rPr lang="en-IN" dirty="0"/>
              <a:t>Is the </a:t>
            </a:r>
            <a:r>
              <a:rPr lang="en-IN" dirty="0" err="1"/>
              <a:t>behavior</a:t>
            </a:r>
            <a:r>
              <a:rPr lang="en-IN" dirty="0"/>
              <a:t> leading to chronic problems in daily functioning?</a:t>
            </a:r>
          </a:p>
          <a:p>
            <a:r>
              <a:rPr lang="en-IN" dirty="0"/>
              <a:t>Does the </a:t>
            </a:r>
            <a:r>
              <a:rPr lang="en-IN" dirty="0" err="1"/>
              <a:t>behavior</a:t>
            </a:r>
            <a:r>
              <a:rPr lang="en-IN" dirty="0"/>
              <a:t> occur in more than one setting (for example, at preschool and at home)?</a:t>
            </a:r>
          </a:p>
          <a:p>
            <a:r>
              <a:rPr lang="en-IN" dirty="0"/>
              <a:t>Is the </a:t>
            </a:r>
            <a:r>
              <a:rPr lang="en-IN" dirty="0" err="1"/>
              <a:t>behavior</a:t>
            </a:r>
            <a:r>
              <a:rPr lang="en-IN" dirty="0"/>
              <a:t> innate to the child or could it be caused by other factors and conditions?</a:t>
            </a:r>
          </a:p>
          <a:p>
            <a:endParaRPr lang="en-IN" dirty="0"/>
          </a:p>
        </p:txBody>
      </p:sp>
    </p:spTree>
    <p:extLst>
      <p:ext uri="{BB962C8B-B14F-4D97-AF65-F5344CB8AC3E}">
        <p14:creationId xmlns:p14="http://schemas.microsoft.com/office/powerpoint/2010/main" val="903391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Setting the Tone…</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a:t>
            </a:fld>
            <a:endParaRPr lang="en-IN"/>
          </a:p>
        </p:txBody>
      </p:sp>
      <p:sp>
        <p:nvSpPr>
          <p:cNvPr id="4" name="Content Placeholder 3"/>
          <p:cNvSpPr>
            <a:spLocks noGrp="1"/>
          </p:cNvSpPr>
          <p:nvPr>
            <p:ph sz="quarter" idx="1"/>
          </p:nvPr>
        </p:nvSpPr>
        <p:spPr/>
        <p:txBody>
          <a:bodyPr/>
          <a:lstStyle/>
          <a:p>
            <a:r>
              <a:rPr lang="en-IN" dirty="0" smtClean="0"/>
              <a:t>Re-visiting childhood.</a:t>
            </a:r>
            <a:endParaRPr lang="en-IN" dirty="0"/>
          </a:p>
        </p:txBody>
      </p:sp>
    </p:spTree>
    <p:extLst>
      <p:ext uri="{BB962C8B-B14F-4D97-AF65-F5344CB8AC3E}">
        <p14:creationId xmlns:p14="http://schemas.microsoft.com/office/powerpoint/2010/main" val="39292382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94122"/>
          </a:xfrm>
        </p:spPr>
        <p:txBody>
          <a:bodyPr/>
          <a:lstStyle/>
          <a:p>
            <a:r>
              <a:rPr lang="en-IN" dirty="0" smtClean="0"/>
              <a:t>Responding to ADHD</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40</a:t>
            </a:fld>
            <a:endParaRPr lang="en-IN"/>
          </a:p>
        </p:txBody>
      </p:sp>
      <p:sp>
        <p:nvSpPr>
          <p:cNvPr id="4" name="Content Placeholder 3"/>
          <p:cNvSpPr>
            <a:spLocks noGrp="1"/>
          </p:cNvSpPr>
          <p:nvPr>
            <p:ph sz="quarter" idx="1"/>
          </p:nvPr>
        </p:nvSpPr>
        <p:spPr>
          <a:xfrm>
            <a:off x="251520" y="1447800"/>
            <a:ext cx="8435280" cy="4572000"/>
          </a:xfrm>
        </p:spPr>
        <p:txBody>
          <a:bodyPr/>
          <a:lstStyle/>
          <a:p>
            <a:r>
              <a:rPr lang="en-IN" dirty="0" smtClean="0"/>
              <a:t>Have child to sit in front/ close to teacher (focus attention).</a:t>
            </a:r>
          </a:p>
          <a:p>
            <a:r>
              <a:rPr lang="en-IN" dirty="0" smtClean="0"/>
              <a:t>Get child to be teacher’s helper (give responsibility).</a:t>
            </a:r>
          </a:p>
          <a:p>
            <a:r>
              <a:rPr lang="en-IN" dirty="0" smtClean="0"/>
              <a:t>Attention-enhancing tasks.</a:t>
            </a:r>
          </a:p>
          <a:p>
            <a:r>
              <a:rPr lang="en-IN" dirty="0" smtClean="0"/>
              <a:t>Behaviour modification techniques: positive reinforcement/ rewards, negative reinforcement, time-out</a:t>
            </a:r>
          </a:p>
        </p:txBody>
      </p:sp>
    </p:spTree>
    <p:extLst>
      <p:ext uri="{BB962C8B-B14F-4D97-AF65-F5344CB8AC3E}">
        <p14:creationId xmlns:p14="http://schemas.microsoft.com/office/powerpoint/2010/main" val="22641218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96944" cy="792088"/>
          </a:xfrm>
        </p:spPr>
        <p:txBody>
          <a:bodyPr>
            <a:normAutofit/>
          </a:bodyPr>
          <a:lstStyle/>
          <a:p>
            <a:r>
              <a:rPr lang="en-IN" b="1" dirty="0" smtClean="0"/>
              <a:t>Positive Engagement with Children</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41</a:t>
            </a:fld>
            <a:endParaRPr lang="en-IN"/>
          </a:p>
        </p:txBody>
      </p:sp>
      <p:sp>
        <p:nvSpPr>
          <p:cNvPr id="4" name="Content Placeholder 3"/>
          <p:cNvSpPr>
            <a:spLocks noGrp="1"/>
          </p:cNvSpPr>
          <p:nvPr>
            <p:ph sz="quarter" idx="1"/>
          </p:nvPr>
        </p:nvSpPr>
        <p:spPr>
          <a:xfrm>
            <a:off x="251520" y="980728"/>
            <a:ext cx="8435280" cy="5760640"/>
          </a:xfrm>
        </p:spPr>
        <p:txBody>
          <a:bodyPr>
            <a:normAutofit/>
          </a:bodyPr>
          <a:lstStyle/>
          <a:p>
            <a:r>
              <a:rPr lang="en-IN" dirty="0" smtClean="0"/>
              <a:t>Seat child in front/ near the teacher </a:t>
            </a:r>
            <a:r>
              <a:rPr lang="en-IN" dirty="0"/>
              <a:t>to limit </a:t>
            </a:r>
            <a:r>
              <a:rPr lang="en-IN" dirty="0" smtClean="0"/>
              <a:t>distractions. </a:t>
            </a:r>
          </a:p>
          <a:p>
            <a:r>
              <a:rPr lang="en-IN" dirty="0" smtClean="0"/>
              <a:t>Provide frequent </a:t>
            </a:r>
            <a:r>
              <a:rPr lang="en-IN" dirty="0"/>
              <a:t>one-to-one attention </a:t>
            </a:r>
            <a:endParaRPr lang="en-IN" dirty="0" smtClean="0"/>
          </a:p>
          <a:p>
            <a:r>
              <a:rPr lang="en-IN" dirty="0" smtClean="0"/>
              <a:t>Seat child </a:t>
            </a:r>
            <a:r>
              <a:rPr lang="en-IN" dirty="0"/>
              <a:t>with another child who is of low risk for such </a:t>
            </a:r>
            <a:r>
              <a:rPr lang="en-IN" dirty="0" smtClean="0"/>
              <a:t>behaviour.</a:t>
            </a:r>
          </a:p>
          <a:p>
            <a:r>
              <a:rPr lang="en-IN" dirty="0" smtClean="0"/>
              <a:t>Give </a:t>
            </a:r>
            <a:r>
              <a:rPr lang="en-IN" dirty="0"/>
              <a:t>the child an opportunity to </a:t>
            </a:r>
            <a:r>
              <a:rPr lang="en-IN" dirty="0" smtClean="0"/>
              <a:t>explain his/ her action/ behaviour.</a:t>
            </a:r>
          </a:p>
          <a:p>
            <a:r>
              <a:rPr lang="en-IN" dirty="0" smtClean="0"/>
              <a:t>Notice </a:t>
            </a:r>
            <a:r>
              <a:rPr lang="en-IN" dirty="0"/>
              <a:t>children being good and appreciate them </a:t>
            </a:r>
            <a:r>
              <a:rPr lang="en-IN" dirty="0" smtClean="0"/>
              <a:t>verbally.</a:t>
            </a:r>
            <a:endParaRPr lang="en-IN" dirty="0"/>
          </a:p>
          <a:p>
            <a:r>
              <a:rPr lang="en-IN" dirty="0" smtClean="0"/>
              <a:t>Focus </a:t>
            </a:r>
            <a:r>
              <a:rPr lang="en-IN" dirty="0"/>
              <a:t>on the positives of every child, even the most difficult </a:t>
            </a:r>
            <a:r>
              <a:rPr lang="en-IN" dirty="0" smtClean="0"/>
              <a:t>ones.</a:t>
            </a:r>
            <a:endParaRPr lang="en-IN" dirty="0"/>
          </a:p>
          <a:p>
            <a:r>
              <a:rPr lang="en-IN" dirty="0" smtClean="0"/>
              <a:t> </a:t>
            </a:r>
            <a:r>
              <a:rPr lang="en-IN" dirty="0"/>
              <a:t>Identify good efforts even if ultimately </a:t>
            </a:r>
            <a:r>
              <a:rPr lang="en-IN" dirty="0" smtClean="0"/>
              <a:t>unsuccessful.</a:t>
            </a:r>
          </a:p>
          <a:p>
            <a:r>
              <a:rPr lang="en-IN" dirty="0"/>
              <a:t>Use star charts for good behaviour</a:t>
            </a:r>
            <a:r>
              <a:rPr lang="en-IN" dirty="0" smtClean="0"/>
              <a:t>.</a:t>
            </a:r>
            <a:endParaRPr lang="en-IN" dirty="0"/>
          </a:p>
          <a:p>
            <a:r>
              <a:rPr lang="en-IN" dirty="0" smtClean="0"/>
              <a:t>Check </a:t>
            </a:r>
            <a:r>
              <a:rPr lang="en-IN" dirty="0"/>
              <a:t>for underlying causes such as learning difficulties, attention deficit and </a:t>
            </a:r>
            <a:r>
              <a:rPr lang="en-IN" dirty="0" smtClean="0"/>
              <a:t>hyperactivity, difficult </a:t>
            </a:r>
            <a:r>
              <a:rPr lang="en-IN" dirty="0"/>
              <a:t>home environment, trauma</a:t>
            </a:r>
          </a:p>
        </p:txBody>
      </p:sp>
    </p:spTree>
    <p:extLst>
      <p:ext uri="{BB962C8B-B14F-4D97-AF65-F5344CB8AC3E}">
        <p14:creationId xmlns:p14="http://schemas.microsoft.com/office/powerpoint/2010/main" val="311398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12968" cy="1368152"/>
          </a:xfrm>
        </p:spPr>
        <p:txBody>
          <a:bodyPr>
            <a:normAutofit/>
          </a:bodyPr>
          <a:lstStyle/>
          <a:p>
            <a:r>
              <a:rPr lang="en-IN" b="1" dirty="0" smtClean="0"/>
              <a:t>Use of Negative Reinforcement: What is NOT Acceptable</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42</a:t>
            </a:fld>
            <a:endParaRPr lang="en-IN"/>
          </a:p>
        </p:txBody>
      </p:sp>
      <p:sp>
        <p:nvSpPr>
          <p:cNvPr id="4" name="Content Placeholder 3"/>
          <p:cNvSpPr>
            <a:spLocks noGrp="1"/>
          </p:cNvSpPr>
          <p:nvPr>
            <p:ph sz="quarter" idx="1"/>
          </p:nvPr>
        </p:nvSpPr>
        <p:spPr>
          <a:xfrm>
            <a:off x="179512" y="1484784"/>
            <a:ext cx="8507288" cy="5112568"/>
          </a:xfrm>
        </p:spPr>
        <p:txBody>
          <a:bodyPr>
            <a:normAutofit fontScale="92500" lnSpcReduction="10000"/>
          </a:bodyPr>
          <a:lstStyle/>
          <a:p>
            <a:pPr marL="0" indent="0">
              <a:buNone/>
            </a:pPr>
            <a:r>
              <a:rPr lang="en-IN" b="1" dirty="0" smtClean="0"/>
              <a:t>Physical Harassment:</a:t>
            </a:r>
          </a:p>
          <a:p>
            <a:r>
              <a:rPr lang="en-IN" dirty="0" smtClean="0"/>
              <a:t>Causing </a:t>
            </a:r>
            <a:r>
              <a:rPr lang="en-IN" dirty="0"/>
              <a:t>physical harm to children by hitting, kicking, scratching, pinching, biting, pulling the hair,</a:t>
            </a:r>
          </a:p>
          <a:p>
            <a:r>
              <a:rPr lang="en-IN" dirty="0"/>
              <a:t>B</a:t>
            </a:r>
            <a:r>
              <a:rPr lang="en-IN" dirty="0" smtClean="0"/>
              <a:t>oxing </a:t>
            </a:r>
            <a:r>
              <a:rPr lang="en-IN" dirty="0"/>
              <a:t>ears, smacking, slapping, spanking or with any implement (cane, stick, shoe, chalk, </a:t>
            </a:r>
            <a:r>
              <a:rPr lang="en-IN" dirty="0" smtClean="0"/>
              <a:t>dusters, belt</a:t>
            </a:r>
            <a:r>
              <a:rPr lang="en-IN" dirty="0"/>
              <a:t>, whip, giving electric shock etc.);</a:t>
            </a:r>
          </a:p>
          <a:p>
            <a:r>
              <a:rPr lang="en-IN" dirty="0" smtClean="0"/>
              <a:t>Making </a:t>
            </a:r>
            <a:r>
              <a:rPr lang="en-IN" dirty="0"/>
              <a:t>children assume an uncomfortable position (standing on bench, standing against the wall </a:t>
            </a:r>
            <a:r>
              <a:rPr lang="en-IN" dirty="0" smtClean="0"/>
              <a:t>in a </a:t>
            </a:r>
            <a:r>
              <a:rPr lang="en-IN" dirty="0"/>
              <a:t>chair-like position, standing with schoolbag on head, holding ears through legs, kneeling etc</a:t>
            </a:r>
            <a:r>
              <a:rPr lang="en-IN" dirty="0" smtClean="0"/>
              <a:t>.).</a:t>
            </a:r>
            <a:endParaRPr lang="en-IN" dirty="0"/>
          </a:p>
          <a:p>
            <a:r>
              <a:rPr lang="en-IN" dirty="0" smtClean="0"/>
              <a:t>Forced </a:t>
            </a:r>
            <a:r>
              <a:rPr lang="en-IN" dirty="0"/>
              <a:t>ingestion of anything (for example: washing soap, mud, chalk, hot spices etc</a:t>
            </a:r>
            <a:r>
              <a:rPr lang="en-IN" dirty="0" smtClean="0"/>
              <a:t>.)</a:t>
            </a:r>
            <a:endParaRPr lang="en-IN" dirty="0"/>
          </a:p>
          <a:p>
            <a:r>
              <a:rPr lang="en-IN" dirty="0" smtClean="0"/>
              <a:t>Detention </a:t>
            </a:r>
            <a:r>
              <a:rPr lang="en-IN" dirty="0"/>
              <a:t>in the classroom, library, toilet or any closed space in the school</a:t>
            </a:r>
            <a:r>
              <a:rPr lang="en-IN" dirty="0" smtClean="0"/>
              <a:t>.</a:t>
            </a:r>
          </a:p>
          <a:p>
            <a:r>
              <a:rPr lang="en-IN" dirty="0" err="1" smtClean="0"/>
              <a:t>Witholding</a:t>
            </a:r>
            <a:r>
              <a:rPr lang="en-IN" dirty="0" smtClean="0"/>
              <a:t> food </a:t>
            </a:r>
            <a:r>
              <a:rPr lang="en-IN" dirty="0"/>
              <a:t>or other basic needs by way of punishment.</a:t>
            </a:r>
          </a:p>
          <a:p>
            <a:endParaRPr lang="en-IN" dirty="0" smtClean="0"/>
          </a:p>
          <a:p>
            <a:pPr>
              <a:buFont typeface="Arial" panose="020B0604020202020204" pitchFamily="34" charset="0"/>
              <a:buChar char="•"/>
            </a:pPr>
            <a:endParaRPr lang="en-IN" dirty="0"/>
          </a:p>
          <a:p>
            <a:pPr>
              <a:buFont typeface="Arial" panose="020B0604020202020204" pitchFamily="34" charset="0"/>
              <a:buChar char="•"/>
            </a:pPr>
            <a:endParaRPr lang="en-IN" dirty="0"/>
          </a:p>
        </p:txBody>
      </p:sp>
    </p:spTree>
    <p:extLst>
      <p:ext uri="{BB962C8B-B14F-4D97-AF65-F5344CB8AC3E}">
        <p14:creationId xmlns:p14="http://schemas.microsoft.com/office/powerpoint/2010/main" val="11865819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43</a:t>
            </a:fld>
            <a:endParaRPr lang="en-IN"/>
          </a:p>
        </p:txBody>
      </p:sp>
      <p:sp>
        <p:nvSpPr>
          <p:cNvPr id="4" name="Content Placeholder 3"/>
          <p:cNvSpPr>
            <a:spLocks noGrp="1"/>
          </p:cNvSpPr>
          <p:nvPr>
            <p:ph sz="quarter" idx="1"/>
          </p:nvPr>
        </p:nvSpPr>
        <p:spPr>
          <a:xfrm>
            <a:off x="914400" y="404664"/>
            <a:ext cx="7772400" cy="5615136"/>
          </a:xfrm>
        </p:spPr>
        <p:txBody>
          <a:bodyPr>
            <a:normAutofit lnSpcReduction="10000"/>
          </a:bodyPr>
          <a:lstStyle/>
          <a:p>
            <a:pPr marL="0" indent="0">
              <a:buNone/>
            </a:pPr>
            <a:r>
              <a:rPr lang="en-IN" b="1" dirty="0" smtClean="0"/>
              <a:t>Mental Harassment:</a:t>
            </a:r>
          </a:p>
          <a:p>
            <a:r>
              <a:rPr lang="en-IN" dirty="0"/>
              <a:t>Sarcasm that hurts or lowers the child’s dignity</a:t>
            </a:r>
            <a:r>
              <a:rPr lang="en-IN" dirty="0" smtClean="0"/>
              <a:t>;</a:t>
            </a:r>
          </a:p>
          <a:p>
            <a:r>
              <a:rPr lang="en-IN" dirty="0" smtClean="0"/>
              <a:t>Calling </a:t>
            </a:r>
            <a:r>
              <a:rPr lang="en-IN" dirty="0"/>
              <a:t>names and scolding using humiliating adjectives, intimidation;</a:t>
            </a:r>
          </a:p>
          <a:p>
            <a:r>
              <a:rPr lang="en-IN" dirty="0" smtClean="0"/>
              <a:t>Using </a:t>
            </a:r>
            <a:r>
              <a:rPr lang="en-IN" dirty="0"/>
              <a:t>derogatory remarks for the child, including pinning of slogans;</a:t>
            </a:r>
          </a:p>
          <a:p>
            <a:r>
              <a:rPr lang="en-IN" dirty="0" smtClean="0"/>
              <a:t>Ridiculing </a:t>
            </a:r>
            <a:r>
              <a:rPr lang="en-IN" dirty="0"/>
              <a:t>the child with regard to her background or status or parental occupation or caste;</a:t>
            </a:r>
          </a:p>
          <a:p>
            <a:r>
              <a:rPr lang="en-IN" dirty="0" smtClean="0"/>
              <a:t>Ridiculing </a:t>
            </a:r>
            <a:r>
              <a:rPr lang="en-IN" dirty="0"/>
              <a:t>the child with regard to her health status or that of the family – especially </a:t>
            </a:r>
            <a:r>
              <a:rPr lang="en-IN" dirty="0" smtClean="0"/>
              <a:t>HIV/AIDS and tuberculosis.</a:t>
            </a:r>
            <a:endParaRPr lang="en-IN" dirty="0"/>
          </a:p>
          <a:p>
            <a:r>
              <a:rPr lang="en-IN" dirty="0"/>
              <a:t>Belittling a child in the classroom due to his/her inability to meet the teacher’s expectations </a:t>
            </a:r>
            <a:r>
              <a:rPr lang="en-IN" dirty="0" smtClean="0"/>
              <a:t>of academic </a:t>
            </a:r>
            <a:r>
              <a:rPr lang="en-IN" dirty="0"/>
              <a:t>achievement;</a:t>
            </a:r>
          </a:p>
          <a:p>
            <a:pPr>
              <a:buFont typeface="Arial" panose="020B0604020202020204" pitchFamily="34" charset="0"/>
              <a:buChar char="•"/>
            </a:pPr>
            <a:r>
              <a:rPr lang="en-IN" dirty="0" smtClean="0"/>
              <a:t>Avoid </a:t>
            </a:r>
            <a:r>
              <a:rPr lang="en-IN" dirty="0"/>
              <a:t>involving other students/ do not compare behaviours.</a:t>
            </a:r>
          </a:p>
          <a:p>
            <a:pPr marL="0" indent="0">
              <a:buNone/>
            </a:pPr>
            <a:endParaRPr lang="en-IN" dirty="0"/>
          </a:p>
        </p:txBody>
      </p:sp>
    </p:spTree>
    <p:extLst>
      <p:ext uri="{BB962C8B-B14F-4D97-AF65-F5344CB8AC3E}">
        <p14:creationId xmlns:p14="http://schemas.microsoft.com/office/powerpoint/2010/main" val="31151379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856984" cy="1152128"/>
          </a:xfrm>
        </p:spPr>
        <p:txBody>
          <a:bodyPr>
            <a:normAutofit fontScale="90000"/>
          </a:bodyPr>
          <a:lstStyle/>
          <a:p>
            <a:r>
              <a:rPr lang="en-IN" b="1" dirty="0" smtClean="0"/>
              <a:t>Use of Negative Reinforcement: What is Acceptable</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44</a:t>
            </a:fld>
            <a:endParaRPr lang="en-IN"/>
          </a:p>
        </p:txBody>
      </p:sp>
      <p:sp>
        <p:nvSpPr>
          <p:cNvPr id="4" name="Content Placeholder 3"/>
          <p:cNvSpPr>
            <a:spLocks noGrp="1"/>
          </p:cNvSpPr>
          <p:nvPr>
            <p:ph sz="quarter" idx="1"/>
          </p:nvPr>
        </p:nvSpPr>
        <p:spPr>
          <a:xfrm>
            <a:off x="323528" y="1124744"/>
            <a:ext cx="8568952" cy="5400600"/>
          </a:xfrm>
        </p:spPr>
        <p:txBody>
          <a:bodyPr>
            <a:normAutofit fontScale="92500" lnSpcReduction="20000"/>
          </a:bodyPr>
          <a:lstStyle/>
          <a:p>
            <a:r>
              <a:rPr lang="en-IN" dirty="0" smtClean="0"/>
              <a:t>Give </a:t>
            </a:r>
            <a:r>
              <a:rPr lang="en-IN" dirty="0"/>
              <a:t>a warning and a chance before taking any further </a:t>
            </a:r>
            <a:r>
              <a:rPr lang="en-IN" dirty="0" smtClean="0"/>
              <a:t>action.</a:t>
            </a:r>
          </a:p>
          <a:p>
            <a:r>
              <a:rPr lang="en-IN" dirty="0"/>
              <a:t>A simple verbal warning e.g. just calling out the name of the child who is talking in the class </a:t>
            </a:r>
            <a:r>
              <a:rPr lang="en-IN" dirty="0" smtClean="0"/>
              <a:t>or asking </a:t>
            </a:r>
            <a:r>
              <a:rPr lang="en-IN" dirty="0"/>
              <a:t>him/her question could </a:t>
            </a:r>
            <a:r>
              <a:rPr lang="en-IN" dirty="0" smtClean="0"/>
              <a:t>help.</a:t>
            </a:r>
          </a:p>
          <a:p>
            <a:r>
              <a:rPr lang="en-IN" dirty="0" smtClean="0"/>
              <a:t>If </a:t>
            </a:r>
            <a:r>
              <a:rPr lang="en-IN" dirty="0"/>
              <a:t>behaviour continues, take away privileges in consultation with the children (</a:t>
            </a:r>
            <a:r>
              <a:rPr lang="en-IN" dirty="0" smtClean="0"/>
              <a:t>negative reinforcement </a:t>
            </a:r>
            <a:r>
              <a:rPr lang="en-IN" dirty="0"/>
              <a:t>– this encourages the child to follow good behaviour to keep his privilege, </a:t>
            </a:r>
            <a:r>
              <a:rPr lang="en-IN" dirty="0" smtClean="0"/>
              <a:t>therefore it </a:t>
            </a:r>
            <a:r>
              <a:rPr lang="en-IN" dirty="0"/>
              <a:t>is not considered punishment</a:t>
            </a:r>
            <a:r>
              <a:rPr lang="en-IN" dirty="0" smtClean="0"/>
              <a:t>).</a:t>
            </a:r>
            <a:endParaRPr lang="en-IN" dirty="0"/>
          </a:p>
          <a:p>
            <a:r>
              <a:rPr lang="en-IN" dirty="0" smtClean="0"/>
              <a:t>Do </a:t>
            </a:r>
            <a:r>
              <a:rPr lang="en-IN" dirty="0"/>
              <a:t>not give star/point/mark on his chart for the day or give negative </a:t>
            </a:r>
            <a:r>
              <a:rPr lang="en-IN" dirty="0" smtClean="0"/>
              <a:t>point/marks.</a:t>
            </a:r>
            <a:endParaRPr lang="en-IN" dirty="0"/>
          </a:p>
          <a:p>
            <a:r>
              <a:rPr lang="en-IN" dirty="0" smtClean="0"/>
              <a:t>Take </a:t>
            </a:r>
            <a:r>
              <a:rPr lang="en-IN" dirty="0"/>
              <a:t>away 15 minutes of any privilege time (child and teacher mutually agree) for </a:t>
            </a:r>
            <a:r>
              <a:rPr lang="en-IN" dirty="0" smtClean="0"/>
              <a:t>recurrent misbehaviours.</a:t>
            </a:r>
            <a:endParaRPr lang="en-IN" dirty="0"/>
          </a:p>
          <a:p>
            <a:r>
              <a:rPr lang="en-IN" dirty="0" smtClean="0"/>
              <a:t>Discuss </a:t>
            </a:r>
            <a:r>
              <a:rPr lang="en-IN" dirty="0"/>
              <a:t>the consequences well ahead with children so that there is consensus regarding plan </a:t>
            </a:r>
            <a:r>
              <a:rPr lang="en-IN" dirty="0" smtClean="0"/>
              <a:t>of action </a:t>
            </a:r>
            <a:r>
              <a:rPr lang="en-IN" dirty="0"/>
              <a:t>when a particular behaviour occurs</a:t>
            </a:r>
          </a:p>
          <a:p>
            <a:r>
              <a:rPr lang="en-IN" dirty="0" smtClean="0"/>
              <a:t>The </a:t>
            </a:r>
            <a:r>
              <a:rPr lang="en-IN" dirty="0"/>
              <a:t>negative reinforcement should be appropriate and </a:t>
            </a:r>
            <a:r>
              <a:rPr lang="en-IN" dirty="0" smtClean="0"/>
              <a:t>fair.</a:t>
            </a:r>
            <a:endParaRPr lang="en-IN" dirty="0"/>
          </a:p>
          <a:p>
            <a:r>
              <a:rPr lang="en-IN" dirty="0" smtClean="0"/>
              <a:t> </a:t>
            </a:r>
            <a:r>
              <a:rPr lang="en-IN" dirty="0"/>
              <a:t>It should be consistently </a:t>
            </a:r>
            <a:r>
              <a:rPr lang="en-IN" dirty="0" smtClean="0"/>
              <a:t>employed.</a:t>
            </a:r>
            <a:endParaRPr lang="en-IN" dirty="0"/>
          </a:p>
        </p:txBody>
      </p:sp>
    </p:spTree>
    <p:extLst>
      <p:ext uri="{BB962C8B-B14F-4D97-AF65-F5344CB8AC3E}">
        <p14:creationId xmlns:p14="http://schemas.microsoft.com/office/powerpoint/2010/main" val="10682957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340768"/>
          </a:xfrm>
        </p:spPr>
        <p:txBody>
          <a:bodyPr>
            <a:normAutofit fontScale="90000"/>
          </a:bodyPr>
          <a:lstStyle/>
          <a:p>
            <a:r>
              <a:rPr lang="en-IN" b="1" dirty="0" smtClean="0"/>
              <a:t>Other Behaviour Management Strategies in the Classroom</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45</a:t>
            </a:fld>
            <a:endParaRPr lang="en-IN"/>
          </a:p>
        </p:txBody>
      </p:sp>
      <p:sp>
        <p:nvSpPr>
          <p:cNvPr id="4" name="Content Placeholder 3"/>
          <p:cNvSpPr>
            <a:spLocks noGrp="1"/>
          </p:cNvSpPr>
          <p:nvPr>
            <p:ph sz="quarter" idx="1"/>
          </p:nvPr>
        </p:nvSpPr>
        <p:spPr>
          <a:xfrm>
            <a:off x="395536" y="1447800"/>
            <a:ext cx="8291264" cy="4933528"/>
          </a:xfrm>
        </p:spPr>
        <p:txBody>
          <a:bodyPr/>
          <a:lstStyle/>
          <a:p>
            <a:r>
              <a:rPr lang="en-IN" dirty="0" smtClean="0"/>
              <a:t>Ignore </a:t>
            </a:r>
            <a:r>
              <a:rPr lang="en-IN" dirty="0"/>
              <a:t>minor incidents or </a:t>
            </a:r>
            <a:r>
              <a:rPr lang="en-IN" dirty="0" smtClean="0"/>
              <a:t>lapses.</a:t>
            </a:r>
          </a:p>
          <a:p>
            <a:r>
              <a:rPr lang="en-IN" dirty="0"/>
              <a:t>Set clear </a:t>
            </a:r>
            <a:r>
              <a:rPr lang="en-IN" dirty="0" smtClean="0"/>
              <a:t>limits.</a:t>
            </a:r>
            <a:endParaRPr lang="en-IN" dirty="0"/>
          </a:p>
          <a:p>
            <a:r>
              <a:rPr lang="en-IN" dirty="0" smtClean="0"/>
              <a:t>Explain </a:t>
            </a:r>
            <a:r>
              <a:rPr lang="en-IN" dirty="0"/>
              <a:t>clearly the classroom behaviour expectations that the children have framed together</a:t>
            </a:r>
          </a:p>
          <a:p>
            <a:r>
              <a:rPr lang="en-IN" dirty="0" smtClean="0"/>
              <a:t>Use </a:t>
            </a:r>
            <a:r>
              <a:rPr lang="en-IN" dirty="0"/>
              <a:t>‘I need you to ...’ rather than ‘You need to ...’ statements</a:t>
            </a:r>
          </a:p>
          <a:p>
            <a:r>
              <a:rPr lang="en-IN" dirty="0" smtClean="0"/>
              <a:t>Give </a:t>
            </a:r>
            <a:r>
              <a:rPr lang="en-IN" dirty="0"/>
              <a:t>clear commands on what is expected, e.g., ‘stay quiet’ instead of ‘be </a:t>
            </a:r>
            <a:r>
              <a:rPr lang="en-IN" dirty="0" smtClean="0"/>
              <a:t>good.’</a:t>
            </a:r>
          </a:p>
          <a:p>
            <a:r>
              <a:rPr lang="en-IN" dirty="0"/>
              <a:t>Use a ‘firm </a:t>
            </a:r>
            <a:r>
              <a:rPr lang="en-IN" dirty="0" smtClean="0"/>
              <a:t>and </a:t>
            </a:r>
            <a:r>
              <a:rPr lang="en-IN" dirty="0"/>
              <a:t>calm’ manner – avoid an angry </a:t>
            </a:r>
            <a:r>
              <a:rPr lang="en-IN" dirty="0" smtClean="0"/>
              <a:t>tone.</a:t>
            </a:r>
            <a:endParaRPr lang="en-IN" dirty="0"/>
          </a:p>
        </p:txBody>
      </p:sp>
    </p:spTree>
    <p:extLst>
      <p:ext uri="{BB962C8B-B14F-4D97-AF65-F5344CB8AC3E}">
        <p14:creationId xmlns:p14="http://schemas.microsoft.com/office/powerpoint/2010/main" val="1413409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002234"/>
          </a:xfrm>
        </p:spPr>
        <p:txBody>
          <a:bodyPr>
            <a:normAutofit/>
          </a:bodyPr>
          <a:lstStyle/>
          <a:p>
            <a:r>
              <a:rPr lang="en-IN" b="1" dirty="0"/>
              <a:t>Common Emotional &amp; Behavioural Problems in Pre-Schoolers</a:t>
            </a:r>
            <a:r>
              <a:rPr lang="en-IN" dirty="0"/>
              <a:t/>
            </a:r>
            <a:br>
              <a:rPr lang="en-IN" dirty="0"/>
            </a:b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46</a:t>
            </a:fld>
            <a:endParaRPr lang="en-IN"/>
          </a:p>
        </p:txBody>
      </p:sp>
      <p:sp>
        <p:nvSpPr>
          <p:cNvPr id="4" name="Content Placeholder 3"/>
          <p:cNvSpPr>
            <a:spLocks noGrp="1"/>
          </p:cNvSpPr>
          <p:nvPr>
            <p:ph sz="quarter" idx="1"/>
          </p:nvPr>
        </p:nvSpPr>
        <p:spPr>
          <a:xfrm>
            <a:off x="914400" y="1916832"/>
            <a:ext cx="7772400" cy="4102968"/>
          </a:xfrm>
        </p:spPr>
        <p:txBody>
          <a:bodyPr>
            <a:normAutofit/>
          </a:bodyPr>
          <a:lstStyle/>
          <a:p>
            <a:r>
              <a:rPr lang="en-IN" sz="4000" dirty="0" smtClean="0"/>
              <a:t>Anxiety Problems</a:t>
            </a:r>
          </a:p>
          <a:p>
            <a:pPr lvl="1"/>
            <a:r>
              <a:rPr lang="en-IN" sz="3800" dirty="0" smtClean="0"/>
              <a:t>Separation Anxiety</a:t>
            </a:r>
          </a:p>
          <a:p>
            <a:pPr lvl="1"/>
            <a:r>
              <a:rPr lang="en-IN" sz="3800" dirty="0" smtClean="0"/>
              <a:t>School Refusal</a:t>
            </a:r>
          </a:p>
          <a:p>
            <a:pPr lvl="1"/>
            <a:r>
              <a:rPr lang="en-IN" sz="3800" dirty="0" smtClean="0"/>
              <a:t>Bed-Wetting</a:t>
            </a:r>
          </a:p>
          <a:p>
            <a:r>
              <a:rPr lang="en-IN" sz="4000" smtClean="0"/>
              <a:t>Temper Tantrums</a:t>
            </a:r>
            <a:endParaRPr lang="en-IN" sz="4000" dirty="0" smtClean="0"/>
          </a:p>
        </p:txBody>
      </p:sp>
    </p:spTree>
    <p:extLst>
      <p:ext uri="{BB962C8B-B14F-4D97-AF65-F5344CB8AC3E}">
        <p14:creationId xmlns:p14="http://schemas.microsoft.com/office/powerpoint/2010/main" val="10178414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928670"/>
          </a:xfrm>
        </p:spPr>
        <p:txBody>
          <a:bodyPr/>
          <a:lstStyle/>
          <a:p>
            <a:r>
              <a:rPr lang="en-IN" dirty="0" smtClean="0"/>
              <a:t>The Anxious Child</a:t>
            </a:r>
            <a:endParaRPr lang="en-IN" dirty="0"/>
          </a:p>
        </p:txBody>
      </p:sp>
      <p:sp>
        <p:nvSpPr>
          <p:cNvPr id="3" name="Content Placeholder 2"/>
          <p:cNvSpPr>
            <a:spLocks noGrp="1"/>
          </p:cNvSpPr>
          <p:nvPr>
            <p:ph idx="1"/>
          </p:nvPr>
        </p:nvSpPr>
        <p:spPr>
          <a:xfrm>
            <a:off x="214282" y="785794"/>
            <a:ext cx="8643998" cy="5929354"/>
          </a:xfrm>
        </p:spPr>
        <p:txBody>
          <a:bodyPr>
            <a:normAutofit fontScale="92500" lnSpcReduction="20000"/>
          </a:bodyPr>
          <a:lstStyle/>
          <a:p>
            <a:pPr algn="just">
              <a:buNone/>
            </a:pPr>
            <a:r>
              <a:rPr lang="en-IN" sz="2200" b="1" dirty="0" smtClean="0">
                <a:solidFill>
                  <a:srgbClr val="0070C0"/>
                </a:solidFill>
                <a:latin typeface="Arial" pitchFamily="34" charset="0"/>
                <a:cs typeface="Arial" pitchFamily="34" charset="0"/>
              </a:rPr>
              <a:t>Separation Anxiety </a:t>
            </a:r>
          </a:p>
          <a:p>
            <a:pPr algn="just">
              <a:buNone/>
            </a:pPr>
            <a:r>
              <a:rPr lang="en-IN" sz="2200" b="1" dirty="0" smtClean="0">
                <a:latin typeface="Arial" pitchFamily="34" charset="0"/>
                <a:cs typeface="Arial" pitchFamily="34" charset="0"/>
              </a:rPr>
              <a:t>What is it?</a:t>
            </a:r>
          </a:p>
          <a:p>
            <a:pPr algn="just"/>
            <a:r>
              <a:rPr lang="en-IN" sz="2200" dirty="0" smtClean="0">
                <a:latin typeface="Arial" pitchFamily="34" charset="0"/>
                <a:cs typeface="Arial" pitchFamily="34" charset="0"/>
              </a:rPr>
              <a:t>Usually younger children suffer from it.</a:t>
            </a:r>
          </a:p>
          <a:p>
            <a:pPr algn="just"/>
            <a:r>
              <a:rPr lang="en-IN" sz="2200" dirty="0" smtClean="0">
                <a:latin typeface="Arial" pitchFamily="34" charset="0"/>
                <a:cs typeface="Arial" pitchFamily="34" charset="0"/>
              </a:rPr>
              <a:t>Extreme worry when child is apart from parent/caregiver.</a:t>
            </a:r>
          </a:p>
          <a:p>
            <a:pPr algn="just" fontAlgn="base"/>
            <a:r>
              <a:rPr lang="en-IN" sz="2200" dirty="0" smtClean="0">
                <a:latin typeface="Arial" pitchFamily="34" charset="0"/>
                <a:cs typeface="Arial" pitchFamily="34" charset="0"/>
              </a:rPr>
              <a:t>Fears include:</a:t>
            </a:r>
          </a:p>
          <a:p>
            <a:pPr lvl="1" algn="just" fontAlgn="base"/>
            <a:r>
              <a:rPr lang="en-IN" sz="2200" dirty="0" smtClean="0">
                <a:latin typeface="Arial" pitchFamily="34" charset="0"/>
                <a:cs typeface="Arial" pitchFamily="34" charset="0"/>
              </a:rPr>
              <a:t>being lost and unable to return to home or family</a:t>
            </a:r>
          </a:p>
          <a:p>
            <a:pPr lvl="1" algn="just" fontAlgn="base"/>
            <a:r>
              <a:rPr lang="en-IN" sz="2200" dirty="0" smtClean="0">
                <a:latin typeface="Arial" pitchFamily="34" charset="0"/>
                <a:cs typeface="Arial" pitchFamily="34" charset="0"/>
              </a:rPr>
              <a:t>being abandoned (“If mom drops me off at school, she’ll never come back”)</a:t>
            </a:r>
          </a:p>
          <a:p>
            <a:pPr lvl="1" algn="just" fontAlgn="base"/>
            <a:r>
              <a:rPr lang="en-IN" sz="2200" dirty="0" smtClean="0">
                <a:latin typeface="Arial" pitchFamily="34" charset="0"/>
                <a:cs typeface="Arial" pitchFamily="34" charset="0"/>
              </a:rPr>
              <a:t>something bad happening to a parent or other loved one during, or because of, the separation.</a:t>
            </a:r>
          </a:p>
          <a:p>
            <a:pPr lvl="1" algn="just" fontAlgn="base">
              <a:buNone/>
            </a:pPr>
            <a:endParaRPr lang="en-IN" sz="2200" dirty="0">
              <a:latin typeface="Arial" pitchFamily="34" charset="0"/>
              <a:cs typeface="Arial" pitchFamily="34" charset="0"/>
            </a:endParaRPr>
          </a:p>
          <a:p>
            <a:pPr marL="342900" lvl="1" indent="-342900" algn="just" fontAlgn="base">
              <a:buNone/>
            </a:pPr>
            <a:r>
              <a:rPr lang="en-IN" sz="2200" b="1" dirty="0">
                <a:latin typeface="Arial" pitchFamily="34" charset="0"/>
                <a:cs typeface="Arial" pitchFamily="34" charset="0"/>
              </a:rPr>
              <a:t>When to </a:t>
            </a:r>
            <a:r>
              <a:rPr lang="en-IN" sz="2200" b="1" dirty="0" smtClean="0">
                <a:latin typeface="Arial" pitchFamily="34" charset="0"/>
                <a:cs typeface="Arial" pitchFamily="34" charset="0"/>
              </a:rPr>
              <a:t>diagnose separation </a:t>
            </a:r>
            <a:r>
              <a:rPr lang="en-IN" sz="2200" b="1" dirty="0">
                <a:latin typeface="Arial" pitchFamily="34" charset="0"/>
                <a:cs typeface="Arial" pitchFamily="34" charset="0"/>
              </a:rPr>
              <a:t>anxiety?</a:t>
            </a:r>
          </a:p>
          <a:p>
            <a:pPr algn="just" fontAlgn="base">
              <a:buNone/>
            </a:pPr>
            <a:r>
              <a:rPr lang="en-IN" sz="2200" dirty="0" smtClean="0">
                <a:latin typeface="Arial" pitchFamily="34" charset="0"/>
                <a:cs typeface="Arial" pitchFamily="34" charset="0"/>
              </a:rPr>
              <a:t>All children </a:t>
            </a:r>
            <a:r>
              <a:rPr lang="en-IN" sz="2200" dirty="0">
                <a:latin typeface="Arial" pitchFamily="34" charset="0"/>
                <a:cs typeface="Arial" pitchFamily="34" charset="0"/>
              </a:rPr>
              <a:t>go through phases of “clinginess,” especially with their parents, a child is likely to have separation anxiety disorder if her feelings:</a:t>
            </a:r>
          </a:p>
          <a:p>
            <a:pPr algn="just" fontAlgn="base"/>
            <a:r>
              <a:rPr lang="en-IN" sz="2200" dirty="0">
                <a:latin typeface="Arial" pitchFamily="34" charset="0"/>
                <a:cs typeface="Arial" pitchFamily="34" charset="0"/>
              </a:rPr>
              <a:t>last for at least four weeks</a:t>
            </a:r>
          </a:p>
          <a:p>
            <a:pPr algn="just" fontAlgn="base"/>
            <a:r>
              <a:rPr lang="en-IN" sz="2200" dirty="0">
                <a:latin typeface="Arial" pitchFamily="34" charset="0"/>
                <a:cs typeface="Arial" pitchFamily="34" charset="0"/>
              </a:rPr>
              <a:t>are more severe than the normal separation anxiety phases most children experience (usually when they’re between 18 months and 3 years old)</a:t>
            </a:r>
          </a:p>
          <a:p>
            <a:pPr algn="just" fontAlgn="base"/>
            <a:r>
              <a:rPr lang="en-IN" sz="2200" dirty="0">
                <a:latin typeface="Arial" pitchFamily="34" charset="0"/>
                <a:cs typeface="Arial" pitchFamily="34" charset="0"/>
              </a:rPr>
              <a:t>disrupt her daily life and activities.</a:t>
            </a:r>
          </a:p>
          <a:p>
            <a:pPr algn="just" fontAlgn="base"/>
            <a:r>
              <a:rPr lang="en-IN" sz="2200" dirty="0">
                <a:latin typeface="Arial" pitchFamily="34" charset="0"/>
                <a:cs typeface="Arial" pitchFamily="34" charset="0"/>
              </a:rPr>
              <a:t>Are due to trauma/ life changes</a:t>
            </a:r>
          </a:p>
          <a:p>
            <a:pPr fontAlgn="base"/>
            <a:endParaRPr lang="en-IN" sz="2000" dirty="0" smtClean="0">
              <a:latin typeface="Arial" pitchFamily="34" charset="0"/>
              <a:cs typeface="Arial" pitchFamily="34" charset="0"/>
            </a:endParaRPr>
          </a:p>
          <a:p>
            <a:pPr>
              <a:buNone/>
            </a:pPr>
            <a:endParaRPr lang="en-IN" dirty="0"/>
          </a:p>
        </p:txBody>
      </p:sp>
    </p:spTree>
    <p:extLst>
      <p:ext uri="{BB962C8B-B14F-4D97-AF65-F5344CB8AC3E}">
        <p14:creationId xmlns:p14="http://schemas.microsoft.com/office/powerpoint/2010/main" val="35254518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fontScale="77500" lnSpcReduction="20000"/>
          </a:bodyPr>
          <a:lstStyle/>
          <a:p>
            <a:pPr fontAlgn="base">
              <a:buNone/>
            </a:pPr>
            <a:r>
              <a:rPr lang="en-IN" b="1" dirty="0" smtClean="0">
                <a:latin typeface="Arial" pitchFamily="34" charset="0"/>
                <a:cs typeface="Arial" pitchFamily="34" charset="0"/>
              </a:rPr>
              <a:t>Symptoms of Separation Anxiety</a:t>
            </a:r>
          </a:p>
          <a:p>
            <a:pPr fontAlgn="base">
              <a:buNone/>
            </a:pPr>
            <a:endParaRPr lang="en-IN" dirty="0" smtClean="0">
              <a:latin typeface="Arial" pitchFamily="34" charset="0"/>
              <a:cs typeface="Arial" pitchFamily="34" charset="0"/>
            </a:endParaRPr>
          </a:p>
          <a:p>
            <a:pPr algn="just" fontAlgn="base"/>
            <a:r>
              <a:rPr lang="en-IN" dirty="0">
                <a:latin typeface="Arial" pitchFamily="34" charset="0"/>
                <a:cs typeface="Arial" pitchFamily="34" charset="0"/>
              </a:rPr>
              <a:t>e</a:t>
            </a:r>
            <a:r>
              <a:rPr lang="en-IN" dirty="0" smtClean="0">
                <a:latin typeface="Arial" pitchFamily="34" charset="0"/>
                <a:cs typeface="Arial" pitchFamily="34" charset="0"/>
              </a:rPr>
              <a:t>xcessive clinginess to parent/ caregiver</a:t>
            </a:r>
          </a:p>
          <a:p>
            <a:pPr algn="just" fontAlgn="base"/>
            <a:r>
              <a:rPr lang="en-IN" dirty="0">
                <a:latin typeface="Arial" pitchFamily="34" charset="0"/>
                <a:cs typeface="Arial" pitchFamily="34" charset="0"/>
              </a:rPr>
              <a:t>refusal to sleep alone</a:t>
            </a:r>
          </a:p>
          <a:p>
            <a:pPr algn="just" fontAlgn="base"/>
            <a:r>
              <a:rPr lang="en-IN" dirty="0">
                <a:latin typeface="Arial" pitchFamily="34" charset="0"/>
                <a:cs typeface="Arial" pitchFamily="34" charset="0"/>
              </a:rPr>
              <a:t>repeated nightmares with a theme of separation</a:t>
            </a:r>
          </a:p>
          <a:p>
            <a:pPr algn="just" fontAlgn="base"/>
            <a:r>
              <a:rPr lang="en-IN" dirty="0">
                <a:latin typeface="Arial" pitchFamily="34" charset="0"/>
                <a:cs typeface="Arial" pitchFamily="34" charset="0"/>
              </a:rPr>
              <a:t>excessive distress when separation from home or family occurs, or is anticipated</a:t>
            </a:r>
          </a:p>
          <a:p>
            <a:pPr algn="just" fontAlgn="base"/>
            <a:r>
              <a:rPr lang="en-IN" dirty="0">
                <a:latin typeface="Arial" pitchFamily="34" charset="0"/>
                <a:cs typeface="Arial" pitchFamily="34" charset="0"/>
              </a:rPr>
              <a:t>excessive worry about the safety of a family member</a:t>
            </a:r>
          </a:p>
          <a:p>
            <a:pPr algn="just" fontAlgn="base"/>
            <a:r>
              <a:rPr lang="en-IN" dirty="0">
                <a:latin typeface="Arial" pitchFamily="34" charset="0"/>
                <a:cs typeface="Arial" pitchFamily="34" charset="0"/>
              </a:rPr>
              <a:t>excessive worry about getting </a:t>
            </a:r>
            <a:r>
              <a:rPr lang="en-IN" dirty="0" smtClean="0">
                <a:latin typeface="Arial" pitchFamily="34" charset="0"/>
                <a:cs typeface="Arial" pitchFamily="34" charset="0"/>
              </a:rPr>
              <a:t>lost</a:t>
            </a:r>
          </a:p>
          <a:p>
            <a:pPr algn="just" fontAlgn="base"/>
            <a:r>
              <a:rPr lang="en-IN" dirty="0" smtClean="0">
                <a:latin typeface="Arial" pitchFamily="34" charset="0"/>
                <a:cs typeface="Arial" pitchFamily="34" charset="0"/>
              </a:rPr>
              <a:t>Refusing to go to school</a:t>
            </a:r>
            <a:endParaRPr lang="en-IN" dirty="0">
              <a:latin typeface="Arial" pitchFamily="34" charset="0"/>
              <a:cs typeface="Arial" pitchFamily="34" charset="0"/>
            </a:endParaRPr>
          </a:p>
          <a:p>
            <a:pPr algn="just" fontAlgn="base"/>
            <a:r>
              <a:rPr lang="en-IN" dirty="0" smtClean="0">
                <a:latin typeface="Arial" pitchFamily="34" charset="0"/>
                <a:cs typeface="Arial" pitchFamily="34" charset="0"/>
              </a:rPr>
              <a:t>fearfulness </a:t>
            </a:r>
            <a:r>
              <a:rPr lang="en-IN" dirty="0">
                <a:latin typeface="Arial" pitchFamily="34" charset="0"/>
                <a:cs typeface="Arial" pitchFamily="34" charset="0"/>
              </a:rPr>
              <a:t>and reluctance to be alone</a:t>
            </a:r>
          </a:p>
          <a:p>
            <a:pPr algn="just" fontAlgn="base"/>
            <a:r>
              <a:rPr lang="en-IN" dirty="0">
                <a:latin typeface="Arial" pitchFamily="34" charset="0"/>
                <a:cs typeface="Arial" pitchFamily="34" charset="0"/>
              </a:rPr>
              <a:t>frequent </a:t>
            </a:r>
            <a:r>
              <a:rPr lang="en-IN" dirty="0" smtClean="0">
                <a:latin typeface="Arial" pitchFamily="34" charset="0"/>
                <a:cs typeface="Arial" pitchFamily="34" charset="0"/>
              </a:rPr>
              <a:t>stomach aches</a:t>
            </a:r>
            <a:r>
              <a:rPr lang="en-IN" dirty="0">
                <a:latin typeface="Arial" pitchFamily="34" charset="0"/>
                <a:cs typeface="Arial" pitchFamily="34" charset="0"/>
              </a:rPr>
              <a:t>, headaches or other physical complaints with no apparent medical cause</a:t>
            </a:r>
          </a:p>
          <a:p>
            <a:pPr algn="just" fontAlgn="base"/>
            <a:r>
              <a:rPr lang="en-IN" dirty="0">
                <a:latin typeface="Arial" pitchFamily="34" charset="0"/>
                <a:cs typeface="Arial" pitchFamily="34" charset="0"/>
              </a:rPr>
              <a:t>muscle aches or tension</a:t>
            </a:r>
          </a:p>
          <a:p>
            <a:pPr algn="just" fontAlgn="base"/>
            <a:r>
              <a:rPr lang="en-IN" dirty="0">
                <a:latin typeface="Arial" pitchFamily="34" charset="0"/>
                <a:cs typeface="Arial" pitchFamily="34" charset="0"/>
              </a:rPr>
              <a:t>excessive worry about safety</a:t>
            </a:r>
          </a:p>
          <a:p>
            <a:pPr algn="just" fontAlgn="base"/>
            <a:r>
              <a:rPr lang="en-IN" dirty="0">
                <a:latin typeface="Arial" pitchFamily="34" charset="0"/>
                <a:cs typeface="Arial" pitchFamily="34" charset="0"/>
              </a:rPr>
              <a:t>excessive worry about sleeping away from home</a:t>
            </a:r>
          </a:p>
          <a:p>
            <a:pPr algn="just" fontAlgn="base"/>
            <a:r>
              <a:rPr lang="en-IN" dirty="0">
                <a:latin typeface="Arial" pitchFamily="34" charset="0"/>
                <a:cs typeface="Arial" pitchFamily="34" charset="0"/>
              </a:rPr>
              <a:t>excessive "clinginess," even when at home</a:t>
            </a:r>
          </a:p>
          <a:p>
            <a:pPr algn="just" fontAlgn="base"/>
            <a:r>
              <a:rPr lang="en-IN" dirty="0">
                <a:latin typeface="Arial" pitchFamily="34" charset="0"/>
                <a:cs typeface="Arial" pitchFamily="34" charset="0"/>
              </a:rPr>
              <a:t>panic attacks and/or temper tantrums at times of separation from parents or caregivers</a:t>
            </a:r>
          </a:p>
          <a:p>
            <a:endParaRPr lang="en-IN" dirty="0"/>
          </a:p>
        </p:txBody>
      </p:sp>
    </p:spTree>
    <p:extLst>
      <p:ext uri="{BB962C8B-B14F-4D97-AF65-F5344CB8AC3E}">
        <p14:creationId xmlns:p14="http://schemas.microsoft.com/office/powerpoint/2010/main" val="38766299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lstStyle/>
          <a:p>
            <a:pPr>
              <a:lnSpc>
                <a:spcPct val="80000"/>
              </a:lnSpc>
              <a:buNone/>
            </a:pPr>
            <a:r>
              <a:rPr lang="en-IN" sz="3000" b="1" dirty="0">
                <a:solidFill>
                  <a:srgbClr val="0070C0"/>
                </a:solidFill>
              </a:rPr>
              <a:t>School </a:t>
            </a:r>
            <a:r>
              <a:rPr lang="en-IN" sz="3000" b="1" dirty="0" smtClean="0">
                <a:solidFill>
                  <a:srgbClr val="0070C0"/>
                </a:solidFill>
              </a:rPr>
              <a:t>Refusal</a:t>
            </a:r>
          </a:p>
          <a:p>
            <a:pPr>
              <a:lnSpc>
                <a:spcPct val="80000"/>
              </a:lnSpc>
              <a:buNone/>
            </a:pPr>
            <a:endParaRPr lang="en-IN" sz="3000" b="1" dirty="0">
              <a:solidFill>
                <a:srgbClr val="0070C0"/>
              </a:solidFill>
            </a:endParaRPr>
          </a:p>
          <a:p>
            <a:pPr algn="just">
              <a:buNone/>
            </a:pPr>
            <a:r>
              <a:rPr lang="en-IN" sz="2000" b="1" dirty="0" smtClean="0">
                <a:latin typeface="Arial" pitchFamily="34" charset="0"/>
                <a:cs typeface="Arial" pitchFamily="34" charset="0"/>
              </a:rPr>
              <a:t>What is it?</a:t>
            </a:r>
          </a:p>
          <a:p>
            <a:pPr algn="just">
              <a:buNone/>
            </a:pPr>
            <a:r>
              <a:rPr lang="en-IN" sz="2000" dirty="0">
                <a:latin typeface="Arial" pitchFamily="34" charset="0"/>
                <a:cs typeface="Arial" pitchFamily="34" charset="0"/>
              </a:rPr>
              <a:t>A</a:t>
            </a:r>
            <a:r>
              <a:rPr lang="en-IN" sz="2000" dirty="0" smtClean="0">
                <a:latin typeface="Arial" pitchFamily="34" charset="0"/>
                <a:cs typeface="Arial" pitchFamily="34" charset="0"/>
              </a:rPr>
              <a:t> </a:t>
            </a:r>
            <a:r>
              <a:rPr lang="en-IN" sz="2000" dirty="0">
                <a:latin typeface="Arial" pitchFamily="34" charset="0"/>
                <a:cs typeface="Arial" pitchFamily="34" charset="0"/>
              </a:rPr>
              <a:t>child who refuses to go to school on a regular basis or has problems staying in school</a:t>
            </a:r>
            <a:r>
              <a:rPr lang="en-IN" sz="2000" dirty="0" smtClean="0">
                <a:latin typeface="Arial" pitchFamily="34" charset="0"/>
                <a:cs typeface="Arial" pitchFamily="34" charset="0"/>
              </a:rPr>
              <a:t>.</a:t>
            </a:r>
          </a:p>
          <a:p>
            <a:pPr algn="just">
              <a:buNone/>
            </a:pPr>
            <a:endParaRPr lang="en-IN" sz="2000" dirty="0" smtClean="0">
              <a:latin typeface="Arial" pitchFamily="34" charset="0"/>
              <a:cs typeface="Arial" pitchFamily="34" charset="0"/>
            </a:endParaRPr>
          </a:p>
          <a:p>
            <a:pPr algn="just">
              <a:buNone/>
            </a:pPr>
            <a:r>
              <a:rPr lang="en-IN" sz="2000" b="1" dirty="0" smtClean="0">
                <a:latin typeface="Arial" pitchFamily="34" charset="0"/>
                <a:cs typeface="Arial" pitchFamily="34" charset="0"/>
              </a:rPr>
              <a:t>Reasons for school refusal:</a:t>
            </a:r>
          </a:p>
          <a:p>
            <a:pPr algn="just"/>
            <a:r>
              <a:rPr lang="en-IN" sz="2000" dirty="0">
                <a:latin typeface="Arial" pitchFamily="34" charset="0"/>
                <a:cs typeface="Arial" pitchFamily="34" charset="0"/>
              </a:rPr>
              <a:t>Trauma/ life changes (so general anxiety).</a:t>
            </a:r>
          </a:p>
          <a:p>
            <a:pPr algn="just"/>
            <a:r>
              <a:rPr lang="en-IN" sz="2000" dirty="0">
                <a:latin typeface="Arial" pitchFamily="34" charset="0"/>
                <a:cs typeface="Arial" pitchFamily="34" charset="0"/>
              </a:rPr>
              <a:t>Problems at school with teachers/ peers (including bullying, violence, abuse).</a:t>
            </a:r>
          </a:p>
          <a:p>
            <a:pPr algn="just"/>
            <a:r>
              <a:rPr lang="en-IN" sz="2000" dirty="0">
                <a:latin typeface="Arial" pitchFamily="34" charset="0"/>
                <a:cs typeface="Arial" pitchFamily="34" charset="0"/>
              </a:rPr>
              <a:t>Problems with academics (could also be due to learning disabilities</a:t>
            </a:r>
            <a:r>
              <a:rPr lang="en-IN" sz="2000" dirty="0" smtClean="0">
                <a:latin typeface="Arial" pitchFamily="34" charset="0"/>
                <a:cs typeface="Arial" pitchFamily="34" charset="0"/>
              </a:rPr>
              <a:t>).</a:t>
            </a:r>
          </a:p>
          <a:p>
            <a:pPr algn="just"/>
            <a:r>
              <a:rPr lang="en-IN" sz="2000" dirty="0" smtClean="0">
                <a:latin typeface="Arial" pitchFamily="34" charset="0"/>
                <a:cs typeface="Arial" pitchFamily="34" charset="0"/>
              </a:rPr>
              <a:t>Problems on the way to school (bullying/ abuse?)</a:t>
            </a:r>
            <a:endParaRPr lang="en-IN" sz="2000" dirty="0">
              <a:latin typeface="Arial" pitchFamily="34" charset="0"/>
              <a:cs typeface="Arial" pitchFamily="34" charset="0"/>
            </a:endParaRPr>
          </a:p>
        </p:txBody>
      </p:sp>
    </p:spTree>
    <p:extLst>
      <p:ext uri="{BB962C8B-B14F-4D97-AF65-F5344CB8AC3E}">
        <p14:creationId xmlns:p14="http://schemas.microsoft.com/office/powerpoint/2010/main" val="4150954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28670"/>
          </a:xfrm>
        </p:spPr>
        <p:txBody>
          <a:bodyPr>
            <a:normAutofit/>
          </a:bodyPr>
          <a:lstStyle/>
          <a:p>
            <a:r>
              <a:rPr lang="en-IN" b="1" dirty="0"/>
              <a:t>Re-Connecting with Your Childhood </a:t>
            </a:r>
          </a:p>
        </p:txBody>
      </p:sp>
      <p:sp>
        <p:nvSpPr>
          <p:cNvPr id="3" name="Content Placeholder 2"/>
          <p:cNvSpPr>
            <a:spLocks noGrp="1"/>
          </p:cNvSpPr>
          <p:nvPr>
            <p:ph sz="quarter" idx="1"/>
          </p:nvPr>
        </p:nvSpPr>
        <p:spPr>
          <a:xfrm>
            <a:off x="0" y="1071546"/>
            <a:ext cx="8686800" cy="4948254"/>
          </a:xfrm>
        </p:spPr>
        <p:txBody>
          <a:bodyPr/>
          <a:lstStyle/>
          <a:p>
            <a:pPr lvl="0">
              <a:buNone/>
            </a:pPr>
            <a:r>
              <a:rPr lang="en-US" b="1" u="sng" dirty="0" smtClean="0"/>
              <a:t>Activity:</a:t>
            </a:r>
          </a:p>
          <a:p>
            <a:pPr lvl="0"/>
            <a:r>
              <a:rPr lang="en-US" dirty="0" smtClean="0"/>
              <a:t>Close your eyes and remember your early childhood days. Re-visit people, places, events that occurred then. </a:t>
            </a:r>
            <a:endParaRPr lang="en-IN" dirty="0" smtClean="0"/>
          </a:p>
          <a:p>
            <a:pPr lvl="0"/>
            <a:r>
              <a:rPr lang="en-US" dirty="0" smtClean="0"/>
              <a:t>Share your childhood memory with their group members. Anyone who wishes to share in the larger groups may also do so.</a:t>
            </a:r>
            <a:endParaRPr lang="en-IN" dirty="0" smtClean="0"/>
          </a:p>
          <a:p>
            <a:pPr lvl="0"/>
            <a:r>
              <a:rPr lang="en-US" dirty="0" smtClean="0"/>
              <a:t>Repeat the process (of closing eyes and then group sharing) by re-visiting memories of:</a:t>
            </a:r>
          </a:p>
          <a:p>
            <a:pPr lvl="1"/>
            <a:r>
              <a:rPr lang="en-US" dirty="0" err="1" smtClean="0"/>
              <a:t>i</a:t>
            </a:r>
            <a:r>
              <a:rPr lang="en-US" dirty="0" smtClean="0"/>
              <a:t>) happy early childhood experiences</a:t>
            </a:r>
          </a:p>
          <a:p>
            <a:pPr lvl="1"/>
            <a:r>
              <a:rPr lang="en-US" dirty="0" smtClean="0"/>
              <a:t>ii) difficult early childhood experiences</a:t>
            </a:r>
          </a:p>
          <a:p>
            <a:pPr lvl="1"/>
            <a:r>
              <a:rPr lang="en-US" dirty="0" smtClean="0"/>
              <a:t>iii) traumatic  early childhood experiences.</a:t>
            </a:r>
            <a:endParaRPr lang="en-IN" dirty="0" smtClean="0"/>
          </a:p>
          <a:p>
            <a:endParaRPr lang="en-IN" dirty="0"/>
          </a:p>
        </p:txBody>
      </p:sp>
      <p:sp>
        <p:nvSpPr>
          <p:cNvPr id="4" name="Slide Number Placeholder 3"/>
          <p:cNvSpPr>
            <a:spLocks noGrp="1"/>
          </p:cNvSpPr>
          <p:nvPr>
            <p:ph type="sldNum" sz="quarter" idx="12"/>
          </p:nvPr>
        </p:nvSpPr>
        <p:spPr/>
        <p:txBody>
          <a:bodyPr/>
          <a:lstStyle/>
          <a:p>
            <a:fld id="{F42C4A4B-6EFE-42E2-BAF9-5D545D2F71FF}" type="slidenum">
              <a:rPr lang="en-IN" smtClean="0"/>
              <a:pPr/>
              <a:t>5</a:t>
            </a:fld>
            <a:endParaRPr lang="en-IN"/>
          </a:p>
        </p:txBody>
      </p:sp>
    </p:spTree>
    <p:extLst>
      <p:ext uri="{BB962C8B-B14F-4D97-AF65-F5344CB8AC3E}">
        <p14:creationId xmlns:p14="http://schemas.microsoft.com/office/powerpoint/2010/main" val="24867648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a:bodyPr>
          <a:lstStyle/>
          <a:p>
            <a:pPr fontAlgn="base">
              <a:buNone/>
            </a:pPr>
            <a:r>
              <a:rPr lang="en-IN" sz="2000" b="1" dirty="0" smtClean="0">
                <a:latin typeface="Arial" pitchFamily="34" charset="0"/>
                <a:cs typeface="Arial" pitchFamily="34" charset="0"/>
              </a:rPr>
              <a:t>Symptoms of School Refusal</a:t>
            </a:r>
          </a:p>
          <a:p>
            <a:pPr algn="just" fontAlgn="base"/>
            <a:r>
              <a:rPr lang="en-IN" sz="2000" dirty="0">
                <a:latin typeface="Arial" pitchFamily="34" charset="0"/>
                <a:cs typeface="Arial" pitchFamily="34" charset="0"/>
              </a:rPr>
              <a:t>Child complains of physical symptoms shortly before it is time to leave for school.</a:t>
            </a:r>
          </a:p>
          <a:p>
            <a:pPr algn="just" fontAlgn="base"/>
            <a:r>
              <a:rPr lang="en-IN" sz="2000" dirty="0">
                <a:latin typeface="Arial" pitchFamily="34" charset="0"/>
                <a:cs typeface="Arial" pitchFamily="34" charset="0"/>
              </a:rPr>
              <a:t>Common physical symptoms when it is time to go to school: include headaches, stomach aches, nausea, or diarrhoea.</a:t>
            </a:r>
          </a:p>
          <a:p>
            <a:pPr algn="just" fontAlgn="base"/>
            <a:r>
              <a:rPr lang="en-IN" sz="2000" dirty="0">
                <a:latin typeface="Arial" pitchFamily="34" charset="0"/>
                <a:cs typeface="Arial" pitchFamily="34" charset="0"/>
              </a:rPr>
              <a:t>Tantrums, inflexibility, separation anxiety, avoidance, and defiance may happen at school going time.</a:t>
            </a:r>
          </a:p>
          <a:p>
            <a:pPr algn="just" fontAlgn="base"/>
            <a:r>
              <a:rPr lang="en-IN" sz="2000" dirty="0">
                <a:latin typeface="Arial" pitchFamily="34" charset="0"/>
                <a:cs typeface="Arial" pitchFamily="34" charset="0"/>
              </a:rPr>
              <a:t>If the child is allowed to stay home, the symptoms quickly disappear, but reappear the next morning. (In some cases a child may refuse to leave the house).</a:t>
            </a:r>
          </a:p>
          <a:p>
            <a:pPr>
              <a:buNone/>
            </a:pPr>
            <a:endParaRPr lang="en-IN" dirty="0"/>
          </a:p>
        </p:txBody>
      </p:sp>
    </p:spTree>
    <p:extLst>
      <p:ext uri="{BB962C8B-B14F-4D97-AF65-F5344CB8AC3E}">
        <p14:creationId xmlns:p14="http://schemas.microsoft.com/office/powerpoint/2010/main" val="22546570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568952" cy="1143000"/>
          </a:xfrm>
        </p:spPr>
        <p:txBody>
          <a:bodyPr>
            <a:normAutofit fontScale="90000"/>
          </a:bodyPr>
          <a:lstStyle/>
          <a:p>
            <a:r>
              <a:rPr lang="en-IN" b="1" dirty="0" smtClean="0"/>
              <a:t>Responding to Separation Anxiety and School Refusal</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51</a:t>
            </a:fld>
            <a:endParaRPr lang="en-IN"/>
          </a:p>
        </p:txBody>
      </p:sp>
      <p:sp>
        <p:nvSpPr>
          <p:cNvPr id="4" name="Content Placeholder 3"/>
          <p:cNvSpPr>
            <a:spLocks noGrp="1"/>
          </p:cNvSpPr>
          <p:nvPr>
            <p:ph sz="quarter" idx="1"/>
          </p:nvPr>
        </p:nvSpPr>
        <p:spPr>
          <a:xfrm>
            <a:off x="251520" y="1447800"/>
            <a:ext cx="8435280" cy="5077544"/>
          </a:xfrm>
        </p:spPr>
        <p:txBody>
          <a:bodyPr/>
          <a:lstStyle/>
          <a:p>
            <a:r>
              <a:rPr lang="en-IN" dirty="0" smtClean="0"/>
              <a:t>Do not coerce the child.</a:t>
            </a:r>
          </a:p>
          <a:p>
            <a:r>
              <a:rPr lang="en-IN" dirty="0" smtClean="0"/>
              <a:t>Acknowledge the anxiety.</a:t>
            </a:r>
          </a:p>
          <a:p>
            <a:r>
              <a:rPr lang="en-IN" dirty="0" smtClean="0"/>
              <a:t>Get the child to reflect on self-image, including future vision for self.</a:t>
            </a:r>
          </a:p>
          <a:p>
            <a:r>
              <a:rPr lang="en-IN" dirty="0" smtClean="0"/>
              <a:t>Reach an agreement with the child.</a:t>
            </a:r>
          </a:p>
          <a:p>
            <a:r>
              <a:rPr lang="en-IN" dirty="0" smtClean="0"/>
              <a:t>Consider graded return to school with or without presence of a facilitator whom the child trusts.</a:t>
            </a:r>
          </a:p>
          <a:p>
            <a:r>
              <a:rPr lang="en-IN" dirty="0" smtClean="0"/>
              <a:t>Use of thematic stories.</a:t>
            </a:r>
          </a:p>
          <a:p>
            <a:pPr marL="0" indent="0" algn="r">
              <a:buNone/>
            </a:pPr>
            <a:r>
              <a:rPr lang="en-IN" sz="3200" dirty="0" smtClean="0">
                <a:latin typeface="Comic Sans MS" panose="030F0702030302020204" pitchFamily="66" charset="0"/>
              </a:rPr>
              <a:t>…Let us practice how to do it…</a:t>
            </a:r>
          </a:p>
          <a:p>
            <a:endParaRPr lang="en-IN" dirty="0"/>
          </a:p>
        </p:txBody>
      </p:sp>
    </p:spTree>
    <p:extLst>
      <p:ext uri="{BB962C8B-B14F-4D97-AF65-F5344CB8AC3E}">
        <p14:creationId xmlns:p14="http://schemas.microsoft.com/office/powerpoint/2010/main" val="41130231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772400" cy="1052736"/>
          </a:xfrm>
        </p:spPr>
        <p:txBody>
          <a:bodyPr>
            <a:normAutofit fontScale="90000"/>
          </a:bodyPr>
          <a:lstStyle/>
          <a:p>
            <a:r>
              <a:rPr lang="en-IN" b="1" dirty="0"/>
              <a:t>Responding to Aches and Pains</a:t>
            </a:r>
            <a:br>
              <a:rPr lang="en-IN" b="1" dirty="0"/>
            </a:b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52</a:t>
            </a:fld>
            <a:endParaRPr lang="en-IN"/>
          </a:p>
        </p:txBody>
      </p:sp>
      <p:sp>
        <p:nvSpPr>
          <p:cNvPr id="4" name="Content Placeholder 3"/>
          <p:cNvSpPr>
            <a:spLocks noGrp="1"/>
          </p:cNvSpPr>
          <p:nvPr>
            <p:ph sz="quarter" idx="1"/>
          </p:nvPr>
        </p:nvSpPr>
        <p:spPr>
          <a:xfrm>
            <a:off x="179512" y="908720"/>
            <a:ext cx="8784976" cy="5616624"/>
          </a:xfrm>
        </p:spPr>
        <p:txBody>
          <a:bodyPr>
            <a:normAutofit fontScale="92500" lnSpcReduction="10000"/>
          </a:bodyPr>
          <a:lstStyle/>
          <a:p>
            <a:pPr lvl="0"/>
            <a:r>
              <a:rPr lang="en-IN" b="1" dirty="0"/>
              <a:t>Explain the mind-body relationship:</a:t>
            </a:r>
          </a:p>
          <a:p>
            <a:pPr marL="0" lvl="0" indent="0">
              <a:buNone/>
            </a:pPr>
            <a:r>
              <a:rPr lang="en-IN" dirty="0"/>
              <a:t>Example 1: What happens when some children become very tense about an exam? They sweat, their hands shake and they have butterflies in their stomach, stomach ache etc. These physical symptoms do not occur by themselves or in isolation…but they also do not occur because these children have any physical ailment (is the child actually sick? No.). They are caused by an emotion—emotions of worry, stress, anxiety.</a:t>
            </a:r>
          </a:p>
          <a:p>
            <a:pPr marL="0" indent="0">
              <a:buNone/>
            </a:pPr>
            <a:r>
              <a:rPr lang="en-IN" dirty="0"/>
              <a:t> </a:t>
            </a:r>
          </a:p>
          <a:p>
            <a:pPr marL="0" indent="0">
              <a:buNone/>
            </a:pPr>
            <a:r>
              <a:rPr lang="en-IN" dirty="0"/>
              <a:t>Example 2: If you have pizza, coffee, ice-cream, sandwich and then tea, all together, one after another, what would happen? Your stomach would hurt. Similarly, if we put a lot of things into your head…think excessively about things…what would happen to it? It would hurt.</a:t>
            </a:r>
          </a:p>
          <a:p>
            <a:r>
              <a:rPr lang="en-IN" b="1" dirty="0"/>
              <a:t>Reassure the child that he is alright physical</a:t>
            </a:r>
            <a:r>
              <a:rPr lang="en-IN" dirty="0"/>
              <a:t>ly— “Am happy to tell you that there is nothing to worry about </a:t>
            </a:r>
            <a:r>
              <a:rPr lang="en-IN" dirty="0" smtClean="0"/>
              <a:t>your child’s </a:t>
            </a:r>
            <a:r>
              <a:rPr lang="en-IN" dirty="0"/>
              <a:t>physical health…so we can all be relieved about that…”</a:t>
            </a:r>
          </a:p>
          <a:p>
            <a:endParaRPr lang="en-IN" dirty="0"/>
          </a:p>
        </p:txBody>
      </p:sp>
    </p:spTree>
    <p:extLst>
      <p:ext uri="{BB962C8B-B14F-4D97-AF65-F5344CB8AC3E}">
        <p14:creationId xmlns:p14="http://schemas.microsoft.com/office/powerpoint/2010/main" val="3677000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53</a:t>
            </a:fld>
            <a:endParaRPr lang="en-IN"/>
          </a:p>
        </p:txBody>
      </p:sp>
      <p:sp>
        <p:nvSpPr>
          <p:cNvPr id="4" name="Content Placeholder 3"/>
          <p:cNvSpPr>
            <a:spLocks noGrp="1"/>
          </p:cNvSpPr>
          <p:nvPr>
            <p:ph sz="quarter" idx="1"/>
          </p:nvPr>
        </p:nvSpPr>
        <p:spPr>
          <a:xfrm>
            <a:off x="251520" y="260648"/>
            <a:ext cx="8435280" cy="6264696"/>
          </a:xfrm>
        </p:spPr>
        <p:txBody>
          <a:bodyPr>
            <a:normAutofit lnSpcReduction="10000"/>
          </a:bodyPr>
          <a:lstStyle/>
          <a:p>
            <a:pPr marL="0" indent="0">
              <a:buNone/>
            </a:pPr>
            <a:r>
              <a:rPr lang="en-IN" b="1" dirty="0" smtClean="0"/>
              <a:t>Explanatory Model for Parents:</a:t>
            </a:r>
          </a:p>
          <a:p>
            <a:r>
              <a:rPr lang="en-IN" dirty="0" smtClean="0"/>
              <a:t>Use similar models as you do for children, to explain mind-body relationships.</a:t>
            </a:r>
          </a:p>
          <a:p>
            <a:r>
              <a:rPr lang="en-IN" dirty="0" smtClean="0"/>
              <a:t>Explain PTSD/anxiety symptoms to parents—and how children are impacted by conflict.</a:t>
            </a:r>
          </a:p>
          <a:p>
            <a:r>
              <a:rPr lang="en-IN" dirty="0" smtClean="0"/>
              <a:t>Educate parents on how children are not ‘lying’ or ‘pretending’ or ‘acting’ when they suffer psychosomatic issues—the pain is very real, children suffer very much!</a:t>
            </a:r>
          </a:p>
          <a:p>
            <a:r>
              <a:rPr lang="en-IN" b="1" dirty="0" smtClean="0"/>
              <a:t>Advise parents to:</a:t>
            </a:r>
          </a:p>
          <a:p>
            <a:pPr lvl="1"/>
            <a:r>
              <a:rPr lang="en-IN" dirty="0" smtClean="0"/>
              <a:t>Spend more time playing with their child in these situations.</a:t>
            </a:r>
          </a:p>
          <a:p>
            <a:pPr lvl="1"/>
            <a:r>
              <a:rPr lang="en-IN" dirty="0" smtClean="0"/>
              <a:t>Reassure the child that there is no physical problem.</a:t>
            </a:r>
          </a:p>
          <a:p>
            <a:pPr lvl="1"/>
            <a:r>
              <a:rPr lang="en-IN" dirty="0" smtClean="0"/>
              <a:t>Be considerate and sympathetic when the child expresses these pains but NOT constantly remind the child about them i.e. do not keep asking the child how he is.</a:t>
            </a:r>
          </a:p>
          <a:p>
            <a:pPr lvl="1"/>
            <a:r>
              <a:rPr lang="en-IN" dirty="0" smtClean="0"/>
              <a:t>Distract the child and do something fun or recreational when these ‘pains’ occur.</a:t>
            </a:r>
            <a:endParaRPr lang="en-IN" dirty="0"/>
          </a:p>
        </p:txBody>
      </p:sp>
    </p:spTree>
    <p:extLst>
      <p:ext uri="{BB962C8B-B14F-4D97-AF65-F5344CB8AC3E}">
        <p14:creationId xmlns:p14="http://schemas.microsoft.com/office/powerpoint/2010/main" val="36968426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7772400" cy="792088"/>
          </a:xfrm>
        </p:spPr>
        <p:txBody>
          <a:bodyPr/>
          <a:lstStyle/>
          <a:p>
            <a:r>
              <a:rPr lang="en-IN" dirty="0" smtClean="0"/>
              <a:t>Bed-Wettin</a:t>
            </a:r>
            <a:r>
              <a:rPr lang="en-IN" dirty="0"/>
              <a:t>g</a:t>
            </a:r>
          </a:p>
        </p:txBody>
      </p:sp>
      <p:sp>
        <p:nvSpPr>
          <p:cNvPr id="3" name="Slide Number Placeholder 2"/>
          <p:cNvSpPr>
            <a:spLocks noGrp="1"/>
          </p:cNvSpPr>
          <p:nvPr>
            <p:ph type="sldNum" sz="quarter" idx="12"/>
          </p:nvPr>
        </p:nvSpPr>
        <p:spPr/>
        <p:txBody>
          <a:bodyPr/>
          <a:lstStyle/>
          <a:p>
            <a:fld id="{F42C4A4B-6EFE-42E2-BAF9-5D545D2F71FF}" type="slidenum">
              <a:rPr lang="en-IN" smtClean="0"/>
              <a:pPr/>
              <a:t>54</a:t>
            </a:fld>
            <a:endParaRPr lang="en-IN"/>
          </a:p>
        </p:txBody>
      </p:sp>
      <p:sp>
        <p:nvSpPr>
          <p:cNvPr id="4" name="Content Placeholder 3"/>
          <p:cNvSpPr>
            <a:spLocks noGrp="1"/>
          </p:cNvSpPr>
          <p:nvPr>
            <p:ph sz="quarter" idx="1"/>
          </p:nvPr>
        </p:nvSpPr>
        <p:spPr>
          <a:xfrm>
            <a:off x="179512" y="908720"/>
            <a:ext cx="8784976" cy="5688632"/>
          </a:xfrm>
        </p:spPr>
        <p:txBody>
          <a:bodyPr/>
          <a:lstStyle/>
          <a:p>
            <a:pPr>
              <a:buNone/>
            </a:pPr>
            <a:r>
              <a:rPr lang="en-US" dirty="0"/>
              <a:t>A problem that occurs when a child over five years old unknowingly pees while sleeping.</a:t>
            </a:r>
          </a:p>
          <a:p>
            <a:pPr>
              <a:buNone/>
            </a:pPr>
            <a:r>
              <a:rPr lang="en-US" u="sng" dirty="0"/>
              <a:t>It becomes a problem when:</a:t>
            </a:r>
          </a:p>
          <a:p>
            <a:r>
              <a:rPr lang="en-US" dirty="0"/>
              <a:t>It occurs in a child who has actually achieved bladder control and toilet training skills. It becomes a problem when it is frequent enough to be disturbing, usually more than twice a week. </a:t>
            </a:r>
          </a:p>
          <a:p>
            <a:pPr lvl="0"/>
            <a:r>
              <a:rPr lang="en-US" dirty="0" smtClean="0"/>
              <a:t>The </a:t>
            </a:r>
            <a:r>
              <a:rPr lang="en-US" dirty="0"/>
              <a:t>child is at least 6 </a:t>
            </a:r>
            <a:r>
              <a:rPr lang="en-US" dirty="0" smtClean="0"/>
              <a:t>old </a:t>
            </a:r>
            <a:r>
              <a:rPr lang="en-US" dirty="0"/>
              <a:t>and has never been able to stay dry overnight.</a:t>
            </a:r>
            <a:endParaRPr lang="en-IN" dirty="0"/>
          </a:p>
          <a:p>
            <a:pPr lvl="0"/>
            <a:r>
              <a:rPr lang="en-US" dirty="0" smtClean="0"/>
              <a:t>The </a:t>
            </a:r>
            <a:r>
              <a:rPr lang="en-US" dirty="0"/>
              <a:t>child is troubled by wetting the bed–even if the child is younger than 6 years.</a:t>
            </a:r>
            <a:endParaRPr lang="en-IN" dirty="0"/>
          </a:p>
          <a:p>
            <a:pPr lvl="0"/>
            <a:r>
              <a:rPr lang="en-US" dirty="0" smtClean="0"/>
              <a:t>The </a:t>
            </a:r>
            <a:r>
              <a:rPr lang="en-US" dirty="0"/>
              <a:t>child was once able to stay dry but has begun bed-wetting again.</a:t>
            </a:r>
            <a:endParaRPr lang="en-IN" dirty="0"/>
          </a:p>
          <a:p>
            <a:pPr marL="0" indent="0">
              <a:buNone/>
            </a:pPr>
            <a:endParaRPr lang="en-IN" dirty="0"/>
          </a:p>
        </p:txBody>
      </p:sp>
    </p:spTree>
    <p:extLst>
      <p:ext uri="{BB962C8B-B14F-4D97-AF65-F5344CB8AC3E}">
        <p14:creationId xmlns:p14="http://schemas.microsoft.com/office/powerpoint/2010/main" val="28912640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01156" cy="857232"/>
          </a:xfrm>
        </p:spPr>
        <p:txBody>
          <a:bodyPr/>
          <a:lstStyle/>
          <a:p>
            <a:r>
              <a:rPr lang="en-IN" dirty="0" smtClean="0"/>
              <a:t>Types and Causes of Bed-Wetting</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55</a:t>
            </a:fld>
            <a:endParaRPr lang="en-IN"/>
          </a:p>
        </p:txBody>
      </p:sp>
      <p:sp>
        <p:nvSpPr>
          <p:cNvPr id="4" name="Content Placeholder 3"/>
          <p:cNvSpPr>
            <a:spLocks noGrp="1"/>
          </p:cNvSpPr>
          <p:nvPr>
            <p:ph sz="quarter" idx="1"/>
          </p:nvPr>
        </p:nvSpPr>
        <p:spPr>
          <a:xfrm>
            <a:off x="0" y="857232"/>
            <a:ext cx="9144000" cy="5162568"/>
          </a:xfrm>
        </p:spPr>
        <p:txBody>
          <a:bodyPr/>
          <a:lstStyle/>
          <a:p>
            <a:endParaRPr lang="en-US" u="sng" dirty="0" smtClean="0"/>
          </a:p>
          <a:p>
            <a:endParaRPr lang="en-IN" dirty="0"/>
          </a:p>
        </p:txBody>
      </p:sp>
      <p:graphicFrame>
        <p:nvGraphicFramePr>
          <p:cNvPr id="5" name="Table 4"/>
          <p:cNvGraphicFramePr>
            <a:graphicFrameLocks noGrp="1"/>
          </p:cNvGraphicFramePr>
          <p:nvPr/>
        </p:nvGraphicFramePr>
        <p:xfrm>
          <a:off x="214282" y="857232"/>
          <a:ext cx="8715436" cy="5217160"/>
        </p:xfrm>
        <a:graphic>
          <a:graphicData uri="http://schemas.openxmlformats.org/drawingml/2006/table">
            <a:tbl>
              <a:tblPr firstRow="1" bandRow="1">
                <a:tableStyleId>{5C22544A-7EE6-4342-B048-85BDC9FD1C3A}</a:tableStyleId>
              </a:tblPr>
              <a:tblGrid>
                <a:gridCol w="4614054"/>
                <a:gridCol w="4101382"/>
              </a:tblGrid>
              <a:tr h="370840">
                <a:tc>
                  <a:txBody>
                    <a:bodyPr/>
                    <a:lstStyle/>
                    <a:p>
                      <a:r>
                        <a:rPr lang="en-IN" dirty="0" smtClean="0"/>
                        <a:t>Primary Bed-Wetting</a:t>
                      </a:r>
                      <a:endParaRPr lang="en-IN" dirty="0"/>
                    </a:p>
                  </a:txBody>
                  <a:tcPr/>
                </a:tc>
                <a:tc>
                  <a:txBody>
                    <a:bodyPr/>
                    <a:lstStyle/>
                    <a:p>
                      <a:r>
                        <a:rPr lang="en-IN" dirty="0" smtClean="0"/>
                        <a:t>Secondary Bedwetting</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bedwetting that has been ongoing since early childhood without a break. A child with primary bedwetting has never been dry at night for any significant length of time. </a:t>
                      </a:r>
                    </a:p>
                  </a:txBody>
                  <a:tcPr/>
                </a:tc>
                <a:tc>
                  <a:txBody>
                    <a:bodyPr/>
                    <a:lstStyle/>
                    <a:p>
                      <a:r>
                        <a:rPr kumimoji="0" lang="en-US" sz="1800" kern="1200" dirty="0" smtClean="0">
                          <a:solidFill>
                            <a:schemeClr val="dk1"/>
                          </a:solidFill>
                          <a:latin typeface="+mn-lt"/>
                          <a:ea typeface="+mn-ea"/>
                          <a:cs typeface="+mn-cs"/>
                        </a:rPr>
                        <a:t>bedwetting that starts up after the child has been dry at night for a significant period of time, at least 6 months.</a:t>
                      </a:r>
                      <a:endParaRPr kumimoji="0" lang="en-IN" sz="1800" kern="1200" dirty="0">
                        <a:solidFill>
                          <a:schemeClr val="dk1"/>
                        </a:solidFill>
                        <a:latin typeface="+mn-lt"/>
                        <a:ea typeface="+mn-ea"/>
                        <a:cs typeface="+mn-cs"/>
                      </a:endParaRPr>
                    </a:p>
                  </a:txBody>
                  <a:tcPr/>
                </a:tc>
              </a:tr>
              <a:tr h="370840">
                <a:tc>
                  <a:txBody>
                    <a:bodyPr/>
                    <a:lstStyle/>
                    <a:p>
                      <a:r>
                        <a:rPr lang="en-IN" dirty="0" smtClean="0"/>
                        <a:t>Causes:</a:t>
                      </a:r>
                    </a:p>
                    <a:p>
                      <a:pPr lvl="0">
                        <a:buFont typeface="Arial" pitchFamily="34" charset="0"/>
                        <a:buChar char="•"/>
                      </a:pPr>
                      <a:r>
                        <a:rPr kumimoji="0" lang="en-US" sz="1800" kern="1200" dirty="0" smtClean="0">
                          <a:solidFill>
                            <a:schemeClr val="dk1"/>
                          </a:solidFill>
                          <a:latin typeface="+mn-lt"/>
                          <a:ea typeface="+mn-ea"/>
                          <a:cs typeface="+mn-cs"/>
                        </a:rPr>
                        <a:t>The child cannot yet hold urine for the entire night. </a:t>
                      </a:r>
                      <a:endParaRPr kumimoji="0" lang="en-IN" sz="1800" kern="1200" dirty="0" smtClean="0">
                        <a:solidFill>
                          <a:schemeClr val="dk1"/>
                        </a:solidFill>
                        <a:latin typeface="+mn-lt"/>
                        <a:ea typeface="+mn-ea"/>
                        <a:cs typeface="+mn-cs"/>
                      </a:endParaRPr>
                    </a:p>
                    <a:p>
                      <a:pPr lvl="0">
                        <a:buFont typeface="Arial" pitchFamily="34" charset="0"/>
                        <a:buChar char="•"/>
                      </a:pPr>
                      <a:r>
                        <a:rPr kumimoji="0" lang="en-US" sz="1800" kern="1200" dirty="0" smtClean="0">
                          <a:solidFill>
                            <a:schemeClr val="dk1"/>
                          </a:solidFill>
                          <a:latin typeface="+mn-lt"/>
                          <a:ea typeface="+mn-ea"/>
                          <a:cs typeface="+mn-cs"/>
                        </a:rPr>
                        <a:t>The child does not waken when his or her bladder is full.</a:t>
                      </a:r>
                      <a:endParaRPr kumimoji="0" lang="en-IN" sz="1800" kern="1200" dirty="0" smtClean="0">
                        <a:solidFill>
                          <a:schemeClr val="dk1"/>
                        </a:solidFill>
                        <a:latin typeface="+mn-lt"/>
                        <a:ea typeface="+mn-ea"/>
                        <a:cs typeface="+mn-cs"/>
                      </a:endParaRPr>
                    </a:p>
                    <a:p>
                      <a:pPr lvl="0">
                        <a:buFont typeface="Arial" pitchFamily="34" charset="0"/>
                        <a:buChar char="•"/>
                      </a:pPr>
                      <a:r>
                        <a:rPr kumimoji="0" lang="en-US" sz="1800" kern="1200" dirty="0" smtClean="0">
                          <a:solidFill>
                            <a:schemeClr val="dk1"/>
                          </a:solidFill>
                          <a:latin typeface="+mn-lt"/>
                          <a:ea typeface="+mn-ea"/>
                          <a:cs typeface="+mn-cs"/>
                        </a:rPr>
                        <a:t>The child produces a large amount of urine during the evening and night hours.</a:t>
                      </a:r>
                      <a:endParaRPr kumimoji="0" lang="en-IN" sz="1800" kern="1200" dirty="0" smtClean="0">
                        <a:solidFill>
                          <a:schemeClr val="dk1"/>
                        </a:solidFill>
                        <a:latin typeface="+mn-lt"/>
                        <a:ea typeface="+mn-ea"/>
                        <a:cs typeface="+mn-cs"/>
                      </a:endParaRPr>
                    </a:p>
                    <a:p>
                      <a:pPr lvl="0">
                        <a:buFont typeface="Arial" pitchFamily="34" charset="0"/>
                        <a:buChar char="•"/>
                      </a:pPr>
                      <a:r>
                        <a:rPr kumimoji="0" lang="en-US" sz="1800" kern="1200" dirty="0" smtClean="0">
                          <a:solidFill>
                            <a:schemeClr val="dk1"/>
                          </a:solidFill>
                          <a:latin typeface="+mn-lt"/>
                          <a:ea typeface="+mn-ea"/>
                          <a:cs typeface="+mn-cs"/>
                        </a:rPr>
                        <a:t>The child has poor daytime toilet habits. Many children habitually ignore the urge to urinate and put off urinating as long as they possibly can. Parents usually are familiar with the leg crossing, face straining, squirming, squatting, and groin holding that children use to hold back urine.</a:t>
                      </a:r>
                      <a:endParaRPr kumimoji="0" lang="en-IN" sz="1800" kern="1200" dirty="0" smtClean="0">
                        <a:solidFill>
                          <a:schemeClr val="dk1"/>
                        </a:solidFill>
                        <a:latin typeface="+mn-lt"/>
                        <a:ea typeface="+mn-ea"/>
                        <a:cs typeface="+mn-cs"/>
                      </a:endParaRPr>
                    </a:p>
                    <a:p>
                      <a:endParaRPr lang="en-IN" dirty="0"/>
                    </a:p>
                  </a:txBody>
                  <a:tcPr/>
                </a:tc>
                <a:tc>
                  <a:txBody>
                    <a:bodyPr/>
                    <a:lstStyle/>
                    <a:p>
                      <a:r>
                        <a:rPr lang="en-IN" dirty="0" smtClean="0"/>
                        <a:t>Causes:</a:t>
                      </a:r>
                    </a:p>
                    <a:p>
                      <a:pPr lvl="0">
                        <a:buFont typeface="Arial" pitchFamily="34" charset="0"/>
                        <a:buChar char="•"/>
                      </a:pPr>
                      <a:r>
                        <a:rPr kumimoji="0" lang="en-US" sz="1800" kern="1200" dirty="0" smtClean="0">
                          <a:solidFill>
                            <a:schemeClr val="tx1"/>
                          </a:solidFill>
                          <a:latin typeface="+mn-lt"/>
                          <a:ea typeface="+mn-ea"/>
                          <a:cs typeface="+mn-cs"/>
                          <a:hlinkClick r:id="rId2"/>
                        </a:rPr>
                        <a:t>Urinary tract infection</a:t>
                      </a:r>
                      <a:r>
                        <a:rPr kumimoji="0" lang="en-US" sz="1800" kern="1200" dirty="0" smtClean="0">
                          <a:solidFill>
                            <a:schemeClr val="tx1"/>
                          </a:solidFill>
                          <a:latin typeface="+mn-lt"/>
                          <a:ea typeface="+mn-ea"/>
                          <a:cs typeface="+mn-cs"/>
                        </a:rPr>
                        <a:t>/ Diabetes/ neurological problems/ other</a:t>
                      </a:r>
                      <a:r>
                        <a:rPr kumimoji="0" lang="en-US" sz="1800" kern="1200" baseline="0" dirty="0" smtClean="0">
                          <a:solidFill>
                            <a:schemeClr val="tx1"/>
                          </a:solidFill>
                          <a:latin typeface="+mn-lt"/>
                          <a:ea typeface="+mn-ea"/>
                          <a:cs typeface="+mn-cs"/>
                        </a:rPr>
                        <a:t> medical problems</a:t>
                      </a:r>
                    </a:p>
                    <a:p>
                      <a:pPr lvl="0">
                        <a:buFont typeface="Arial" pitchFamily="34" charset="0"/>
                        <a:buChar char="•"/>
                      </a:pPr>
                      <a:r>
                        <a:rPr kumimoji="0" lang="en-US" sz="1800" b="1" kern="1200" dirty="0" smtClean="0">
                          <a:solidFill>
                            <a:srgbClr val="FF0000"/>
                          </a:solidFill>
                          <a:latin typeface="+mn-lt"/>
                          <a:ea typeface="+mn-ea"/>
                          <a:cs typeface="+mn-cs"/>
                        </a:rPr>
                        <a:t>Emotional problems: </a:t>
                      </a:r>
                      <a:r>
                        <a:rPr kumimoji="0" lang="en-US" sz="1800" kern="1200" dirty="0" smtClean="0">
                          <a:solidFill>
                            <a:schemeClr val="dk1"/>
                          </a:solidFill>
                          <a:latin typeface="+mn-lt"/>
                          <a:ea typeface="+mn-ea"/>
                          <a:cs typeface="+mn-cs"/>
                        </a:rPr>
                        <a:t>A stressful home life, as in a home where the parents are in conflict, sometimes causes children to wet the bed. </a:t>
                      </a:r>
                      <a:r>
                        <a:rPr kumimoji="0" lang="en-US" sz="1800" u="sng" kern="1200" dirty="0" smtClean="0">
                          <a:solidFill>
                            <a:schemeClr val="dk1"/>
                          </a:solidFill>
                          <a:latin typeface="+mn-lt"/>
                          <a:ea typeface="+mn-ea"/>
                          <a:cs typeface="+mn-cs"/>
                        </a:rPr>
                        <a:t>Major changes</a:t>
                      </a:r>
                      <a:r>
                        <a:rPr kumimoji="0" lang="en-US" sz="1800" kern="1200" dirty="0" smtClean="0">
                          <a:solidFill>
                            <a:schemeClr val="dk1"/>
                          </a:solidFill>
                          <a:latin typeface="+mn-lt"/>
                          <a:ea typeface="+mn-ea"/>
                          <a:cs typeface="+mn-cs"/>
                        </a:rPr>
                        <a:t>, such as starting school, a new baby, or moving to a new home, children who are being physically or sexually abused sometimes begin bedwetting.</a:t>
                      </a:r>
                      <a:endParaRPr kumimoji="0" lang="en-IN" sz="1800" kern="1200" dirty="0" smtClean="0">
                        <a:solidFill>
                          <a:schemeClr val="dk1"/>
                        </a:solidFill>
                        <a:latin typeface="+mn-lt"/>
                        <a:ea typeface="+mn-ea"/>
                        <a:cs typeface="+mn-cs"/>
                      </a:endParaRPr>
                    </a:p>
                    <a:p>
                      <a:endParaRPr lang="en-IN" dirty="0"/>
                    </a:p>
                  </a:txBody>
                  <a:tcPr/>
                </a:tc>
              </a:tr>
            </a:tbl>
          </a:graphicData>
        </a:graphic>
      </p:graphicFrame>
    </p:spTree>
    <p:extLst>
      <p:ext uri="{BB962C8B-B14F-4D97-AF65-F5344CB8AC3E}">
        <p14:creationId xmlns:p14="http://schemas.microsoft.com/office/powerpoint/2010/main" val="26234197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64" y="116632"/>
            <a:ext cx="8285351" cy="864096"/>
          </a:xfrm>
        </p:spPr>
        <p:txBody>
          <a:bodyPr/>
          <a:lstStyle/>
          <a:p>
            <a:r>
              <a:rPr lang="en-IN" dirty="0" smtClean="0"/>
              <a:t>Responding to Bed-Wetting Issues</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56</a:t>
            </a:fld>
            <a:endParaRPr lang="en-IN"/>
          </a:p>
        </p:txBody>
      </p:sp>
      <p:sp>
        <p:nvSpPr>
          <p:cNvPr id="4" name="Content Placeholder 3"/>
          <p:cNvSpPr>
            <a:spLocks noGrp="1"/>
          </p:cNvSpPr>
          <p:nvPr>
            <p:ph sz="quarter" idx="1"/>
          </p:nvPr>
        </p:nvSpPr>
        <p:spPr>
          <a:xfrm>
            <a:off x="179512" y="1052736"/>
            <a:ext cx="8507288" cy="5544616"/>
          </a:xfrm>
        </p:spPr>
        <p:txBody>
          <a:bodyPr>
            <a:normAutofit fontScale="92500"/>
          </a:bodyPr>
          <a:lstStyle/>
          <a:p>
            <a:r>
              <a:rPr lang="en-US" dirty="0"/>
              <a:t>Almost all children outgrow their bed-wetting habit. As children mature, their muscles become stronger and their bladder capacity increases. They tend to sleep less deeply and to become more sensitive to messages the bladder sends to the brain. (Primary Bedwetting)</a:t>
            </a:r>
          </a:p>
          <a:p>
            <a:r>
              <a:rPr lang="en-US" dirty="0" smtClean="0"/>
              <a:t>Behavioral </a:t>
            </a:r>
            <a:r>
              <a:rPr lang="en-US" dirty="0"/>
              <a:t>Interventions </a:t>
            </a:r>
            <a:r>
              <a:rPr lang="en-US" dirty="0" smtClean="0"/>
              <a:t>:</a:t>
            </a:r>
          </a:p>
          <a:p>
            <a:pPr lvl="1"/>
            <a:r>
              <a:rPr lang="en-US" sz="2000" dirty="0"/>
              <a:t>Avoid giving liquids to child closer to bed-time i.e. 2 hours before sleep </a:t>
            </a:r>
            <a:r>
              <a:rPr lang="en-US" sz="2000" dirty="0" smtClean="0"/>
              <a:t>time.</a:t>
            </a:r>
          </a:p>
          <a:p>
            <a:pPr lvl="1"/>
            <a:r>
              <a:rPr lang="en-US" dirty="0" smtClean="0"/>
              <a:t>Get </a:t>
            </a:r>
            <a:r>
              <a:rPr lang="en-US" dirty="0"/>
              <a:t>child to go to toilet before sleeping. (Avoid diapers</a:t>
            </a:r>
            <a:r>
              <a:rPr lang="en-US" dirty="0" smtClean="0"/>
              <a:t>!)</a:t>
            </a:r>
          </a:p>
          <a:p>
            <a:pPr lvl="1"/>
            <a:r>
              <a:rPr lang="en-US" dirty="0" smtClean="0"/>
              <a:t>Set </a:t>
            </a:r>
            <a:r>
              <a:rPr lang="en-US" dirty="0"/>
              <a:t>alarm and wake child once during the night and take him/her to </a:t>
            </a:r>
            <a:r>
              <a:rPr lang="en-US" dirty="0" smtClean="0"/>
              <a:t>toilet.</a:t>
            </a:r>
          </a:p>
          <a:p>
            <a:pPr lvl="1"/>
            <a:r>
              <a:rPr lang="en-US" dirty="0" smtClean="0"/>
              <a:t>Never </a:t>
            </a:r>
            <a:r>
              <a:rPr lang="en-US" dirty="0"/>
              <a:t>punish or shame the child about bed-wetting (this will increase anxiety). Emphasize that it is not child’s </a:t>
            </a:r>
            <a:r>
              <a:rPr lang="en-US" dirty="0" smtClean="0"/>
              <a:t>fault.</a:t>
            </a:r>
          </a:p>
          <a:p>
            <a:pPr lvl="1"/>
            <a:r>
              <a:rPr lang="en-US" dirty="0" smtClean="0"/>
              <a:t>Get </a:t>
            </a:r>
            <a:r>
              <a:rPr lang="en-US" dirty="0"/>
              <a:t>parent and child to maintain a wet and dry night calendar—stars for dry </a:t>
            </a:r>
            <a:r>
              <a:rPr lang="en-US" dirty="0" smtClean="0"/>
              <a:t>nights!</a:t>
            </a:r>
          </a:p>
          <a:p>
            <a:pPr lvl="1"/>
            <a:r>
              <a:rPr lang="en-US" dirty="0" smtClean="0"/>
              <a:t>Address </a:t>
            </a:r>
            <a:r>
              <a:rPr lang="en-US" dirty="0"/>
              <a:t>bed-wetting issue as part of child’s larger problem of anxiety—use </a:t>
            </a:r>
            <a:r>
              <a:rPr lang="en-US" dirty="0" smtClean="0"/>
              <a:t>reassurance</a:t>
            </a:r>
            <a:r>
              <a:rPr lang="en-US" dirty="0"/>
              <a:t>,  family affection (hugs, cuddles).</a:t>
            </a:r>
          </a:p>
          <a:p>
            <a:endParaRPr lang="en-IN" dirty="0"/>
          </a:p>
        </p:txBody>
      </p:sp>
    </p:spTree>
    <p:extLst>
      <p:ext uri="{BB962C8B-B14F-4D97-AF65-F5344CB8AC3E}">
        <p14:creationId xmlns:p14="http://schemas.microsoft.com/office/powerpoint/2010/main" val="37034830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64488" cy="1143000"/>
          </a:xfrm>
        </p:spPr>
        <p:txBody>
          <a:bodyPr>
            <a:normAutofit fontScale="90000"/>
          </a:bodyPr>
          <a:lstStyle/>
          <a:p>
            <a:r>
              <a:rPr lang="en-IN" b="1" dirty="0" smtClean="0"/>
              <a:t>Other Anxiety Alleviation Techniques for Pre-Schoolers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57</a:t>
            </a:fld>
            <a:endParaRPr lang="en-IN"/>
          </a:p>
        </p:txBody>
      </p:sp>
      <p:sp>
        <p:nvSpPr>
          <p:cNvPr id="4" name="Content Placeholder 3"/>
          <p:cNvSpPr>
            <a:spLocks noGrp="1"/>
          </p:cNvSpPr>
          <p:nvPr>
            <p:ph sz="quarter" idx="1"/>
          </p:nvPr>
        </p:nvSpPr>
        <p:spPr>
          <a:xfrm>
            <a:off x="251520" y="1447800"/>
            <a:ext cx="8435280" cy="5077544"/>
          </a:xfrm>
        </p:spPr>
        <p:txBody>
          <a:bodyPr>
            <a:normAutofit fontScale="70000" lnSpcReduction="20000"/>
          </a:bodyPr>
          <a:lstStyle/>
          <a:p>
            <a:r>
              <a:rPr lang="en-IN" dirty="0"/>
              <a:t>Developing Routine</a:t>
            </a:r>
          </a:p>
          <a:p>
            <a:pPr lvl="1"/>
            <a:r>
              <a:rPr lang="en-IN" dirty="0"/>
              <a:t>Counselling parents and child to help child to develop balanced routine with time for recreation, rest and play.</a:t>
            </a:r>
          </a:p>
          <a:p>
            <a:pPr lvl="1"/>
            <a:r>
              <a:rPr lang="en-IN" dirty="0"/>
              <a:t>Encourage child to participate in our recreational groups</a:t>
            </a:r>
            <a:r>
              <a:rPr lang="en-IN" dirty="0" smtClean="0"/>
              <a:t>.</a:t>
            </a:r>
          </a:p>
          <a:p>
            <a:pPr marL="320040" lvl="1" indent="0">
              <a:buNone/>
            </a:pPr>
            <a:endParaRPr lang="en-IN" dirty="0"/>
          </a:p>
          <a:p>
            <a:r>
              <a:rPr lang="en-IN" dirty="0"/>
              <a:t>What to do?</a:t>
            </a:r>
          </a:p>
          <a:p>
            <a:r>
              <a:rPr lang="en-IN" dirty="0"/>
              <a:t>Get the </a:t>
            </a:r>
            <a:r>
              <a:rPr lang="en-IN" dirty="0" smtClean="0"/>
              <a:t>parents to structure the child’s day to include:</a:t>
            </a:r>
            <a:endParaRPr lang="en-IN" dirty="0"/>
          </a:p>
          <a:p>
            <a:pPr lvl="1"/>
            <a:r>
              <a:rPr lang="en-IN" dirty="0"/>
              <a:t>Daily self-care activities (bathing, eating etc.)</a:t>
            </a:r>
          </a:p>
          <a:p>
            <a:pPr lvl="1"/>
            <a:r>
              <a:rPr lang="en-IN" dirty="0"/>
              <a:t>School</a:t>
            </a:r>
          </a:p>
          <a:p>
            <a:pPr lvl="1"/>
            <a:r>
              <a:rPr lang="en-IN" dirty="0"/>
              <a:t>Play </a:t>
            </a:r>
          </a:p>
          <a:p>
            <a:pPr lvl="1"/>
            <a:r>
              <a:rPr lang="en-IN" dirty="0"/>
              <a:t>Relaxation and recreation</a:t>
            </a:r>
          </a:p>
          <a:p>
            <a:pPr lvl="1"/>
            <a:r>
              <a:rPr lang="en-IN" dirty="0"/>
              <a:t>Family time</a:t>
            </a:r>
          </a:p>
          <a:p>
            <a:pPr marL="320040" lvl="1" indent="0">
              <a:buNone/>
            </a:pPr>
            <a:endParaRPr lang="en-IN" dirty="0"/>
          </a:p>
          <a:p>
            <a:pPr marL="0" indent="0">
              <a:buNone/>
            </a:pPr>
            <a:r>
              <a:rPr lang="en-IN" b="1" dirty="0"/>
              <a:t>Why does developing a routine/schedule help?</a:t>
            </a:r>
          </a:p>
          <a:p>
            <a:r>
              <a:rPr lang="en-IN" dirty="0"/>
              <a:t>It helps restore normalcy and balance.</a:t>
            </a:r>
          </a:p>
          <a:p>
            <a:r>
              <a:rPr lang="en-IN" dirty="0"/>
              <a:t>It helps restore predictability.</a:t>
            </a:r>
          </a:p>
          <a:p>
            <a:r>
              <a:rPr lang="en-IN" dirty="0"/>
              <a:t>It enables the child to feel that he/she has some control over time and activities, and decisions on what to do—and therefore reduces anxiety.</a:t>
            </a:r>
          </a:p>
          <a:p>
            <a:endParaRPr lang="en-IN" dirty="0"/>
          </a:p>
        </p:txBody>
      </p:sp>
    </p:spTree>
    <p:extLst>
      <p:ext uri="{BB962C8B-B14F-4D97-AF65-F5344CB8AC3E}">
        <p14:creationId xmlns:p14="http://schemas.microsoft.com/office/powerpoint/2010/main" val="2164342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58</a:t>
            </a:fld>
            <a:endParaRPr lang="en-IN"/>
          </a:p>
        </p:txBody>
      </p:sp>
      <p:sp>
        <p:nvSpPr>
          <p:cNvPr id="2050" name="Text Box 357"/>
          <p:cNvSpPr txBox="1">
            <a:spLocks noChangeArrowheads="1"/>
          </p:cNvSpPr>
          <p:nvPr/>
        </p:nvSpPr>
        <p:spPr bwMode="auto">
          <a:xfrm>
            <a:off x="0" y="214290"/>
            <a:ext cx="8929718" cy="6429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mj-lt"/>
                <a:cs typeface="Arial" pitchFamily="34" charset="0"/>
              </a:rPr>
              <a:t>Guided Imagery</a:t>
            </a:r>
          </a:p>
          <a:p>
            <a:pPr marL="0" marR="0" lvl="0" indent="0" algn="just"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mj-lt"/>
                <a:cs typeface="Arial" pitchFamily="34" charset="0"/>
              </a:rPr>
              <a:t>Close your eyes and relax in your chair. Sit in a comfortable position…take your shoes off if you like. Let your hands and legs lose, relax your body muscles. Let slow, relaxed energies flow from your head, down to your neck and shoulders, your arms, your hands and finger-tips…from your neck down to your chest, stomach and abdomen…to your thighs, knees, legs…your feet and toes…until you feel your body relax and quiet. We are now going to leave this therapy room and go on a little journey, away from here…we are walking out of this room, down the steps and out of the building and up the path that leads to the street…and there on the road where the trees are, your feet lift off the ground and you slowly begin to fly…higher and higher and higher, until you pass the branches and are at tree-top level…and then you are above the trees. You move higher until the trees and buildings are far, far below you and they grow smaller and smaller in the distance.</a:t>
            </a:r>
          </a:p>
          <a:p>
            <a:pPr marL="0" marR="0" lvl="0" indent="0" algn="just"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mj-lt"/>
                <a:cs typeface="Arial" pitchFamily="34" charset="0"/>
              </a:rPr>
              <a:t>You float along the clouds…you can reach out and touch them, soft and warm and light…feel the sunlight streaming through the clouds to touch you…and so you fly on and on until suddenly you come out of the clouds and find yourself descending, slowly, gradually…you can now see the tree tops again as you pass them by and fly lower and lower until your feet touch the ground. Then you find that you are in a beautiful garden and your feet are on  soft green carpet of grass. You walk along a while and see the flowers…roses </a:t>
            </a:r>
            <a:r>
              <a:rPr kumimoji="0" lang="en-IN" sz="1200" b="0" i="0" u="none" strike="noStrike" cap="none" normalizeH="0" baseline="0" dirty="0" err="1" smtClean="0">
                <a:ln>
                  <a:noFill/>
                </a:ln>
                <a:solidFill>
                  <a:schemeClr val="tx1"/>
                </a:solidFill>
                <a:effectLst/>
                <a:latin typeface="+mj-lt"/>
                <a:cs typeface="Arial" pitchFamily="34" charset="0"/>
              </a:rPr>
              <a:t>lillies</a:t>
            </a:r>
            <a:r>
              <a:rPr kumimoji="0" lang="en-IN" sz="1200" b="0" i="0" u="none" strike="noStrike" cap="none" normalizeH="0" baseline="0" dirty="0" smtClean="0">
                <a:ln>
                  <a:noFill/>
                </a:ln>
                <a:solidFill>
                  <a:schemeClr val="tx1"/>
                </a:solidFill>
                <a:effectLst/>
                <a:latin typeface="+mj-lt"/>
                <a:cs typeface="Arial" pitchFamily="34" charset="0"/>
              </a:rPr>
              <a:t> and some unusual ones you’d never seen before…in colours bright and pale…pink, red, orange, yellow, sunset colours, white, mauve and blue…a lovely mix of sweet fragrances reaches you. You can hear the birds chip and the rustling of the breeze through other fruit trees…mangoes, coconut, </a:t>
            </a:r>
            <a:r>
              <a:rPr kumimoji="0" lang="en-IN" sz="1200" b="0" i="0" u="none" strike="noStrike" cap="none" normalizeH="0" baseline="0" dirty="0" err="1" smtClean="0">
                <a:ln>
                  <a:noFill/>
                </a:ln>
                <a:solidFill>
                  <a:schemeClr val="tx1"/>
                </a:solidFill>
                <a:effectLst/>
                <a:latin typeface="+mj-lt"/>
                <a:cs typeface="Arial" pitchFamily="34" charset="0"/>
              </a:rPr>
              <a:t>chikoo</a:t>
            </a:r>
            <a:r>
              <a:rPr kumimoji="0" lang="en-IN" sz="1200" b="0" i="0" u="none" strike="noStrike" cap="none" normalizeH="0" baseline="0" dirty="0" smtClean="0">
                <a:ln>
                  <a:noFill/>
                </a:ln>
                <a:solidFill>
                  <a:schemeClr val="tx1"/>
                </a:solidFill>
                <a:effectLst/>
                <a:latin typeface="+mj-lt"/>
                <a:cs typeface="Arial" pitchFamily="34" charset="0"/>
              </a:rPr>
              <a:t> and guava. You decide to sit under the mango tree…your favourite fruit…and you eat a delicious, juicy mango…now you lick the juice that’s running down your elbow…and as you look around for a place to rinse your hands, you see a beautiful lake.</a:t>
            </a:r>
          </a:p>
          <a:p>
            <a:pPr marL="0" marR="0" lvl="0" indent="0" algn="just"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mj-lt"/>
                <a:cs typeface="Arial" pitchFamily="34" charset="0"/>
              </a:rPr>
              <a:t>You are standing on the soft, white sands by the backwaters of the lake…your feet sink into the sand as you make patterns with your toes. When you reach down to touch the water, it feels wonderfully cool and clean. The water is so clear that as you look down at it, you can see all the way down to the bottom of it…and you can see lots of coloured fish…big fish, small fish, tiny fish…orange, red, spotted, silver and gold, some swimming quickly, others quietly floating or asleep. The water feels so good that you dip your feet in it. Then you slowly begin walking away, back into the garden, letting the breeze dry your feet and hands.</a:t>
            </a:r>
          </a:p>
          <a:p>
            <a:pPr marL="0" marR="0" lvl="0" indent="0" algn="just" defTabSz="914400" rtl="0" eaLnBrk="1" fontAlgn="base" latinLnBrk="0" hangingPunct="1">
              <a:lnSpc>
                <a:spcPct val="100000"/>
              </a:lnSpc>
              <a:spcBef>
                <a:spcPct val="0"/>
              </a:spcBef>
              <a:spcAft>
                <a:spcPts val="1000"/>
              </a:spcAft>
              <a:buClrTx/>
              <a:buSzTx/>
              <a:buFontTx/>
              <a:buNone/>
              <a:tabLst/>
            </a:pPr>
            <a:r>
              <a:rPr kumimoji="0" lang="en-IN" sz="1200" b="0" i="0" u="none" strike="noStrike" cap="none" normalizeH="0" baseline="0" dirty="0" smtClean="0">
                <a:ln>
                  <a:noFill/>
                </a:ln>
                <a:solidFill>
                  <a:schemeClr val="tx1"/>
                </a:solidFill>
                <a:effectLst/>
                <a:latin typeface="+mj-lt"/>
                <a:cs typeface="Arial" pitchFamily="34" charset="0"/>
              </a:rPr>
              <a:t>Now it’s time to go back home. You feel your feet lift off the ground and begin to fly…upwards, higher and higher, past the tree tops, back into the clouds, where now the sun is no longer yellow…the </a:t>
            </a:r>
            <a:r>
              <a:rPr kumimoji="0" lang="en-IN" sz="1200" b="0" i="0" u="none" strike="noStrike" cap="none" normalizeH="0" baseline="0" dirty="0" err="1" smtClean="0">
                <a:ln>
                  <a:noFill/>
                </a:ln>
                <a:solidFill>
                  <a:schemeClr val="tx1"/>
                </a:solidFill>
                <a:effectLst/>
                <a:latin typeface="+mj-lt"/>
                <a:cs typeface="Arial" pitchFamily="34" charset="0"/>
              </a:rPr>
              <a:t>pinky</a:t>
            </a:r>
            <a:r>
              <a:rPr kumimoji="0" lang="en-IN" sz="1200" b="0" i="0" u="none" strike="noStrike" cap="none" normalizeH="0" baseline="0" dirty="0" smtClean="0">
                <a:ln>
                  <a:noFill/>
                </a:ln>
                <a:solidFill>
                  <a:schemeClr val="tx1"/>
                </a:solidFill>
                <a:effectLst/>
                <a:latin typeface="+mj-lt"/>
                <a:cs typeface="Arial" pitchFamily="34" charset="0"/>
              </a:rPr>
              <a:t>-orange rays of the setting sun reach you through the clouds…still soft but tinged purple and blue now. It’s evening and the light is beginning to fade. After a time of flying, you slowly begin to descend…gradually you come lower and lower until your feet are firmly on the ground again. You find yourself once more under the tree on the road outside the hospital building. You walk slowly back towards the building, enter the child psychiatry block and walk up the stairs, down the corridor and back into the room where we are now. Relax, stretch and when you are ready, you can open your eyes.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3803286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7772400" cy="936104"/>
          </a:xfrm>
        </p:spPr>
        <p:txBody>
          <a:bodyPr/>
          <a:lstStyle/>
          <a:p>
            <a:r>
              <a:rPr lang="en-IN" dirty="0" smtClean="0"/>
              <a:t>Temper Tantrums</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59</a:t>
            </a:fld>
            <a:endParaRPr lang="en-IN"/>
          </a:p>
        </p:txBody>
      </p:sp>
      <p:sp>
        <p:nvSpPr>
          <p:cNvPr id="4" name="Content Placeholder 3"/>
          <p:cNvSpPr>
            <a:spLocks noGrp="1"/>
          </p:cNvSpPr>
          <p:nvPr>
            <p:ph sz="quarter" idx="1"/>
          </p:nvPr>
        </p:nvSpPr>
        <p:spPr>
          <a:xfrm>
            <a:off x="323528" y="1447800"/>
            <a:ext cx="8363272" cy="4572000"/>
          </a:xfrm>
        </p:spPr>
        <p:txBody>
          <a:bodyPr/>
          <a:lstStyle/>
          <a:p>
            <a:r>
              <a:rPr lang="en-IN" dirty="0" smtClean="0"/>
              <a:t>When a child cries/ screams excessively when her demands are not met.</a:t>
            </a:r>
          </a:p>
          <a:p>
            <a:r>
              <a:rPr lang="en-IN" dirty="0" smtClean="0"/>
              <a:t>It may also manifest as anger outbursts and physical aggression.</a:t>
            </a:r>
          </a:p>
          <a:p>
            <a:r>
              <a:rPr lang="en-IN" dirty="0" smtClean="0"/>
              <a:t>Subsides only when the demands are met.</a:t>
            </a:r>
          </a:p>
          <a:p>
            <a:pPr marL="0" indent="0">
              <a:buNone/>
            </a:pPr>
            <a:endParaRPr lang="en-IN" dirty="0"/>
          </a:p>
        </p:txBody>
      </p:sp>
    </p:spTree>
    <p:extLst>
      <p:ext uri="{BB962C8B-B14F-4D97-AF65-F5344CB8AC3E}">
        <p14:creationId xmlns:p14="http://schemas.microsoft.com/office/powerpoint/2010/main" val="2549295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428604"/>
            <a:ext cx="8329642" cy="5591196"/>
          </a:xfrm>
        </p:spPr>
        <p:txBody>
          <a:bodyPr>
            <a:normAutofit/>
          </a:bodyPr>
          <a:lstStyle/>
          <a:p>
            <a:pPr lvl="0">
              <a:buNone/>
            </a:pPr>
            <a:r>
              <a:rPr lang="en-US" b="1" u="sng" dirty="0" smtClean="0"/>
              <a:t>Discussion:</a:t>
            </a:r>
          </a:p>
          <a:p>
            <a:pPr lvl="0"/>
            <a:r>
              <a:rPr lang="en-US" dirty="0" smtClean="0"/>
              <a:t>How did you feel when you re-visited happy memories versus difficult and traumatic ones? </a:t>
            </a:r>
          </a:p>
          <a:p>
            <a:pPr lvl="0"/>
            <a:r>
              <a:rPr lang="en-US" dirty="0" smtClean="0"/>
              <a:t>Who helped/ how did you cope? </a:t>
            </a:r>
            <a:endParaRPr lang="en-IN" dirty="0" smtClean="0"/>
          </a:p>
          <a:p>
            <a:pPr lvl="0"/>
            <a:r>
              <a:rPr lang="en-US" dirty="0" smtClean="0"/>
              <a:t>The importance of being in touch with your own early childhoods so you know what it is like to be a young child, what makes young children happy, angry or sad…what children like to do etc. </a:t>
            </a:r>
          </a:p>
          <a:p>
            <a:pPr lvl="0"/>
            <a:r>
              <a:rPr lang="en-US" dirty="0" smtClean="0"/>
              <a:t>How this sensitivity is essential to working effectively with children.</a:t>
            </a:r>
            <a:endParaRPr lang="en-IN" dirty="0" smtClean="0"/>
          </a:p>
          <a:p>
            <a:pPr marL="0" indent="0">
              <a:buNone/>
            </a:pPr>
            <a:endParaRPr lang="en-IN" dirty="0"/>
          </a:p>
        </p:txBody>
      </p:sp>
      <p:sp>
        <p:nvSpPr>
          <p:cNvPr id="4" name="Slide Number Placeholder 3"/>
          <p:cNvSpPr>
            <a:spLocks noGrp="1"/>
          </p:cNvSpPr>
          <p:nvPr>
            <p:ph type="sldNum" sz="quarter" idx="12"/>
          </p:nvPr>
        </p:nvSpPr>
        <p:spPr/>
        <p:txBody>
          <a:bodyPr/>
          <a:lstStyle/>
          <a:p>
            <a:fld id="{F42C4A4B-6EFE-42E2-BAF9-5D545D2F71FF}" type="slidenum">
              <a:rPr lang="en-IN" smtClean="0"/>
              <a:pPr/>
              <a:t>6</a:t>
            </a:fld>
            <a:endParaRPr lang="en-IN"/>
          </a:p>
        </p:txBody>
      </p:sp>
    </p:spTree>
    <p:extLst>
      <p:ext uri="{BB962C8B-B14F-4D97-AF65-F5344CB8AC3E}">
        <p14:creationId xmlns:p14="http://schemas.microsoft.com/office/powerpoint/2010/main" val="14103474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507288" cy="922114"/>
          </a:xfrm>
        </p:spPr>
        <p:txBody>
          <a:bodyPr/>
          <a:lstStyle/>
          <a:p>
            <a:r>
              <a:rPr lang="en-IN" dirty="0" smtClean="0"/>
              <a:t>Management of Temper Tantrums</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60</a:t>
            </a:fld>
            <a:endParaRPr lang="en-IN"/>
          </a:p>
        </p:txBody>
      </p:sp>
      <p:sp>
        <p:nvSpPr>
          <p:cNvPr id="4" name="Content Placeholder 3"/>
          <p:cNvSpPr>
            <a:spLocks noGrp="1"/>
          </p:cNvSpPr>
          <p:nvPr>
            <p:ph sz="quarter" idx="1"/>
          </p:nvPr>
        </p:nvSpPr>
        <p:spPr>
          <a:xfrm>
            <a:off x="179512" y="1196752"/>
            <a:ext cx="8507288" cy="4823048"/>
          </a:xfrm>
        </p:spPr>
        <p:txBody>
          <a:bodyPr>
            <a:normAutofit/>
          </a:bodyPr>
          <a:lstStyle/>
          <a:p>
            <a:r>
              <a:rPr lang="en-IN" b="1" dirty="0" smtClean="0"/>
              <a:t>Baseline analysis</a:t>
            </a:r>
          </a:p>
          <a:p>
            <a:pPr lvl="1"/>
            <a:r>
              <a:rPr lang="en-IN" dirty="0" smtClean="0"/>
              <a:t>In what circumstances does tantrum occur?</a:t>
            </a:r>
          </a:p>
          <a:p>
            <a:pPr lvl="1"/>
            <a:r>
              <a:rPr lang="en-IN" dirty="0" smtClean="0"/>
              <a:t>What is demand of the child?</a:t>
            </a:r>
          </a:p>
          <a:p>
            <a:pPr lvl="1"/>
            <a:r>
              <a:rPr lang="en-IN" dirty="0" smtClean="0"/>
              <a:t>How does the tantrum manifest? (what does the child do?)</a:t>
            </a:r>
          </a:p>
          <a:p>
            <a:pPr lvl="1"/>
            <a:r>
              <a:rPr lang="en-IN" dirty="0" smtClean="0"/>
              <a:t>How often does it happen and how long does it last?</a:t>
            </a:r>
          </a:p>
          <a:p>
            <a:pPr lvl="1"/>
            <a:r>
              <a:rPr lang="en-IN" dirty="0" smtClean="0"/>
              <a:t>How do caregivers respond?</a:t>
            </a:r>
          </a:p>
          <a:p>
            <a:pPr lvl="1"/>
            <a:r>
              <a:rPr lang="en-IN" dirty="0" smtClean="0"/>
              <a:t>How effective is that response?</a:t>
            </a:r>
          </a:p>
        </p:txBody>
      </p:sp>
    </p:spTree>
    <p:extLst>
      <p:ext uri="{BB962C8B-B14F-4D97-AF65-F5344CB8AC3E}">
        <p14:creationId xmlns:p14="http://schemas.microsoft.com/office/powerpoint/2010/main" val="21469430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61</a:t>
            </a:fld>
            <a:endParaRPr lang="en-IN"/>
          </a:p>
        </p:txBody>
      </p:sp>
      <p:sp>
        <p:nvSpPr>
          <p:cNvPr id="4" name="Content Placeholder 3"/>
          <p:cNvSpPr>
            <a:spLocks noGrp="1"/>
          </p:cNvSpPr>
          <p:nvPr>
            <p:ph sz="quarter" idx="1"/>
          </p:nvPr>
        </p:nvSpPr>
        <p:spPr>
          <a:xfrm>
            <a:off x="179512" y="404664"/>
            <a:ext cx="8507288" cy="5976664"/>
          </a:xfrm>
        </p:spPr>
        <p:txBody>
          <a:bodyPr/>
          <a:lstStyle/>
          <a:p>
            <a:r>
              <a:rPr lang="en-IN" b="1" dirty="0" smtClean="0"/>
              <a:t>Before the tantrum occurs…</a:t>
            </a:r>
          </a:p>
          <a:p>
            <a:pPr lvl="1"/>
            <a:r>
              <a:rPr lang="en-IN" dirty="0" smtClean="0"/>
              <a:t>Anticipate </a:t>
            </a:r>
            <a:r>
              <a:rPr lang="en-IN" dirty="0"/>
              <a:t>provocations and provide for child’s legitimate needs.</a:t>
            </a:r>
          </a:p>
          <a:p>
            <a:pPr lvl="1"/>
            <a:r>
              <a:rPr lang="en-IN" dirty="0"/>
              <a:t>Keep child happy and engaged.</a:t>
            </a:r>
          </a:p>
          <a:p>
            <a:pPr lvl="1"/>
            <a:r>
              <a:rPr lang="en-IN" dirty="0"/>
              <a:t>Let caregiver-child interaction be in the context of activity, not only in the context of demand</a:t>
            </a:r>
            <a:r>
              <a:rPr lang="en-IN" dirty="0" smtClean="0"/>
              <a:t>.</a:t>
            </a:r>
          </a:p>
          <a:p>
            <a:pPr lvl="1"/>
            <a:r>
              <a:rPr lang="en-IN" dirty="0" smtClean="0"/>
              <a:t>Structure the child’s time so that the child is actively engaged.</a:t>
            </a:r>
          </a:p>
          <a:p>
            <a:r>
              <a:rPr lang="en-IN" b="1" dirty="0" smtClean="0"/>
              <a:t>When tantrum occurs…</a:t>
            </a:r>
          </a:p>
          <a:p>
            <a:r>
              <a:rPr lang="en-IN" dirty="0" smtClean="0"/>
              <a:t>Distract the child’s attention/ get him to do some other activity.</a:t>
            </a:r>
          </a:p>
          <a:p>
            <a:r>
              <a:rPr lang="en-IN" dirty="0" smtClean="0"/>
              <a:t>Ignore the tantrum—resume communication when the child stops crying/ screaming/demanding—and clearly let the child know what you are doing.</a:t>
            </a:r>
          </a:p>
          <a:p>
            <a:r>
              <a:rPr lang="en-IN" dirty="0" smtClean="0"/>
              <a:t>Tell the child you know she is upset. Soothe the child gently (gentle physical restraint).</a:t>
            </a:r>
            <a:endParaRPr lang="en-IN" dirty="0"/>
          </a:p>
          <a:p>
            <a:pPr marL="0" indent="0">
              <a:buNone/>
            </a:pPr>
            <a:endParaRPr lang="en-IN" dirty="0"/>
          </a:p>
          <a:p>
            <a:endParaRPr lang="en-IN" dirty="0"/>
          </a:p>
        </p:txBody>
      </p:sp>
    </p:spTree>
    <p:extLst>
      <p:ext uri="{BB962C8B-B14F-4D97-AF65-F5344CB8AC3E}">
        <p14:creationId xmlns:p14="http://schemas.microsoft.com/office/powerpoint/2010/main" val="22854740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5720" y="285728"/>
            <a:ext cx="8572560" cy="6357982"/>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buNone/>
            </a:pPr>
            <a:endParaRPr lang="en-IN" sz="5400" dirty="0" smtClean="0"/>
          </a:p>
          <a:p>
            <a:pPr algn="ctr">
              <a:buNone/>
            </a:pPr>
            <a:endParaRPr lang="en-IN" sz="5400" dirty="0" smtClean="0"/>
          </a:p>
          <a:p>
            <a:pPr algn="ctr">
              <a:buNone/>
            </a:pPr>
            <a:endParaRPr lang="en-IN" sz="5400" dirty="0"/>
          </a:p>
          <a:p>
            <a:pPr algn="ctr">
              <a:buNone/>
            </a:pPr>
            <a:r>
              <a:rPr lang="en-IN" sz="5400" dirty="0" smtClean="0"/>
              <a:t>Understanding Trauma Experiences in Young Children</a:t>
            </a:r>
            <a:endParaRPr lang="en-IN" sz="5400" dirty="0"/>
          </a:p>
        </p:txBody>
      </p:sp>
      <p:sp>
        <p:nvSpPr>
          <p:cNvPr id="4" name="Slide Number Placeholder 3"/>
          <p:cNvSpPr>
            <a:spLocks noGrp="1"/>
          </p:cNvSpPr>
          <p:nvPr>
            <p:ph type="sldNum" sz="quarter" idx="12"/>
          </p:nvPr>
        </p:nvSpPr>
        <p:spPr/>
        <p:txBody>
          <a:bodyPr/>
          <a:lstStyle/>
          <a:p>
            <a:fld id="{F42C4A4B-6EFE-42E2-BAF9-5D545D2F71FF}" type="slidenum">
              <a:rPr lang="en-IN" smtClean="0"/>
              <a:pPr/>
              <a:t>62</a:t>
            </a:fld>
            <a:endParaRPr lang="en-IN"/>
          </a:p>
        </p:txBody>
      </p:sp>
    </p:spTree>
    <p:extLst>
      <p:ext uri="{BB962C8B-B14F-4D97-AF65-F5344CB8AC3E}">
        <p14:creationId xmlns:p14="http://schemas.microsoft.com/office/powerpoint/2010/main" val="154145389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rmAutofit fontScale="90000"/>
          </a:bodyPr>
          <a:lstStyle/>
          <a:p>
            <a:r>
              <a:rPr lang="en-IN" b="1" dirty="0" smtClean="0"/>
              <a:t>Activity 1: Thinking about What Trauma Means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63</a:t>
            </a:fld>
            <a:endParaRPr lang="en-IN"/>
          </a:p>
        </p:txBody>
      </p:sp>
      <p:sp>
        <p:nvSpPr>
          <p:cNvPr id="4" name="Content Placeholder 3"/>
          <p:cNvSpPr>
            <a:spLocks noGrp="1"/>
          </p:cNvSpPr>
          <p:nvPr>
            <p:ph sz="quarter" idx="1"/>
          </p:nvPr>
        </p:nvSpPr>
        <p:spPr>
          <a:xfrm>
            <a:off x="323528" y="1447800"/>
            <a:ext cx="8363272" cy="4572000"/>
          </a:xfrm>
        </p:spPr>
        <p:txBody>
          <a:bodyPr>
            <a:normAutofit fontScale="77500" lnSpcReduction="20000"/>
          </a:bodyPr>
          <a:lstStyle/>
          <a:p>
            <a:pPr marL="0" indent="0">
              <a:buNone/>
            </a:pPr>
            <a:r>
              <a:rPr lang="en-IN" sz="2800" dirty="0" smtClean="0"/>
              <a:t>Objective</a:t>
            </a:r>
            <a:r>
              <a:rPr lang="en-IN" sz="2800" dirty="0"/>
              <a:t>: </a:t>
            </a:r>
            <a:endParaRPr lang="en-IN" sz="3600" dirty="0"/>
          </a:p>
          <a:p>
            <a:pPr lvl="0"/>
            <a:r>
              <a:rPr lang="en-IN" sz="2800" dirty="0"/>
              <a:t>To understand what trauma is and how we view it.</a:t>
            </a:r>
            <a:endParaRPr lang="en-IN" sz="3600" dirty="0"/>
          </a:p>
          <a:p>
            <a:r>
              <a:rPr lang="en-IN" sz="2800" dirty="0"/>
              <a:t>Method: Visualization, drawing, narrative</a:t>
            </a:r>
            <a:endParaRPr lang="en-IN" sz="3600" dirty="0"/>
          </a:p>
          <a:p>
            <a:r>
              <a:rPr lang="en-IN" sz="2800" dirty="0"/>
              <a:t>Materials: paper and colours</a:t>
            </a:r>
            <a:endParaRPr lang="en-IN" sz="3600" dirty="0"/>
          </a:p>
          <a:p>
            <a:pPr marL="0" indent="0">
              <a:buNone/>
            </a:pPr>
            <a:r>
              <a:rPr lang="en-IN" sz="2800" dirty="0"/>
              <a:t>Process:</a:t>
            </a:r>
            <a:endParaRPr lang="en-IN" sz="3600" dirty="0"/>
          </a:p>
          <a:p>
            <a:pPr lvl="0"/>
            <a:r>
              <a:rPr lang="en-IN" sz="2800" dirty="0"/>
              <a:t>Ask participants to do the following, step by step:</a:t>
            </a:r>
            <a:endParaRPr lang="en-IN" sz="3600" dirty="0"/>
          </a:p>
          <a:p>
            <a:pPr lvl="1"/>
            <a:r>
              <a:rPr lang="en-IN" dirty="0"/>
              <a:t>Close your eyes and think of a traumatic time/event in your lives.</a:t>
            </a:r>
            <a:endParaRPr lang="en-IN" sz="3200" dirty="0"/>
          </a:p>
          <a:p>
            <a:pPr lvl="1"/>
            <a:r>
              <a:rPr lang="en-IN" dirty="0"/>
              <a:t>Imagine the event/ time as an image (not a narrative/ not in words)…like a still photograph.</a:t>
            </a:r>
            <a:endParaRPr lang="en-IN" sz="3200" dirty="0"/>
          </a:p>
          <a:p>
            <a:pPr lvl="1"/>
            <a:r>
              <a:rPr lang="en-IN" dirty="0"/>
              <a:t>Now, draw it.</a:t>
            </a:r>
            <a:endParaRPr lang="en-IN" sz="3200" dirty="0"/>
          </a:p>
          <a:p>
            <a:pPr lvl="1"/>
            <a:r>
              <a:rPr lang="en-IN" dirty="0"/>
              <a:t>Now describe it—either to yourself or the person next to you.</a:t>
            </a:r>
            <a:endParaRPr lang="en-IN" sz="3200" dirty="0"/>
          </a:p>
          <a:p>
            <a:pPr marL="0" indent="0">
              <a:buNone/>
            </a:pPr>
            <a:r>
              <a:rPr lang="en-IN" sz="2800" dirty="0"/>
              <a:t>Discussion:</a:t>
            </a:r>
            <a:endParaRPr lang="en-IN" sz="3600" dirty="0"/>
          </a:p>
          <a:p>
            <a:pPr lvl="0"/>
            <a:r>
              <a:rPr lang="en-IN" sz="2800" dirty="0"/>
              <a:t>What sort of images and feelings came back to you?</a:t>
            </a:r>
            <a:endParaRPr lang="en-IN" sz="3600" dirty="0"/>
          </a:p>
          <a:p>
            <a:pPr lvl="0"/>
            <a:r>
              <a:rPr lang="en-IN" sz="2800" dirty="0"/>
              <a:t>Was it easy to express the emotions you felt?</a:t>
            </a:r>
            <a:endParaRPr lang="en-IN" sz="3600" dirty="0"/>
          </a:p>
          <a:p>
            <a:endParaRPr lang="en-IN" dirty="0"/>
          </a:p>
        </p:txBody>
      </p:sp>
    </p:spTree>
    <p:extLst>
      <p:ext uri="{BB962C8B-B14F-4D97-AF65-F5344CB8AC3E}">
        <p14:creationId xmlns:p14="http://schemas.microsoft.com/office/powerpoint/2010/main" val="107487898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flipH="1">
            <a:off x="8458200" y="609600"/>
            <a:ext cx="76200" cy="76200"/>
          </a:xfrm>
        </p:spPr>
        <p:txBody>
          <a:bodyPr>
            <a:normAutofit fontScale="90000"/>
          </a:bodyPr>
          <a:lstStyle/>
          <a:p>
            <a:pPr eaLnBrk="1" fontAlgn="auto" hangingPunct="1">
              <a:spcAft>
                <a:spcPts val="0"/>
              </a:spcAft>
              <a:defRPr/>
            </a:pPr>
            <a:endParaRPr lang="en-US" dirty="0" smtClean="0">
              <a:solidFill>
                <a:schemeClr val="accent1">
                  <a:tint val="88000"/>
                  <a:satMod val="150000"/>
                </a:schemeClr>
              </a:solidFill>
            </a:endParaRPr>
          </a:p>
        </p:txBody>
      </p:sp>
      <p:sp>
        <p:nvSpPr>
          <p:cNvPr id="3075" name="Rectangle 3"/>
          <p:cNvSpPr>
            <a:spLocks noGrp="1" noChangeArrowheads="1"/>
          </p:cNvSpPr>
          <p:nvPr>
            <p:ph idx="1"/>
          </p:nvPr>
        </p:nvSpPr>
        <p:spPr>
          <a:xfrm>
            <a:off x="381000" y="457200"/>
            <a:ext cx="8382000" cy="6096000"/>
          </a:xfrm>
        </p:spPr>
        <p:txBody>
          <a:bodyPr>
            <a:normAutofit fontScale="92500" lnSpcReduction="10000"/>
          </a:bodyPr>
          <a:lstStyle/>
          <a:p>
            <a:pPr eaLnBrk="1" hangingPunct="1">
              <a:lnSpc>
                <a:spcPct val="90000"/>
              </a:lnSpc>
              <a:buFontTx/>
              <a:buNone/>
            </a:pPr>
            <a:r>
              <a:rPr lang="en-US" altLang="en-US" b="1" dirty="0" smtClean="0"/>
              <a:t>Trauma…</a:t>
            </a:r>
          </a:p>
          <a:p>
            <a:pPr algn="ctr" eaLnBrk="1" hangingPunct="1">
              <a:lnSpc>
                <a:spcPct val="90000"/>
              </a:lnSpc>
              <a:buFontTx/>
              <a:buNone/>
            </a:pPr>
            <a:r>
              <a:rPr lang="en-US" altLang="en-US" dirty="0" smtClean="0"/>
              <a:t>Domestic Violence</a:t>
            </a:r>
          </a:p>
          <a:p>
            <a:pPr algn="ctr" eaLnBrk="1" hangingPunct="1">
              <a:lnSpc>
                <a:spcPct val="90000"/>
              </a:lnSpc>
              <a:buFontTx/>
              <a:buNone/>
            </a:pPr>
            <a:r>
              <a:rPr lang="en-US" altLang="en-US" dirty="0" smtClean="0"/>
              <a:t>Natural Disasters</a:t>
            </a:r>
          </a:p>
          <a:p>
            <a:pPr algn="ctr" eaLnBrk="1" hangingPunct="1">
              <a:lnSpc>
                <a:spcPct val="90000"/>
              </a:lnSpc>
              <a:buFontTx/>
              <a:buNone/>
            </a:pPr>
            <a:r>
              <a:rPr lang="en-US" altLang="en-US" dirty="0" smtClean="0">
                <a:solidFill>
                  <a:srgbClr val="FF0000"/>
                </a:solidFill>
              </a:rPr>
              <a:t>Man-made Disasters</a:t>
            </a:r>
          </a:p>
          <a:p>
            <a:pPr algn="ctr" eaLnBrk="1" hangingPunct="1">
              <a:lnSpc>
                <a:spcPct val="90000"/>
              </a:lnSpc>
              <a:buFontTx/>
              <a:buNone/>
            </a:pPr>
            <a:r>
              <a:rPr lang="en-US" altLang="en-US" dirty="0" smtClean="0">
                <a:solidFill>
                  <a:srgbClr val="FF0000"/>
                </a:solidFill>
              </a:rPr>
              <a:t>Death, Dying, Bereavement</a:t>
            </a:r>
          </a:p>
          <a:p>
            <a:pPr algn="ctr" eaLnBrk="1" hangingPunct="1">
              <a:lnSpc>
                <a:spcPct val="90000"/>
              </a:lnSpc>
              <a:buFontTx/>
              <a:buNone/>
            </a:pPr>
            <a:r>
              <a:rPr lang="en-US" altLang="en-US" dirty="0" smtClean="0">
                <a:solidFill>
                  <a:srgbClr val="FF0000"/>
                </a:solidFill>
              </a:rPr>
              <a:t>Loss Experiences</a:t>
            </a:r>
          </a:p>
          <a:p>
            <a:pPr algn="ctr" eaLnBrk="1" hangingPunct="1">
              <a:lnSpc>
                <a:spcPct val="90000"/>
              </a:lnSpc>
              <a:buFontTx/>
              <a:buNone/>
            </a:pPr>
            <a:r>
              <a:rPr lang="en-US" altLang="en-US" dirty="0" smtClean="0">
                <a:solidFill>
                  <a:srgbClr val="FF0000"/>
                </a:solidFill>
              </a:rPr>
              <a:t>Rape, Child Sexual Abuse</a:t>
            </a:r>
          </a:p>
          <a:p>
            <a:pPr algn="ctr" eaLnBrk="1" hangingPunct="1">
              <a:lnSpc>
                <a:spcPct val="90000"/>
              </a:lnSpc>
              <a:buFontTx/>
              <a:buNone/>
            </a:pPr>
            <a:r>
              <a:rPr lang="en-US" altLang="en-US" dirty="0" smtClean="0"/>
              <a:t>(Child) Trafficking</a:t>
            </a:r>
          </a:p>
          <a:p>
            <a:pPr algn="ctr" eaLnBrk="1" hangingPunct="1">
              <a:lnSpc>
                <a:spcPct val="90000"/>
              </a:lnSpc>
              <a:buFontTx/>
              <a:buNone/>
            </a:pPr>
            <a:r>
              <a:rPr lang="en-US" altLang="en-US" dirty="0" smtClean="0"/>
              <a:t>Accidents – Disfigurement, Loss Of Limb</a:t>
            </a:r>
          </a:p>
          <a:p>
            <a:pPr algn="ctr" eaLnBrk="1" hangingPunct="1">
              <a:lnSpc>
                <a:spcPct val="90000"/>
              </a:lnSpc>
              <a:buFontTx/>
              <a:buNone/>
            </a:pPr>
            <a:r>
              <a:rPr lang="en-US" altLang="en-US" dirty="0" smtClean="0"/>
              <a:t>Terminal Illnesses</a:t>
            </a:r>
          </a:p>
          <a:p>
            <a:pPr algn="ctr" eaLnBrk="1" hangingPunct="1">
              <a:lnSpc>
                <a:spcPct val="90000"/>
              </a:lnSpc>
              <a:buFontTx/>
              <a:buNone/>
            </a:pPr>
            <a:r>
              <a:rPr lang="en-US" altLang="en-US" dirty="0" smtClean="0"/>
              <a:t>Torture</a:t>
            </a:r>
          </a:p>
          <a:p>
            <a:pPr algn="ctr">
              <a:lnSpc>
                <a:spcPct val="90000"/>
              </a:lnSpc>
              <a:buNone/>
            </a:pPr>
            <a:r>
              <a:rPr lang="en-US" altLang="en-US" dirty="0" smtClean="0">
                <a:solidFill>
                  <a:srgbClr val="FF0000"/>
                </a:solidFill>
              </a:rPr>
              <a:t>Difficult </a:t>
            </a:r>
            <a:r>
              <a:rPr lang="en-US" altLang="en-US" dirty="0">
                <a:solidFill>
                  <a:srgbClr val="FF0000"/>
                </a:solidFill>
              </a:rPr>
              <a:t>Experiences</a:t>
            </a:r>
          </a:p>
          <a:p>
            <a:pPr algn="ctr">
              <a:lnSpc>
                <a:spcPct val="90000"/>
              </a:lnSpc>
              <a:buNone/>
            </a:pPr>
            <a:r>
              <a:rPr lang="en-US" altLang="en-US" dirty="0"/>
              <a:t>Sex and Sexuality</a:t>
            </a:r>
          </a:p>
          <a:p>
            <a:pPr algn="ctr">
              <a:lnSpc>
                <a:spcPct val="90000"/>
              </a:lnSpc>
              <a:buNone/>
            </a:pPr>
            <a:r>
              <a:rPr lang="en-US" altLang="en-US" dirty="0">
                <a:solidFill>
                  <a:srgbClr val="FF0000"/>
                </a:solidFill>
              </a:rPr>
              <a:t>Abuse, violence, Violation, Exploitation</a:t>
            </a:r>
          </a:p>
          <a:p>
            <a:pPr algn="ctr">
              <a:lnSpc>
                <a:spcPct val="90000"/>
              </a:lnSpc>
              <a:buNone/>
            </a:pPr>
            <a:r>
              <a:rPr lang="en-US" altLang="en-US" dirty="0">
                <a:solidFill>
                  <a:srgbClr val="FF0000"/>
                </a:solidFill>
              </a:rPr>
              <a:t>Gender and Patriarchy</a:t>
            </a:r>
          </a:p>
          <a:p>
            <a:pPr algn="ctr">
              <a:lnSpc>
                <a:spcPct val="90000"/>
              </a:lnSpc>
              <a:buNone/>
            </a:pPr>
            <a:r>
              <a:rPr lang="en-US" altLang="en-US" dirty="0">
                <a:solidFill>
                  <a:srgbClr val="FF0000"/>
                </a:solidFill>
              </a:rPr>
              <a:t>Power and Domination</a:t>
            </a:r>
          </a:p>
          <a:p>
            <a:pPr algn="ctr" eaLnBrk="1" hangingPunct="1">
              <a:lnSpc>
                <a:spcPct val="90000"/>
              </a:lnSpc>
              <a:buFontTx/>
              <a:buNone/>
            </a:pPr>
            <a:endParaRPr lang="en-US" altLang="en-US" dirty="0" smtClean="0"/>
          </a:p>
        </p:txBody>
      </p:sp>
      <p:sp>
        <p:nvSpPr>
          <p:cNvPr id="3" name="Slide Number Placeholder 2"/>
          <p:cNvSpPr>
            <a:spLocks noGrp="1"/>
          </p:cNvSpPr>
          <p:nvPr>
            <p:ph type="sldNum" sz="quarter" idx="12"/>
          </p:nvPr>
        </p:nvSpPr>
        <p:spPr/>
        <p:txBody>
          <a:bodyPr/>
          <a:lstStyle/>
          <a:p>
            <a:fld id="{355124D6-B63E-43F8-800B-A49973767DB3}" type="slidenum">
              <a:rPr lang="en-IN" smtClean="0"/>
              <a:t>64</a:t>
            </a:fld>
            <a:endParaRPr lang="en-IN"/>
          </a:p>
        </p:txBody>
      </p:sp>
    </p:spTree>
    <p:extLst>
      <p:ext uri="{BB962C8B-B14F-4D97-AF65-F5344CB8AC3E}">
        <p14:creationId xmlns:p14="http://schemas.microsoft.com/office/powerpoint/2010/main" val="289909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dissolv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dissolv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dissolv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dissolve">
                                      <p:cBhvr>
                                        <p:cTn id="22" dur="5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dissolve">
                                      <p:cBhvr>
                                        <p:cTn id="27" dur="5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dissolve">
                                      <p:cBhvr>
                                        <p:cTn id="32" dur="500"/>
                                        <p:tgtEl>
                                          <p:spTgt spid="30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dissolve">
                                      <p:cBhvr>
                                        <p:cTn id="37" dur="500"/>
                                        <p:tgtEl>
                                          <p:spTgt spid="307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075">
                                            <p:txEl>
                                              <p:pRg st="7" end="7"/>
                                            </p:txEl>
                                          </p:spTgt>
                                        </p:tgtEl>
                                        <p:attrNameLst>
                                          <p:attrName>style.visibility</p:attrName>
                                        </p:attrNameLst>
                                      </p:cBhvr>
                                      <p:to>
                                        <p:strVal val="visible"/>
                                      </p:to>
                                    </p:set>
                                    <p:animEffect transition="in" filter="dissolve">
                                      <p:cBhvr>
                                        <p:cTn id="42" dur="500"/>
                                        <p:tgtEl>
                                          <p:spTgt spid="307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075">
                                            <p:txEl>
                                              <p:pRg st="8" end="8"/>
                                            </p:txEl>
                                          </p:spTgt>
                                        </p:tgtEl>
                                        <p:attrNameLst>
                                          <p:attrName>style.visibility</p:attrName>
                                        </p:attrNameLst>
                                      </p:cBhvr>
                                      <p:to>
                                        <p:strVal val="visible"/>
                                      </p:to>
                                    </p:set>
                                    <p:animEffect transition="in" filter="dissolve">
                                      <p:cBhvr>
                                        <p:cTn id="47" dur="500"/>
                                        <p:tgtEl>
                                          <p:spTgt spid="307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075">
                                            <p:txEl>
                                              <p:pRg st="9" end="9"/>
                                            </p:txEl>
                                          </p:spTgt>
                                        </p:tgtEl>
                                        <p:attrNameLst>
                                          <p:attrName>style.visibility</p:attrName>
                                        </p:attrNameLst>
                                      </p:cBhvr>
                                      <p:to>
                                        <p:strVal val="visible"/>
                                      </p:to>
                                    </p:set>
                                    <p:animEffect transition="in" filter="dissolve">
                                      <p:cBhvr>
                                        <p:cTn id="52" dur="500"/>
                                        <p:tgtEl>
                                          <p:spTgt spid="307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075">
                                            <p:txEl>
                                              <p:pRg st="10" end="10"/>
                                            </p:txEl>
                                          </p:spTgt>
                                        </p:tgtEl>
                                        <p:attrNameLst>
                                          <p:attrName>style.visibility</p:attrName>
                                        </p:attrNameLst>
                                      </p:cBhvr>
                                      <p:to>
                                        <p:strVal val="visible"/>
                                      </p:to>
                                    </p:set>
                                    <p:animEffect transition="in" filter="dissolve">
                                      <p:cBhvr>
                                        <p:cTn id="57" dur="500"/>
                                        <p:tgtEl>
                                          <p:spTgt spid="307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075">
                                            <p:txEl>
                                              <p:pRg st="11" end="11"/>
                                            </p:txEl>
                                          </p:spTgt>
                                        </p:tgtEl>
                                        <p:attrNameLst>
                                          <p:attrName>style.visibility</p:attrName>
                                        </p:attrNameLst>
                                      </p:cBhvr>
                                      <p:to>
                                        <p:strVal val="visible"/>
                                      </p:to>
                                    </p:set>
                                    <p:animEffect transition="in" filter="dissolve">
                                      <p:cBhvr>
                                        <p:cTn id="62" dur="500"/>
                                        <p:tgtEl>
                                          <p:spTgt spid="307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075">
                                            <p:txEl>
                                              <p:pRg st="12" end="12"/>
                                            </p:txEl>
                                          </p:spTgt>
                                        </p:tgtEl>
                                        <p:attrNameLst>
                                          <p:attrName>style.visibility</p:attrName>
                                        </p:attrNameLst>
                                      </p:cBhvr>
                                      <p:to>
                                        <p:strVal val="visible"/>
                                      </p:to>
                                    </p:set>
                                    <p:animEffect transition="in" filter="dissolve">
                                      <p:cBhvr>
                                        <p:cTn id="67" dur="500"/>
                                        <p:tgtEl>
                                          <p:spTgt spid="307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075">
                                            <p:txEl>
                                              <p:pRg st="13" end="13"/>
                                            </p:txEl>
                                          </p:spTgt>
                                        </p:tgtEl>
                                        <p:attrNameLst>
                                          <p:attrName>style.visibility</p:attrName>
                                        </p:attrNameLst>
                                      </p:cBhvr>
                                      <p:to>
                                        <p:strVal val="visible"/>
                                      </p:to>
                                    </p:set>
                                    <p:animEffect transition="in" filter="dissolve">
                                      <p:cBhvr>
                                        <p:cTn id="72" dur="500"/>
                                        <p:tgtEl>
                                          <p:spTgt spid="307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075">
                                            <p:txEl>
                                              <p:pRg st="14" end="14"/>
                                            </p:txEl>
                                          </p:spTgt>
                                        </p:tgtEl>
                                        <p:attrNameLst>
                                          <p:attrName>style.visibility</p:attrName>
                                        </p:attrNameLst>
                                      </p:cBhvr>
                                      <p:to>
                                        <p:strVal val="visible"/>
                                      </p:to>
                                    </p:set>
                                    <p:animEffect transition="in" filter="dissolve">
                                      <p:cBhvr>
                                        <p:cTn id="77" dur="500"/>
                                        <p:tgtEl>
                                          <p:spTgt spid="3075">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3075">
                                            <p:txEl>
                                              <p:pRg st="15" end="15"/>
                                            </p:txEl>
                                          </p:spTgt>
                                        </p:tgtEl>
                                        <p:attrNameLst>
                                          <p:attrName>style.visibility</p:attrName>
                                        </p:attrNameLst>
                                      </p:cBhvr>
                                      <p:to>
                                        <p:strVal val="visible"/>
                                      </p:to>
                                    </p:set>
                                    <p:animEffect transition="in" filter="dissolve">
                                      <p:cBhvr>
                                        <p:cTn id="82" dur="5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Types of Trauma</a:t>
            </a:r>
            <a:br>
              <a:rPr lang="en-IN" b="1" dirty="0"/>
            </a:b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65</a:t>
            </a:fld>
            <a:endParaRPr lang="en-IN"/>
          </a:p>
        </p:txBody>
      </p:sp>
      <p:sp>
        <p:nvSpPr>
          <p:cNvPr id="4" name="Content Placeholder 3"/>
          <p:cNvSpPr>
            <a:spLocks noGrp="1"/>
          </p:cNvSpPr>
          <p:nvPr>
            <p:ph sz="quarter" idx="1"/>
          </p:nvPr>
        </p:nvSpPr>
        <p:spPr>
          <a:xfrm>
            <a:off x="395536" y="1447800"/>
            <a:ext cx="8291264" cy="4572000"/>
          </a:xfrm>
        </p:spPr>
        <p:txBody>
          <a:bodyPr>
            <a:normAutofit/>
          </a:bodyPr>
          <a:lstStyle/>
          <a:p>
            <a:pPr marL="0" indent="0">
              <a:buNone/>
            </a:pPr>
            <a:r>
              <a:rPr lang="en-IN" dirty="0"/>
              <a:t>T</a:t>
            </a:r>
            <a:r>
              <a:rPr lang="en-IN" dirty="0" smtClean="0"/>
              <a:t>wo </a:t>
            </a:r>
            <a:r>
              <a:rPr lang="en-IN" dirty="0"/>
              <a:t>types of trauma that can happen to children:</a:t>
            </a:r>
          </a:p>
          <a:p>
            <a:pPr lvl="0"/>
            <a:r>
              <a:rPr lang="en-US" b="1" dirty="0"/>
              <a:t>Acts of omission: </a:t>
            </a:r>
            <a:r>
              <a:rPr lang="en-US" dirty="0" smtClean="0"/>
              <a:t>psychological </a:t>
            </a:r>
            <a:r>
              <a:rPr lang="en-US" dirty="0"/>
              <a:t>neglect, sustained parental non-responsiveness and psychological or physical unavailability. </a:t>
            </a:r>
            <a:endParaRPr lang="en-IN" dirty="0"/>
          </a:p>
          <a:p>
            <a:pPr lvl="0"/>
            <a:r>
              <a:rPr lang="en-US" b="1" dirty="0"/>
              <a:t>Acts of commission: </a:t>
            </a:r>
            <a:r>
              <a:rPr lang="en-US" dirty="0" smtClean="0"/>
              <a:t>actual </a:t>
            </a:r>
            <a:r>
              <a:rPr lang="en-US" dirty="0"/>
              <a:t>trauma directed toward the </a:t>
            </a:r>
            <a:r>
              <a:rPr lang="en-US" dirty="0" smtClean="0"/>
              <a:t>child.--acts </a:t>
            </a:r>
            <a:r>
              <a:rPr lang="en-US" dirty="0"/>
              <a:t>(of abuse), whether physical, sexual, or psychological, can produce longstanding interpersonal difficulties, as well as distorted thinking patterns, emotional disturbance, and posttraumatic stress.</a:t>
            </a:r>
            <a:endParaRPr lang="en-IN" dirty="0"/>
          </a:p>
          <a:p>
            <a:endParaRPr lang="en-IN" dirty="0"/>
          </a:p>
        </p:txBody>
      </p:sp>
    </p:spTree>
    <p:extLst>
      <p:ext uri="{BB962C8B-B14F-4D97-AF65-F5344CB8AC3E}">
        <p14:creationId xmlns:p14="http://schemas.microsoft.com/office/powerpoint/2010/main" val="9408183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922114"/>
          </a:xfrm>
        </p:spPr>
        <p:txBody>
          <a:bodyPr/>
          <a:lstStyle/>
          <a:p>
            <a:r>
              <a:rPr lang="en-IN" b="1" dirty="0" smtClean="0"/>
              <a:t>Impact of Trauma on Pre-Schoolers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66</a:t>
            </a:fld>
            <a:endParaRPr lang="en-IN"/>
          </a:p>
        </p:txBody>
      </p:sp>
      <p:sp>
        <p:nvSpPr>
          <p:cNvPr id="4" name="Content Placeholder 3"/>
          <p:cNvSpPr>
            <a:spLocks noGrp="1"/>
          </p:cNvSpPr>
          <p:nvPr>
            <p:ph sz="quarter" idx="1"/>
          </p:nvPr>
        </p:nvSpPr>
        <p:spPr>
          <a:xfrm>
            <a:off x="323528" y="1447800"/>
            <a:ext cx="8363272" cy="4572000"/>
          </a:xfrm>
        </p:spPr>
        <p:txBody>
          <a:bodyPr/>
          <a:lstStyle/>
          <a:p>
            <a:r>
              <a:rPr lang="en-US" dirty="0" smtClean="0"/>
              <a:t>Persistent crying/ sadness/ irritability</a:t>
            </a:r>
          </a:p>
          <a:p>
            <a:r>
              <a:rPr lang="en-US" dirty="0" smtClean="0"/>
              <a:t>Refusal to play</a:t>
            </a:r>
          </a:p>
          <a:p>
            <a:r>
              <a:rPr lang="en-US" dirty="0" smtClean="0"/>
              <a:t>Fear, anxiety</a:t>
            </a:r>
          </a:p>
          <a:p>
            <a:r>
              <a:rPr lang="en-US" dirty="0" smtClean="0"/>
              <a:t>Nightmares/flash-backs of traumatic event</a:t>
            </a:r>
          </a:p>
          <a:p>
            <a:r>
              <a:rPr lang="en-US" dirty="0" smtClean="0"/>
              <a:t>Bed-wetting</a:t>
            </a:r>
          </a:p>
          <a:p>
            <a:r>
              <a:rPr lang="en-US" dirty="0" smtClean="0"/>
              <a:t>Extreme fear/panic reactions</a:t>
            </a:r>
            <a:r>
              <a:rPr lang="en-US" dirty="0"/>
              <a:t> </a:t>
            </a:r>
            <a:r>
              <a:rPr lang="en-US" dirty="0" smtClean="0"/>
              <a:t>(when </a:t>
            </a:r>
            <a:r>
              <a:rPr lang="en-US" dirty="0"/>
              <a:t>a child hears the sounds of bombing or sees </a:t>
            </a:r>
            <a:r>
              <a:rPr lang="en-US" dirty="0" smtClean="0"/>
              <a:t>smoke…) </a:t>
            </a:r>
          </a:p>
          <a:p>
            <a:r>
              <a:rPr lang="en-US" dirty="0" smtClean="0"/>
              <a:t>Excessive clinginess to parent (separation anxiety)</a:t>
            </a:r>
          </a:p>
          <a:p>
            <a:r>
              <a:rPr lang="en-US" dirty="0" smtClean="0"/>
              <a:t>Developmental/ </a:t>
            </a:r>
            <a:r>
              <a:rPr lang="en-US" dirty="0"/>
              <a:t>l</a:t>
            </a:r>
            <a:r>
              <a:rPr lang="en-US" dirty="0" smtClean="0"/>
              <a:t>earning abilities  adversely affected</a:t>
            </a:r>
            <a:endParaRPr lang="en-IN" dirty="0"/>
          </a:p>
        </p:txBody>
      </p:sp>
    </p:spTree>
    <p:extLst>
      <p:ext uri="{BB962C8B-B14F-4D97-AF65-F5344CB8AC3E}">
        <p14:creationId xmlns:p14="http://schemas.microsoft.com/office/powerpoint/2010/main" val="4784737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6632"/>
            <a:ext cx="7772400" cy="1728192"/>
          </a:xfrm>
        </p:spPr>
        <p:txBody>
          <a:bodyPr>
            <a:noAutofit/>
          </a:bodyPr>
          <a:lstStyle/>
          <a:p>
            <a:r>
              <a:rPr lang="en-IN" b="1" dirty="0" smtClean="0"/>
              <a:t>A. Loss</a:t>
            </a:r>
            <a:r>
              <a:rPr lang="en-IN" b="1" dirty="0"/>
              <a:t>, Grief, Death </a:t>
            </a:r>
            <a:r>
              <a:rPr lang="en-IN" b="1" dirty="0" smtClean="0"/>
              <a:t>Experiences in Pre-Schoolers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67</a:t>
            </a:fld>
            <a:endParaRPr lang="en-IN"/>
          </a:p>
        </p:txBody>
      </p:sp>
      <p:sp>
        <p:nvSpPr>
          <p:cNvPr id="4" name="Content Placeholder 3"/>
          <p:cNvSpPr>
            <a:spLocks noGrp="1"/>
          </p:cNvSpPr>
          <p:nvPr>
            <p:ph sz="quarter" idx="1"/>
          </p:nvPr>
        </p:nvSpPr>
        <p:spPr>
          <a:xfrm>
            <a:off x="914400" y="2060848"/>
            <a:ext cx="7772400" cy="3958952"/>
          </a:xfrm>
        </p:spPr>
        <p:txBody>
          <a:bodyPr>
            <a:normAutofit/>
          </a:bodyPr>
          <a:lstStyle/>
          <a:p>
            <a:pPr>
              <a:spcBef>
                <a:spcPct val="0"/>
              </a:spcBef>
            </a:pPr>
            <a:r>
              <a:rPr lang="en-IN" sz="3200" b="1" dirty="0" smtClean="0">
                <a:solidFill>
                  <a:schemeClr val="tx2"/>
                </a:solidFill>
                <a:latin typeface="+mj-lt"/>
                <a:ea typeface="+mj-ea"/>
                <a:cs typeface="+mj-cs"/>
              </a:rPr>
              <a:t>How to young children experience loss/grief/death issues?</a:t>
            </a:r>
          </a:p>
          <a:p>
            <a:pPr>
              <a:spcBef>
                <a:spcPct val="0"/>
              </a:spcBef>
            </a:pPr>
            <a:r>
              <a:rPr lang="en-IN" sz="3200" b="1" dirty="0" smtClean="0">
                <a:solidFill>
                  <a:schemeClr val="tx2"/>
                </a:solidFill>
                <a:latin typeface="+mj-lt"/>
                <a:ea typeface="+mj-ea"/>
                <a:cs typeface="+mj-cs"/>
              </a:rPr>
              <a:t>How to explain death to young children?</a:t>
            </a:r>
          </a:p>
          <a:p>
            <a:pPr>
              <a:spcBef>
                <a:spcPct val="0"/>
              </a:spcBef>
            </a:pPr>
            <a:r>
              <a:rPr lang="en-IN" sz="3200" b="1" dirty="0" smtClean="0">
                <a:solidFill>
                  <a:schemeClr val="tx2"/>
                </a:solidFill>
                <a:latin typeface="+mj-lt"/>
                <a:ea typeface="+mj-ea"/>
                <a:cs typeface="+mj-cs"/>
              </a:rPr>
              <a:t>Other responses to young children’s loss experiences.</a:t>
            </a:r>
            <a:endParaRPr lang="en-IN" sz="3200" b="1" dirty="0">
              <a:solidFill>
                <a:schemeClr val="tx2"/>
              </a:solidFill>
              <a:latin typeface="+mj-lt"/>
              <a:ea typeface="+mj-ea"/>
              <a:cs typeface="+mj-cs"/>
            </a:endParaRPr>
          </a:p>
        </p:txBody>
      </p:sp>
    </p:spTree>
    <p:extLst>
      <p:ext uri="{BB962C8B-B14F-4D97-AF65-F5344CB8AC3E}">
        <p14:creationId xmlns:p14="http://schemas.microsoft.com/office/powerpoint/2010/main" val="386926919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002234"/>
          </a:xfrm>
        </p:spPr>
        <p:txBody>
          <a:bodyPr>
            <a:normAutofit/>
          </a:bodyPr>
          <a:lstStyle/>
          <a:p>
            <a:r>
              <a:rPr lang="en-IN" b="1" dirty="0" smtClean="0"/>
              <a:t>Young Children’s Understanding of Death/ How they Grieve</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68</a:t>
            </a:fld>
            <a:endParaRPr lang="en-IN"/>
          </a:p>
        </p:txBody>
      </p:sp>
      <p:sp>
        <p:nvSpPr>
          <p:cNvPr id="4" name="Content Placeholder 3"/>
          <p:cNvSpPr>
            <a:spLocks noGrp="1"/>
          </p:cNvSpPr>
          <p:nvPr>
            <p:ph sz="quarter" idx="1"/>
          </p:nvPr>
        </p:nvSpPr>
        <p:spPr>
          <a:xfrm>
            <a:off x="914400" y="2348880"/>
            <a:ext cx="7772400" cy="3670920"/>
          </a:xfrm>
        </p:spPr>
        <p:txBody>
          <a:bodyPr/>
          <a:lstStyle/>
          <a:p>
            <a:pPr marL="0" indent="0">
              <a:buNone/>
            </a:pPr>
            <a:r>
              <a:rPr lang="en-IN" b="1" dirty="0"/>
              <a:t>How much do we know about </a:t>
            </a:r>
            <a:r>
              <a:rPr lang="en-IN" b="1" dirty="0" smtClean="0"/>
              <a:t>young children’s </a:t>
            </a:r>
            <a:r>
              <a:rPr lang="en-IN" b="1" dirty="0"/>
              <a:t>grieving patterns?</a:t>
            </a:r>
            <a:endParaRPr lang="en-IN" dirty="0"/>
          </a:p>
        </p:txBody>
      </p:sp>
    </p:spTree>
    <p:extLst>
      <p:ext uri="{BB962C8B-B14F-4D97-AF65-F5344CB8AC3E}">
        <p14:creationId xmlns:p14="http://schemas.microsoft.com/office/powerpoint/2010/main" val="152555538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507288" cy="764704"/>
          </a:xfrm>
        </p:spPr>
        <p:txBody>
          <a:bodyPr>
            <a:normAutofit/>
          </a:bodyPr>
          <a:lstStyle/>
          <a:p>
            <a:r>
              <a:rPr lang="en-IN" dirty="0" smtClean="0"/>
              <a:t>Activity 4: Myth or Reality?</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69</a:t>
            </a:fld>
            <a:endParaRPr lang="en-IN"/>
          </a:p>
        </p:txBody>
      </p:sp>
      <p:sp>
        <p:nvSpPr>
          <p:cNvPr id="4" name="Content Placeholder 3"/>
          <p:cNvSpPr>
            <a:spLocks noGrp="1"/>
          </p:cNvSpPr>
          <p:nvPr>
            <p:ph sz="quarter" idx="1"/>
          </p:nvPr>
        </p:nvSpPr>
        <p:spPr>
          <a:xfrm>
            <a:off x="107504" y="692696"/>
            <a:ext cx="8856984" cy="6048672"/>
          </a:xfrm>
        </p:spPr>
        <p:txBody>
          <a:bodyPr>
            <a:normAutofit fontScale="85000" lnSpcReduction="10000"/>
          </a:bodyPr>
          <a:lstStyle/>
          <a:p>
            <a:r>
              <a:rPr lang="en-US" dirty="0"/>
              <a:t>Children do not understand or experience death</a:t>
            </a:r>
            <a:r>
              <a:rPr lang="en-US" dirty="0" smtClean="0"/>
              <a:t>.</a:t>
            </a:r>
          </a:p>
          <a:p>
            <a:r>
              <a:rPr lang="en-US" dirty="0"/>
              <a:t>Even young children experience loss and separation—which is how they experience death</a:t>
            </a:r>
            <a:r>
              <a:rPr lang="en-US" dirty="0" smtClean="0"/>
              <a:t>.</a:t>
            </a:r>
          </a:p>
          <a:p>
            <a:r>
              <a:rPr lang="en-US" dirty="0"/>
              <a:t>It is alright never to tell children the truth about death because they will forget</a:t>
            </a:r>
            <a:r>
              <a:rPr lang="en-US" dirty="0" smtClean="0"/>
              <a:t>.</a:t>
            </a:r>
          </a:p>
          <a:p>
            <a:r>
              <a:rPr lang="en-US" dirty="0"/>
              <a:t>Never lie to children and ignore the truth—they do not forget.</a:t>
            </a:r>
            <a:endParaRPr lang="en-IN" dirty="0"/>
          </a:p>
          <a:p>
            <a:r>
              <a:rPr lang="en-US" dirty="0"/>
              <a:t>It is better to tell children that ‘she has gone away and may come back</a:t>
            </a:r>
            <a:r>
              <a:rPr lang="en-US" dirty="0" smtClean="0"/>
              <a:t>’.</a:t>
            </a:r>
          </a:p>
          <a:p>
            <a:r>
              <a:rPr lang="en-US" dirty="0" smtClean="0"/>
              <a:t>If children are expectant </a:t>
            </a:r>
            <a:r>
              <a:rPr lang="en-US" dirty="0"/>
              <a:t>of the dead person’s </a:t>
            </a:r>
            <a:r>
              <a:rPr lang="en-US" dirty="0" smtClean="0"/>
              <a:t>return, the </a:t>
            </a:r>
            <a:r>
              <a:rPr lang="en-US" dirty="0"/>
              <a:t>betrayal is greater when they find out this is not true</a:t>
            </a:r>
            <a:r>
              <a:rPr lang="en-US" dirty="0" smtClean="0"/>
              <a:t>.</a:t>
            </a:r>
          </a:p>
          <a:p>
            <a:r>
              <a:rPr lang="en-US" dirty="0"/>
              <a:t>Children will be scared if they find out the truth</a:t>
            </a:r>
            <a:r>
              <a:rPr lang="en-US" dirty="0" smtClean="0"/>
              <a:t>.</a:t>
            </a:r>
          </a:p>
          <a:p>
            <a:r>
              <a:rPr lang="en-US" dirty="0"/>
              <a:t>W</a:t>
            </a:r>
            <a:r>
              <a:rPr lang="en-US" dirty="0" smtClean="0"/>
              <a:t>hen </a:t>
            </a:r>
            <a:r>
              <a:rPr lang="en-US" dirty="0"/>
              <a:t>children become scared about a death, they are afraid about related issues, such as whether remaining parents or supports will also go away. They may also be reflecting fears and anxiety from the adults who are also involved in the </a:t>
            </a:r>
            <a:r>
              <a:rPr lang="en-US" dirty="0" smtClean="0"/>
              <a:t>family</a:t>
            </a:r>
          </a:p>
          <a:p>
            <a:r>
              <a:rPr lang="en-US" dirty="0"/>
              <a:t>Children should NOT attend funerals or be involved in grieving</a:t>
            </a:r>
            <a:r>
              <a:rPr lang="en-US" dirty="0" smtClean="0"/>
              <a:t>.</a:t>
            </a:r>
          </a:p>
          <a:p>
            <a:r>
              <a:rPr lang="en-US" dirty="0" smtClean="0"/>
              <a:t>Adults </a:t>
            </a:r>
            <a:r>
              <a:rPr lang="en-US" dirty="0"/>
              <a:t>fear that the children will not be able to handle the </a:t>
            </a:r>
            <a:r>
              <a:rPr lang="en-US" dirty="0" smtClean="0"/>
              <a:t>funeral, </a:t>
            </a:r>
            <a:r>
              <a:rPr lang="en-US" dirty="0"/>
              <a:t>or become disruptive. </a:t>
            </a:r>
            <a:endParaRPr lang="en-US" dirty="0" smtClean="0"/>
          </a:p>
          <a:p>
            <a:r>
              <a:rPr lang="en-US" dirty="0" smtClean="0"/>
              <a:t>Children </a:t>
            </a:r>
            <a:r>
              <a:rPr lang="en-US" dirty="0"/>
              <a:t>need closure and can attend grieving rituals provided they are not further exposed to traumatizing factors.</a:t>
            </a:r>
            <a:endParaRPr lang="en-US" dirty="0" smtClean="0"/>
          </a:p>
          <a:p>
            <a:endParaRPr lang="en-IN" dirty="0"/>
          </a:p>
          <a:p>
            <a:endParaRPr lang="en-IN" dirty="0"/>
          </a:p>
        </p:txBody>
      </p:sp>
    </p:spTree>
    <p:extLst>
      <p:ext uri="{BB962C8B-B14F-4D97-AF65-F5344CB8AC3E}">
        <p14:creationId xmlns:p14="http://schemas.microsoft.com/office/powerpoint/2010/main" val="2383355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86800" cy="2348880"/>
          </a:xfrm>
        </p:spPr>
        <p:txBody>
          <a:bodyPr>
            <a:normAutofit fontScale="90000"/>
          </a:bodyPr>
          <a:lstStyle/>
          <a:p>
            <a:r>
              <a:rPr lang="en-US" b="1" dirty="0" smtClean="0"/>
              <a:t/>
            </a:r>
            <a:br>
              <a:rPr lang="en-US" b="1" dirty="0" smtClean="0"/>
            </a:br>
            <a:r>
              <a:rPr lang="en-US" sz="4400" b="1" dirty="0" smtClean="0"/>
              <a:t>Identifying </a:t>
            </a:r>
            <a:r>
              <a:rPr lang="en-US" sz="4400" b="1" dirty="0"/>
              <a:t>Child Developmental Needs &amp; How They are Impacted by </a:t>
            </a:r>
            <a:r>
              <a:rPr lang="en-US" sz="4400" b="1" dirty="0" smtClean="0"/>
              <a:t>Conflict/ War Situations</a:t>
            </a:r>
            <a:endParaRPr lang="en-IN" sz="4400"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7</a:t>
            </a:fld>
            <a:endParaRPr lang="en-IN"/>
          </a:p>
        </p:txBody>
      </p:sp>
      <p:sp>
        <p:nvSpPr>
          <p:cNvPr id="4" name="Content Placeholder 3"/>
          <p:cNvSpPr>
            <a:spLocks noGrp="1"/>
          </p:cNvSpPr>
          <p:nvPr>
            <p:ph sz="quarter" idx="1"/>
          </p:nvPr>
        </p:nvSpPr>
        <p:spPr>
          <a:xfrm>
            <a:off x="179512" y="2564904"/>
            <a:ext cx="8712968" cy="3960440"/>
          </a:xfrm>
        </p:spPr>
        <p:txBody>
          <a:bodyPr/>
          <a:lstStyle/>
          <a:p>
            <a:pPr marL="0" indent="0">
              <a:buNone/>
            </a:pPr>
            <a:r>
              <a:rPr lang="en-US" b="1" dirty="0"/>
              <a:t>Objectives:</a:t>
            </a:r>
            <a:endParaRPr lang="en-IN" b="1" dirty="0"/>
          </a:p>
          <a:p>
            <a:pPr lvl="0"/>
            <a:r>
              <a:rPr lang="en-US" dirty="0"/>
              <a:t>To identify children’s physical, social, emotional and cognitive needs.</a:t>
            </a:r>
            <a:endParaRPr lang="en-IN" dirty="0"/>
          </a:p>
          <a:p>
            <a:pPr lvl="0"/>
            <a:r>
              <a:rPr lang="en-US" dirty="0"/>
              <a:t>To understand how these developmental needs have been impacted by </a:t>
            </a:r>
            <a:r>
              <a:rPr lang="en-US" dirty="0" smtClean="0"/>
              <a:t>war/conflict situations.</a:t>
            </a:r>
            <a:endParaRPr lang="en-IN" dirty="0"/>
          </a:p>
          <a:p>
            <a:pPr marL="0" indent="0">
              <a:buNone/>
            </a:pPr>
            <a:endParaRPr lang="en-IN" dirty="0"/>
          </a:p>
        </p:txBody>
      </p:sp>
    </p:spTree>
    <p:extLst>
      <p:ext uri="{BB962C8B-B14F-4D97-AF65-F5344CB8AC3E}">
        <p14:creationId xmlns:p14="http://schemas.microsoft.com/office/powerpoint/2010/main" val="388702713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772400" cy="922114"/>
          </a:xfrm>
        </p:spPr>
        <p:txBody>
          <a:bodyPr/>
          <a:lstStyle/>
          <a:p>
            <a:r>
              <a:rPr lang="en-IN" dirty="0" smtClean="0"/>
              <a:t>When Loss/ Grief Occur</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70</a:t>
            </a:fld>
            <a:endParaRPr lang="en-IN"/>
          </a:p>
        </p:txBody>
      </p:sp>
      <p:sp>
        <p:nvSpPr>
          <p:cNvPr id="4" name="Content Placeholder 3"/>
          <p:cNvSpPr>
            <a:spLocks noGrp="1"/>
          </p:cNvSpPr>
          <p:nvPr>
            <p:ph sz="quarter" idx="1"/>
          </p:nvPr>
        </p:nvSpPr>
        <p:spPr>
          <a:xfrm>
            <a:off x="323528" y="1052736"/>
            <a:ext cx="8640960" cy="5544616"/>
          </a:xfrm>
        </p:spPr>
        <p:txBody>
          <a:bodyPr>
            <a:normAutofit fontScale="92500" lnSpcReduction="10000"/>
          </a:bodyPr>
          <a:lstStyle/>
          <a:p>
            <a:pPr marL="0" indent="0">
              <a:buNone/>
            </a:pPr>
            <a:r>
              <a:rPr lang="en-US" dirty="0"/>
              <a:t>Loss of people either through separation or death may have occurred in many ways: </a:t>
            </a:r>
            <a:endParaRPr lang="en-US" dirty="0" smtClean="0"/>
          </a:p>
          <a:p>
            <a:r>
              <a:rPr lang="en-US" dirty="0" smtClean="0"/>
              <a:t>death </a:t>
            </a:r>
            <a:r>
              <a:rPr lang="en-US" dirty="0"/>
              <a:t>of significant family members due to </a:t>
            </a:r>
            <a:r>
              <a:rPr lang="en-US" dirty="0" smtClean="0"/>
              <a:t>illness/ accident</a:t>
            </a:r>
          </a:p>
          <a:p>
            <a:r>
              <a:rPr lang="en-US" dirty="0" smtClean="0"/>
              <a:t> separation </a:t>
            </a:r>
            <a:r>
              <a:rPr lang="en-US" dirty="0"/>
              <a:t>from loved ones due to displacement and movement away from home/family. </a:t>
            </a:r>
            <a:endParaRPr lang="en-US" dirty="0" smtClean="0"/>
          </a:p>
          <a:p>
            <a:r>
              <a:rPr lang="en-US" dirty="0"/>
              <a:t>because of attack by armed </a:t>
            </a:r>
            <a:r>
              <a:rPr lang="en-US" dirty="0" smtClean="0"/>
              <a:t>groups/injury/death</a:t>
            </a:r>
          </a:p>
          <a:p>
            <a:r>
              <a:rPr lang="en-US" dirty="0" smtClean="0"/>
              <a:t>loss </a:t>
            </a:r>
            <a:r>
              <a:rPr lang="en-US" dirty="0"/>
              <a:t>is not limited to loss of loved ones or people </a:t>
            </a:r>
            <a:r>
              <a:rPr lang="en-US" dirty="0" smtClean="0"/>
              <a:t>alone: extends </a:t>
            </a:r>
            <a:r>
              <a:rPr lang="en-US" dirty="0"/>
              <a:t>to loss of home, school, play, routine and childhood </a:t>
            </a:r>
            <a:r>
              <a:rPr lang="en-US" dirty="0" smtClean="0"/>
              <a:t>(as in case of abuse/ child labor)</a:t>
            </a:r>
          </a:p>
          <a:p>
            <a:r>
              <a:rPr lang="en-US" dirty="0" smtClean="0"/>
              <a:t>multiple </a:t>
            </a:r>
            <a:r>
              <a:rPr lang="en-US" dirty="0"/>
              <a:t>levels of loss </a:t>
            </a:r>
            <a:r>
              <a:rPr lang="en-US" dirty="0" smtClean="0"/>
              <a:t>experience: </a:t>
            </a:r>
            <a:r>
              <a:rPr lang="en-US" dirty="0"/>
              <a:t>children may feel some aspects of the loss more acutely than others or they might experience loss as a whole, a combination of its various sub-parts. </a:t>
            </a:r>
            <a:endParaRPr lang="en-US" dirty="0" smtClean="0"/>
          </a:p>
          <a:p>
            <a:r>
              <a:rPr lang="en-US" dirty="0" smtClean="0"/>
              <a:t>loss </a:t>
            </a:r>
            <a:r>
              <a:rPr lang="en-US" dirty="0"/>
              <a:t>of loved </a:t>
            </a:r>
            <a:r>
              <a:rPr lang="en-US" dirty="0" smtClean="0"/>
              <a:t>ones (attachment figures/ </a:t>
            </a:r>
            <a:r>
              <a:rPr lang="en-US" dirty="0"/>
              <a:t>significant </a:t>
            </a:r>
            <a:r>
              <a:rPr lang="en-US" dirty="0" smtClean="0"/>
              <a:t>others/caregivers) make </a:t>
            </a:r>
            <a:r>
              <a:rPr lang="en-US" dirty="0"/>
              <a:t>for the most traumatic loss and grief experiences.</a:t>
            </a:r>
            <a:endParaRPr lang="en-IN" dirty="0"/>
          </a:p>
          <a:p>
            <a:endParaRPr lang="en-IN" dirty="0"/>
          </a:p>
        </p:txBody>
      </p:sp>
    </p:spTree>
    <p:extLst>
      <p:ext uri="{BB962C8B-B14F-4D97-AF65-F5344CB8AC3E}">
        <p14:creationId xmlns:p14="http://schemas.microsoft.com/office/powerpoint/2010/main" val="267278501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036496" cy="1301006"/>
          </a:xfrm>
        </p:spPr>
        <p:txBody>
          <a:bodyPr>
            <a:normAutofit fontScale="90000"/>
          </a:bodyPr>
          <a:lstStyle/>
          <a:p>
            <a:r>
              <a:rPr lang="en-US" b="1" dirty="0"/>
              <a:t>Risk factors for Children experiencing loss and </a:t>
            </a:r>
            <a:r>
              <a:rPr lang="en-US" b="1" dirty="0" smtClean="0"/>
              <a:t>death</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71</a:t>
            </a:fld>
            <a:endParaRPr lang="en-IN"/>
          </a:p>
        </p:txBody>
      </p:sp>
      <p:sp>
        <p:nvSpPr>
          <p:cNvPr id="4" name="Content Placeholder 3"/>
          <p:cNvSpPr>
            <a:spLocks noGrp="1"/>
          </p:cNvSpPr>
          <p:nvPr>
            <p:ph sz="quarter" idx="1"/>
          </p:nvPr>
        </p:nvSpPr>
        <p:spPr/>
        <p:txBody>
          <a:bodyPr>
            <a:normAutofit fontScale="85000" lnSpcReduction="20000"/>
          </a:bodyPr>
          <a:lstStyle/>
          <a:p>
            <a:pPr lvl="0"/>
            <a:r>
              <a:rPr lang="en-US" dirty="0" smtClean="0"/>
              <a:t>Sudden </a:t>
            </a:r>
            <a:r>
              <a:rPr lang="en-US" dirty="0"/>
              <a:t>deaths, suicides, homicides, killings </a:t>
            </a:r>
            <a:endParaRPr lang="en-IN" dirty="0"/>
          </a:p>
          <a:p>
            <a:pPr lvl="0"/>
            <a:r>
              <a:rPr lang="en-US" dirty="0"/>
              <a:t>Displacement and lack of familiar surroundings</a:t>
            </a:r>
            <a:endParaRPr lang="en-IN" dirty="0"/>
          </a:p>
          <a:p>
            <a:pPr lvl="0"/>
            <a:r>
              <a:rPr lang="en-US" dirty="0"/>
              <a:t>Death of significant person/ caregiver/ attachment figure</a:t>
            </a:r>
            <a:endParaRPr lang="en-IN" dirty="0"/>
          </a:p>
          <a:p>
            <a:pPr lvl="0"/>
            <a:r>
              <a:rPr lang="en-US" dirty="0"/>
              <a:t>Psychologically vulnerable parent (remaining) and the role he/she plays</a:t>
            </a:r>
            <a:endParaRPr lang="en-IN" dirty="0"/>
          </a:p>
          <a:p>
            <a:pPr lvl="0"/>
            <a:r>
              <a:rPr lang="en-US" dirty="0"/>
              <a:t>Poor family coping </a:t>
            </a:r>
            <a:endParaRPr lang="en-IN" dirty="0"/>
          </a:p>
          <a:p>
            <a:pPr lvl="0"/>
            <a:r>
              <a:rPr lang="en-US" dirty="0"/>
              <a:t>Lack of family and community support</a:t>
            </a:r>
            <a:endParaRPr lang="en-IN" dirty="0"/>
          </a:p>
          <a:p>
            <a:pPr lvl="0"/>
            <a:r>
              <a:rPr lang="en-US" dirty="0"/>
              <a:t>Lack of understanding about the concept of death (especially in younger children)</a:t>
            </a:r>
            <a:endParaRPr lang="en-IN" dirty="0"/>
          </a:p>
          <a:p>
            <a:pPr lvl="0"/>
            <a:r>
              <a:rPr lang="en-US" dirty="0"/>
              <a:t>Conflicting relationship with deceased person prior to death (guilt) </a:t>
            </a:r>
            <a:endParaRPr lang="en-IN" dirty="0"/>
          </a:p>
          <a:p>
            <a:pPr lvl="0"/>
            <a:r>
              <a:rPr lang="en-US" dirty="0"/>
              <a:t>Denial regarding the death</a:t>
            </a:r>
            <a:endParaRPr lang="en-IN" dirty="0"/>
          </a:p>
          <a:p>
            <a:pPr lvl="0"/>
            <a:r>
              <a:rPr lang="en-US" dirty="0"/>
              <a:t>Lack of understanding about death (concept of death not yet present) </a:t>
            </a:r>
            <a:endParaRPr lang="en-IN" dirty="0"/>
          </a:p>
          <a:p>
            <a:pPr lvl="0"/>
            <a:r>
              <a:rPr lang="en-US" dirty="0"/>
              <a:t>Guilt/ self-blame for the death </a:t>
            </a:r>
            <a:endParaRPr lang="en-IN" dirty="0"/>
          </a:p>
          <a:p>
            <a:pPr lvl="0"/>
            <a:r>
              <a:rPr lang="en-US" dirty="0"/>
              <a:t>Pre-existing psychological difficulties </a:t>
            </a:r>
            <a:endParaRPr lang="en-IN" dirty="0"/>
          </a:p>
          <a:p>
            <a:endParaRPr lang="en-IN" dirty="0"/>
          </a:p>
        </p:txBody>
      </p:sp>
    </p:spTree>
    <p:extLst>
      <p:ext uri="{BB962C8B-B14F-4D97-AF65-F5344CB8AC3E}">
        <p14:creationId xmlns:p14="http://schemas.microsoft.com/office/powerpoint/2010/main" val="96926968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38138"/>
          </a:xfrm>
        </p:spPr>
        <p:txBody>
          <a:bodyPr>
            <a:normAutofit fontScale="90000"/>
          </a:bodyPr>
          <a:lstStyle/>
          <a:p>
            <a:r>
              <a:rPr lang="en-US" b="1" dirty="0" smtClean="0"/>
              <a:t/>
            </a:r>
            <a:br>
              <a:rPr lang="en-US" b="1" dirty="0" smtClean="0"/>
            </a:br>
            <a:r>
              <a:rPr lang="en-US" b="1" dirty="0" smtClean="0"/>
              <a:t>Assessment of Loss and Grief Trauma</a:t>
            </a:r>
            <a:r>
              <a:rPr lang="en-IN" b="1" dirty="0" smtClean="0"/>
              <a:t/>
            </a:r>
            <a:br>
              <a:rPr lang="en-IN" b="1" dirty="0" smtClean="0"/>
            </a:br>
            <a:endParaRPr lang="en-IN" dirty="0"/>
          </a:p>
        </p:txBody>
      </p:sp>
      <p:sp>
        <p:nvSpPr>
          <p:cNvPr id="3" name="Content Placeholder 2"/>
          <p:cNvSpPr>
            <a:spLocks noGrp="1"/>
          </p:cNvSpPr>
          <p:nvPr>
            <p:ph idx="1"/>
          </p:nvPr>
        </p:nvSpPr>
        <p:spPr>
          <a:xfrm>
            <a:off x="251520" y="1412776"/>
            <a:ext cx="8640960" cy="5112568"/>
          </a:xfrm>
        </p:spPr>
        <p:txBody>
          <a:bodyPr>
            <a:normAutofit fontScale="70000" lnSpcReduction="20000"/>
          </a:bodyPr>
          <a:lstStyle/>
          <a:p>
            <a:pPr marL="0" lvl="0" indent="0">
              <a:buNone/>
            </a:pPr>
            <a:r>
              <a:rPr lang="en-US" sz="3400" b="1" dirty="0" smtClean="0"/>
              <a:t>What to assess…</a:t>
            </a:r>
          </a:p>
          <a:p>
            <a:r>
              <a:rPr lang="en-US" sz="3400" dirty="0" smtClean="0"/>
              <a:t>Child’s </a:t>
            </a:r>
            <a:r>
              <a:rPr lang="en-US" sz="3400" dirty="0"/>
              <a:t>emotional, social, cognitive functioning before and after the death </a:t>
            </a:r>
            <a:endParaRPr lang="en-IN" sz="3400" b="1" dirty="0"/>
          </a:p>
          <a:p>
            <a:pPr lvl="0"/>
            <a:r>
              <a:rPr lang="en-US" sz="3400" dirty="0"/>
              <a:t>Child’s relationship with the deceased </a:t>
            </a:r>
            <a:endParaRPr lang="en-IN" sz="3400" b="1" dirty="0"/>
          </a:p>
          <a:p>
            <a:pPr lvl="0"/>
            <a:r>
              <a:rPr lang="en-US" sz="3400" dirty="0"/>
              <a:t>Circumstances of the death, i.e. anticipated/sudden/ violent</a:t>
            </a:r>
            <a:endParaRPr lang="en-IN" sz="3400" b="1" dirty="0"/>
          </a:p>
          <a:p>
            <a:pPr lvl="0"/>
            <a:r>
              <a:rPr lang="en-US" sz="3400" dirty="0"/>
              <a:t>Child’s contact with the deceased, and involvement in mourning rituals </a:t>
            </a:r>
            <a:endParaRPr lang="en-IN" sz="3400" b="1" dirty="0"/>
          </a:p>
          <a:p>
            <a:pPr lvl="0"/>
            <a:r>
              <a:rPr lang="en-US" sz="3400" dirty="0"/>
              <a:t>Child’s expression of “goodbye” </a:t>
            </a:r>
            <a:endParaRPr lang="en-IN" sz="3400" b="1" dirty="0"/>
          </a:p>
          <a:p>
            <a:pPr lvl="0"/>
            <a:r>
              <a:rPr lang="en-US" sz="3400" dirty="0"/>
              <a:t>Child’s grief reactions / Traumatic grief </a:t>
            </a:r>
            <a:endParaRPr lang="en-IN" sz="3400" b="1" dirty="0"/>
          </a:p>
          <a:p>
            <a:pPr lvl="0"/>
            <a:r>
              <a:rPr lang="en-US" sz="3400" dirty="0"/>
              <a:t>Child’s relationships with family, peers, community </a:t>
            </a:r>
            <a:endParaRPr lang="en-IN" sz="3400" b="1" dirty="0"/>
          </a:p>
          <a:p>
            <a:pPr lvl="0"/>
            <a:r>
              <a:rPr lang="en-US" sz="3400" dirty="0"/>
              <a:t>Cultural and family beliefs and traditions regarding death and mourning </a:t>
            </a:r>
            <a:endParaRPr lang="en-IN" sz="3400" b="1" dirty="0"/>
          </a:p>
          <a:p>
            <a:pPr lvl="0"/>
            <a:r>
              <a:rPr lang="en-US" sz="3400" dirty="0"/>
              <a:t>Family’s grief reactions and ability to communicate openly about the death </a:t>
            </a:r>
            <a:endParaRPr lang="en-IN" sz="3400" b="1" dirty="0"/>
          </a:p>
          <a:p>
            <a:pPr lvl="0"/>
            <a:r>
              <a:rPr lang="en-US" sz="3400" dirty="0"/>
              <a:t>The parents’ strengths and vulnerabilities in caring for the child </a:t>
            </a:r>
            <a:endParaRPr lang="en-IN" sz="3400" b="1" dirty="0"/>
          </a:p>
          <a:p>
            <a:pPr lvl="0"/>
            <a:r>
              <a:rPr lang="en-US" sz="3400" dirty="0"/>
              <a:t>Other major stresses in the child’s life </a:t>
            </a:r>
            <a:endParaRPr lang="en-IN" sz="3400" b="1" dirty="0"/>
          </a:p>
          <a:p>
            <a:endParaRPr lang="en-IN" dirty="0"/>
          </a:p>
        </p:txBody>
      </p:sp>
      <p:sp>
        <p:nvSpPr>
          <p:cNvPr id="5" name="Slide Number Placeholder 4"/>
          <p:cNvSpPr>
            <a:spLocks noGrp="1"/>
          </p:cNvSpPr>
          <p:nvPr>
            <p:ph type="sldNum" sz="quarter" idx="12"/>
          </p:nvPr>
        </p:nvSpPr>
        <p:spPr/>
        <p:txBody>
          <a:bodyPr/>
          <a:lstStyle/>
          <a:p>
            <a:fld id="{355124D6-B63E-43F8-800B-A49973767DB3}" type="slidenum">
              <a:rPr lang="en-IN" smtClean="0"/>
              <a:t>72</a:t>
            </a:fld>
            <a:endParaRPr lang="en-IN"/>
          </a:p>
        </p:txBody>
      </p:sp>
    </p:spTree>
    <p:extLst>
      <p:ext uri="{BB962C8B-B14F-4D97-AF65-F5344CB8AC3E}">
        <p14:creationId xmlns:p14="http://schemas.microsoft.com/office/powerpoint/2010/main" val="81223938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496944" cy="648072"/>
          </a:xfrm>
        </p:spPr>
        <p:txBody>
          <a:bodyPr>
            <a:noAutofit/>
          </a:bodyPr>
          <a:lstStyle/>
          <a:p>
            <a:r>
              <a:rPr lang="en-IN" sz="3600" b="1" dirty="0" smtClean="0"/>
              <a:t>How Children Understand Death &amp; Grieve</a:t>
            </a:r>
            <a:endParaRPr lang="en-IN" sz="3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03834656"/>
              </p:ext>
            </p:extLst>
          </p:nvPr>
        </p:nvGraphicFramePr>
        <p:xfrm>
          <a:off x="179512" y="1076605"/>
          <a:ext cx="8784976" cy="5428102"/>
        </p:xfrm>
        <a:graphic>
          <a:graphicData uri="http://schemas.openxmlformats.org/drawingml/2006/table">
            <a:tbl>
              <a:tblPr firstRow="1" firstCol="1" bandRow="1">
                <a:tableStyleId>{5C22544A-7EE6-4342-B048-85BDC9FD1C3A}</a:tableStyleId>
              </a:tblPr>
              <a:tblGrid>
                <a:gridCol w="707208"/>
                <a:gridCol w="2899175"/>
                <a:gridCol w="5178593"/>
              </a:tblGrid>
              <a:tr h="568343">
                <a:tc>
                  <a:txBody>
                    <a:bodyPr/>
                    <a:lstStyle/>
                    <a:p>
                      <a:pPr algn="just">
                        <a:lnSpc>
                          <a:spcPts val="1425"/>
                        </a:lnSpc>
                        <a:spcAft>
                          <a:spcPts val="0"/>
                        </a:spcAft>
                      </a:pPr>
                      <a:r>
                        <a:rPr lang="en-IN" sz="1800" dirty="0">
                          <a:effectLst/>
                        </a:rPr>
                        <a:t>Age group</a:t>
                      </a:r>
                      <a:endParaRPr lang="en-IN" sz="18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800" dirty="0">
                          <a:effectLst/>
                        </a:rPr>
                        <a:t>Understanding of death</a:t>
                      </a:r>
                      <a:endParaRPr lang="en-IN" sz="18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800" dirty="0">
                          <a:effectLst/>
                        </a:rPr>
                        <a:t>Patterns of grieving in children</a:t>
                      </a:r>
                      <a:endParaRPr lang="en-IN" sz="1800" b="1" dirty="0">
                        <a:effectLst/>
                        <a:latin typeface="Calibri"/>
                        <a:ea typeface="Calibri"/>
                        <a:cs typeface="Times New Roman"/>
                      </a:endParaRPr>
                    </a:p>
                  </a:txBody>
                  <a:tcPr marL="57351" marR="57351" marT="0" marB="0"/>
                </a:tc>
              </a:tr>
              <a:tr h="957666">
                <a:tc>
                  <a:txBody>
                    <a:bodyPr/>
                    <a:lstStyle/>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r>
                        <a:rPr lang="en-IN" sz="1800" dirty="0" smtClean="0">
                          <a:solidFill>
                            <a:schemeClr val="tx1"/>
                          </a:solidFill>
                          <a:effectLst/>
                        </a:rPr>
                        <a:t>0-3</a:t>
                      </a:r>
                      <a:endParaRPr lang="en-IN" sz="1800" b="1" dirty="0">
                        <a:solidFill>
                          <a:schemeClr val="tx1"/>
                        </a:solidFill>
                        <a:effectLst/>
                        <a:latin typeface="Calibri"/>
                        <a:ea typeface="Calibri"/>
                        <a:cs typeface="Times New Roman"/>
                      </a:endParaRPr>
                    </a:p>
                  </a:txBody>
                  <a:tcPr marL="57351" marR="57351" marT="0" marB="0">
                    <a:solidFill>
                      <a:srgbClr val="FFFF00"/>
                    </a:solidFill>
                  </a:tcPr>
                </a:tc>
                <a:tc>
                  <a:txBody>
                    <a:bodyPr/>
                    <a:lstStyle/>
                    <a:p>
                      <a:pPr marL="342900" lvl="0" indent="-342900" algn="just">
                        <a:lnSpc>
                          <a:spcPts val="1425"/>
                        </a:lnSpc>
                        <a:spcAft>
                          <a:spcPts val="0"/>
                        </a:spcAft>
                        <a:buFont typeface="Courier New"/>
                        <a:buChar char="o"/>
                      </a:pPr>
                      <a:r>
                        <a:rPr lang="en-IN" sz="1800" dirty="0">
                          <a:effectLst/>
                        </a:rPr>
                        <a:t>No understanding of death</a:t>
                      </a:r>
                    </a:p>
                    <a:p>
                      <a:pPr marL="342900" lvl="0" indent="-342900" algn="just">
                        <a:lnSpc>
                          <a:spcPts val="1425"/>
                        </a:lnSpc>
                        <a:spcAft>
                          <a:spcPts val="0"/>
                        </a:spcAft>
                        <a:buFont typeface="Courier New"/>
                        <a:buChar char="o"/>
                      </a:pPr>
                      <a:r>
                        <a:rPr lang="en-IN" sz="1800" dirty="0">
                          <a:effectLst/>
                        </a:rPr>
                        <a:t>Absorbs emotions of others around her/him</a:t>
                      </a:r>
                      <a:endParaRPr lang="en-IN" sz="1800" b="1" dirty="0">
                        <a:effectLst/>
                        <a:latin typeface="Calibri"/>
                        <a:ea typeface="Calibri"/>
                        <a:cs typeface="Times New Roman"/>
                      </a:endParaRPr>
                    </a:p>
                  </a:txBody>
                  <a:tcPr marL="57351" marR="57351" marT="0" marB="0">
                    <a:solidFill>
                      <a:srgbClr val="FFFF00"/>
                    </a:solidFill>
                  </a:tcPr>
                </a:tc>
                <a:tc>
                  <a:txBody>
                    <a:bodyPr/>
                    <a:lstStyle/>
                    <a:p>
                      <a:pPr marL="342900" lvl="0" indent="-342900" algn="just">
                        <a:lnSpc>
                          <a:spcPts val="1425"/>
                        </a:lnSpc>
                        <a:spcAft>
                          <a:spcPts val="0"/>
                        </a:spcAft>
                        <a:buFont typeface="Courier New"/>
                        <a:buChar char="o"/>
                      </a:pPr>
                      <a:r>
                        <a:rPr lang="en-IN" sz="1800" dirty="0">
                          <a:effectLst/>
                        </a:rPr>
                        <a:t>May show signs of irritability</a:t>
                      </a:r>
                    </a:p>
                    <a:p>
                      <a:pPr marL="342900" lvl="0" indent="-342900" algn="just">
                        <a:lnSpc>
                          <a:spcPts val="1425"/>
                        </a:lnSpc>
                        <a:spcAft>
                          <a:spcPts val="0"/>
                        </a:spcAft>
                        <a:buFont typeface="Courier New"/>
                        <a:buChar char="o"/>
                      </a:pPr>
                      <a:r>
                        <a:rPr lang="en-IN" sz="1800" dirty="0">
                          <a:effectLst/>
                        </a:rPr>
                        <a:t>May exhibit changes in eating, nursing patterns, crying, and in bowel and bladder movement.</a:t>
                      </a:r>
                    </a:p>
                    <a:p>
                      <a:pPr marL="342900" lvl="0" indent="-342900" algn="just">
                        <a:lnSpc>
                          <a:spcPts val="1425"/>
                        </a:lnSpc>
                        <a:spcAft>
                          <a:spcPts val="0"/>
                        </a:spcAft>
                        <a:buFont typeface="Courier New"/>
                        <a:buChar char="o"/>
                      </a:pPr>
                      <a:r>
                        <a:rPr lang="en-IN" sz="1800" dirty="0">
                          <a:effectLst/>
                        </a:rPr>
                        <a:t>Dependency on nonverbal communications; physical care, affection, reassurances</a:t>
                      </a:r>
                      <a:endParaRPr lang="en-IN" sz="1800" b="1" dirty="0">
                        <a:effectLst/>
                        <a:latin typeface="Calibri"/>
                        <a:ea typeface="Calibri"/>
                        <a:cs typeface="Times New Roman"/>
                      </a:endParaRPr>
                    </a:p>
                  </a:txBody>
                  <a:tcPr marL="57351" marR="57351" marT="0" marB="0">
                    <a:solidFill>
                      <a:srgbClr val="FFFF00"/>
                    </a:solidFill>
                  </a:tcPr>
                </a:tc>
              </a:tr>
              <a:tr h="1904429">
                <a:tc>
                  <a:txBody>
                    <a:bodyPr/>
                    <a:lstStyle/>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r>
                        <a:rPr lang="en-IN" sz="1800" dirty="0" smtClean="0">
                          <a:solidFill>
                            <a:schemeClr val="tx1"/>
                          </a:solidFill>
                          <a:effectLst/>
                        </a:rPr>
                        <a:t>3-6yrs</a:t>
                      </a:r>
                      <a:endParaRPr lang="en-IN" sz="1800" b="1" dirty="0">
                        <a:solidFill>
                          <a:schemeClr val="tx1"/>
                        </a:solidFill>
                        <a:effectLst/>
                        <a:latin typeface="Calibri"/>
                        <a:ea typeface="Calibri"/>
                        <a:cs typeface="Times New Roman"/>
                      </a:endParaRPr>
                    </a:p>
                  </a:txBody>
                  <a:tcPr marL="57351" marR="57351" marT="0" marB="0">
                    <a:solidFill>
                      <a:srgbClr val="FFFF00"/>
                    </a:solidFill>
                  </a:tcPr>
                </a:tc>
                <a:tc>
                  <a:txBody>
                    <a:bodyPr/>
                    <a:lstStyle/>
                    <a:p>
                      <a:pPr marL="342900" lvl="0" indent="-342900" algn="just">
                        <a:lnSpc>
                          <a:spcPts val="1425"/>
                        </a:lnSpc>
                        <a:spcAft>
                          <a:spcPts val="0"/>
                        </a:spcAft>
                        <a:buFont typeface="Courier New"/>
                        <a:buChar char="o"/>
                      </a:pPr>
                      <a:r>
                        <a:rPr lang="en-IN" sz="1800" dirty="0">
                          <a:effectLst/>
                        </a:rPr>
                        <a:t>Child thinks death is reversible; temporary, believes that people who die will come back.</a:t>
                      </a:r>
                    </a:p>
                    <a:p>
                      <a:pPr marL="342900" lvl="0" indent="-342900" algn="just">
                        <a:lnSpc>
                          <a:spcPts val="1425"/>
                        </a:lnSpc>
                        <a:spcAft>
                          <a:spcPts val="1400"/>
                        </a:spcAft>
                        <a:buFont typeface="Courier New"/>
                        <a:buChar char="o"/>
                      </a:pPr>
                      <a:r>
                        <a:rPr lang="en-IN" sz="1800" dirty="0">
                          <a:effectLst/>
                        </a:rPr>
                        <a:t>"Magical thinking"; believes their thoughts, actions, word caused the death; or can bring deceased back;</a:t>
                      </a:r>
                    </a:p>
                    <a:p>
                      <a:pPr algn="just">
                        <a:lnSpc>
                          <a:spcPts val="1425"/>
                        </a:lnSpc>
                        <a:spcBef>
                          <a:spcPts val="1400"/>
                        </a:spcBef>
                        <a:spcAft>
                          <a:spcPts val="0"/>
                        </a:spcAft>
                      </a:pPr>
                      <a:r>
                        <a:rPr lang="en-IN" sz="1800" dirty="0">
                          <a:effectLst/>
                        </a:rPr>
                        <a:t> </a:t>
                      </a:r>
                      <a:endParaRPr lang="en-IN" sz="1800" b="1" dirty="0">
                        <a:effectLst/>
                        <a:latin typeface="Calibri"/>
                        <a:ea typeface="Calibri"/>
                        <a:cs typeface="Times New Roman"/>
                      </a:endParaRPr>
                    </a:p>
                  </a:txBody>
                  <a:tcPr marL="57351" marR="57351" marT="0" marB="0">
                    <a:solidFill>
                      <a:srgbClr val="FFFF00"/>
                    </a:solidFill>
                  </a:tcPr>
                </a:tc>
                <a:tc>
                  <a:txBody>
                    <a:bodyPr/>
                    <a:lstStyle/>
                    <a:p>
                      <a:pPr marL="342900" lvl="0" indent="-342900" algn="just">
                        <a:lnSpc>
                          <a:spcPts val="1425"/>
                        </a:lnSpc>
                        <a:spcAft>
                          <a:spcPts val="0"/>
                        </a:spcAft>
                        <a:buFont typeface="Courier New"/>
                        <a:buChar char="o"/>
                      </a:pPr>
                      <a:r>
                        <a:rPr lang="en-IN" sz="1800" dirty="0">
                          <a:effectLst/>
                        </a:rPr>
                        <a:t>Craves for affection / physical contact, even from strangers</a:t>
                      </a:r>
                    </a:p>
                    <a:p>
                      <a:pPr marL="342900" lvl="0" indent="-342900" algn="just">
                        <a:lnSpc>
                          <a:spcPts val="1425"/>
                        </a:lnSpc>
                        <a:spcAft>
                          <a:spcPts val="0"/>
                        </a:spcAft>
                        <a:buFont typeface="Courier New"/>
                        <a:buChar char="o"/>
                      </a:pPr>
                      <a:r>
                        <a:rPr lang="en-IN" sz="1800" dirty="0">
                          <a:effectLst/>
                        </a:rPr>
                        <a:t>Connects events that are not connected</a:t>
                      </a:r>
                    </a:p>
                    <a:p>
                      <a:pPr marL="342900" lvl="0" indent="-342900" algn="just">
                        <a:lnSpc>
                          <a:spcPts val="1425"/>
                        </a:lnSpc>
                        <a:spcAft>
                          <a:spcPts val="0"/>
                        </a:spcAft>
                        <a:buFont typeface="Courier New"/>
                        <a:buChar char="o"/>
                      </a:pPr>
                      <a:r>
                        <a:rPr lang="en-IN" sz="1800" dirty="0">
                          <a:effectLst/>
                        </a:rPr>
                        <a:t>Greatly impacted by parent's emotional state</a:t>
                      </a:r>
                    </a:p>
                    <a:p>
                      <a:pPr marL="342900" lvl="0" indent="-342900" algn="just">
                        <a:lnSpc>
                          <a:spcPts val="1425"/>
                        </a:lnSpc>
                        <a:spcAft>
                          <a:spcPts val="0"/>
                        </a:spcAft>
                        <a:buFont typeface="Courier New"/>
                        <a:buChar char="o"/>
                      </a:pPr>
                      <a:r>
                        <a:rPr lang="en-IN" sz="1800" dirty="0">
                          <a:effectLst/>
                        </a:rPr>
                        <a:t>Regressive </a:t>
                      </a:r>
                      <a:r>
                        <a:rPr lang="en-IN" sz="1800" dirty="0" err="1">
                          <a:effectLst/>
                        </a:rPr>
                        <a:t>behaviors</a:t>
                      </a:r>
                      <a:r>
                        <a:rPr lang="en-IN" sz="1800" dirty="0">
                          <a:effectLst/>
                        </a:rPr>
                        <a:t>; bed wetting, security blanket, thumb sucking, etc.</a:t>
                      </a:r>
                    </a:p>
                    <a:p>
                      <a:pPr marL="342900" lvl="0" indent="-342900" algn="just">
                        <a:lnSpc>
                          <a:spcPts val="1425"/>
                        </a:lnSpc>
                        <a:spcAft>
                          <a:spcPts val="0"/>
                        </a:spcAft>
                        <a:buFont typeface="Courier New"/>
                        <a:buChar char="o"/>
                      </a:pPr>
                      <a:r>
                        <a:rPr lang="en-IN" sz="1800" dirty="0">
                          <a:effectLst/>
                        </a:rPr>
                        <a:t>Difficulty in verbalizing, and acts out feeling</a:t>
                      </a:r>
                    </a:p>
                    <a:p>
                      <a:pPr marL="342900" lvl="0" indent="-342900" algn="just">
                        <a:lnSpc>
                          <a:spcPts val="1425"/>
                        </a:lnSpc>
                        <a:spcAft>
                          <a:spcPts val="0"/>
                        </a:spcAft>
                        <a:buFont typeface="Courier New"/>
                        <a:buChar char="o"/>
                      </a:pPr>
                      <a:r>
                        <a:rPr lang="en-IN" sz="1800" dirty="0">
                          <a:effectLst/>
                        </a:rPr>
                        <a:t>Have worries of abandonment and fear that when others leave that they are not going to come back.</a:t>
                      </a:r>
                      <a:endParaRPr lang="en-IN" sz="1800" b="1" dirty="0">
                        <a:effectLst/>
                        <a:latin typeface="Calibri"/>
                        <a:ea typeface="Calibri"/>
                        <a:cs typeface="Times New Roman"/>
                      </a:endParaRPr>
                    </a:p>
                  </a:txBody>
                  <a:tcPr marL="57351" marR="57351" marT="0" marB="0">
                    <a:solidFill>
                      <a:srgbClr val="FFFF00"/>
                    </a:solidFill>
                  </a:tcPr>
                </a:tc>
              </a:tr>
              <a:tr h="1946293">
                <a:tc>
                  <a:txBody>
                    <a:bodyPr/>
                    <a:lstStyle/>
                    <a:p>
                      <a:pPr algn="just">
                        <a:lnSpc>
                          <a:spcPts val="1425"/>
                        </a:lnSpc>
                        <a:spcAft>
                          <a:spcPts val="0"/>
                        </a:spcAft>
                      </a:pPr>
                      <a:endParaRPr lang="en-IN" sz="1800" dirty="0" smtClean="0">
                        <a:effectLst/>
                      </a:endParaRPr>
                    </a:p>
                    <a:p>
                      <a:pPr algn="just">
                        <a:lnSpc>
                          <a:spcPts val="1425"/>
                        </a:lnSpc>
                        <a:spcAft>
                          <a:spcPts val="0"/>
                        </a:spcAft>
                      </a:pPr>
                      <a:endParaRPr lang="en-IN" sz="1800" dirty="0" smtClean="0">
                        <a:effectLst/>
                      </a:endParaRPr>
                    </a:p>
                    <a:p>
                      <a:pPr algn="just">
                        <a:lnSpc>
                          <a:spcPts val="1425"/>
                        </a:lnSpc>
                        <a:spcAft>
                          <a:spcPts val="0"/>
                        </a:spcAft>
                      </a:pPr>
                      <a:r>
                        <a:rPr lang="en-IN" sz="1800" dirty="0" smtClean="0">
                          <a:effectLst/>
                        </a:rPr>
                        <a:t>6-9 </a:t>
                      </a:r>
                      <a:r>
                        <a:rPr lang="en-IN" sz="1800" dirty="0" err="1">
                          <a:effectLst/>
                        </a:rPr>
                        <a:t>yrs</a:t>
                      </a:r>
                      <a:endParaRPr lang="en-IN" sz="1800" b="1" dirty="0">
                        <a:effectLst/>
                        <a:latin typeface="Calibri"/>
                        <a:ea typeface="Calibri"/>
                        <a:cs typeface="Times New Roman"/>
                      </a:endParaRPr>
                    </a:p>
                  </a:txBody>
                  <a:tcPr marL="57351" marR="57351" marT="0" marB="0"/>
                </a:tc>
                <a:tc>
                  <a:txBody>
                    <a:bodyPr/>
                    <a:lstStyle/>
                    <a:p>
                      <a:pPr marL="342900" lvl="0" indent="-342900" algn="just">
                        <a:lnSpc>
                          <a:spcPts val="1425"/>
                        </a:lnSpc>
                        <a:spcAft>
                          <a:spcPts val="0"/>
                        </a:spcAft>
                        <a:buFont typeface="Courier New"/>
                        <a:buChar char="o"/>
                      </a:pPr>
                      <a:r>
                        <a:rPr lang="en-IN" sz="1800" dirty="0">
                          <a:effectLst/>
                        </a:rPr>
                        <a:t>Child begins to understand the finality of death; some do and some may not.</a:t>
                      </a:r>
                    </a:p>
                    <a:p>
                      <a:pPr marL="342900" lvl="0" indent="-342900" algn="just">
                        <a:lnSpc>
                          <a:spcPts val="1425"/>
                        </a:lnSpc>
                        <a:spcAft>
                          <a:spcPts val="1400"/>
                        </a:spcAft>
                        <a:buFont typeface="Courier New"/>
                        <a:buChar char="o"/>
                      </a:pPr>
                      <a:r>
                        <a:rPr lang="en-IN" sz="1800" dirty="0">
                          <a:effectLst/>
                        </a:rPr>
                        <a:t>Sees death as a taker or spirit that comes and gets </a:t>
                      </a:r>
                      <a:r>
                        <a:rPr lang="en-IN" sz="1800" dirty="0" smtClean="0">
                          <a:effectLst/>
                        </a:rPr>
                        <a:t>you</a:t>
                      </a:r>
                      <a:r>
                        <a:rPr lang="en-IN" sz="1800" b="1" dirty="0">
                          <a:effectLst/>
                          <a:latin typeface="Calibri"/>
                          <a:cs typeface="Times New Roman"/>
                        </a:rPr>
                        <a:t>.</a:t>
                      </a:r>
                      <a:endParaRPr lang="en-IN" sz="1800" dirty="0">
                        <a:effectLst/>
                      </a:endParaRPr>
                    </a:p>
                  </a:txBody>
                  <a:tcPr marL="57351" marR="57351" marT="0" marB="0"/>
                </a:tc>
                <a:tc>
                  <a:txBody>
                    <a:bodyPr/>
                    <a:lstStyle/>
                    <a:p>
                      <a:pPr marL="342900" lvl="0" indent="-342900" algn="just">
                        <a:lnSpc>
                          <a:spcPts val="1425"/>
                        </a:lnSpc>
                        <a:spcAft>
                          <a:spcPts val="0"/>
                        </a:spcAft>
                        <a:buFont typeface="Courier New"/>
                        <a:buChar char="o"/>
                      </a:pPr>
                      <a:r>
                        <a:rPr lang="en-IN" sz="1800" dirty="0">
                          <a:effectLst/>
                        </a:rPr>
                        <a:t>Fear that death is contagious others can die too</a:t>
                      </a:r>
                    </a:p>
                    <a:p>
                      <a:pPr marL="342900" lvl="0" indent="-342900" algn="just">
                        <a:lnSpc>
                          <a:spcPts val="1425"/>
                        </a:lnSpc>
                        <a:spcAft>
                          <a:spcPts val="0"/>
                        </a:spcAft>
                        <a:buFont typeface="Courier New"/>
                        <a:buChar char="o"/>
                      </a:pPr>
                      <a:r>
                        <a:rPr lang="en-IN" sz="1800" dirty="0">
                          <a:effectLst/>
                        </a:rPr>
                        <a:t>Asks concrete questions</a:t>
                      </a:r>
                    </a:p>
                    <a:p>
                      <a:pPr marL="342900" lvl="0" indent="-342900" algn="just">
                        <a:lnSpc>
                          <a:spcPts val="1425"/>
                        </a:lnSpc>
                        <a:spcAft>
                          <a:spcPts val="0"/>
                        </a:spcAft>
                        <a:buFont typeface="Courier New"/>
                        <a:buChar char="o"/>
                      </a:pPr>
                      <a:r>
                        <a:rPr lang="en-IN" sz="1800" dirty="0">
                          <a:effectLst/>
                        </a:rPr>
                        <a:t>May worry how the deceased can eat, breathe, etc.</a:t>
                      </a:r>
                    </a:p>
                    <a:p>
                      <a:pPr marL="342900" lvl="0" indent="-342900" algn="just">
                        <a:lnSpc>
                          <a:spcPts val="1425"/>
                        </a:lnSpc>
                        <a:spcAft>
                          <a:spcPts val="0"/>
                        </a:spcAft>
                        <a:buFont typeface="Courier New"/>
                        <a:buChar char="o"/>
                      </a:pPr>
                      <a:r>
                        <a:rPr lang="en-IN" sz="1800" dirty="0">
                          <a:effectLst/>
                        </a:rPr>
                        <a:t>Defends against feeling helpless</a:t>
                      </a:r>
                    </a:p>
                    <a:p>
                      <a:pPr marL="342900" lvl="0" indent="-342900" algn="just">
                        <a:lnSpc>
                          <a:spcPts val="1425"/>
                        </a:lnSpc>
                        <a:spcAft>
                          <a:spcPts val="0"/>
                        </a:spcAft>
                        <a:buFont typeface="Courier New"/>
                        <a:buChar char="o"/>
                      </a:pPr>
                      <a:r>
                        <a:rPr lang="en-IN" sz="1800" dirty="0">
                          <a:effectLst/>
                        </a:rPr>
                        <a:t>Guilt - blames self for death</a:t>
                      </a:r>
                    </a:p>
                    <a:p>
                      <a:pPr marL="342900" lvl="0" indent="-342900" algn="just">
                        <a:lnSpc>
                          <a:spcPts val="1425"/>
                        </a:lnSpc>
                        <a:spcAft>
                          <a:spcPts val="0"/>
                        </a:spcAft>
                        <a:buFont typeface="Courier New"/>
                        <a:buChar char="o"/>
                      </a:pPr>
                      <a:r>
                        <a:rPr lang="en-IN" sz="1800" dirty="0">
                          <a:effectLst/>
                        </a:rPr>
                        <a:t>Continues to have difficulty expressing feelings verbally</a:t>
                      </a:r>
                    </a:p>
                    <a:p>
                      <a:pPr marL="342900" lvl="0" indent="-342900" algn="just">
                        <a:lnSpc>
                          <a:spcPts val="1425"/>
                        </a:lnSpc>
                        <a:spcAft>
                          <a:spcPts val="0"/>
                        </a:spcAft>
                        <a:buFont typeface="Courier New"/>
                        <a:buChar char="o"/>
                      </a:pPr>
                      <a:r>
                        <a:rPr lang="en-IN" sz="1800" dirty="0">
                          <a:effectLst/>
                        </a:rPr>
                        <a:t>Increased aggression</a:t>
                      </a:r>
                    </a:p>
                    <a:p>
                      <a:pPr marL="342900" lvl="0" indent="-342900" algn="just">
                        <a:lnSpc>
                          <a:spcPts val="1425"/>
                        </a:lnSpc>
                        <a:spcAft>
                          <a:spcPts val="0"/>
                        </a:spcAft>
                        <a:buFont typeface="Courier New"/>
                        <a:buChar char="o"/>
                      </a:pPr>
                      <a:r>
                        <a:rPr lang="en-IN" sz="1800" dirty="0">
                          <a:effectLst/>
                        </a:rPr>
                        <a:t>Somatic symptoms</a:t>
                      </a:r>
                    </a:p>
                    <a:p>
                      <a:pPr marL="342900" lvl="0" indent="-342900" algn="just">
                        <a:lnSpc>
                          <a:spcPts val="1425"/>
                        </a:lnSpc>
                        <a:spcAft>
                          <a:spcPts val="0"/>
                        </a:spcAft>
                        <a:buFont typeface="Courier New"/>
                        <a:buChar char="o"/>
                      </a:pPr>
                      <a:r>
                        <a:rPr lang="en-IN" sz="1800" dirty="0">
                          <a:effectLst/>
                        </a:rPr>
                        <a:t>School phobia (especially if single parent)</a:t>
                      </a:r>
                      <a:endParaRPr lang="en-IN" sz="1800" b="1" dirty="0">
                        <a:effectLst/>
                        <a:latin typeface="Calibri"/>
                        <a:ea typeface="Calibri"/>
                        <a:cs typeface="Times New Roman"/>
                      </a:endParaRPr>
                    </a:p>
                  </a:txBody>
                  <a:tcPr marL="57351" marR="57351" marT="0" marB="0"/>
                </a:tc>
              </a:tr>
            </a:tbl>
          </a:graphicData>
        </a:graphic>
      </p:graphicFrame>
      <p:sp>
        <p:nvSpPr>
          <p:cNvPr id="4" name="Slide Number Placeholder 3"/>
          <p:cNvSpPr>
            <a:spLocks noGrp="1"/>
          </p:cNvSpPr>
          <p:nvPr>
            <p:ph type="sldNum" sz="quarter" idx="12"/>
          </p:nvPr>
        </p:nvSpPr>
        <p:spPr/>
        <p:txBody>
          <a:bodyPr/>
          <a:lstStyle/>
          <a:p>
            <a:fld id="{355124D6-B63E-43F8-800B-A49973767DB3}" type="slidenum">
              <a:rPr lang="en-IN" smtClean="0"/>
              <a:t>73</a:t>
            </a:fld>
            <a:endParaRPr lang="en-IN"/>
          </a:p>
        </p:txBody>
      </p:sp>
    </p:spTree>
    <p:extLst>
      <p:ext uri="{BB962C8B-B14F-4D97-AF65-F5344CB8AC3E}">
        <p14:creationId xmlns:p14="http://schemas.microsoft.com/office/powerpoint/2010/main" val="405263444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928992" cy="706090"/>
          </a:xfrm>
        </p:spPr>
        <p:txBody>
          <a:bodyPr>
            <a:normAutofit fontScale="90000"/>
          </a:bodyPr>
          <a:lstStyle/>
          <a:p>
            <a:r>
              <a:rPr lang="en-IN" sz="3600" b="1" dirty="0" smtClean="0"/>
              <a:t>How Children Understand Death &amp; Grieve…cont.</a:t>
            </a:r>
            <a:endParaRPr lang="en-IN"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85487228"/>
              </p:ext>
            </p:extLst>
          </p:nvPr>
        </p:nvGraphicFramePr>
        <p:xfrm>
          <a:off x="251520" y="692696"/>
          <a:ext cx="8784976" cy="6086335"/>
        </p:xfrm>
        <a:graphic>
          <a:graphicData uri="http://schemas.openxmlformats.org/drawingml/2006/table">
            <a:tbl>
              <a:tblPr firstRow="1" firstCol="1" bandRow="1">
                <a:tableStyleId>{5C22544A-7EE6-4342-B048-85BDC9FD1C3A}</a:tableStyleId>
              </a:tblPr>
              <a:tblGrid>
                <a:gridCol w="864096"/>
                <a:gridCol w="2624046"/>
                <a:gridCol w="5296834"/>
              </a:tblGrid>
              <a:tr h="649111">
                <a:tc>
                  <a:txBody>
                    <a:bodyPr/>
                    <a:lstStyle/>
                    <a:p>
                      <a:pPr algn="just">
                        <a:lnSpc>
                          <a:spcPts val="1425"/>
                        </a:lnSpc>
                        <a:spcAft>
                          <a:spcPts val="0"/>
                        </a:spcAft>
                      </a:pPr>
                      <a:r>
                        <a:rPr lang="en-IN" sz="1600" dirty="0">
                          <a:effectLst/>
                        </a:rPr>
                        <a:t>Age group</a:t>
                      </a:r>
                      <a:endParaRPr lang="en-IN" sz="16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600" dirty="0">
                          <a:effectLst/>
                        </a:rPr>
                        <a:t>Understanding of death</a:t>
                      </a:r>
                      <a:endParaRPr lang="en-IN" sz="1600" b="1" dirty="0">
                        <a:effectLst/>
                        <a:latin typeface="Calibri"/>
                        <a:ea typeface="Calibri"/>
                        <a:cs typeface="Times New Roman"/>
                      </a:endParaRPr>
                    </a:p>
                  </a:txBody>
                  <a:tcPr marL="57351" marR="57351" marT="0" marB="0"/>
                </a:tc>
                <a:tc>
                  <a:txBody>
                    <a:bodyPr/>
                    <a:lstStyle/>
                    <a:p>
                      <a:pPr algn="just">
                        <a:lnSpc>
                          <a:spcPts val="1425"/>
                        </a:lnSpc>
                        <a:spcAft>
                          <a:spcPts val="0"/>
                        </a:spcAft>
                      </a:pPr>
                      <a:r>
                        <a:rPr lang="en-IN" sz="1600" dirty="0">
                          <a:effectLst/>
                        </a:rPr>
                        <a:t>Patterns of grieving in children</a:t>
                      </a:r>
                      <a:endParaRPr lang="en-IN" sz="1600" b="1" dirty="0">
                        <a:effectLst/>
                        <a:latin typeface="Calibri"/>
                        <a:ea typeface="Calibri"/>
                        <a:cs typeface="Times New Roman"/>
                      </a:endParaRPr>
                    </a:p>
                  </a:txBody>
                  <a:tcPr marL="57351" marR="57351" marT="0" marB="0"/>
                </a:tc>
              </a:tr>
              <a:tr h="2298378">
                <a:tc>
                  <a:txBody>
                    <a:bodyPr/>
                    <a:lstStyle/>
                    <a:p>
                      <a:pPr algn="just">
                        <a:lnSpc>
                          <a:spcPts val="1425"/>
                        </a:lnSpc>
                        <a:spcAft>
                          <a:spcPts val="0"/>
                        </a:spcAft>
                      </a:pPr>
                      <a:r>
                        <a:rPr lang="en-IN" sz="1600" dirty="0">
                          <a:effectLst/>
                        </a:rPr>
                        <a:t>9-13 </a:t>
                      </a:r>
                      <a:r>
                        <a:rPr lang="en-IN" sz="1600" dirty="0" err="1">
                          <a:effectLst/>
                        </a:rPr>
                        <a:t>yrs</a:t>
                      </a:r>
                      <a:endParaRPr lang="en-IN" sz="1600" b="1" dirty="0">
                        <a:effectLst/>
                        <a:latin typeface="Calibri"/>
                        <a:ea typeface="Calibri"/>
                        <a:cs typeface="Times New Roman"/>
                      </a:endParaRPr>
                    </a:p>
                  </a:txBody>
                  <a:tcPr marL="59516" marR="59516" marT="0" marB="0"/>
                </a:tc>
                <a:tc>
                  <a:txBody>
                    <a:bodyPr/>
                    <a:lstStyle/>
                    <a:p>
                      <a:pPr marL="342900" lvl="0" indent="-342900" algn="just">
                        <a:lnSpc>
                          <a:spcPts val="1425"/>
                        </a:lnSpc>
                        <a:spcAft>
                          <a:spcPts val="0"/>
                        </a:spcAft>
                        <a:buFont typeface="Courier New"/>
                        <a:buChar char="o"/>
                      </a:pPr>
                      <a:r>
                        <a:rPr lang="en-IN" sz="1600" dirty="0">
                          <a:effectLst/>
                        </a:rPr>
                        <a:t>Child's understanding is nearer to adult understanding of death;</a:t>
                      </a:r>
                    </a:p>
                    <a:p>
                      <a:pPr marL="342900" lvl="0" indent="-342900" algn="just">
                        <a:lnSpc>
                          <a:spcPts val="1425"/>
                        </a:lnSpc>
                        <a:spcAft>
                          <a:spcPts val="0"/>
                        </a:spcAft>
                        <a:buFont typeface="Courier New"/>
                        <a:buChar char="o"/>
                      </a:pPr>
                      <a:r>
                        <a:rPr lang="en-IN" sz="1600" dirty="0">
                          <a:effectLst/>
                        </a:rPr>
                        <a:t>More aware of finality of death and impact the death has on them.</a:t>
                      </a:r>
                      <a:endParaRPr lang="en-IN" sz="1600" b="1" dirty="0">
                        <a:effectLst/>
                        <a:latin typeface="Calibri"/>
                        <a:ea typeface="Calibri"/>
                        <a:cs typeface="Times New Roman"/>
                      </a:endParaRPr>
                    </a:p>
                  </a:txBody>
                  <a:tcPr marL="59516" marR="59516" marT="0" marB="0"/>
                </a:tc>
                <a:tc>
                  <a:txBody>
                    <a:bodyPr/>
                    <a:lstStyle/>
                    <a:p>
                      <a:pPr marL="342900" lvl="0" indent="-342900" algn="just">
                        <a:lnSpc>
                          <a:spcPts val="1425"/>
                        </a:lnSpc>
                        <a:spcAft>
                          <a:spcPts val="0"/>
                        </a:spcAft>
                        <a:buFont typeface="Courier New"/>
                        <a:buChar char="o"/>
                      </a:pPr>
                      <a:r>
                        <a:rPr lang="en-IN" sz="1600" dirty="0">
                          <a:effectLst/>
                        </a:rPr>
                        <a:t>Concerned with how their world will change;</a:t>
                      </a:r>
                    </a:p>
                    <a:p>
                      <a:pPr marL="342900" lvl="0" indent="-342900" algn="just">
                        <a:lnSpc>
                          <a:spcPts val="1425"/>
                        </a:lnSpc>
                        <a:spcAft>
                          <a:spcPts val="0"/>
                        </a:spcAft>
                        <a:buFont typeface="Courier New"/>
                        <a:buChar char="o"/>
                      </a:pPr>
                      <a:r>
                        <a:rPr lang="en-IN" sz="1600" dirty="0">
                          <a:effectLst/>
                        </a:rPr>
                        <a:t>Questions have stopped</a:t>
                      </a:r>
                    </a:p>
                    <a:p>
                      <a:pPr marL="342900" lvl="0" indent="-342900" algn="just">
                        <a:lnSpc>
                          <a:spcPts val="1425"/>
                        </a:lnSpc>
                        <a:spcAft>
                          <a:spcPts val="0"/>
                        </a:spcAft>
                        <a:buFont typeface="Courier New"/>
                        <a:buChar char="o"/>
                      </a:pPr>
                      <a:r>
                        <a:rPr lang="en-IN" sz="1600" dirty="0">
                          <a:effectLst/>
                        </a:rPr>
                        <a:t>Fragile independence</a:t>
                      </a:r>
                    </a:p>
                    <a:p>
                      <a:pPr marL="342900" lvl="0" indent="-342900" algn="just">
                        <a:lnSpc>
                          <a:spcPts val="1425"/>
                        </a:lnSpc>
                        <a:spcAft>
                          <a:spcPts val="0"/>
                        </a:spcAft>
                        <a:buFont typeface="Courier New"/>
                        <a:buChar char="o"/>
                      </a:pPr>
                      <a:r>
                        <a:rPr lang="en-IN" sz="1600" dirty="0">
                          <a:effectLst/>
                        </a:rPr>
                        <a:t>Self-conscious about their fears (of own death, remaining parents)- Reluctant to open up</a:t>
                      </a:r>
                    </a:p>
                    <a:p>
                      <a:pPr marL="342900" lvl="0" indent="-342900" algn="just">
                        <a:lnSpc>
                          <a:spcPts val="1425"/>
                        </a:lnSpc>
                        <a:spcAft>
                          <a:spcPts val="0"/>
                        </a:spcAft>
                        <a:buFont typeface="Courier New"/>
                        <a:buChar char="o"/>
                      </a:pPr>
                      <a:r>
                        <a:rPr lang="en-IN" sz="1600" dirty="0">
                          <a:effectLst/>
                        </a:rPr>
                        <a:t>Delayed reactions - at first seems as if nothing has happened, then grief reaction May show strong degree of affect</a:t>
                      </a:r>
                    </a:p>
                    <a:p>
                      <a:pPr marL="342900" lvl="0" indent="-342900" algn="just">
                        <a:lnSpc>
                          <a:spcPts val="1425"/>
                        </a:lnSpc>
                        <a:spcAft>
                          <a:spcPts val="0"/>
                        </a:spcAft>
                        <a:buFont typeface="Courier New"/>
                        <a:buChar char="o"/>
                      </a:pPr>
                      <a:r>
                        <a:rPr lang="en-IN" sz="1600" dirty="0">
                          <a:effectLst/>
                        </a:rPr>
                        <a:t>Disrupted relationships with peers</a:t>
                      </a:r>
                    </a:p>
                    <a:p>
                      <a:pPr marL="342900" lvl="0" indent="-342900" algn="just">
                        <a:lnSpc>
                          <a:spcPts val="1425"/>
                        </a:lnSpc>
                        <a:spcAft>
                          <a:spcPts val="0"/>
                        </a:spcAft>
                        <a:buFont typeface="Courier New"/>
                        <a:buChar char="o"/>
                      </a:pPr>
                      <a:r>
                        <a:rPr lang="en-IN" sz="1600" dirty="0">
                          <a:effectLst/>
                        </a:rPr>
                        <a:t>Increased anger, guilt</a:t>
                      </a:r>
                    </a:p>
                    <a:p>
                      <a:pPr marL="342900" lvl="0" indent="-342900" algn="just">
                        <a:lnSpc>
                          <a:spcPts val="1425"/>
                        </a:lnSpc>
                        <a:spcAft>
                          <a:spcPts val="0"/>
                        </a:spcAft>
                        <a:buFont typeface="Courier New"/>
                        <a:buChar char="o"/>
                      </a:pPr>
                      <a:r>
                        <a:rPr lang="en-IN" sz="1600" dirty="0">
                          <a:effectLst/>
                        </a:rPr>
                        <a:t>Somatic symptoms</a:t>
                      </a:r>
                    </a:p>
                    <a:p>
                      <a:pPr marL="342900" lvl="0" indent="-342900" algn="just">
                        <a:lnSpc>
                          <a:spcPts val="1425"/>
                        </a:lnSpc>
                        <a:spcAft>
                          <a:spcPts val="1400"/>
                        </a:spcAft>
                        <a:buFont typeface="Courier New"/>
                        <a:buChar char="o"/>
                      </a:pPr>
                      <a:r>
                        <a:rPr lang="en-IN" sz="1600" dirty="0">
                          <a:effectLst/>
                        </a:rPr>
                        <a:t>School phobia</a:t>
                      </a:r>
                      <a:endParaRPr lang="en-IN" sz="1600" b="1" dirty="0">
                        <a:effectLst/>
                        <a:latin typeface="Calibri"/>
                        <a:ea typeface="Calibri"/>
                        <a:cs typeface="Times New Roman"/>
                      </a:endParaRPr>
                    </a:p>
                  </a:txBody>
                  <a:tcPr marL="59516" marR="59516" marT="0" marB="0"/>
                </a:tc>
              </a:tr>
              <a:tr h="3138846">
                <a:tc>
                  <a:txBody>
                    <a:bodyPr/>
                    <a:lstStyle/>
                    <a:p>
                      <a:pPr algn="just">
                        <a:lnSpc>
                          <a:spcPts val="1425"/>
                        </a:lnSpc>
                        <a:spcAft>
                          <a:spcPts val="0"/>
                        </a:spcAft>
                      </a:pPr>
                      <a:r>
                        <a:rPr lang="en-IN" sz="1600">
                          <a:effectLst/>
                        </a:rPr>
                        <a:t>13-18yrs</a:t>
                      </a:r>
                      <a:endParaRPr lang="en-IN" sz="1600" b="1">
                        <a:effectLst/>
                        <a:latin typeface="Calibri"/>
                        <a:ea typeface="Calibri"/>
                        <a:cs typeface="Times New Roman"/>
                      </a:endParaRPr>
                    </a:p>
                  </a:txBody>
                  <a:tcPr marL="59516" marR="59516" marT="0" marB="0"/>
                </a:tc>
                <a:tc>
                  <a:txBody>
                    <a:bodyPr/>
                    <a:lstStyle/>
                    <a:p>
                      <a:pPr marL="285750" indent="-285750" algn="just">
                        <a:lnSpc>
                          <a:spcPts val="1425"/>
                        </a:lnSpc>
                        <a:spcAft>
                          <a:spcPts val="0"/>
                        </a:spcAft>
                        <a:buFont typeface="Courier New" panose="02070309020205020404" pitchFamily="49" charset="0"/>
                        <a:buChar char="o"/>
                      </a:pPr>
                      <a:r>
                        <a:rPr lang="en-IN" sz="1600" dirty="0" smtClean="0">
                          <a:effectLst/>
                        </a:rPr>
                        <a:t>Death </a:t>
                      </a:r>
                      <a:r>
                        <a:rPr lang="en-IN" sz="1600" dirty="0">
                          <a:effectLst/>
                        </a:rPr>
                        <a:t>is viewed as an interruption. </a:t>
                      </a:r>
                      <a:endParaRPr lang="en-IN" sz="1600" dirty="0" smtClean="0">
                        <a:effectLst/>
                      </a:endParaRPr>
                    </a:p>
                    <a:p>
                      <a:pPr marL="285750" indent="-285750" algn="just">
                        <a:lnSpc>
                          <a:spcPts val="1425"/>
                        </a:lnSpc>
                        <a:spcAft>
                          <a:spcPts val="0"/>
                        </a:spcAft>
                        <a:buFont typeface="Courier New" panose="02070309020205020404" pitchFamily="49" charset="0"/>
                        <a:buChar char="o"/>
                      </a:pPr>
                      <a:r>
                        <a:rPr lang="en-IN" sz="1600" dirty="0" smtClean="0">
                          <a:effectLst/>
                        </a:rPr>
                        <a:t>Death </a:t>
                      </a:r>
                      <a:r>
                        <a:rPr lang="en-IN" sz="1600" dirty="0">
                          <a:effectLst/>
                        </a:rPr>
                        <a:t>is an enemy</a:t>
                      </a:r>
                    </a:p>
                    <a:p>
                      <a:pPr marL="285750" indent="-285750" algn="just">
                        <a:lnSpc>
                          <a:spcPts val="1425"/>
                        </a:lnSpc>
                        <a:spcAft>
                          <a:spcPts val="0"/>
                        </a:spcAft>
                        <a:buFont typeface="Courier New" panose="02070309020205020404" pitchFamily="49" charset="0"/>
                        <a:buChar char="o"/>
                      </a:pPr>
                      <a:r>
                        <a:rPr lang="en-IN" sz="1600" dirty="0" smtClean="0">
                          <a:effectLst/>
                        </a:rPr>
                        <a:t>Bodily </a:t>
                      </a:r>
                      <a:r>
                        <a:rPr lang="en-IN" sz="1600" dirty="0">
                          <a:effectLst/>
                        </a:rPr>
                        <a:t>changes emphasize growth and life.</a:t>
                      </a:r>
                    </a:p>
                    <a:p>
                      <a:pPr algn="just">
                        <a:lnSpc>
                          <a:spcPts val="1425"/>
                        </a:lnSpc>
                        <a:spcBef>
                          <a:spcPts val="1400"/>
                        </a:spcBef>
                        <a:spcAft>
                          <a:spcPts val="0"/>
                        </a:spcAft>
                      </a:pPr>
                      <a:r>
                        <a:rPr lang="en-IN" sz="1600" dirty="0">
                          <a:effectLst/>
                        </a:rPr>
                        <a:t> </a:t>
                      </a:r>
                      <a:endParaRPr lang="en-IN" sz="1600" b="1" dirty="0">
                        <a:effectLst/>
                        <a:latin typeface="Calibri"/>
                        <a:ea typeface="Calibri"/>
                        <a:cs typeface="Times New Roman"/>
                      </a:endParaRPr>
                    </a:p>
                  </a:txBody>
                  <a:tcPr marL="59516" marR="59516" marT="0" marB="0"/>
                </a:tc>
                <a:tc>
                  <a:txBody>
                    <a:bodyPr/>
                    <a:lstStyle/>
                    <a:p>
                      <a:pPr marL="285750" indent="-285750" algn="just">
                        <a:lnSpc>
                          <a:spcPts val="1425"/>
                        </a:lnSpc>
                        <a:spcAft>
                          <a:spcPts val="0"/>
                        </a:spcAft>
                        <a:buFont typeface="Courier New" panose="02070309020205020404" pitchFamily="49" charset="0"/>
                        <a:buChar char="o"/>
                      </a:pPr>
                      <a:r>
                        <a:rPr lang="en-IN" sz="1600" dirty="0" smtClean="0">
                          <a:effectLst/>
                        </a:rPr>
                        <a:t>Increased </a:t>
                      </a:r>
                      <a:r>
                        <a:rPr lang="en-IN" sz="1600" dirty="0">
                          <a:effectLst/>
                        </a:rPr>
                        <a:t>vulnerability due to many other changes</a:t>
                      </a:r>
                    </a:p>
                    <a:p>
                      <a:pPr marL="285750" indent="-285750" algn="just">
                        <a:lnSpc>
                          <a:spcPts val="1425"/>
                        </a:lnSpc>
                        <a:spcAft>
                          <a:spcPts val="0"/>
                        </a:spcAft>
                        <a:buFont typeface="Courier New" panose="02070309020205020404" pitchFamily="49" charset="0"/>
                        <a:buChar char="o"/>
                      </a:pPr>
                      <a:r>
                        <a:rPr lang="en-IN" sz="1600" dirty="0" smtClean="0">
                          <a:effectLst/>
                        </a:rPr>
                        <a:t>A </a:t>
                      </a:r>
                      <a:r>
                        <a:rPr lang="en-IN" sz="1600" dirty="0">
                          <a:effectLst/>
                        </a:rPr>
                        <a:t>sense of future becomes part of their psychology</a:t>
                      </a:r>
                    </a:p>
                    <a:p>
                      <a:pPr marL="285750" indent="-285750" algn="just">
                        <a:lnSpc>
                          <a:spcPts val="1425"/>
                        </a:lnSpc>
                        <a:spcAft>
                          <a:spcPts val="0"/>
                        </a:spcAft>
                        <a:buFont typeface="Courier New" panose="02070309020205020404" pitchFamily="49" charset="0"/>
                        <a:buChar char="o"/>
                      </a:pPr>
                      <a:r>
                        <a:rPr lang="en-IN" sz="1600" dirty="0">
                          <a:effectLst/>
                        </a:rPr>
                        <a:t> Increased risk taking in effort to reduce anxiety or to defy fate</a:t>
                      </a:r>
                    </a:p>
                    <a:p>
                      <a:pPr marL="285750" indent="-285750" algn="just">
                        <a:lnSpc>
                          <a:spcPts val="1425"/>
                        </a:lnSpc>
                        <a:spcAft>
                          <a:spcPts val="0"/>
                        </a:spcAft>
                        <a:buFont typeface="Courier New" panose="02070309020205020404" pitchFamily="49" charset="0"/>
                        <a:buChar char="o"/>
                      </a:pPr>
                      <a:r>
                        <a:rPr lang="en-IN" sz="1600" dirty="0" smtClean="0">
                          <a:effectLst/>
                        </a:rPr>
                        <a:t>May </a:t>
                      </a:r>
                      <a:r>
                        <a:rPr lang="en-IN" sz="1600" dirty="0">
                          <a:effectLst/>
                        </a:rPr>
                        <a:t>show full range of affect or almost no affect</a:t>
                      </a:r>
                    </a:p>
                    <a:p>
                      <a:pPr marL="285750" indent="-285750" algn="just">
                        <a:lnSpc>
                          <a:spcPts val="1425"/>
                        </a:lnSpc>
                        <a:spcAft>
                          <a:spcPts val="0"/>
                        </a:spcAft>
                        <a:buFont typeface="Courier New" panose="02070309020205020404" pitchFamily="49" charset="0"/>
                        <a:buChar char="o"/>
                      </a:pPr>
                      <a:r>
                        <a:rPr lang="en-IN" sz="1600" dirty="0" smtClean="0">
                          <a:effectLst/>
                        </a:rPr>
                        <a:t>Wants </a:t>
                      </a:r>
                      <a:r>
                        <a:rPr lang="en-IN" sz="1600" dirty="0">
                          <a:effectLst/>
                        </a:rPr>
                        <a:t>to grieve with her/his peers not adults</a:t>
                      </a:r>
                    </a:p>
                    <a:p>
                      <a:pPr marL="285750" indent="-285750" algn="just">
                        <a:lnSpc>
                          <a:spcPts val="1425"/>
                        </a:lnSpc>
                        <a:spcAft>
                          <a:spcPts val="0"/>
                        </a:spcAft>
                        <a:buFont typeface="Courier New" panose="02070309020205020404" pitchFamily="49" charset="0"/>
                        <a:buChar char="o"/>
                      </a:pPr>
                      <a:r>
                        <a:rPr lang="en-IN" sz="1600" dirty="0" smtClean="0">
                          <a:effectLst/>
                        </a:rPr>
                        <a:t>May </a:t>
                      </a:r>
                      <a:r>
                        <a:rPr lang="en-IN" sz="1600" dirty="0">
                          <a:effectLst/>
                        </a:rPr>
                        <a:t>need permission to grieve</a:t>
                      </a:r>
                    </a:p>
                    <a:p>
                      <a:pPr marL="285750" indent="-285750" algn="just">
                        <a:lnSpc>
                          <a:spcPts val="1425"/>
                        </a:lnSpc>
                        <a:spcAft>
                          <a:spcPts val="0"/>
                        </a:spcAft>
                        <a:buFont typeface="Courier New" panose="02070309020205020404" pitchFamily="49" charset="0"/>
                        <a:buChar char="o"/>
                      </a:pPr>
                      <a:r>
                        <a:rPr lang="en-IN" sz="1600" dirty="0" smtClean="0">
                          <a:effectLst/>
                        </a:rPr>
                        <a:t>Suicidal </a:t>
                      </a:r>
                      <a:r>
                        <a:rPr lang="en-IN" sz="1600" dirty="0">
                          <a:effectLst/>
                        </a:rPr>
                        <a:t>thoughts</a:t>
                      </a:r>
                    </a:p>
                    <a:p>
                      <a:pPr marL="285750" indent="-285750" algn="just">
                        <a:lnSpc>
                          <a:spcPts val="1425"/>
                        </a:lnSpc>
                        <a:spcAft>
                          <a:spcPts val="0"/>
                        </a:spcAft>
                        <a:buFont typeface="Courier New" panose="02070309020205020404" pitchFamily="49" charset="0"/>
                        <a:buChar char="o"/>
                      </a:pPr>
                      <a:r>
                        <a:rPr lang="en-IN" sz="1600" dirty="0" smtClean="0">
                          <a:effectLst/>
                        </a:rPr>
                        <a:t>Represses </a:t>
                      </a:r>
                      <a:r>
                        <a:rPr lang="en-IN" sz="1600" dirty="0">
                          <a:effectLst/>
                        </a:rPr>
                        <a:t>sadness, feels anger, depression</a:t>
                      </a:r>
                    </a:p>
                    <a:p>
                      <a:pPr marL="285750" indent="-285750" algn="just">
                        <a:lnSpc>
                          <a:spcPts val="1425"/>
                        </a:lnSpc>
                        <a:spcAft>
                          <a:spcPts val="0"/>
                        </a:spcAft>
                        <a:buFont typeface="Courier New" panose="02070309020205020404" pitchFamily="49" charset="0"/>
                        <a:buChar char="o"/>
                      </a:pPr>
                      <a:r>
                        <a:rPr lang="en-IN" sz="1600" dirty="0" smtClean="0">
                          <a:effectLst/>
                        </a:rPr>
                        <a:t>Escapes</a:t>
                      </a:r>
                      <a:r>
                        <a:rPr lang="en-IN" sz="1600" dirty="0">
                          <a:effectLst/>
                        </a:rPr>
                        <a:t>; uses drugs or alcohol sexually acts out</a:t>
                      </a:r>
                    </a:p>
                    <a:p>
                      <a:pPr marL="285750" indent="-285750" algn="just">
                        <a:lnSpc>
                          <a:spcPts val="1425"/>
                        </a:lnSpc>
                        <a:spcAft>
                          <a:spcPts val="0"/>
                        </a:spcAft>
                        <a:buFont typeface="Courier New" panose="02070309020205020404" pitchFamily="49" charset="0"/>
                        <a:buChar char="o"/>
                      </a:pPr>
                      <a:r>
                        <a:rPr lang="en-IN" sz="1600" dirty="0" smtClean="0">
                          <a:effectLst/>
                        </a:rPr>
                        <a:t>Denial </a:t>
                      </a:r>
                      <a:r>
                        <a:rPr lang="en-IN" sz="1600" dirty="0">
                          <a:effectLst/>
                        </a:rPr>
                        <a:t>- tries not to think about it, doesn't want to talk about it</a:t>
                      </a:r>
                    </a:p>
                    <a:p>
                      <a:pPr marL="285750" indent="-285750" algn="just">
                        <a:lnSpc>
                          <a:spcPts val="1425"/>
                        </a:lnSpc>
                        <a:spcAft>
                          <a:spcPts val="0"/>
                        </a:spcAft>
                        <a:buFont typeface="Courier New" panose="02070309020205020404" pitchFamily="49" charset="0"/>
                        <a:buChar char="o"/>
                      </a:pPr>
                      <a:r>
                        <a:rPr lang="en-IN" sz="1600" dirty="0" smtClean="0">
                          <a:effectLst/>
                        </a:rPr>
                        <a:t>Difficulty </a:t>
                      </a:r>
                      <a:r>
                        <a:rPr lang="en-IN" sz="1600" dirty="0">
                          <a:effectLst/>
                        </a:rPr>
                        <a:t>with long term plans</a:t>
                      </a:r>
                    </a:p>
                    <a:p>
                      <a:pPr marL="285750" indent="-285750" algn="just">
                        <a:lnSpc>
                          <a:spcPts val="1425"/>
                        </a:lnSpc>
                        <a:spcAft>
                          <a:spcPts val="1400"/>
                        </a:spcAft>
                        <a:buFont typeface="Courier New" panose="02070309020205020404" pitchFamily="49" charset="0"/>
                        <a:buChar char="o"/>
                      </a:pPr>
                      <a:r>
                        <a:rPr lang="en-IN" sz="1600" dirty="0" smtClean="0">
                          <a:effectLst/>
                        </a:rPr>
                        <a:t>Somatic symptoms</a:t>
                      </a:r>
                    </a:p>
                    <a:p>
                      <a:pPr marL="285750" indent="-285750" algn="just">
                        <a:lnSpc>
                          <a:spcPts val="1425"/>
                        </a:lnSpc>
                        <a:spcAft>
                          <a:spcPts val="1400"/>
                        </a:spcAft>
                        <a:buFont typeface="Courier New" panose="02070309020205020404" pitchFamily="49" charset="0"/>
                        <a:buChar char="o"/>
                      </a:pPr>
                      <a:r>
                        <a:rPr lang="en-IN" sz="1600" dirty="0" smtClean="0">
                          <a:effectLst/>
                        </a:rPr>
                        <a:t>Questions </a:t>
                      </a:r>
                      <a:r>
                        <a:rPr lang="en-IN" sz="1600" dirty="0">
                          <a:effectLst/>
                        </a:rPr>
                        <a:t>religious/spiritual be????</a:t>
                      </a:r>
                      <a:endParaRPr lang="en-IN" sz="1600" b="1" dirty="0">
                        <a:effectLst/>
                        <a:latin typeface="Calibri"/>
                        <a:ea typeface="Calibri"/>
                        <a:cs typeface="Times New Roman"/>
                      </a:endParaRPr>
                    </a:p>
                  </a:txBody>
                  <a:tcPr marL="59516" marR="59516" marT="0" marB="0"/>
                </a:tc>
              </a:tr>
            </a:tbl>
          </a:graphicData>
        </a:graphic>
      </p:graphicFrame>
      <p:sp>
        <p:nvSpPr>
          <p:cNvPr id="5" name="Slide Number Placeholder 4"/>
          <p:cNvSpPr>
            <a:spLocks noGrp="1"/>
          </p:cNvSpPr>
          <p:nvPr>
            <p:ph type="sldNum" sz="quarter" idx="12"/>
          </p:nvPr>
        </p:nvSpPr>
        <p:spPr/>
        <p:txBody>
          <a:bodyPr/>
          <a:lstStyle/>
          <a:p>
            <a:fld id="{355124D6-B63E-43F8-800B-A49973767DB3}" type="slidenum">
              <a:rPr lang="en-IN" smtClean="0"/>
              <a:t>74</a:t>
            </a:fld>
            <a:endParaRPr lang="en-IN"/>
          </a:p>
        </p:txBody>
      </p:sp>
    </p:spTree>
    <p:extLst>
      <p:ext uri="{BB962C8B-B14F-4D97-AF65-F5344CB8AC3E}">
        <p14:creationId xmlns:p14="http://schemas.microsoft.com/office/powerpoint/2010/main" val="101748985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8686800" cy="1589038"/>
          </a:xfrm>
        </p:spPr>
        <p:txBody>
          <a:bodyPr>
            <a:normAutofit fontScale="90000"/>
          </a:bodyPr>
          <a:lstStyle/>
          <a:p>
            <a:r>
              <a:rPr lang="en-US" b="1" dirty="0" smtClean="0"/>
              <a:t/>
            </a:r>
            <a:br>
              <a:rPr lang="en-US" b="1" dirty="0" smtClean="0"/>
            </a:br>
            <a:r>
              <a:rPr lang="en-US" b="1" dirty="0" smtClean="0"/>
              <a:t>Activity 6:</a:t>
            </a:r>
            <a:br>
              <a:rPr lang="en-US" b="1" dirty="0" smtClean="0"/>
            </a:br>
            <a:r>
              <a:rPr lang="en-US" b="1" dirty="0" smtClean="0"/>
              <a:t>How do you explain death to children?</a:t>
            </a:r>
            <a:br>
              <a:rPr lang="en-US" b="1" dirty="0" smtClean="0"/>
            </a:br>
            <a:endParaRPr lang="en-IN" dirty="0"/>
          </a:p>
        </p:txBody>
      </p:sp>
      <p:sp>
        <p:nvSpPr>
          <p:cNvPr id="3" name="Content Placeholder 2"/>
          <p:cNvSpPr>
            <a:spLocks noGrp="1"/>
          </p:cNvSpPr>
          <p:nvPr>
            <p:ph idx="1"/>
          </p:nvPr>
        </p:nvSpPr>
        <p:spPr>
          <a:xfrm>
            <a:off x="179512" y="1772816"/>
            <a:ext cx="8507288" cy="4752528"/>
          </a:xfrm>
        </p:spPr>
        <p:txBody>
          <a:bodyPr>
            <a:normAutofit fontScale="92500" lnSpcReduction="10000"/>
          </a:bodyPr>
          <a:lstStyle/>
          <a:p>
            <a:pPr marL="0" indent="0">
              <a:buNone/>
            </a:pPr>
            <a:r>
              <a:rPr lang="en-IN" dirty="0" smtClean="0"/>
              <a:t>What children want to know about death…</a:t>
            </a:r>
          </a:p>
          <a:p>
            <a:pPr marL="0" indent="0">
              <a:buNone/>
            </a:pPr>
            <a:endParaRPr lang="en-IN" dirty="0"/>
          </a:p>
          <a:p>
            <a:r>
              <a:rPr lang="en-US" dirty="0" smtClean="0"/>
              <a:t>Where </a:t>
            </a:r>
            <a:r>
              <a:rPr lang="en-US" dirty="0"/>
              <a:t>did dad go</a:t>
            </a:r>
            <a:r>
              <a:rPr lang="en-US" dirty="0" smtClean="0"/>
              <a:t>?</a:t>
            </a:r>
            <a:endParaRPr lang="en-IN" dirty="0"/>
          </a:p>
          <a:p>
            <a:r>
              <a:rPr lang="en-US" dirty="0" smtClean="0"/>
              <a:t>Is </a:t>
            </a:r>
            <a:r>
              <a:rPr lang="en-US" dirty="0"/>
              <a:t>he coming back</a:t>
            </a:r>
            <a:r>
              <a:rPr lang="en-US" dirty="0" smtClean="0"/>
              <a:t>?</a:t>
            </a:r>
            <a:endParaRPr lang="en-IN" dirty="0"/>
          </a:p>
          <a:p>
            <a:r>
              <a:rPr lang="en-US" dirty="0" smtClean="0"/>
              <a:t>Does </a:t>
            </a:r>
            <a:r>
              <a:rPr lang="en-US" dirty="0"/>
              <a:t>he know where I am now</a:t>
            </a:r>
            <a:r>
              <a:rPr lang="en-US" dirty="0" smtClean="0"/>
              <a:t>?</a:t>
            </a:r>
            <a:endParaRPr lang="en-IN" dirty="0"/>
          </a:p>
          <a:p>
            <a:r>
              <a:rPr lang="en-US" dirty="0" smtClean="0"/>
              <a:t>Did </a:t>
            </a:r>
            <a:r>
              <a:rPr lang="en-US" dirty="0"/>
              <a:t>he go away because he was angry with me</a:t>
            </a:r>
            <a:r>
              <a:rPr lang="en-US" dirty="0" smtClean="0"/>
              <a:t>?</a:t>
            </a:r>
          </a:p>
          <a:p>
            <a:r>
              <a:rPr lang="en-US" dirty="0" smtClean="0"/>
              <a:t>Will mamma also go away?</a:t>
            </a:r>
            <a:endParaRPr lang="en-IN" dirty="0"/>
          </a:p>
          <a:p>
            <a:r>
              <a:rPr lang="en-US" dirty="0" smtClean="0"/>
              <a:t>Where </a:t>
            </a:r>
            <a:r>
              <a:rPr lang="en-US" dirty="0"/>
              <a:t>do people who die go</a:t>
            </a:r>
            <a:r>
              <a:rPr lang="en-US" dirty="0" smtClean="0"/>
              <a:t>?</a:t>
            </a:r>
            <a:endParaRPr lang="en-IN" dirty="0"/>
          </a:p>
          <a:p>
            <a:r>
              <a:rPr lang="en-US" dirty="0" smtClean="0"/>
              <a:t>So </a:t>
            </a:r>
            <a:r>
              <a:rPr lang="en-US" dirty="0"/>
              <a:t>people who die never come back</a:t>
            </a:r>
            <a:r>
              <a:rPr lang="en-US" dirty="0" smtClean="0"/>
              <a:t>?</a:t>
            </a:r>
            <a:endParaRPr lang="en-IN" dirty="0"/>
          </a:p>
          <a:p>
            <a:r>
              <a:rPr lang="en-US" dirty="0" smtClean="0"/>
              <a:t>Can </a:t>
            </a:r>
            <a:r>
              <a:rPr lang="en-US" dirty="0"/>
              <a:t>dad see me now, wherever he is? Does he know what I am doing?</a:t>
            </a:r>
            <a:endParaRPr lang="en-IN" dirty="0"/>
          </a:p>
          <a:p>
            <a:pPr marL="0" indent="0" algn="r">
              <a:buNone/>
            </a:pPr>
            <a:r>
              <a:rPr lang="en-IN" sz="3000" b="1" i="1" dirty="0" smtClean="0"/>
              <a:t>What would you say??</a:t>
            </a:r>
            <a:endParaRPr lang="en-IN" sz="3000" b="1" i="1" dirty="0"/>
          </a:p>
        </p:txBody>
      </p:sp>
      <p:sp>
        <p:nvSpPr>
          <p:cNvPr id="5" name="Slide Number Placeholder 4"/>
          <p:cNvSpPr>
            <a:spLocks noGrp="1"/>
          </p:cNvSpPr>
          <p:nvPr>
            <p:ph type="sldNum" sz="quarter" idx="12"/>
          </p:nvPr>
        </p:nvSpPr>
        <p:spPr/>
        <p:txBody>
          <a:bodyPr/>
          <a:lstStyle/>
          <a:p>
            <a:fld id="{355124D6-B63E-43F8-800B-A49973767DB3}" type="slidenum">
              <a:rPr lang="en-IN" smtClean="0"/>
              <a:t>75</a:t>
            </a:fld>
            <a:endParaRPr lang="en-IN"/>
          </a:p>
        </p:txBody>
      </p:sp>
    </p:spTree>
    <p:extLst>
      <p:ext uri="{BB962C8B-B14F-4D97-AF65-F5344CB8AC3E}">
        <p14:creationId xmlns:p14="http://schemas.microsoft.com/office/powerpoint/2010/main" val="229458876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620688"/>
          </a:xfrm>
        </p:spPr>
        <p:txBody>
          <a:bodyPr>
            <a:normAutofit fontScale="90000"/>
          </a:bodyPr>
          <a:lstStyle/>
          <a:p>
            <a:r>
              <a:rPr lang="en-IN" b="1" dirty="0" smtClean="0"/>
              <a:t>Focus of Loss and Grief Interventions</a:t>
            </a:r>
            <a:endParaRPr lang="en-IN" b="1" dirty="0"/>
          </a:p>
        </p:txBody>
      </p:sp>
      <p:sp>
        <p:nvSpPr>
          <p:cNvPr id="3" name="Content Placeholder 2"/>
          <p:cNvSpPr>
            <a:spLocks noGrp="1"/>
          </p:cNvSpPr>
          <p:nvPr>
            <p:ph idx="1"/>
          </p:nvPr>
        </p:nvSpPr>
        <p:spPr>
          <a:xfrm>
            <a:off x="0" y="620688"/>
            <a:ext cx="8964488" cy="6120680"/>
          </a:xfrm>
        </p:spPr>
        <p:txBody>
          <a:bodyPr>
            <a:normAutofit fontScale="85000" lnSpcReduction="10000"/>
          </a:bodyPr>
          <a:lstStyle/>
          <a:p>
            <a:pPr lvl="0"/>
            <a:r>
              <a:rPr lang="en-US" sz="5100" dirty="0"/>
              <a:t>Adequate information—clear and comprehensible information about death. </a:t>
            </a:r>
            <a:endParaRPr lang="en-IN" sz="5100" b="1" dirty="0"/>
          </a:p>
          <a:p>
            <a:pPr lvl="0"/>
            <a:r>
              <a:rPr lang="en-US" sz="5100" dirty="0"/>
              <a:t>Continued routine activities—in the form of age-appropriate activities, such as play and school.  </a:t>
            </a:r>
            <a:endParaRPr lang="en-IN" sz="5100" b="1" dirty="0"/>
          </a:p>
          <a:p>
            <a:pPr lvl="0"/>
            <a:r>
              <a:rPr lang="en-US" sz="5100" dirty="0"/>
              <a:t>Fears and anxieties </a:t>
            </a:r>
            <a:r>
              <a:rPr lang="en-US" sz="5100" dirty="0" smtClean="0"/>
              <a:t>addressed/to </a:t>
            </a:r>
            <a:r>
              <a:rPr lang="en-US" sz="5100" dirty="0"/>
              <a:t>know that they will be cared for.</a:t>
            </a:r>
            <a:endParaRPr lang="en-IN" sz="5100" b="1" dirty="0"/>
          </a:p>
          <a:p>
            <a:pPr lvl="0"/>
            <a:r>
              <a:rPr lang="en-US" sz="5100" dirty="0"/>
              <a:t>Reassurance that they are not to </a:t>
            </a:r>
            <a:r>
              <a:rPr lang="en-US" sz="5100" dirty="0" smtClean="0"/>
              <a:t>blame.</a:t>
            </a:r>
          </a:p>
          <a:p>
            <a:pPr lvl="0"/>
            <a:r>
              <a:rPr lang="en-US" sz="5100" dirty="0" smtClean="0"/>
              <a:t>Soothing/ reassurance. </a:t>
            </a:r>
            <a:endParaRPr lang="en-IN" sz="5100" b="1" dirty="0"/>
          </a:p>
          <a:p>
            <a:endParaRPr lang="en-IN" dirty="0"/>
          </a:p>
        </p:txBody>
      </p:sp>
      <p:sp>
        <p:nvSpPr>
          <p:cNvPr id="5" name="Slide Number Placeholder 4"/>
          <p:cNvSpPr>
            <a:spLocks noGrp="1"/>
          </p:cNvSpPr>
          <p:nvPr>
            <p:ph type="sldNum" sz="quarter" idx="12"/>
          </p:nvPr>
        </p:nvSpPr>
        <p:spPr/>
        <p:txBody>
          <a:bodyPr/>
          <a:lstStyle/>
          <a:p>
            <a:fld id="{355124D6-B63E-43F8-800B-A49973767DB3}" type="slidenum">
              <a:rPr lang="en-IN" smtClean="0"/>
              <a:t>76</a:t>
            </a:fld>
            <a:endParaRPr lang="en-IN"/>
          </a:p>
        </p:txBody>
      </p:sp>
    </p:spTree>
    <p:extLst>
      <p:ext uri="{BB962C8B-B14F-4D97-AF65-F5344CB8AC3E}">
        <p14:creationId xmlns:p14="http://schemas.microsoft.com/office/powerpoint/2010/main" val="208683898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marL="0" indent="0">
              <a:buNone/>
            </a:pPr>
            <a:r>
              <a:rPr lang="en-IN" b="1" dirty="0" smtClean="0"/>
              <a:t>How to support child’s caregivers:</a:t>
            </a:r>
            <a:endParaRPr lang="en-IN" b="1" dirty="0"/>
          </a:p>
          <a:p>
            <a:pPr lvl="0"/>
            <a:r>
              <a:rPr lang="en-US" dirty="0"/>
              <a:t>Recognize and understand the impact of grief on child’s affect and behavior</a:t>
            </a:r>
            <a:endParaRPr lang="en-IN" b="1" dirty="0"/>
          </a:p>
          <a:p>
            <a:pPr lvl="0"/>
            <a:r>
              <a:rPr lang="en-US" dirty="0"/>
              <a:t>Model open and direct communication about </a:t>
            </a:r>
            <a:r>
              <a:rPr lang="en-US" dirty="0" smtClean="0"/>
              <a:t>death. </a:t>
            </a:r>
            <a:endParaRPr lang="en-IN" b="1" dirty="0"/>
          </a:p>
          <a:p>
            <a:pPr lvl="0"/>
            <a:r>
              <a:rPr lang="en-US" dirty="0"/>
              <a:t>Help the family talk openly and directly about the </a:t>
            </a:r>
            <a:r>
              <a:rPr lang="en-US" dirty="0" smtClean="0"/>
              <a:t>death. </a:t>
            </a:r>
            <a:endParaRPr lang="en-IN" b="1" dirty="0"/>
          </a:p>
          <a:p>
            <a:endParaRPr lang="en-IN" dirty="0"/>
          </a:p>
        </p:txBody>
      </p:sp>
      <p:sp>
        <p:nvSpPr>
          <p:cNvPr id="4" name="Slide Number Placeholder 3"/>
          <p:cNvSpPr>
            <a:spLocks noGrp="1"/>
          </p:cNvSpPr>
          <p:nvPr>
            <p:ph type="sldNum" sz="quarter" idx="12"/>
          </p:nvPr>
        </p:nvSpPr>
        <p:spPr/>
        <p:txBody>
          <a:bodyPr/>
          <a:lstStyle/>
          <a:p>
            <a:fld id="{355124D6-B63E-43F8-800B-A49973767DB3}" type="slidenum">
              <a:rPr lang="en-IN" smtClean="0"/>
              <a:t>77</a:t>
            </a:fld>
            <a:endParaRPr lang="en-IN"/>
          </a:p>
        </p:txBody>
      </p:sp>
    </p:spTree>
    <p:extLst>
      <p:ext uri="{BB962C8B-B14F-4D97-AF65-F5344CB8AC3E}">
        <p14:creationId xmlns:p14="http://schemas.microsoft.com/office/powerpoint/2010/main" val="76884725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2405"/>
            <a:ext cx="7772400" cy="850106"/>
          </a:xfrm>
        </p:spPr>
        <p:txBody>
          <a:bodyPr/>
          <a:lstStyle/>
          <a:p>
            <a:r>
              <a:rPr lang="en-IN" dirty="0" smtClean="0"/>
              <a:t>Last Thoughts on Grief…</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78</a:t>
            </a:fld>
            <a:endParaRPr lang="en-IN"/>
          </a:p>
        </p:txBody>
      </p:sp>
      <p:sp>
        <p:nvSpPr>
          <p:cNvPr id="4" name="Content Placeholder 3"/>
          <p:cNvSpPr>
            <a:spLocks noGrp="1"/>
          </p:cNvSpPr>
          <p:nvPr>
            <p:ph sz="quarter" idx="1"/>
          </p:nvPr>
        </p:nvSpPr>
        <p:spPr>
          <a:xfrm>
            <a:off x="179512" y="908720"/>
            <a:ext cx="8784976" cy="5616624"/>
          </a:xfrm>
        </p:spPr>
        <p:txBody>
          <a:bodyPr/>
          <a:lstStyle/>
          <a:p>
            <a:r>
              <a:rPr lang="en-IN" dirty="0"/>
              <a:t>Working with Silences…</a:t>
            </a:r>
          </a:p>
          <a:p>
            <a:r>
              <a:rPr lang="en-IN" dirty="0"/>
              <a:t>Is it </a:t>
            </a:r>
            <a:r>
              <a:rPr lang="en-IN" dirty="0" smtClean="0"/>
              <a:t>alright to </a:t>
            </a:r>
            <a:r>
              <a:rPr lang="en-IN" dirty="0"/>
              <a:t>cry along with the child?</a:t>
            </a:r>
          </a:p>
          <a:p>
            <a:r>
              <a:rPr lang="en-IN" dirty="0"/>
              <a:t>When the child has been told an untruth to hide information about death…</a:t>
            </a:r>
          </a:p>
          <a:p>
            <a:r>
              <a:rPr lang="en-IN" dirty="0"/>
              <a:t>Can the child be encouraged to keep an object as a memory of her loved one?</a:t>
            </a:r>
          </a:p>
          <a:p>
            <a:r>
              <a:rPr lang="en-IN" dirty="0"/>
              <a:t>Is it wrong to offer explanations about death in term of </a:t>
            </a:r>
            <a:r>
              <a:rPr lang="en-IN" dirty="0" smtClean="0"/>
              <a:t>religious and non-religious beliefs</a:t>
            </a:r>
            <a:r>
              <a:rPr lang="en-IN" dirty="0"/>
              <a:t>? Are beliefs akin to lies? </a:t>
            </a:r>
          </a:p>
          <a:p>
            <a:endParaRPr lang="en-IN" dirty="0"/>
          </a:p>
        </p:txBody>
      </p:sp>
    </p:spTree>
    <p:extLst>
      <p:ext uri="{BB962C8B-B14F-4D97-AF65-F5344CB8AC3E}">
        <p14:creationId xmlns:p14="http://schemas.microsoft.com/office/powerpoint/2010/main" val="228736506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786210"/>
          </a:xfrm>
        </p:spPr>
        <p:txBody>
          <a:bodyPr>
            <a:normAutofit/>
          </a:bodyPr>
          <a:lstStyle/>
          <a:p>
            <a:r>
              <a:rPr lang="en-IN" b="1" dirty="0" smtClean="0"/>
              <a:t>B. Personal Safety Issues for Pre-Schoolers</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79</a:t>
            </a:fld>
            <a:endParaRPr lang="en-IN"/>
          </a:p>
        </p:txBody>
      </p:sp>
      <p:sp>
        <p:nvSpPr>
          <p:cNvPr id="4" name="Content Placeholder 3"/>
          <p:cNvSpPr>
            <a:spLocks noGrp="1"/>
          </p:cNvSpPr>
          <p:nvPr>
            <p:ph sz="quarter" idx="1"/>
          </p:nvPr>
        </p:nvSpPr>
        <p:spPr>
          <a:xfrm>
            <a:off x="914400" y="2204864"/>
            <a:ext cx="7772400" cy="3814936"/>
          </a:xfrm>
        </p:spPr>
        <p:txBody>
          <a:bodyPr/>
          <a:lstStyle/>
          <a:p>
            <a:r>
              <a:rPr lang="en-IN" dirty="0" smtClean="0"/>
              <a:t>What is child sexual abuse?</a:t>
            </a:r>
          </a:p>
          <a:p>
            <a:r>
              <a:rPr lang="en-IN" dirty="0" smtClean="0"/>
              <a:t>When to suspect CSA in pre-schoolers?</a:t>
            </a:r>
          </a:p>
          <a:p>
            <a:r>
              <a:rPr lang="en-IN" dirty="0" smtClean="0"/>
              <a:t>What to do if CSA occurs? (Emergency response)</a:t>
            </a:r>
          </a:p>
          <a:p>
            <a:r>
              <a:rPr lang="en-IN" dirty="0" smtClean="0"/>
              <a:t>How to teach children about personal safety? (Prevention of CSA)</a:t>
            </a:r>
            <a:endParaRPr lang="en-IN" dirty="0"/>
          </a:p>
        </p:txBody>
      </p:sp>
    </p:spTree>
    <p:extLst>
      <p:ext uri="{BB962C8B-B14F-4D97-AF65-F5344CB8AC3E}">
        <p14:creationId xmlns:p14="http://schemas.microsoft.com/office/powerpoint/2010/main" val="155011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8</a:t>
            </a:fld>
            <a:endParaRPr lang="en-IN"/>
          </a:p>
        </p:txBody>
      </p:sp>
      <p:sp>
        <p:nvSpPr>
          <p:cNvPr id="4" name="Content Placeholder 3"/>
          <p:cNvSpPr>
            <a:spLocks noGrp="1"/>
          </p:cNvSpPr>
          <p:nvPr>
            <p:ph sz="quarter" idx="1"/>
          </p:nvPr>
        </p:nvSpPr>
        <p:spPr>
          <a:xfrm>
            <a:off x="179512" y="260648"/>
            <a:ext cx="8784976" cy="6480720"/>
          </a:xfrm>
        </p:spPr>
        <p:txBody>
          <a:bodyPr/>
          <a:lstStyle/>
          <a:p>
            <a:pPr marL="0" indent="0">
              <a:buNone/>
            </a:pPr>
            <a:r>
              <a:rPr lang="en-US" b="1" dirty="0" smtClean="0"/>
              <a:t>Process:</a:t>
            </a:r>
          </a:p>
          <a:p>
            <a:r>
              <a:rPr lang="en-US" dirty="0"/>
              <a:t>B</a:t>
            </a:r>
            <a:r>
              <a:rPr lang="en-US" dirty="0" smtClean="0"/>
              <a:t>rain-storm </a:t>
            </a:r>
            <a:r>
              <a:rPr lang="en-US" dirty="0"/>
              <a:t>and list the developmental needs </a:t>
            </a:r>
            <a:r>
              <a:rPr lang="en-US" dirty="0" smtClean="0"/>
              <a:t>pre-school children have…and how they are affected by conflict/war situations.</a:t>
            </a:r>
          </a:p>
        </p:txBody>
      </p:sp>
      <p:graphicFrame>
        <p:nvGraphicFramePr>
          <p:cNvPr id="8" name="Table 7"/>
          <p:cNvGraphicFramePr>
            <a:graphicFrameLocks noGrp="1"/>
          </p:cNvGraphicFramePr>
          <p:nvPr>
            <p:extLst>
              <p:ext uri="{D42A27DB-BD31-4B8C-83A1-F6EECF244321}">
                <p14:modId xmlns:p14="http://schemas.microsoft.com/office/powerpoint/2010/main" val="3696349969"/>
              </p:ext>
            </p:extLst>
          </p:nvPr>
        </p:nvGraphicFramePr>
        <p:xfrm>
          <a:off x="323527" y="2060848"/>
          <a:ext cx="7488833" cy="4031840"/>
        </p:xfrm>
        <a:graphic>
          <a:graphicData uri="http://schemas.openxmlformats.org/drawingml/2006/table">
            <a:tbl>
              <a:tblPr firstRow="1" firstCol="1" bandRow="1">
                <a:tableStyleId>{5C22544A-7EE6-4342-B048-85BDC9FD1C3A}</a:tableStyleId>
              </a:tblPr>
              <a:tblGrid>
                <a:gridCol w="1789913"/>
                <a:gridCol w="1450448"/>
                <a:gridCol w="1234422"/>
                <a:gridCol w="1429874"/>
                <a:gridCol w="1584176"/>
              </a:tblGrid>
              <a:tr h="1239822">
                <a:tc>
                  <a:txBody>
                    <a:bodyPr/>
                    <a:lstStyle/>
                    <a:p>
                      <a:pPr>
                        <a:lnSpc>
                          <a:spcPct val="115000"/>
                        </a:lnSpc>
                        <a:spcAft>
                          <a:spcPts val="0"/>
                        </a:spcAft>
                      </a:pPr>
                      <a:endParaRPr lang="en-IN"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600" dirty="0" smtClean="0">
                          <a:effectLst/>
                        </a:rPr>
                        <a:t>Basic/physical</a:t>
                      </a:r>
                      <a:r>
                        <a:rPr lang="en-US" sz="1600" baseline="0" dirty="0" smtClean="0">
                          <a:effectLst/>
                        </a:rPr>
                        <a:t> </a:t>
                      </a:r>
                      <a:r>
                        <a:rPr lang="en-US" sz="1600" dirty="0" smtClean="0">
                          <a:effectLst/>
                        </a:rPr>
                        <a:t>Needs</a:t>
                      </a:r>
                      <a:endParaRPr lang="en-IN" sz="1600" dirty="0">
                        <a:effectLst/>
                      </a:endParaRPr>
                    </a:p>
                    <a:p>
                      <a:pPr>
                        <a:lnSpc>
                          <a:spcPct val="115000"/>
                        </a:lnSpc>
                        <a:spcAft>
                          <a:spcPts val="0"/>
                        </a:spcAft>
                      </a:pPr>
                      <a:r>
                        <a:rPr lang="en-US" sz="1600" dirty="0">
                          <a:effectLst/>
                        </a:rPr>
                        <a:t> </a:t>
                      </a:r>
                      <a:endParaRPr lang="en-IN"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600" dirty="0" smtClean="0">
                          <a:effectLst/>
                        </a:rPr>
                        <a:t>Social Needs</a:t>
                      </a:r>
                      <a:endParaRPr lang="en-IN"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600" dirty="0" smtClean="0">
                          <a:effectLst/>
                        </a:rPr>
                        <a:t>Cognitive Needs</a:t>
                      </a:r>
                      <a:endParaRPr lang="en-IN"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600" dirty="0" smtClean="0">
                          <a:effectLst/>
                        </a:rPr>
                        <a:t>Emotional/ Relational Needs</a:t>
                      </a:r>
                      <a:endParaRPr lang="en-IN" sz="1600" dirty="0">
                        <a:effectLst/>
                        <a:latin typeface="Calibri"/>
                        <a:ea typeface="Calibri"/>
                        <a:cs typeface="Times New Roman"/>
                      </a:endParaRPr>
                    </a:p>
                  </a:txBody>
                  <a:tcPr marL="68580" marR="68580" marT="0" marB="0"/>
                </a:tc>
              </a:tr>
              <a:tr h="1396009">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effectLst/>
                          <a:latin typeface="+mn-lt"/>
                          <a:ea typeface="+mn-ea"/>
                          <a:cs typeface="+mn-cs"/>
                        </a:rPr>
                        <a:t>Developmental</a:t>
                      </a:r>
                      <a:r>
                        <a:rPr lang="en-US" sz="1600" baseline="0" dirty="0" smtClean="0">
                          <a:effectLst/>
                          <a:latin typeface="+mn-lt"/>
                          <a:ea typeface="+mn-ea"/>
                          <a:cs typeface="+mn-cs"/>
                        </a:rPr>
                        <a:t> Needs</a:t>
                      </a:r>
                      <a:endParaRPr lang="en-IN" sz="1600" dirty="0" smtClean="0">
                        <a:effectLst/>
                        <a:latin typeface="Calibri"/>
                        <a:ea typeface="Calibri"/>
                        <a:cs typeface="Times New Roman"/>
                      </a:endParaRPr>
                    </a:p>
                    <a:p>
                      <a:pPr>
                        <a:lnSpc>
                          <a:spcPct val="115000"/>
                        </a:lnSpc>
                        <a:spcAft>
                          <a:spcPts val="0"/>
                        </a:spcAft>
                      </a:pPr>
                      <a:endParaRPr lang="en-IN"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600" dirty="0">
                          <a:effectLst/>
                        </a:rPr>
                        <a:t> </a:t>
                      </a:r>
                      <a:endParaRPr lang="en-IN"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600" dirty="0">
                          <a:effectLst/>
                        </a:rPr>
                        <a:t> </a:t>
                      </a:r>
                      <a:endParaRPr lang="en-IN"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600" dirty="0">
                          <a:effectLst/>
                        </a:rPr>
                        <a:t> </a:t>
                      </a:r>
                      <a:endParaRPr lang="en-IN"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600">
                          <a:effectLst/>
                        </a:rPr>
                        <a:t> </a:t>
                      </a:r>
                      <a:endParaRPr lang="en-IN" sz="1600">
                        <a:effectLst/>
                        <a:latin typeface="Calibri"/>
                        <a:ea typeface="Calibri"/>
                        <a:cs typeface="Times New Roman"/>
                      </a:endParaRPr>
                    </a:p>
                  </a:txBody>
                  <a:tcPr marL="68580" marR="68580" marT="0" marB="0"/>
                </a:tc>
              </a:tr>
              <a:tr h="1396009">
                <a:tc>
                  <a:txBody>
                    <a:bodyPr/>
                    <a:lstStyle/>
                    <a:p>
                      <a:pPr>
                        <a:lnSpc>
                          <a:spcPct val="115000"/>
                        </a:lnSpc>
                        <a:spcAft>
                          <a:spcPts val="0"/>
                        </a:spcAft>
                      </a:pPr>
                      <a:r>
                        <a:rPr lang="en-US" sz="1600" dirty="0" smtClean="0">
                          <a:solidFill>
                            <a:srgbClr val="FF0000"/>
                          </a:solidFill>
                          <a:effectLst/>
                        </a:rPr>
                        <a:t>Impact of lack</a:t>
                      </a:r>
                      <a:r>
                        <a:rPr lang="en-US" sz="1600" baseline="0" dirty="0" smtClean="0">
                          <a:solidFill>
                            <a:srgbClr val="FF0000"/>
                          </a:solidFill>
                          <a:effectLst/>
                        </a:rPr>
                        <a:t> of Conflict/War</a:t>
                      </a:r>
                      <a:endParaRPr lang="en-IN" sz="1600" dirty="0">
                        <a:solidFill>
                          <a:srgbClr val="FF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600" dirty="0">
                          <a:effectLst/>
                        </a:rPr>
                        <a:t> </a:t>
                      </a:r>
                      <a:endParaRPr lang="en-IN"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600" dirty="0">
                          <a:effectLst/>
                        </a:rPr>
                        <a:t> </a:t>
                      </a:r>
                      <a:endParaRPr lang="en-IN"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600" dirty="0">
                          <a:effectLst/>
                        </a:rPr>
                        <a:t> </a:t>
                      </a:r>
                      <a:endParaRPr lang="en-IN"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600" dirty="0">
                          <a:effectLst/>
                        </a:rPr>
                        <a:t> </a:t>
                      </a:r>
                      <a:endParaRPr lang="en-IN"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3612658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Child Sexual Abuse?</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80</a:t>
            </a:fld>
            <a:endParaRPr lang="en-IN"/>
          </a:p>
        </p:txBody>
      </p:sp>
      <p:sp>
        <p:nvSpPr>
          <p:cNvPr id="4" name="Content Placeholder 3"/>
          <p:cNvSpPr>
            <a:spLocks noGrp="1"/>
          </p:cNvSpPr>
          <p:nvPr>
            <p:ph sz="quarter" idx="1"/>
          </p:nvPr>
        </p:nvSpPr>
        <p:spPr/>
        <p:txBody>
          <a:bodyPr/>
          <a:lstStyle/>
          <a:p>
            <a:endParaRPr lang="en-IN" dirty="0"/>
          </a:p>
        </p:txBody>
      </p:sp>
    </p:spTree>
    <p:extLst>
      <p:ext uri="{BB962C8B-B14F-4D97-AF65-F5344CB8AC3E}">
        <p14:creationId xmlns:p14="http://schemas.microsoft.com/office/powerpoint/2010/main" val="394785938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7992888" cy="1224136"/>
          </a:xfrm>
        </p:spPr>
        <p:txBody>
          <a:bodyPr>
            <a:normAutofit fontScale="90000"/>
          </a:bodyPr>
          <a:lstStyle/>
          <a:p>
            <a:r>
              <a:rPr lang="en-IN" b="1" dirty="0" smtClean="0"/>
              <a:t>How CSA Plays Out…What Happens then…</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81</a:t>
            </a:fld>
            <a:endParaRPr lang="en-IN"/>
          </a:p>
        </p:txBody>
      </p:sp>
      <p:sp>
        <p:nvSpPr>
          <p:cNvPr id="4" name="Content Placeholder 3"/>
          <p:cNvSpPr>
            <a:spLocks noGrp="1"/>
          </p:cNvSpPr>
          <p:nvPr>
            <p:ph sz="quarter" idx="1"/>
          </p:nvPr>
        </p:nvSpPr>
        <p:spPr>
          <a:xfrm>
            <a:off x="251520" y="1268760"/>
            <a:ext cx="8435280" cy="5328592"/>
          </a:xfrm>
        </p:spPr>
        <p:txBody>
          <a:bodyPr>
            <a:normAutofit fontScale="40000" lnSpcReduction="20000"/>
          </a:bodyPr>
          <a:lstStyle/>
          <a:p>
            <a:pPr marL="0" indent="0">
              <a:buNone/>
            </a:pPr>
            <a:endParaRPr lang="en-US" sz="2800" dirty="0" smtClean="0"/>
          </a:p>
          <a:p>
            <a:endParaRPr lang="en-US" sz="2800" dirty="0" smtClean="0"/>
          </a:p>
          <a:p>
            <a:endParaRPr lang="en-US" sz="2800" dirty="0"/>
          </a:p>
          <a:p>
            <a:endParaRPr lang="en-US" sz="2800" dirty="0" smtClean="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pPr>
              <a:spcAft>
                <a:spcPts val="0"/>
              </a:spcAft>
            </a:pPr>
            <a:endParaRPr lang="en-US" sz="2800" dirty="0" smtClean="0"/>
          </a:p>
          <a:p>
            <a:pPr>
              <a:spcAft>
                <a:spcPts val="0"/>
              </a:spcAft>
            </a:pPr>
            <a:endParaRPr lang="en-US" sz="2800" dirty="0"/>
          </a:p>
          <a:p>
            <a:pPr>
              <a:spcAft>
                <a:spcPts val="0"/>
              </a:spcAft>
            </a:pPr>
            <a:endParaRPr lang="en-US" sz="2800" dirty="0" smtClean="0"/>
          </a:p>
          <a:p>
            <a:pPr>
              <a:spcAft>
                <a:spcPts val="0"/>
              </a:spcAft>
            </a:pPr>
            <a:endParaRPr lang="en-US" sz="2800" dirty="0"/>
          </a:p>
          <a:p>
            <a:pPr>
              <a:spcAft>
                <a:spcPts val="0"/>
              </a:spcAft>
            </a:pPr>
            <a:endParaRPr lang="en-US" sz="2800" dirty="0" smtClean="0"/>
          </a:p>
          <a:p>
            <a:pPr>
              <a:spcAft>
                <a:spcPts val="0"/>
              </a:spcAft>
            </a:pPr>
            <a:endParaRPr lang="en-US" sz="2800" dirty="0"/>
          </a:p>
          <a:p>
            <a:pPr>
              <a:spcAft>
                <a:spcPts val="0"/>
              </a:spcAft>
            </a:pPr>
            <a:endParaRPr lang="en-US" sz="2800" dirty="0" smtClean="0"/>
          </a:p>
          <a:p>
            <a:pPr>
              <a:spcAft>
                <a:spcPts val="0"/>
              </a:spcAft>
            </a:pPr>
            <a:endParaRPr lang="en-US" sz="2800" dirty="0"/>
          </a:p>
          <a:p>
            <a:pPr>
              <a:spcAft>
                <a:spcPts val="0"/>
              </a:spcAft>
            </a:pPr>
            <a:endParaRPr lang="en-US" sz="2800" dirty="0" smtClean="0"/>
          </a:p>
          <a:p>
            <a:pPr>
              <a:spcAft>
                <a:spcPts val="0"/>
              </a:spcAft>
            </a:pPr>
            <a:endParaRPr lang="en-US" sz="2800" dirty="0"/>
          </a:p>
          <a:p>
            <a:pPr marL="0" indent="0">
              <a:spcAft>
                <a:spcPts val="0"/>
              </a:spcAft>
              <a:buNone/>
            </a:pPr>
            <a:r>
              <a:rPr lang="en-US" sz="4400" dirty="0"/>
              <a:t> </a:t>
            </a:r>
            <a:endParaRPr lang="en-IN" sz="4400" dirty="0"/>
          </a:p>
          <a:p>
            <a:pPr>
              <a:spcAft>
                <a:spcPts val="0"/>
              </a:spcAft>
            </a:pPr>
            <a:r>
              <a:rPr lang="en-US" sz="4400" dirty="0"/>
              <a:t> </a:t>
            </a:r>
            <a:endParaRPr lang="en-IN" sz="4400" dirty="0"/>
          </a:p>
          <a:p>
            <a:pPr>
              <a:spcAft>
                <a:spcPts val="0"/>
              </a:spcAft>
            </a:pPr>
            <a:endParaRPr lang="en-IN" sz="2800" dirty="0">
              <a:latin typeface="Times New Roman"/>
              <a:ea typeface="Times New Roman"/>
            </a:endParaRPr>
          </a:p>
          <a:p>
            <a:pPr>
              <a:spcAft>
                <a:spcPts val="0"/>
              </a:spcAft>
            </a:pPr>
            <a:endParaRPr lang="en-IN" sz="2800" dirty="0"/>
          </a:p>
          <a:p>
            <a:pPr>
              <a:spcAft>
                <a:spcPts val="0"/>
              </a:spcAft>
            </a:pPr>
            <a:endParaRPr lang="en-US" sz="2800" dirty="0" smtClean="0"/>
          </a:p>
          <a:p>
            <a:pPr>
              <a:spcAft>
                <a:spcPts val="0"/>
              </a:spcAft>
            </a:pPr>
            <a:endParaRPr lang="en-US" sz="2800" dirty="0" smtClean="0"/>
          </a:p>
          <a:p>
            <a:pPr>
              <a:spcAft>
                <a:spcPts val="0"/>
              </a:spcAft>
            </a:pPr>
            <a:endParaRPr lang="en-IN" sz="2800" dirty="0"/>
          </a:p>
        </p:txBody>
      </p:sp>
      <p:graphicFrame>
        <p:nvGraphicFramePr>
          <p:cNvPr id="5" name="Table 4"/>
          <p:cNvGraphicFramePr>
            <a:graphicFrameLocks noGrp="1"/>
          </p:cNvGraphicFramePr>
          <p:nvPr>
            <p:extLst>
              <p:ext uri="{D42A27DB-BD31-4B8C-83A1-F6EECF244321}">
                <p14:modId xmlns:p14="http://schemas.microsoft.com/office/powerpoint/2010/main" val="1403700656"/>
              </p:ext>
            </p:extLst>
          </p:nvPr>
        </p:nvGraphicFramePr>
        <p:xfrm>
          <a:off x="251520" y="1412776"/>
          <a:ext cx="8496944" cy="4680520"/>
        </p:xfrm>
        <a:graphic>
          <a:graphicData uri="http://schemas.openxmlformats.org/drawingml/2006/table">
            <a:tbl>
              <a:tblPr firstRow="1" bandRow="1">
                <a:tableStyleId>{5C22544A-7EE6-4342-B048-85BDC9FD1C3A}</a:tableStyleId>
              </a:tblPr>
              <a:tblGrid>
                <a:gridCol w="4248472"/>
                <a:gridCol w="4248472"/>
              </a:tblGrid>
              <a:tr h="462352">
                <a:tc>
                  <a:txBody>
                    <a:bodyPr/>
                    <a:lstStyle/>
                    <a:p>
                      <a:r>
                        <a:rPr lang="en-IN" dirty="0" smtClean="0"/>
                        <a:t>CSA Process</a:t>
                      </a:r>
                      <a:endParaRPr lang="en-IN" dirty="0"/>
                    </a:p>
                  </a:txBody>
                  <a:tcPr/>
                </a:tc>
                <a:tc>
                  <a:txBody>
                    <a:bodyPr/>
                    <a:lstStyle/>
                    <a:p>
                      <a:r>
                        <a:rPr lang="en-IN" dirty="0" smtClean="0"/>
                        <a:t>Child/ Family Reactions</a:t>
                      </a:r>
                      <a:endParaRPr lang="en-IN" dirty="0"/>
                    </a:p>
                  </a:txBody>
                  <a:tcPr/>
                </a:tc>
              </a:tr>
              <a:tr h="4218168">
                <a:tc>
                  <a:txBody>
                    <a:bodyPr/>
                    <a:lstStyle/>
                    <a:p>
                      <a:pPr marL="285750" indent="-285750">
                        <a:buFont typeface="Arial" panose="020B0604020202020204" pitchFamily="34" charset="0"/>
                        <a:buChar char="•"/>
                      </a:pPr>
                      <a:r>
                        <a:rPr lang="en-US" sz="1800" dirty="0" smtClean="0"/>
                        <a:t>Injury/ hurt inflicted on child</a:t>
                      </a:r>
                    </a:p>
                    <a:p>
                      <a:pPr marL="285750" indent="-285750">
                        <a:buFont typeface="Arial" panose="020B0604020202020204" pitchFamily="34" charset="0"/>
                        <a:buChar char="•"/>
                      </a:pPr>
                      <a:r>
                        <a:rPr lang="en-US" sz="1800" dirty="0" smtClean="0"/>
                        <a:t>Child rewarded for sexual behavior in inappropriate to developmental level</a:t>
                      </a:r>
                      <a:endParaRPr lang="en-IN" sz="1800" dirty="0" smtClean="0"/>
                    </a:p>
                    <a:p>
                      <a:pPr marL="285750" indent="-285750">
                        <a:spcAft>
                          <a:spcPts val="0"/>
                        </a:spcAft>
                        <a:buFont typeface="Arial" panose="020B0604020202020204" pitchFamily="34" charset="0"/>
                        <a:buChar char="•"/>
                      </a:pPr>
                      <a:r>
                        <a:rPr lang="en-US" sz="1800" dirty="0" smtClean="0"/>
                        <a:t>Offender exchanges attention and affection for sex</a:t>
                      </a:r>
                      <a:endParaRPr lang="en-IN" sz="1800" dirty="0" smtClean="0"/>
                    </a:p>
                    <a:p>
                      <a:pPr marL="285750" indent="-285750">
                        <a:spcAft>
                          <a:spcPts val="0"/>
                        </a:spcAft>
                        <a:buFont typeface="Arial" panose="020B0604020202020204" pitchFamily="34" charset="0"/>
                        <a:buChar char="•"/>
                      </a:pPr>
                      <a:r>
                        <a:rPr lang="en-US" sz="1800" dirty="0" smtClean="0"/>
                        <a:t>Pressure on child for secrecy from the offender</a:t>
                      </a:r>
                      <a:endParaRPr lang="en-IN" sz="1800" dirty="0" smtClean="0"/>
                    </a:p>
                    <a:p>
                      <a:pPr marL="285750" indent="-285750">
                        <a:spcAft>
                          <a:spcPts val="0"/>
                        </a:spcAft>
                        <a:buFont typeface="Arial" panose="020B0604020202020204" pitchFamily="34" charset="0"/>
                        <a:buChar char="•"/>
                      </a:pPr>
                      <a:r>
                        <a:rPr lang="en-US" sz="1800" dirty="0" smtClean="0"/>
                        <a:t>Trust and vulnerability manipulated</a:t>
                      </a:r>
                      <a:endParaRPr lang="en-IN" sz="1800" dirty="0" smtClean="0"/>
                    </a:p>
                    <a:p>
                      <a:pPr marL="285750" indent="-285750">
                        <a:spcAft>
                          <a:spcPts val="0"/>
                        </a:spcAft>
                        <a:buFont typeface="Arial" panose="020B0604020202020204" pitchFamily="34" charset="0"/>
                        <a:buChar char="•"/>
                      </a:pPr>
                      <a:r>
                        <a:rPr lang="en-US" sz="1800" dirty="0" smtClean="0"/>
                        <a:t>Violation of expectation that others will provide care and protection </a:t>
                      </a:r>
                      <a:endParaRPr lang="en-IN" sz="180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t>Child’s well-being is disregarded</a:t>
                      </a:r>
                      <a:endParaRPr lang="en-IN" sz="180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t>Repeated experiences of fear</a:t>
                      </a:r>
                      <a:endParaRPr lang="en-IN" sz="1800" dirty="0" smtClean="0"/>
                    </a:p>
                    <a:p>
                      <a:endParaRPr lang="en-IN" dirty="0"/>
                    </a:p>
                  </a:txBody>
                  <a:tcPr/>
                </a:tc>
                <a:tc>
                  <a:txBody>
                    <a:bodyPr/>
                    <a:lstStyle/>
                    <a:p>
                      <a:pPr marL="285750" indent="-285750">
                        <a:buFont typeface="Arial" panose="020B0604020202020204" pitchFamily="34" charset="0"/>
                        <a:buChar char="•"/>
                      </a:pPr>
                      <a:r>
                        <a:rPr lang="en-US" sz="1800" dirty="0" smtClean="0"/>
                        <a:t>Pain due to injury</a:t>
                      </a:r>
                    </a:p>
                    <a:p>
                      <a:pPr marL="285750" indent="-285750">
                        <a:buFont typeface="Arial" panose="020B0604020202020204" pitchFamily="34" charset="0"/>
                        <a:buChar char="•"/>
                      </a:pPr>
                      <a:r>
                        <a:rPr lang="en-US" sz="1800" dirty="0" smtClean="0"/>
                        <a:t>Child infers attitude of shame about</a:t>
                      </a:r>
                      <a:r>
                        <a:rPr lang="en-IN" sz="1800" dirty="0" smtClean="0"/>
                        <a:t> </a:t>
                      </a:r>
                      <a:r>
                        <a:rPr lang="en-US" sz="1800" dirty="0" smtClean="0"/>
                        <a:t>activities</a:t>
                      </a:r>
                      <a:endParaRPr lang="en-IN" sz="1800" dirty="0" smtClean="0"/>
                    </a:p>
                    <a:p>
                      <a:pPr marL="285750" indent="-285750">
                        <a:spcAft>
                          <a:spcPts val="0"/>
                        </a:spcAft>
                        <a:buFont typeface="Arial" panose="020B0604020202020204" pitchFamily="34" charset="0"/>
                        <a:buChar char="•"/>
                      </a:pPr>
                      <a:r>
                        <a:rPr lang="en-US" sz="1800" dirty="0" smtClean="0"/>
                        <a:t> Child blamed for events</a:t>
                      </a:r>
                    </a:p>
                    <a:p>
                      <a:pPr marL="285750" indent="-285750">
                        <a:spcAft>
                          <a:spcPts val="0"/>
                        </a:spcAft>
                        <a:buFont typeface="Arial" panose="020B0604020202020204" pitchFamily="34" charset="0"/>
                        <a:buChar char="•"/>
                      </a:pPr>
                      <a:r>
                        <a:rPr lang="en-US" sz="1800" dirty="0" smtClean="0"/>
                        <a:t>Child feels unable to protect self </a:t>
                      </a:r>
                      <a:endParaRPr lang="en-IN" sz="1800" dirty="0" smtClean="0"/>
                    </a:p>
                    <a:p>
                      <a:pPr marL="285750" indent="-285750">
                        <a:spcAft>
                          <a:spcPts val="0"/>
                        </a:spcAft>
                        <a:buFont typeface="Arial" panose="020B0604020202020204" pitchFamily="34" charset="0"/>
                        <a:buChar char="•"/>
                      </a:pPr>
                      <a:r>
                        <a:rPr lang="en-US" sz="1800" dirty="0" smtClean="0"/>
                        <a:t>and halt abuse</a:t>
                      </a:r>
                      <a:endParaRPr lang="en-IN" sz="1800" dirty="0" smtClean="0"/>
                    </a:p>
                    <a:p>
                      <a:pPr marL="285750" indent="-285750">
                        <a:spcAft>
                          <a:spcPts val="0"/>
                        </a:spcAft>
                        <a:buFont typeface="Arial" panose="020B0604020202020204" pitchFamily="34" charset="0"/>
                        <a:buChar char="•"/>
                      </a:pPr>
                      <a:r>
                        <a:rPr lang="en-US" sz="1800" dirty="0" smtClean="0"/>
                        <a:t>Child is unable to make others </a:t>
                      </a:r>
                      <a:endParaRPr lang="en-IN" sz="1800" dirty="0" smtClean="0"/>
                    </a:p>
                    <a:p>
                      <a:pPr marL="285750" indent="-285750">
                        <a:spcAft>
                          <a:spcPts val="0"/>
                        </a:spcAft>
                        <a:buFont typeface="Arial" panose="020B0604020202020204" pitchFamily="34" charset="0"/>
                        <a:buChar char="•"/>
                      </a:pPr>
                      <a:r>
                        <a:rPr lang="en-US" sz="1800" dirty="0" smtClean="0"/>
                        <a:t>believe</a:t>
                      </a:r>
                      <a:endParaRPr lang="en-IN" sz="1800" dirty="0" smtClean="0">
                        <a:latin typeface="Times New Roman"/>
                        <a:ea typeface="Times New Roman"/>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t>Lack of support and protection from parents </a:t>
                      </a:r>
                    </a:p>
                    <a:p>
                      <a:pPr marL="285750" indent="-285750">
                        <a:buFont typeface="Arial" panose="020B0604020202020204" pitchFamily="34" charset="0"/>
                        <a:buChar char="•"/>
                      </a:pPr>
                      <a:endParaRPr lang="en-IN" dirty="0"/>
                    </a:p>
                  </a:txBody>
                  <a:tcPr/>
                </a:tc>
              </a:tr>
            </a:tbl>
          </a:graphicData>
        </a:graphic>
      </p:graphicFrame>
    </p:spTree>
    <p:extLst>
      <p:ext uri="{BB962C8B-B14F-4D97-AF65-F5344CB8AC3E}">
        <p14:creationId xmlns:p14="http://schemas.microsoft.com/office/powerpoint/2010/main" val="112080745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p:txBody>
          <a:bodyPr anchor="ctr">
            <a:normAutofit fontScale="90000"/>
          </a:bodyPr>
          <a:lstStyle/>
          <a:p>
            <a:r>
              <a:rPr lang="en-US" b="1" dirty="0" smtClean="0"/>
              <a:t>How to Recognize Sexual Abuse in Pre-School Children</a:t>
            </a:r>
            <a:endParaRPr lang="en-US" b="1" dirty="0"/>
          </a:p>
        </p:txBody>
      </p:sp>
      <p:sp>
        <p:nvSpPr>
          <p:cNvPr id="3075" name="Content Placeholder 2"/>
          <p:cNvSpPr>
            <a:spLocks noGrp="1"/>
          </p:cNvSpPr>
          <p:nvPr>
            <p:ph idx="4294967295"/>
          </p:nvPr>
        </p:nvSpPr>
        <p:spPr>
          <a:xfrm>
            <a:off x="914400" y="1447800"/>
            <a:ext cx="7772400" cy="5149552"/>
          </a:xfrm>
        </p:spPr>
        <p:txBody>
          <a:bodyPr>
            <a:normAutofit lnSpcReduction="10000"/>
          </a:bodyPr>
          <a:lstStyle/>
          <a:p>
            <a:r>
              <a:rPr lang="en-US" dirty="0"/>
              <a:t>Overt physical injury (if soon after abuse</a:t>
            </a:r>
            <a:r>
              <a:rPr lang="en-US" dirty="0" smtClean="0"/>
              <a:t>)</a:t>
            </a:r>
            <a:endParaRPr lang="en-US" b="1" dirty="0" smtClean="0">
              <a:solidFill>
                <a:srgbClr val="FF0000"/>
              </a:solidFill>
            </a:endParaRPr>
          </a:p>
          <a:p>
            <a:r>
              <a:rPr lang="en-US" b="1" dirty="0" smtClean="0">
                <a:solidFill>
                  <a:srgbClr val="FF0000"/>
                </a:solidFill>
              </a:rPr>
              <a:t>Anxiety </a:t>
            </a:r>
            <a:r>
              <a:rPr lang="en-US" b="1" dirty="0">
                <a:solidFill>
                  <a:srgbClr val="FF0000"/>
                </a:solidFill>
              </a:rPr>
              <a:t>&amp; </a:t>
            </a:r>
            <a:r>
              <a:rPr lang="en-US" b="1" dirty="0" smtClean="0">
                <a:solidFill>
                  <a:srgbClr val="FF0000"/>
                </a:solidFill>
              </a:rPr>
              <a:t>fear</a:t>
            </a:r>
            <a:endParaRPr lang="en-US" b="1" dirty="0">
              <a:solidFill>
                <a:srgbClr val="FF0000"/>
              </a:solidFill>
            </a:endParaRPr>
          </a:p>
          <a:p>
            <a:r>
              <a:rPr lang="en-US" dirty="0"/>
              <a:t>M</a:t>
            </a:r>
            <a:r>
              <a:rPr lang="en-US" dirty="0" smtClean="0"/>
              <a:t>isery </a:t>
            </a:r>
            <a:r>
              <a:rPr lang="en-US" dirty="0"/>
              <a:t>&amp; </a:t>
            </a:r>
            <a:r>
              <a:rPr lang="en-US" dirty="0" smtClean="0"/>
              <a:t>unhappiness/ depression</a:t>
            </a:r>
            <a:endParaRPr lang="en-US" dirty="0"/>
          </a:p>
          <a:p>
            <a:r>
              <a:rPr lang="en-US" dirty="0"/>
              <a:t>S</a:t>
            </a:r>
            <a:r>
              <a:rPr lang="en-US" dirty="0" smtClean="0"/>
              <a:t>hyness</a:t>
            </a:r>
            <a:r>
              <a:rPr lang="en-US" dirty="0"/>
              <a:t>, sensitivity &amp; </a:t>
            </a:r>
            <a:r>
              <a:rPr lang="en-US" dirty="0" smtClean="0"/>
              <a:t>withdrawal</a:t>
            </a:r>
            <a:endParaRPr lang="en-US" dirty="0"/>
          </a:p>
          <a:p>
            <a:r>
              <a:rPr lang="en-US" dirty="0" smtClean="0"/>
              <a:t>School </a:t>
            </a:r>
            <a:r>
              <a:rPr lang="en-US" dirty="0"/>
              <a:t>refusal</a:t>
            </a:r>
          </a:p>
          <a:p>
            <a:r>
              <a:rPr lang="en-US" dirty="0"/>
              <a:t>Decreased scholastic performance</a:t>
            </a:r>
          </a:p>
          <a:p>
            <a:r>
              <a:rPr lang="en-US" dirty="0" err="1"/>
              <a:t>Mutism</a:t>
            </a:r>
            <a:endParaRPr lang="en-US" dirty="0"/>
          </a:p>
          <a:p>
            <a:r>
              <a:rPr lang="en-US" dirty="0"/>
              <a:t>Acting out behaviors</a:t>
            </a:r>
          </a:p>
          <a:p>
            <a:r>
              <a:rPr lang="en-US" dirty="0"/>
              <a:t>Sexualized </a:t>
            </a:r>
            <a:r>
              <a:rPr lang="en-US" dirty="0" err="1"/>
              <a:t>behaviour</a:t>
            </a:r>
            <a:endParaRPr lang="en-US" dirty="0"/>
          </a:p>
          <a:p>
            <a:r>
              <a:rPr lang="en-US" dirty="0" smtClean="0"/>
              <a:t>Aches and pains</a:t>
            </a:r>
            <a:endParaRPr lang="en-US" dirty="0"/>
          </a:p>
          <a:p>
            <a:pPr marL="0" indent="0">
              <a:buNone/>
            </a:pPr>
            <a:r>
              <a:rPr lang="en-US" b="1" dirty="0" smtClean="0"/>
              <a:t>Note: Abuse </a:t>
            </a:r>
            <a:r>
              <a:rPr lang="en-US" b="1" dirty="0"/>
              <a:t>is often not the presenting complaint</a:t>
            </a:r>
          </a:p>
          <a:p>
            <a:pPr marL="0" indent="0">
              <a:buNone/>
            </a:pPr>
            <a:endParaRPr lang="en-US" dirty="0"/>
          </a:p>
          <a:p>
            <a:endParaRPr lang="en-US" dirty="0" smtClean="0"/>
          </a:p>
        </p:txBody>
      </p:sp>
      <p:sp>
        <p:nvSpPr>
          <p:cNvPr id="3" name="Slide Number Placeholder 2"/>
          <p:cNvSpPr>
            <a:spLocks noGrp="1"/>
          </p:cNvSpPr>
          <p:nvPr>
            <p:ph type="sldNum" sz="quarter" idx="12"/>
          </p:nvPr>
        </p:nvSpPr>
        <p:spPr/>
        <p:txBody>
          <a:bodyPr/>
          <a:lstStyle/>
          <a:p>
            <a:fld id="{355124D6-B63E-43F8-800B-A49973767DB3}" type="slidenum">
              <a:rPr lang="en-IN" smtClean="0"/>
              <a:t>82</a:t>
            </a:fld>
            <a:endParaRPr lang="en-IN"/>
          </a:p>
        </p:txBody>
      </p:sp>
    </p:spTree>
    <p:extLst>
      <p:ext uri="{BB962C8B-B14F-4D97-AF65-F5344CB8AC3E}">
        <p14:creationId xmlns:p14="http://schemas.microsoft.com/office/powerpoint/2010/main" val="293572066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p:txBody>
          <a:bodyPr anchor="ctr">
            <a:normAutofit fontScale="90000"/>
          </a:bodyPr>
          <a:lstStyle/>
          <a:p>
            <a:r>
              <a:rPr lang="en-US" b="1" dirty="0" smtClean="0"/>
              <a:t>Immediate/ Emergency Interventions</a:t>
            </a:r>
            <a:endParaRPr lang="en-US" b="1" dirty="0"/>
          </a:p>
        </p:txBody>
      </p:sp>
      <p:sp>
        <p:nvSpPr>
          <p:cNvPr id="3" name="Content Placeholder 2"/>
          <p:cNvSpPr>
            <a:spLocks noGrp="1"/>
          </p:cNvSpPr>
          <p:nvPr>
            <p:ph idx="4294967295"/>
          </p:nvPr>
        </p:nvSpPr>
        <p:spPr/>
        <p:txBody>
          <a:bodyPr>
            <a:normAutofit/>
          </a:bodyPr>
          <a:lstStyle/>
          <a:p>
            <a:pPr marL="0" indent="0">
              <a:buNone/>
            </a:pPr>
            <a:r>
              <a:rPr lang="en-US" sz="2400" dirty="0" smtClean="0"/>
              <a:t>In case of Acute </a:t>
            </a:r>
            <a:r>
              <a:rPr lang="en-US" sz="2400" dirty="0"/>
              <a:t>presentation: </a:t>
            </a:r>
            <a:endParaRPr lang="en-US" sz="2400" dirty="0" smtClean="0"/>
          </a:p>
          <a:p>
            <a:r>
              <a:rPr lang="en-US" sz="2400" dirty="0" smtClean="0"/>
              <a:t>Attending </a:t>
            </a:r>
            <a:r>
              <a:rPr lang="en-US" sz="2400" dirty="0"/>
              <a:t>to medical emergency </a:t>
            </a:r>
            <a:r>
              <a:rPr lang="en-US" sz="2400" dirty="0" smtClean="0"/>
              <a:t>(treatment of injuries)</a:t>
            </a:r>
            <a:endParaRPr lang="en-US" sz="2400" dirty="0"/>
          </a:p>
          <a:p>
            <a:r>
              <a:rPr lang="en-US" sz="2400" dirty="0" smtClean="0"/>
              <a:t>Framework </a:t>
            </a:r>
            <a:r>
              <a:rPr lang="en-US" sz="2400" dirty="0"/>
              <a:t>to address child’s fear of being re-molested (protection</a:t>
            </a:r>
            <a:r>
              <a:rPr lang="en-US" sz="2400" dirty="0" smtClean="0"/>
              <a:t>)</a:t>
            </a:r>
          </a:p>
          <a:p>
            <a:r>
              <a:rPr lang="en-US" sz="2400" dirty="0"/>
              <a:t>Containment </a:t>
            </a:r>
            <a:r>
              <a:rPr lang="en-US" sz="2400" dirty="0" smtClean="0"/>
              <a:t>techniques: routine activities, play, reassurance</a:t>
            </a:r>
            <a:r>
              <a:rPr lang="en-US" sz="2400" dirty="0"/>
              <a:t>/ </a:t>
            </a:r>
            <a:r>
              <a:rPr lang="en-US" sz="2400" dirty="0" smtClean="0"/>
              <a:t>soothing (Deal with anxiety!)</a:t>
            </a:r>
            <a:endParaRPr lang="en-US" sz="2400" dirty="0"/>
          </a:p>
          <a:p>
            <a:endParaRPr lang="en-US" sz="2400" dirty="0"/>
          </a:p>
          <a:p>
            <a:pPr marL="0" indent="0">
              <a:buNone/>
            </a:pPr>
            <a:endParaRPr lang="en-US" sz="2400" dirty="0"/>
          </a:p>
          <a:p>
            <a:pPr>
              <a:lnSpc>
                <a:spcPct val="80000"/>
              </a:lnSpc>
              <a:buFont typeface="Wingdings" pitchFamily="2" charset="2"/>
              <a:buNone/>
            </a:pPr>
            <a:endParaRPr lang="en-US" sz="2400" dirty="0" smtClean="0"/>
          </a:p>
          <a:p>
            <a:pPr>
              <a:lnSpc>
                <a:spcPct val="80000"/>
              </a:lnSpc>
              <a:buFont typeface="Wingdings" pitchFamily="2" charset="2"/>
              <a:buNone/>
            </a:pPr>
            <a:endParaRPr lang="en-US" sz="2400" dirty="0"/>
          </a:p>
        </p:txBody>
      </p:sp>
      <p:sp>
        <p:nvSpPr>
          <p:cNvPr id="4" name="Slide Number Placeholder 3"/>
          <p:cNvSpPr>
            <a:spLocks noGrp="1"/>
          </p:cNvSpPr>
          <p:nvPr>
            <p:ph type="sldNum" sz="quarter" idx="12"/>
          </p:nvPr>
        </p:nvSpPr>
        <p:spPr/>
        <p:txBody>
          <a:bodyPr/>
          <a:lstStyle/>
          <a:p>
            <a:fld id="{355124D6-B63E-43F8-800B-A49973767DB3}" type="slidenum">
              <a:rPr lang="en-IN" smtClean="0"/>
              <a:t>83</a:t>
            </a:fld>
            <a:endParaRPr lang="en-IN"/>
          </a:p>
        </p:txBody>
      </p:sp>
    </p:spTree>
    <p:extLst>
      <p:ext uri="{BB962C8B-B14F-4D97-AF65-F5344CB8AC3E}">
        <p14:creationId xmlns:p14="http://schemas.microsoft.com/office/powerpoint/2010/main" val="56259898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84</a:t>
            </a:fld>
            <a:endParaRPr lang="en-IN"/>
          </a:p>
        </p:txBody>
      </p:sp>
      <p:sp>
        <p:nvSpPr>
          <p:cNvPr id="4" name="Content Placeholder 3"/>
          <p:cNvSpPr>
            <a:spLocks noGrp="1"/>
          </p:cNvSpPr>
          <p:nvPr>
            <p:ph sz="quarter" idx="1"/>
          </p:nvPr>
        </p:nvSpPr>
        <p:spPr>
          <a:xfrm>
            <a:off x="357158" y="357166"/>
            <a:ext cx="8501122" cy="5662634"/>
          </a:xfrm>
        </p:spPr>
        <p:txBody>
          <a:bodyPr>
            <a:normAutofit fontScale="55000" lnSpcReduction="20000"/>
          </a:bodyPr>
          <a:lstStyle/>
          <a:p>
            <a:pPr lvl="0">
              <a:buNone/>
            </a:pPr>
            <a:r>
              <a:rPr lang="en-IN" sz="4500" b="1" dirty="0" smtClean="0"/>
              <a:t>Psychosocial Care Interventions</a:t>
            </a:r>
          </a:p>
          <a:p>
            <a:pPr lvl="0">
              <a:buNone/>
            </a:pPr>
            <a:r>
              <a:rPr lang="en-IN" sz="4500" b="1" dirty="0" smtClean="0"/>
              <a:t>a) Family:</a:t>
            </a:r>
          </a:p>
          <a:p>
            <a:pPr lvl="3">
              <a:lnSpc>
                <a:spcPct val="90000"/>
              </a:lnSpc>
            </a:pPr>
            <a:r>
              <a:rPr lang="en-US" sz="3400" dirty="0" smtClean="0"/>
              <a:t>Where </a:t>
            </a:r>
            <a:r>
              <a:rPr lang="en-US" sz="3400" dirty="0"/>
              <a:t>is the child living?</a:t>
            </a:r>
          </a:p>
          <a:p>
            <a:pPr lvl="3">
              <a:lnSpc>
                <a:spcPct val="90000"/>
              </a:lnSpc>
            </a:pPr>
            <a:r>
              <a:rPr lang="en-US" sz="3400" dirty="0"/>
              <a:t>Depending on who abused child (perpetrator within family or outside), is the child safe with the family? </a:t>
            </a:r>
            <a:endParaRPr lang="en-US" sz="3400" dirty="0" smtClean="0"/>
          </a:p>
          <a:p>
            <a:pPr lvl="3">
              <a:lnSpc>
                <a:spcPct val="90000"/>
              </a:lnSpc>
            </a:pPr>
            <a:r>
              <a:rPr lang="en-US" sz="3400" dirty="0" smtClean="0"/>
              <a:t>How </a:t>
            </a:r>
            <a:r>
              <a:rPr lang="en-US" sz="3400" dirty="0"/>
              <a:t>to protect further abuse</a:t>
            </a:r>
            <a:r>
              <a:rPr lang="en-US" sz="3400" dirty="0" smtClean="0"/>
              <a:t>?</a:t>
            </a:r>
          </a:p>
          <a:p>
            <a:pPr lvl="3">
              <a:lnSpc>
                <a:spcPct val="90000"/>
              </a:lnSpc>
            </a:pPr>
            <a:r>
              <a:rPr lang="en-GB" sz="3400" dirty="0"/>
              <a:t>Does the family understand what has happened to child</a:t>
            </a:r>
            <a:r>
              <a:rPr lang="en-GB" sz="3400" dirty="0" smtClean="0"/>
              <a:t>?</a:t>
            </a:r>
          </a:p>
          <a:p>
            <a:pPr lvl="3">
              <a:lnSpc>
                <a:spcPct val="90000"/>
              </a:lnSpc>
            </a:pPr>
            <a:r>
              <a:rPr lang="en-GB" sz="3400" dirty="0"/>
              <a:t>Does family understand how to support child, including medical interventions</a:t>
            </a:r>
            <a:r>
              <a:rPr lang="en-GB" sz="3400" dirty="0" smtClean="0"/>
              <a:t>?</a:t>
            </a:r>
            <a:endParaRPr lang="en-US" sz="2900" dirty="0"/>
          </a:p>
          <a:p>
            <a:pPr lvl="3">
              <a:lnSpc>
                <a:spcPct val="90000"/>
              </a:lnSpc>
            </a:pPr>
            <a:endParaRPr lang="en-US" sz="2900" dirty="0"/>
          </a:p>
          <a:p>
            <a:pPr>
              <a:buNone/>
            </a:pPr>
            <a:r>
              <a:rPr lang="en-US" sz="4500" b="1" dirty="0" smtClean="0"/>
              <a:t>b) Social</a:t>
            </a:r>
            <a:r>
              <a:rPr lang="en-US" sz="4500" b="1" dirty="0"/>
              <a:t>:</a:t>
            </a:r>
          </a:p>
          <a:p>
            <a:pPr lvl="3">
              <a:lnSpc>
                <a:spcPct val="90000"/>
              </a:lnSpc>
            </a:pPr>
            <a:r>
              <a:rPr lang="en-US" sz="3500" dirty="0"/>
              <a:t>Does the school know?</a:t>
            </a:r>
          </a:p>
          <a:p>
            <a:pPr lvl="3">
              <a:lnSpc>
                <a:spcPct val="90000"/>
              </a:lnSpc>
            </a:pPr>
            <a:r>
              <a:rPr lang="en-US" sz="3500" dirty="0"/>
              <a:t>Is it necessary for the school to know?</a:t>
            </a:r>
          </a:p>
          <a:p>
            <a:pPr lvl="3">
              <a:lnSpc>
                <a:spcPct val="90000"/>
              </a:lnSpc>
            </a:pPr>
            <a:r>
              <a:rPr lang="en-US" sz="3500" dirty="0"/>
              <a:t>Placement issues?</a:t>
            </a:r>
          </a:p>
          <a:p>
            <a:pPr marL="868680" lvl="3" indent="0">
              <a:lnSpc>
                <a:spcPct val="90000"/>
              </a:lnSpc>
              <a:buNone/>
            </a:pPr>
            <a:endParaRPr lang="en-US" sz="2900" dirty="0"/>
          </a:p>
          <a:p>
            <a:pPr marL="274320" lvl="2" indent="-274320">
              <a:spcBef>
                <a:spcPts val="580"/>
              </a:spcBef>
              <a:buClr>
                <a:schemeClr val="accent1"/>
              </a:buClr>
              <a:buNone/>
            </a:pPr>
            <a:r>
              <a:rPr lang="en-US" sz="4500" b="1" dirty="0" smtClean="0"/>
              <a:t>c) Legal </a:t>
            </a:r>
            <a:endParaRPr lang="en-US" sz="4500" b="1" dirty="0"/>
          </a:p>
          <a:p>
            <a:pPr lvl="3">
              <a:lnSpc>
                <a:spcPct val="90000"/>
              </a:lnSpc>
            </a:pPr>
            <a:r>
              <a:rPr lang="en-US" sz="3500" dirty="0"/>
              <a:t>How actively to pursue legal intervention?</a:t>
            </a:r>
          </a:p>
          <a:p>
            <a:pPr lvl="3">
              <a:lnSpc>
                <a:spcPct val="90000"/>
              </a:lnSpc>
            </a:pPr>
            <a:r>
              <a:rPr lang="en-US" sz="3500" dirty="0"/>
              <a:t>Does legal system exist?</a:t>
            </a:r>
          </a:p>
          <a:p>
            <a:pPr lvl="3">
              <a:lnSpc>
                <a:spcPct val="90000"/>
              </a:lnSpc>
            </a:pPr>
            <a:r>
              <a:rPr lang="en-US" sz="3500" dirty="0"/>
              <a:t>Child’s consent?</a:t>
            </a:r>
          </a:p>
          <a:p>
            <a:pPr lvl="3">
              <a:lnSpc>
                <a:spcPct val="90000"/>
              </a:lnSpc>
            </a:pPr>
            <a:r>
              <a:rPr lang="en-US" sz="3500" dirty="0"/>
              <a:t>Family’s consent?</a:t>
            </a:r>
          </a:p>
          <a:p>
            <a:pPr lvl="3">
              <a:lnSpc>
                <a:spcPct val="90000"/>
              </a:lnSpc>
            </a:pPr>
            <a:r>
              <a:rPr lang="en-US" sz="3500" dirty="0"/>
              <a:t>Should not make the child feel that CSA is the most important event in life.</a:t>
            </a:r>
          </a:p>
          <a:p>
            <a:pPr lvl="3">
              <a:lnSpc>
                <a:spcPct val="90000"/>
              </a:lnSpc>
            </a:pPr>
            <a:endParaRPr lang="en-GB" sz="3500" dirty="0"/>
          </a:p>
          <a:p>
            <a:pPr lvl="1">
              <a:buNone/>
            </a:pPr>
            <a:endParaRPr lang="en-IN" dirty="0" smtClean="0"/>
          </a:p>
          <a:p>
            <a:endParaRPr lang="en-IN" dirty="0"/>
          </a:p>
        </p:txBody>
      </p:sp>
    </p:spTree>
    <p:extLst>
      <p:ext uri="{BB962C8B-B14F-4D97-AF65-F5344CB8AC3E}">
        <p14:creationId xmlns:p14="http://schemas.microsoft.com/office/powerpoint/2010/main" val="389827060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85</a:t>
            </a:fld>
            <a:endParaRPr lang="en-IN"/>
          </a:p>
        </p:txBody>
      </p:sp>
      <p:sp>
        <p:nvSpPr>
          <p:cNvPr id="4" name="Content Placeholder 3"/>
          <p:cNvSpPr>
            <a:spLocks noGrp="1"/>
          </p:cNvSpPr>
          <p:nvPr>
            <p:ph sz="quarter" idx="1"/>
          </p:nvPr>
        </p:nvSpPr>
        <p:spPr>
          <a:xfrm>
            <a:off x="214282" y="357166"/>
            <a:ext cx="8643998" cy="6384202"/>
          </a:xfrm>
        </p:spPr>
        <p:txBody>
          <a:bodyPr>
            <a:normAutofit fontScale="92500" lnSpcReduction="10000"/>
          </a:bodyPr>
          <a:lstStyle/>
          <a:p>
            <a:pPr lvl="0">
              <a:buNone/>
            </a:pPr>
            <a:r>
              <a:rPr lang="en-GB" b="1" dirty="0" smtClean="0"/>
              <a:t>b) Child</a:t>
            </a:r>
          </a:p>
          <a:p>
            <a:r>
              <a:rPr lang="en-GB" dirty="0" smtClean="0"/>
              <a:t>Asking questions ,attempting to establish depth interventions when the child is facing a crisis is </a:t>
            </a:r>
            <a:r>
              <a:rPr lang="en-GB" b="1" u="sng" dirty="0" smtClean="0"/>
              <a:t>not </a:t>
            </a:r>
            <a:r>
              <a:rPr lang="en-GB" dirty="0" smtClean="0"/>
              <a:t>a useful beginning. This is not the time to for detailed enquiry.</a:t>
            </a:r>
          </a:p>
          <a:p>
            <a:pPr lvl="0"/>
            <a:r>
              <a:rPr lang="en-GB" dirty="0" smtClean="0"/>
              <a:t>If there are serious and disruptive manifestations -- incapacitating anxiety/fear </a:t>
            </a:r>
            <a:r>
              <a:rPr lang="en-GB" dirty="0" err="1" smtClean="0"/>
              <a:t>etc</a:t>
            </a:r>
            <a:r>
              <a:rPr lang="en-GB" dirty="0" smtClean="0"/>
              <a:t> :</a:t>
            </a:r>
          </a:p>
          <a:p>
            <a:pPr lvl="1"/>
            <a:r>
              <a:rPr lang="en-GB" dirty="0" smtClean="0"/>
              <a:t> Appropriate psychiatric referral at this stage is important (psychiatric medication).</a:t>
            </a:r>
          </a:p>
          <a:p>
            <a:pPr lvl="1"/>
            <a:r>
              <a:rPr lang="en-GB" dirty="0" smtClean="0"/>
              <a:t>Focus on containment techniques…containment techniques are:</a:t>
            </a:r>
          </a:p>
          <a:p>
            <a:pPr lvl="2"/>
            <a:r>
              <a:rPr lang="en-GB" dirty="0"/>
              <a:t>A means of temporarily suppressing bothersome feelings and memories to shield the child from the immediate impact of abuse.</a:t>
            </a:r>
          </a:p>
          <a:p>
            <a:pPr lvl="2"/>
            <a:r>
              <a:rPr lang="en-GB" dirty="0"/>
              <a:t>Used when the child may be too overwhelmed to address the issues and feelings at hand.</a:t>
            </a:r>
          </a:p>
          <a:p>
            <a:pPr lvl="2"/>
            <a:r>
              <a:rPr lang="en-GB" dirty="0"/>
              <a:t>Used to keep the child from extreme levels of anxiety/ increasing anxiety that might make him/ her even more dysfunctional.</a:t>
            </a:r>
          </a:p>
          <a:p>
            <a:pPr lvl="2"/>
            <a:r>
              <a:rPr lang="en-GB" dirty="0"/>
              <a:t>Containment techniques: Relaxation, recreation, family support/ reassurance, meeting developmental </a:t>
            </a:r>
            <a:r>
              <a:rPr lang="en-GB" dirty="0" smtClean="0"/>
              <a:t>needs</a:t>
            </a:r>
          </a:p>
          <a:p>
            <a:pPr lvl="1"/>
            <a:r>
              <a:rPr lang="en-GB" dirty="0"/>
              <a:t>Long term/ healing </a:t>
            </a:r>
            <a:r>
              <a:rPr lang="en-GB" dirty="0" smtClean="0"/>
              <a:t>work (therapy/ psychiatric help/ referral)</a:t>
            </a:r>
            <a:endParaRPr lang="en-GB" dirty="0"/>
          </a:p>
          <a:p>
            <a:pPr lvl="1"/>
            <a:endParaRPr lang="en-GB" dirty="0" smtClean="0"/>
          </a:p>
          <a:p>
            <a:pPr lvl="2"/>
            <a:endParaRPr lang="en-GB" dirty="0"/>
          </a:p>
          <a:p>
            <a:pPr lvl="2"/>
            <a:endParaRPr lang="en-GB" dirty="0" smtClean="0"/>
          </a:p>
          <a:p>
            <a:endParaRPr lang="en-IN" dirty="0"/>
          </a:p>
        </p:txBody>
      </p:sp>
    </p:spTree>
    <p:extLst>
      <p:ext uri="{BB962C8B-B14F-4D97-AF65-F5344CB8AC3E}">
        <p14:creationId xmlns:p14="http://schemas.microsoft.com/office/powerpoint/2010/main" val="399795000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457200" y="277813"/>
            <a:ext cx="8229600" cy="865187"/>
          </a:xfrm>
        </p:spPr>
        <p:txBody>
          <a:bodyPr anchor="ctr"/>
          <a:lstStyle/>
          <a:p>
            <a:r>
              <a:rPr lang="en-US" sz="3800"/>
              <a:t>…lets try it out……</a:t>
            </a:r>
          </a:p>
        </p:txBody>
      </p:sp>
      <p:sp>
        <p:nvSpPr>
          <p:cNvPr id="3" name="Content Placeholder 2"/>
          <p:cNvSpPr>
            <a:spLocks noGrp="1"/>
          </p:cNvSpPr>
          <p:nvPr>
            <p:ph idx="4294967295"/>
          </p:nvPr>
        </p:nvSpPr>
        <p:spPr>
          <a:xfrm>
            <a:off x="457200" y="1219200"/>
            <a:ext cx="8229600" cy="5410200"/>
          </a:xfrm>
        </p:spPr>
        <p:txBody>
          <a:bodyPr/>
          <a:lstStyle/>
          <a:p>
            <a:pPr marL="514350" indent="-514350">
              <a:buFont typeface="Wingdings" pitchFamily="2" charset="2"/>
              <a:buNone/>
            </a:pPr>
            <a:r>
              <a:rPr lang="en-US"/>
              <a:t>1.draw a picture of yourself </a:t>
            </a:r>
            <a:r>
              <a:rPr lang="en-US" sz="1900"/>
              <a:t>(can I help u, can I do shading, long/short hair, will u draw dress, if u cant draw, I will do it-u tell me)</a:t>
            </a:r>
            <a:endParaRPr lang="en-US"/>
          </a:p>
          <a:p>
            <a:pPr marL="514350" indent="-514350">
              <a:buFont typeface="Wingdings" pitchFamily="2" charset="2"/>
              <a:buNone/>
            </a:pPr>
            <a:r>
              <a:rPr lang="en-US"/>
              <a:t>(..please describe, anything missing?...)</a:t>
            </a:r>
          </a:p>
          <a:p>
            <a:pPr marL="514350" indent="-514350">
              <a:buFont typeface="Wingdings" pitchFamily="2" charset="2"/>
              <a:buNone/>
            </a:pPr>
            <a:r>
              <a:rPr lang="en-US"/>
              <a:t>2. Draw a happy/sad/scared face </a:t>
            </a:r>
            <a:r>
              <a:rPr lang="en-US" sz="1900"/>
              <a:t>(How we make sad face, I wonder why people r sad sometimes,  I am scared when I have to go to exams)</a:t>
            </a:r>
            <a:endParaRPr lang="en-US"/>
          </a:p>
          <a:p>
            <a:pPr marL="514350" indent="-514350">
              <a:buFont typeface="Wingdings" pitchFamily="2" charset="2"/>
              <a:buNone/>
            </a:pPr>
            <a:r>
              <a:rPr lang="en-US"/>
              <a:t>(..i feel happy/sad/scared when……)</a:t>
            </a:r>
          </a:p>
          <a:p>
            <a:pPr marL="514350" indent="-514350">
              <a:buFont typeface="Wingdings" pitchFamily="2" charset="2"/>
              <a:buNone/>
            </a:pPr>
            <a:r>
              <a:rPr lang="en-US"/>
              <a:t>3. Draw a picture of yourself and colour your personal space </a:t>
            </a:r>
            <a:r>
              <a:rPr lang="en-US" sz="1900"/>
              <a:t>(what have u coloured as personal space, why, how u decided that, what do u understand by personal space)</a:t>
            </a:r>
            <a:endParaRPr lang="en-US"/>
          </a:p>
          <a:p>
            <a:pPr marL="514350" indent="-514350">
              <a:buFont typeface="Wingdings" pitchFamily="2" charset="2"/>
              <a:buNone/>
            </a:pPr>
            <a:r>
              <a:rPr lang="en-US"/>
              <a:t>(..why personal?...) </a:t>
            </a:r>
          </a:p>
          <a:p>
            <a:pPr marL="514350" indent="-514350">
              <a:buFont typeface="Wingdings" pitchFamily="2" charset="2"/>
              <a:buNone/>
            </a:pPr>
            <a:endParaRPr lang="en-US"/>
          </a:p>
        </p:txBody>
      </p:sp>
    </p:spTree>
    <p:extLst>
      <p:ext uri="{BB962C8B-B14F-4D97-AF65-F5344CB8AC3E}">
        <p14:creationId xmlns:p14="http://schemas.microsoft.com/office/powerpoint/2010/main" val="12381256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457200" y="277813"/>
            <a:ext cx="8229600" cy="865187"/>
          </a:xfrm>
        </p:spPr>
        <p:txBody>
          <a:bodyPr anchor="ctr"/>
          <a:lstStyle/>
          <a:p>
            <a:r>
              <a:rPr lang="en-US"/>
              <a:t>…continuing…….</a:t>
            </a:r>
          </a:p>
        </p:txBody>
      </p:sp>
      <p:sp>
        <p:nvSpPr>
          <p:cNvPr id="25603" name="Content Placeholder 2"/>
          <p:cNvSpPr>
            <a:spLocks noGrp="1"/>
          </p:cNvSpPr>
          <p:nvPr>
            <p:ph idx="4294967295"/>
          </p:nvPr>
        </p:nvSpPr>
        <p:spPr>
          <a:xfrm>
            <a:off x="457200" y="1295400"/>
            <a:ext cx="8229600" cy="4830763"/>
          </a:xfrm>
        </p:spPr>
        <p:txBody>
          <a:bodyPr>
            <a:normAutofit lnSpcReduction="10000"/>
          </a:bodyPr>
          <a:lstStyle/>
          <a:p>
            <a:pPr>
              <a:buFont typeface="Wingdings" pitchFamily="2" charset="2"/>
              <a:buNone/>
            </a:pPr>
            <a:r>
              <a:rPr lang="en-US" sz="2600" dirty="0"/>
              <a:t>4. draw your safe </a:t>
            </a:r>
            <a:r>
              <a:rPr lang="en-US" sz="2600" dirty="0" smtClean="0"/>
              <a:t>spaces/ safe people </a:t>
            </a:r>
            <a:r>
              <a:rPr lang="en-US" sz="1900" dirty="0"/>
              <a:t>(Shall we divide it into 4 sub-spaces- home,  </a:t>
            </a:r>
            <a:r>
              <a:rPr lang="en-US" sz="1900" dirty="0" err="1"/>
              <a:t>neighbourhood</a:t>
            </a:r>
            <a:r>
              <a:rPr lang="en-US" sz="1900" dirty="0"/>
              <a:t>, school, city)</a:t>
            </a:r>
            <a:endParaRPr lang="en-US" sz="2600" dirty="0"/>
          </a:p>
          <a:p>
            <a:pPr>
              <a:buFont typeface="Wingdings" pitchFamily="2" charset="2"/>
              <a:buNone/>
            </a:pPr>
            <a:r>
              <a:rPr lang="en-US" sz="2600" dirty="0"/>
              <a:t>(..what is safe here</a:t>
            </a:r>
            <a:r>
              <a:rPr lang="en-US" sz="1900" dirty="0"/>
              <a:t>?.... How is it safe here, what do u mean by safe </a:t>
            </a:r>
            <a:r>
              <a:rPr lang="en-US" sz="1900" dirty="0" smtClean="0"/>
              <a:t>space/ safe people)</a:t>
            </a:r>
            <a:endParaRPr lang="en-US" sz="1900" dirty="0"/>
          </a:p>
          <a:p>
            <a:pPr>
              <a:buFont typeface="Wingdings" pitchFamily="2" charset="2"/>
              <a:buNone/>
            </a:pPr>
            <a:endParaRPr lang="en-US" sz="1500" dirty="0"/>
          </a:p>
          <a:p>
            <a:pPr>
              <a:buFont typeface="Wingdings" pitchFamily="2" charset="2"/>
              <a:buNone/>
            </a:pPr>
            <a:r>
              <a:rPr lang="en-US" sz="2600" dirty="0"/>
              <a:t>5.who can you share things with, secrets even..</a:t>
            </a:r>
          </a:p>
          <a:p>
            <a:pPr>
              <a:buFont typeface="Wingdings" pitchFamily="2" charset="2"/>
              <a:buNone/>
            </a:pPr>
            <a:r>
              <a:rPr lang="en-US" sz="2600" dirty="0"/>
              <a:t>(..easy to </a:t>
            </a:r>
            <a:r>
              <a:rPr lang="en-US" sz="2600" dirty="0" err="1"/>
              <a:t>tell?..feel</a:t>
            </a:r>
            <a:r>
              <a:rPr lang="en-US" sz="2600" dirty="0"/>
              <a:t> better when sharing?...)</a:t>
            </a:r>
          </a:p>
          <a:p>
            <a:pPr>
              <a:buFont typeface="Wingdings" pitchFamily="2" charset="2"/>
              <a:buNone/>
            </a:pPr>
            <a:endParaRPr lang="en-US" sz="1500" dirty="0"/>
          </a:p>
          <a:p>
            <a:pPr>
              <a:buFont typeface="Wingdings" pitchFamily="2" charset="2"/>
              <a:buNone/>
            </a:pPr>
            <a:r>
              <a:rPr lang="en-US" sz="2600" dirty="0"/>
              <a:t>6. Draw your cartoon heroine who can help you </a:t>
            </a:r>
            <a:r>
              <a:rPr lang="en-US" sz="1900" dirty="0"/>
              <a:t>(cartoon character is </a:t>
            </a:r>
            <a:r>
              <a:rPr lang="en-US" sz="1900" dirty="0" err="1"/>
              <a:t>metophor</a:t>
            </a:r>
            <a:r>
              <a:rPr lang="en-US" sz="1900" dirty="0"/>
              <a:t> of heroism that is within u)</a:t>
            </a:r>
            <a:endParaRPr lang="en-US" sz="2600" dirty="0"/>
          </a:p>
          <a:p>
            <a:pPr>
              <a:buFont typeface="Wingdings" pitchFamily="2" charset="2"/>
              <a:buNone/>
            </a:pPr>
            <a:r>
              <a:rPr lang="en-US" sz="2600" dirty="0"/>
              <a:t>(..heroism within you to reduce bad memories</a:t>
            </a:r>
            <a:r>
              <a:rPr lang="en-US" sz="2600" dirty="0" smtClean="0"/>
              <a:t>..)</a:t>
            </a:r>
          </a:p>
          <a:p>
            <a:pPr>
              <a:buFont typeface="Wingdings" pitchFamily="2" charset="2"/>
              <a:buNone/>
            </a:pPr>
            <a:r>
              <a:rPr lang="en-US" dirty="0" smtClean="0"/>
              <a:t>7. Draw </a:t>
            </a:r>
            <a:r>
              <a:rPr lang="en-US" dirty="0"/>
              <a:t>a picture of yourself now</a:t>
            </a:r>
          </a:p>
          <a:p>
            <a:pPr>
              <a:buFont typeface="Wingdings" pitchFamily="2" charset="2"/>
              <a:buNone/>
            </a:pPr>
            <a:r>
              <a:rPr lang="en-US" dirty="0"/>
              <a:t>(..how have you </a:t>
            </a:r>
            <a:r>
              <a:rPr lang="en-US" dirty="0" smtClean="0"/>
              <a:t>changed…things </a:t>
            </a:r>
            <a:r>
              <a:rPr lang="en-US" dirty="0"/>
              <a:t>you have learned….)</a:t>
            </a:r>
          </a:p>
          <a:p>
            <a:pPr>
              <a:buFont typeface="Wingdings" pitchFamily="2" charset="2"/>
              <a:buNone/>
            </a:pPr>
            <a:endParaRPr lang="en-US" sz="2600" dirty="0"/>
          </a:p>
        </p:txBody>
      </p:sp>
    </p:spTree>
    <p:extLst>
      <p:ext uri="{BB962C8B-B14F-4D97-AF65-F5344CB8AC3E}">
        <p14:creationId xmlns:p14="http://schemas.microsoft.com/office/powerpoint/2010/main" val="307492683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1143000"/>
          </a:xfrm>
        </p:spPr>
        <p:txBody>
          <a:bodyPr>
            <a:normAutofit fontScale="90000"/>
          </a:bodyPr>
          <a:lstStyle/>
          <a:p>
            <a:r>
              <a:rPr lang="en-IN" b="1" dirty="0" smtClean="0"/>
              <a:t>Teaching Pre-Schoolers about Personal Safety</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88</a:t>
            </a:fld>
            <a:endParaRPr lang="en-IN"/>
          </a:p>
        </p:txBody>
      </p:sp>
      <p:sp>
        <p:nvSpPr>
          <p:cNvPr id="4" name="Content Placeholder 3"/>
          <p:cNvSpPr>
            <a:spLocks noGrp="1"/>
          </p:cNvSpPr>
          <p:nvPr>
            <p:ph sz="quarter" idx="1"/>
          </p:nvPr>
        </p:nvSpPr>
        <p:spPr>
          <a:xfrm>
            <a:off x="323528" y="1447800"/>
            <a:ext cx="8363272" cy="4572000"/>
          </a:xfrm>
        </p:spPr>
        <p:txBody>
          <a:bodyPr/>
          <a:lstStyle/>
          <a:p>
            <a:r>
              <a:rPr lang="en-IN" dirty="0" smtClean="0"/>
              <a:t>How to explain ‘safety’?</a:t>
            </a:r>
          </a:p>
          <a:p>
            <a:pPr lvl="1"/>
            <a:r>
              <a:rPr lang="en-IN" dirty="0" smtClean="0"/>
              <a:t>Why a house has doors</a:t>
            </a:r>
          </a:p>
          <a:p>
            <a:pPr lvl="1"/>
            <a:r>
              <a:rPr lang="en-IN" dirty="0" smtClean="0"/>
              <a:t>How we cross the road</a:t>
            </a:r>
          </a:p>
          <a:p>
            <a:pPr lvl="1"/>
            <a:r>
              <a:rPr lang="en-IN" dirty="0" smtClean="0"/>
              <a:t>Why we do not touch fire/ hot things</a:t>
            </a:r>
          </a:p>
          <a:p>
            <a:pPr lvl="1"/>
            <a:endParaRPr lang="en-IN" dirty="0" smtClean="0"/>
          </a:p>
          <a:p>
            <a:r>
              <a:rPr lang="en-IN" dirty="0" smtClean="0"/>
              <a:t>How to explain ‘privacy’?</a:t>
            </a:r>
          </a:p>
          <a:p>
            <a:pPr lvl="1"/>
            <a:r>
              <a:rPr lang="en-IN" dirty="0" smtClean="0"/>
              <a:t>Why bathrooms have doors</a:t>
            </a:r>
          </a:p>
          <a:p>
            <a:pPr lvl="1"/>
            <a:r>
              <a:rPr lang="en-IN" dirty="0" smtClean="0"/>
              <a:t>Why windows have curtains</a:t>
            </a:r>
          </a:p>
          <a:p>
            <a:pPr marL="0" indent="0">
              <a:buNone/>
            </a:pPr>
            <a:r>
              <a:rPr lang="en-IN" dirty="0"/>
              <a:t>	</a:t>
            </a:r>
            <a:endParaRPr lang="en-IN" dirty="0" smtClean="0"/>
          </a:p>
          <a:p>
            <a:pPr marL="0" indent="0">
              <a:buNone/>
            </a:pPr>
            <a:endParaRPr lang="en-IN" dirty="0"/>
          </a:p>
        </p:txBody>
      </p:sp>
    </p:spTree>
    <p:extLst>
      <p:ext uri="{BB962C8B-B14F-4D97-AF65-F5344CB8AC3E}">
        <p14:creationId xmlns:p14="http://schemas.microsoft.com/office/powerpoint/2010/main" val="190130408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p:spPr>
        <p:txBody>
          <a:bodyPr/>
          <a:lstStyle/>
          <a:p>
            <a:r>
              <a:rPr lang="en-IN" dirty="0" smtClean="0"/>
              <a:t>Activity: Body Mapping</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89</a:t>
            </a:fld>
            <a:endParaRPr lang="en-IN"/>
          </a:p>
        </p:txBody>
      </p:sp>
      <p:sp>
        <p:nvSpPr>
          <p:cNvPr id="4" name="Content Placeholder 3"/>
          <p:cNvSpPr>
            <a:spLocks noGrp="1"/>
          </p:cNvSpPr>
          <p:nvPr>
            <p:ph sz="quarter" idx="1"/>
          </p:nvPr>
        </p:nvSpPr>
        <p:spPr>
          <a:xfrm>
            <a:off x="179512" y="1447800"/>
            <a:ext cx="8507288" cy="4572000"/>
          </a:xfrm>
        </p:spPr>
        <p:txBody>
          <a:bodyPr/>
          <a:lstStyle/>
          <a:p>
            <a:r>
              <a:rPr lang="en-IN" dirty="0" smtClean="0"/>
              <a:t>Draw your body.</a:t>
            </a:r>
          </a:p>
          <a:p>
            <a:r>
              <a:rPr lang="en-IN" dirty="0" smtClean="0"/>
              <a:t>Name body parts.</a:t>
            </a:r>
          </a:p>
          <a:p>
            <a:r>
              <a:rPr lang="en-IN" dirty="0" smtClean="0"/>
              <a:t>Mark parts where it is ok for people to touch you.</a:t>
            </a:r>
          </a:p>
          <a:p>
            <a:r>
              <a:rPr lang="en-IN" dirty="0" smtClean="0"/>
              <a:t>Mark parts that are private (no one should touch you there except your mother…)</a:t>
            </a:r>
          </a:p>
          <a:p>
            <a:r>
              <a:rPr lang="en-IN" dirty="0" smtClean="0"/>
              <a:t>Who can touch you?</a:t>
            </a:r>
          </a:p>
          <a:p>
            <a:r>
              <a:rPr lang="en-IN" dirty="0" smtClean="0"/>
              <a:t>Who should not touch you?</a:t>
            </a:r>
          </a:p>
          <a:p>
            <a:r>
              <a:rPr lang="en-IN" dirty="0" smtClean="0"/>
              <a:t>If a stranger touched you, what to do/ who to tell?</a:t>
            </a:r>
          </a:p>
          <a:p>
            <a:endParaRPr lang="en-IN" dirty="0" smtClean="0"/>
          </a:p>
          <a:p>
            <a:endParaRPr lang="en-IN" dirty="0"/>
          </a:p>
        </p:txBody>
      </p:sp>
    </p:spTree>
    <p:extLst>
      <p:ext uri="{BB962C8B-B14F-4D97-AF65-F5344CB8AC3E}">
        <p14:creationId xmlns:p14="http://schemas.microsoft.com/office/powerpoint/2010/main" val="2125915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7772400" cy="576064"/>
          </a:xfrm>
        </p:spPr>
        <p:txBody>
          <a:bodyPr>
            <a:normAutofit fontScale="90000"/>
          </a:bodyPr>
          <a:lstStyle/>
          <a:p>
            <a:r>
              <a:rPr lang="en-IN" b="1" dirty="0" smtClean="0"/>
              <a:t>Let’s Talk about Attachment…</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9</a:t>
            </a:fld>
            <a:endParaRPr lang="en-IN"/>
          </a:p>
        </p:txBody>
      </p:sp>
      <p:sp>
        <p:nvSpPr>
          <p:cNvPr id="4" name="Content Placeholder 3"/>
          <p:cNvSpPr>
            <a:spLocks noGrp="1"/>
          </p:cNvSpPr>
          <p:nvPr>
            <p:ph sz="quarter" idx="1"/>
          </p:nvPr>
        </p:nvSpPr>
        <p:spPr>
          <a:xfrm>
            <a:off x="107504" y="764704"/>
            <a:ext cx="8928992" cy="6093296"/>
          </a:xfrm>
        </p:spPr>
        <p:txBody>
          <a:bodyPr>
            <a:normAutofit fontScale="92500" lnSpcReduction="20000"/>
          </a:bodyPr>
          <a:lstStyle/>
          <a:p>
            <a:r>
              <a:rPr lang="en-IN" dirty="0" smtClean="0"/>
              <a:t>Nature of the bond between child and care-giver</a:t>
            </a:r>
          </a:p>
          <a:p>
            <a:r>
              <a:rPr lang="en-IN" dirty="0" smtClean="0"/>
              <a:t>Usually, attachment figure is mother</a:t>
            </a:r>
            <a:r>
              <a:rPr lang="en-IN" dirty="0"/>
              <a:t> </a:t>
            </a:r>
            <a:r>
              <a:rPr lang="en-IN" dirty="0" smtClean="0"/>
              <a:t>(sometimes there can be extended attachments)</a:t>
            </a:r>
          </a:p>
          <a:p>
            <a:r>
              <a:rPr lang="en-IN" dirty="0" smtClean="0"/>
              <a:t>Strong attachment is related to security and well-being</a:t>
            </a:r>
          </a:p>
          <a:p>
            <a:r>
              <a:rPr lang="en-IN" dirty="0" smtClean="0"/>
              <a:t>Loss of attachment figure (through loss or separation) can give rise to insecurity and related anxiety problems—clinginess and expectation.</a:t>
            </a:r>
          </a:p>
          <a:p>
            <a:r>
              <a:rPr lang="en-IN" dirty="0" smtClean="0"/>
              <a:t>Contexts/ Situations where child is at risk of insecure attachment:</a:t>
            </a:r>
          </a:p>
          <a:p>
            <a:pPr lvl="1"/>
            <a:r>
              <a:rPr lang="en-IN" dirty="0" smtClean="0"/>
              <a:t>Children in intact families</a:t>
            </a:r>
          </a:p>
          <a:p>
            <a:pPr lvl="2"/>
            <a:r>
              <a:rPr lang="en-IN" dirty="0" smtClean="0"/>
              <a:t> Parental conflict</a:t>
            </a:r>
          </a:p>
          <a:p>
            <a:pPr lvl="2"/>
            <a:r>
              <a:rPr lang="en-IN" dirty="0" smtClean="0"/>
              <a:t> Neglect</a:t>
            </a:r>
          </a:p>
          <a:p>
            <a:pPr lvl="2"/>
            <a:r>
              <a:rPr lang="en-IN" dirty="0"/>
              <a:t>N</a:t>
            </a:r>
            <a:r>
              <a:rPr lang="en-IN" dirty="0" smtClean="0"/>
              <a:t>on-response to child’s needs</a:t>
            </a:r>
          </a:p>
          <a:p>
            <a:pPr lvl="2"/>
            <a:r>
              <a:rPr lang="en-IN" dirty="0" smtClean="0"/>
              <a:t>Physical/ sexual abuse</a:t>
            </a:r>
          </a:p>
          <a:p>
            <a:pPr lvl="2"/>
            <a:r>
              <a:rPr lang="en-IN" dirty="0"/>
              <a:t>F</a:t>
            </a:r>
            <a:r>
              <a:rPr lang="en-IN" dirty="0" smtClean="0"/>
              <a:t>requent separation experiences.</a:t>
            </a:r>
          </a:p>
          <a:p>
            <a:pPr lvl="1"/>
            <a:r>
              <a:rPr lang="en-IN" dirty="0" smtClean="0"/>
              <a:t>Children in conflict areas:</a:t>
            </a:r>
          </a:p>
          <a:p>
            <a:pPr lvl="2"/>
            <a:r>
              <a:rPr lang="en-IN" dirty="0" smtClean="0"/>
              <a:t>Abandoned/orphaned</a:t>
            </a:r>
          </a:p>
          <a:p>
            <a:pPr lvl="2"/>
            <a:r>
              <a:rPr lang="en-IN" dirty="0"/>
              <a:t>S</a:t>
            </a:r>
            <a:r>
              <a:rPr lang="en-IN" dirty="0" smtClean="0"/>
              <a:t>uffering loss in conflict areas, </a:t>
            </a:r>
          </a:p>
          <a:p>
            <a:pPr lvl="2"/>
            <a:r>
              <a:rPr lang="en-IN" dirty="0" smtClean="0"/>
              <a:t>Institutional upbringing, </a:t>
            </a:r>
          </a:p>
          <a:p>
            <a:pPr lvl="2"/>
            <a:r>
              <a:rPr lang="en-IN" dirty="0"/>
              <a:t>F</a:t>
            </a:r>
            <a:r>
              <a:rPr lang="en-IN" dirty="0" smtClean="0"/>
              <a:t>requent change of care takers</a:t>
            </a:r>
          </a:p>
        </p:txBody>
      </p:sp>
    </p:spTree>
    <p:extLst>
      <p:ext uri="{BB962C8B-B14F-4D97-AF65-F5344CB8AC3E}">
        <p14:creationId xmlns:p14="http://schemas.microsoft.com/office/powerpoint/2010/main" val="386313541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7772400" cy="1143000"/>
          </a:xfrm>
        </p:spPr>
        <p:txBody>
          <a:bodyPr/>
          <a:lstStyle/>
          <a:p>
            <a:r>
              <a:rPr lang="en-IN" dirty="0" smtClean="0"/>
              <a:t>Feedback &amp; Summary</a:t>
            </a:r>
            <a:endParaRPr lang="en-IN"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90</a:t>
            </a:fld>
            <a:endParaRPr lang="en-IN"/>
          </a:p>
        </p:txBody>
      </p:sp>
      <p:sp>
        <p:nvSpPr>
          <p:cNvPr id="4" name="Content Placeholder 3"/>
          <p:cNvSpPr>
            <a:spLocks noGrp="1"/>
          </p:cNvSpPr>
          <p:nvPr>
            <p:ph sz="quarter" idx="1"/>
          </p:nvPr>
        </p:nvSpPr>
        <p:spPr>
          <a:xfrm>
            <a:off x="179512" y="1447800"/>
            <a:ext cx="8507288" cy="4572000"/>
          </a:xfrm>
        </p:spPr>
        <p:txBody>
          <a:bodyPr>
            <a:normAutofit/>
          </a:bodyPr>
          <a:lstStyle/>
          <a:p>
            <a:r>
              <a:rPr lang="en-IN" sz="2800" dirty="0" smtClean="0"/>
              <a:t>Tell us what you learnt…</a:t>
            </a:r>
            <a:endParaRPr lang="en-IN" sz="2800" dirty="0"/>
          </a:p>
        </p:txBody>
      </p:sp>
    </p:spTree>
    <p:extLst>
      <p:ext uri="{BB962C8B-B14F-4D97-AF65-F5344CB8AC3E}">
        <p14:creationId xmlns:p14="http://schemas.microsoft.com/office/powerpoint/2010/main" val="2301310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3130</TotalTime>
  <Words>8143</Words>
  <Application>Microsoft Office PowerPoint</Application>
  <PresentationFormat>On-screen Show (4:3)</PresentationFormat>
  <Paragraphs>974</Paragraphs>
  <Slides>90</Slides>
  <Notes>0</Notes>
  <HiddenSlides>0</HiddenSlides>
  <MMClips>0</MMClips>
  <ScaleCrop>false</ScaleCrop>
  <HeadingPairs>
    <vt:vector size="4" baseType="variant">
      <vt:variant>
        <vt:lpstr>Theme</vt:lpstr>
      </vt:variant>
      <vt:variant>
        <vt:i4>1</vt:i4>
      </vt:variant>
      <vt:variant>
        <vt:lpstr>Slide Titles</vt:lpstr>
      </vt:variant>
      <vt:variant>
        <vt:i4>90</vt:i4>
      </vt:variant>
    </vt:vector>
  </HeadingPairs>
  <TitlesOfParts>
    <vt:vector size="91" baseType="lpstr">
      <vt:lpstr>Equity</vt:lpstr>
      <vt:lpstr>PowerPoint Presentation</vt:lpstr>
      <vt:lpstr>Our Learning Objectives</vt:lpstr>
      <vt:lpstr>Our Learning Methods</vt:lpstr>
      <vt:lpstr>Setting the Tone…</vt:lpstr>
      <vt:lpstr>Re-Connecting with Your Childhood </vt:lpstr>
      <vt:lpstr>PowerPoint Presentation</vt:lpstr>
      <vt:lpstr> Identifying Child Developmental Needs &amp; How They are Impacted by Conflict/ War Situations</vt:lpstr>
      <vt:lpstr>PowerPoint Presentation</vt:lpstr>
      <vt:lpstr>Let’s Talk about Attachment…</vt:lpstr>
      <vt:lpstr>Difference between Pre-school Children and Older Children?</vt:lpstr>
      <vt:lpstr>Most Vulnerable Young Children…</vt:lpstr>
      <vt:lpstr>Addressing Child Psychosocial &amp; Protection Issues: Levels of Response and Interventions</vt:lpstr>
      <vt:lpstr>PowerPoint Presentation</vt:lpstr>
      <vt:lpstr>PowerPoint Presentation</vt:lpstr>
      <vt:lpstr>Physical Development</vt:lpstr>
      <vt:lpstr>Physical Skill Development Activities</vt:lpstr>
      <vt:lpstr>Social Development</vt:lpstr>
      <vt:lpstr>Social Skill Development Activities</vt:lpstr>
      <vt:lpstr>Language Development</vt:lpstr>
      <vt:lpstr>Speech and Language Skill Development Activities</vt:lpstr>
      <vt:lpstr>Cognitive Development</vt:lpstr>
      <vt:lpstr>Cognitive Skills Development Activities</vt:lpstr>
      <vt:lpstr>Emotional Development</vt:lpstr>
      <vt:lpstr>Activities for Emotional Development</vt:lpstr>
      <vt:lpstr>Common Developmental Disabilities in  Pre-Schoolers</vt:lpstr>
      <vt:lpstr>10 Questions for Basic Disability Assessment</vt:lpstr>
      <vt:lpstr>Assessing Developmental Disabilities through Self-Care Skills:</vt:lpstr>
      <vt:lpstr>Assessing Developmental Disabilities through Physical, Social, Cognitive, Language Skills</vt:lpstr>
      <vt:lpstr>Responding to Physical and Intellectual Disabilities in Pre-Schoolers</vt:lpstr>
      <vt:lpstr>Severe Motor Skill Problems/ Cerebral Palsy</vt:lpstr>
      <vt:lpstr>Severe Speech and Language Problems</vt:lpstr>
      <vt:lpstr>Techniques for Teaching Self-Help Skills Training</vt:lpstr>
      <vt:lpstr>Identifying Autism in Pre-Schoolers</vt:lpstr>
      <vt:lpstr>Identifying Autism cont… </vt:lpstr>
      <vt:lpstr>Key Questions to Ask in Identification of Autism</vt:lpstr>
      <vt:lpstr>Responding to Autism</vt:lpstr>
      <vt:lpstr>Identifying Attention Deficiency Hyperactive Disorder (ADHD) in Pre-Schoolers</vt:lpstr>
      <vt:lpstr>PowerPoint Presentation</vt:lpstr>
      <vt:lpstr>Does a pre-schooler really have ADHD or is he/she just very energetic and playful? How do we know?</vt:lpstr>
      <vt:lpstr>Responding to ADHD</vt:lpstr>
      <vt:lpstr>Positive Engagement with Children</vt:lpstr>
      <vt:lpstr>Use of Negative Reinforcement: What is NOT Acceptable</vt:lpstr>
      <vt:lpstr>PowerPoint Presentation</vt:lpstr>
      <vt:lpstr>Use of Negative Reinforcement: What is Acceptable</vt:lpstr>
      <vt:lpstr>Other Behaviour Management Strategies in the Classroom</vt:lpstr>
      <vt:lpstr>Common Emotional &amp; Behavioural Problems in Pre-Schoolers </vt:lpstr>
      <vt:lpstr>The Anxious Child</vt:lpstr>
      <vt:lpstr>PowerPoint Presentation</vt:lpstr>
      <vt:lpstr>PowerPoint Presentation</vt:lpstr>
      <vt:lpstr>PowerPoint Presentation</vt:lpstr>
      <vt:lpstr>Responding to Separation Anxiety and School Refusal</vt:lpstr>
      <vt:lpstr>Responding to Aches and Pains </vt:lpstr>
      <vt:lpstr>PowerPoint Presentation</vt:lpstr>
      <vt:lpstr>Bed-Wetting</vt:lpstr>
      <vt:lpstr>Types and Causes of Bed-Wetting</vt:lpstr>
      <vt:lpstr>Responding to Bed-Wetting Issues</vt:lpstr>
      <vt:lpstr>Other Anxiety Alleviation Techniques for Pre-Schoolers</vt:lpstr>
      <vt:lpstr>PowerPoint Presentation</vt:lpstr>
      <vt:lpstr>Temper Tantrums</vt:lpstr>
      <vt:lpstr>Management of Temper Tantrums</vt:lpstr>
      <vt:lpstr>PowerPoint Presentation</vt:lpstr>
      <vt:lpstr>PowerPoint Presentation</vt:lpstr>
      <vt:lpstr>Activity 1: Thinking about What Trauma Means</vt:lpstr>
      <vt:lpstr>PowerPoint Presentation</vt:lpstr>
      <vt:lpstr>Types of Trauma </vt:lpstr>
      <vt:lpstr>Impact of Trauma on Pre-Schoolers</vt:lpstr>
      <vt:lpstr>A. Loss, Grief, Death Experiences in Pre-Schoolers</vt:lpstr>
      <vt:lpstr>Young Children’s Understanding of Death/ How they Grieve</vt:lpstr>
      <vt:lpstr>Activity 4: Myth or Reality?</vt:lpstr>
      <vt:lpstr>When Loss/ Grief Occur</vt:lpstr>
      <vt:lpstr>Risk factors for Children experiencing loss and death</vt:lpstr>
      <vt:lpstr> Assessment of Loss and Grief Trauma </vt:lpstr>
      <vt:lpstr>How Children Understand Death &amp; Grieve</vt:lpstr>
      <vt:lpstr>How Children Understand Death &amp; Grieve…cont.</vt:lpstr>
      <vt:lpstr> Activity 6: How do you explain death to children? </vt:lpstr>
      <vt:lpstr>Focus of Loss and Grief Interventions</vt:lpstr>
      <vt:lpstr>PowerPoint Presentation</vt:lpstr>
      <vt:lpstr>Last Thoughts on Grief…</vt:lpstr>
      <vt:lpstr>B. Personal Safety Issues for Pre-Schoolers</vt:lpstr>
      <vt:lpstr>What is Child Sexual Abuse?</vt:lpstr>
      <vt:lpstr>How CSA Plays Out…What Happens then…</vt:lpstr>
      <vt:lpstr>How to Recognize Sexual Abuse in Pre-School Children</vt:lpstr>
      <vt:lpstr>Immediate/ Emergency Interventions</vt:lpstr>
      <vt:lpstr>PowerPoint Presentation</vt:lpstr>
      <vt:lpstr>PowerPoint Presentation</vt:lpstr>
      <vt:lpstr>…lets try it out……</vt:lpstr>
      <vt:lpstr>…continuing…….</vt:lpstr>
      <vt:lpstr>Teaching Pre-Schoolers about Personal Safety</vt:lpstr>
      <vt:lpstr>Activity: Body Mapping</vt:lpstr>
      <vt:lpstr>Feedback &amp; Summary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Psychosocial Care for  Conflict-Affected Children in Syria</dc:title>
  <dc:creator>Sheila</dc:creator>
  <cp:lastModifiedBy>Admin</cp:lastModifiedBy>
  <cp:revision>439</cp:revision>
  <dcterms:created xsi:type="dcterms:W3CDTF">2013-04-13T09:00:20Z</dcterms:created>
  <dcterms:modified xsi:type="dcterms:W3CDTF">2014-08-06T10:31:58Z</dcterms:modified>
</cp:coreProperties>
</file>