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125"/>
  </p:notesMasterIdLst>
  <p:sldIdLst>
    <p:sldId id="504" r:id="rId2"/>
    <p:sldId id="257" r:id="rId3"/>
    <p:sldId id="258" r:id="rId4"/>
    <p:sldId id="601" r:id="rId5"/>
    <p:sldId id="414" r:id="rId6"/>
    <p:sldId id="415" r:id="rId7"/>
    <p:sldId id="330" r:id="rId8"/>
    <p:sldId id="588" r:id="rId9"/>
    <p:sldId id="331" r:id="rId10"/>
    <p:sldId id="585" r:id="rId11"/>
    <p:sldId id="584" r:id="rId12"/>
    <p:sldId id="532" r:id="rId13"/>
    <p:sldId id="535" r:id="rId14"/>
    <p:sldId id="536" r:id="rId15"/>
    <p:sldId id="540" r:id="rId16"/>
    <p:sldId id="538" r:id="rId17"/>
    <p:sldId id="539" r:id="rId18"/>
    <p:sldId id="541" r:id="rId19"/>
    <p:sldId id="542" r:id="rId20"/>
    <p:sldId id="543" r:id="rId21"/>
    <p:sldId id="544" r:id="rId22"/>
    <p:sldId id="629" r:id="rId23"/>
    <p:sldId id="630" r:id="rId24"/>
    <p:sldId id="593" r:id="rId25"/>
    <p:sldId id="672" r:id="rId26"/>
    <p:sldId id="590" r:id="rId27"/>
    <p:sldId id="591" r:id="rId28"/>
    <p:sldId id="592" r:id="rId29"/>
    <p:sldId id="582" r:id="rId30"/>
    <p:sldId id="674" r:id="rId31"/>
    <p:sldId id="594" r:id="rId32"/>
    <p:sldId id="595" r:id="rId33"/>
    <p:sldId id="596" r:id="rId34"/>
    <p:sldId id="597" r:id="rId35"/>
    <p:sldId id="598" r:id="rId36"/>
    <p:sldId id="673" r:id="rId37"/>
    <p:sldId id="566" r:id="rId38"/>
    <p:sldId id="574" r:id="rId39"/>
    <p:sldId id="568" r:id="rId40"/>
    <p:sldId id="567" r:id="rId41"/>
    <p:sldId id="635" r:id="rId42"/>
    <p:sldId id="634" r:id="rId43"/>
    <p:sldId id="632" r:id="rId44"/>
    <p:sldId id="636" r:id="rId45"/>
    <p:sldId id="637" r:id="rId46"/>
    <p:sldId id="638" r:id="rId47"/>
    <p:sldId id="626" r:id="rId48"/>
    <p:sldId id="627" r:id="rId49"/>
    <p:sldId id="628" r:id="rId50"/>
    <p:sldId id="633" r:id="rId51"/>
    <p:sldId id="647" r:id="rId52"/>
    <p:sldId id="602" r:id="rId53"/>
    <p:sldId id="603" r:id="rId54"/>
    <p:sldId id="604" r:id="rId55"/>
    <p:sldId id="605" r:id="rId56"/>
    <p:sldId id="606" r:id="rId57"/>
    <p:sldId id="607" r:id="rId58"/>
    <p:sldId id="608" r:id="rId59"/>
    <p:sldId id="609" r:id="rId60"/>
    <p:sldId id="610" r:id="rId61"/>
    <p:sldId id="624" r:id="rId62"/>
    <p:sldId id="611" r:id="rId63"/>
    <p:sldId id="612" r:id="rId64"/>
    <p:sldId id="613" r:id="rId65"/>
    <p:sldId id="614" r:id="rId66"/>
    <p:sldId id="615" r:id="rId67"/>
    <p:sldId id="617" r:id="rId68"/>
    <p:sldId id="642" r:id="rId69"/>
    <p:sldId id="643" r:id="rId70"/>
    <p:sldId id="644" r:id="rId71"/>
    <p:sldId id="645" r:id="rId72"/>
    <p:sldId id="646" r:id="rId73"/>
    <p:sldId id="648" r:id="rId74"/>
    <p:sldId id="649" r:id="rId75"/>
    <p:sldId id="650" r:id="rId76"/>
    <p:sldId id="651" r:id="rId77"/>
    <p:sldId id="652" r:id="rId78"/>
    <p:sldId id="653" r:id="rId79"/>
    <p:sldId id="654" r:id="rId80"/>
    <p:sldId id="641" r:id="rId81"/>
    <p:sldId id="417" r:id="rId82"/>
    <p:sldId id="418" r:id="rId83"/>
    <p:sldId id="423" r:id="rId84"/>
    <p:sldId id="516" r:id="rId85"/>
    <p:sldId id="517" r:id="rId86"/>
    <p:sldId id="519" r:id="rId87"/>
    <p:sldId id="518" r:id="rId88"/>
    <p:sldId id="434" r:id="rId89"/>
    <p:sldId id="432" r:id="rId90"/>
    <p:sldId id="439" r:id="rId91"/>
    <p:sldId id="436" r:id="rId92"/>
    <p:sldId id="437" r:id="rId93"/>
    <p:sldId id="438" r:id="rId94"/>
    <p:sldId id="442" r:id="rId95"/>
    <p:sldId id="443" r:id="rId96"/>
    <p:sldId id="444" r:id="rId97"/>
    <p:sldId id="428" r:id="rId98"/>
    <p:sldId id="663" r:id="rId99"/>
    <p:sldId id="664" r:id="rId100"/>
    <p:sldId id="665" r:id="rId101"/>
    <p:sldId id="666" r:id="rId102"/>
    <p:sldId id="508" r:id="rId103"/>
    <p:sldId id="445" r:id="rId104"/>
    <p:sldId id="667" r:id="rId105"/>
    <p:sldId id="454" r:id="rId106"/>
    <p:sldId id="462" r:id="rId107"/>
    <p:sldId id="463" r:id="rId108"/>
    <p:sldId id="510" r:id="rId109"/>
    <p:sldId id="511" r:id="rId110"/>
    <p:sldId id="668" r:id="rId111"/>
    <p:sldId id="513" r:id="rId112"/>
    <p:sldId id="661" r:id="rId113"/>
    <p:sldId id="662" r:id="rId114"/>
    <p:sldId id="660" r:id="rId115"/>
    <p:sldId id="669" r:id="rId116"/>
    <p:sldId id="515" r:id="rId117"/>
    <p:sldId id="671" r:id="rId118"/>
    <p:sldId id="670" r:id="rId119"/>
    <p:sldId id="656" r:id="rId120"/>
    <p:sldId id="657" r:id="rId121"/>
    <p:sldId id="658" r:id="rId122"/>
    <p:sldId id="659" r:id="rId123"/>
    <p:sldId id="400"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0" autoAdjust="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3E4BCE-D7EE-4932-A1AA-ED73A9B9ADB6}" type="datetimeFigureOut">
              <a:rPr lang="en-US" smtClean="0"/>
              <a:pPr/>
              <a:t>7/5/2017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C9235-80A0-4CA8-A046-B16C4C567E88}" type="slidenum">
              <a:rPr lang="en-IN" smtClean="0"/>
              <a:pPr/>
              <a:t>‹#›</a:t>
            </a:fld>
            <a:endParaRPr lang="en-IN"/>
          </a:p>
        </p:txBody>
      </p:sp>
    </p:spTree>
    <p:extLst>
      <p:ext uri="{BB962C8B-B14F-4D97-AF65-F5344CB8AC3E}">
        <p14:creationId xmlns:p14="http://schemas.microsoft.com/office/powerpoint/2010/main" val="3819898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54FF5D1-91E6-48EF-A783-0C411878650B}" type="datetime1">
              <a:rPr lang="en-US" smtClean="0"/>
              <a:pPr/>
              <a:t>7/5/2017</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42C4A4B-6EFE-42E2-BAF9-5D545D2F71FF}"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5FDA98-6C22-41FA-9539-003ED70354CA}" type="datetime1">
              <a:rPr lang="en-US" smtClean="0"/>
              <a:pPr/>
              <a:t>7/5/2017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2C4A4B-6EFE-42E2-BAF9-5D545D2F71F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584B14-98C0-4549-87C1-B09046FCEE14}" type="datetime1">
              <a:rPr lang="en-US" smtClean="0"/>
              <a:pPr/>
              <a:t>7/5/2017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2C4A4B-6EFE-42E2-BAF9-5D545D2F71F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47FC0C0-4723-48EB-9A3C-C71826F55960}" type="datetime1">
              <a:rPr lang="en-US" smtClean="0"/>
              <a:pPr/>
              <a:t>7/5/2017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42C4A4B-6EFE-42E2-BAF9-5D545D2F71FF}"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BD844E-830A-4CCA-B641-8F18F200FD1B}" type="datetime1">
              <a:rPr lang="en-US" smtClean="0"/>
              <a:pPr/>
              <a:t>7/5/2017</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42C4A4B-6EFE-42E2-BAF9-5D545D2F71F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10E7839-A0C6-418E-B737-912FFDE7C8E1}" type="datetime1">
              <a:rPr lang="en-US" smtClean="0"/>
              <a:pPr/>
              <a:t>7/5/2017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2C4A4B-6EFE-42E2-BAF9-5D545D2F71FF}"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DD195C-5C42-4D88-B4EA-7EED966AA065}" type="datetime1">
              <a:rPr lang="en-US" smtClean="0"/>
              <a:pPr/>
              <a:t>7/5/2017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42C4A4B-6EFE-42E2-BAF9-5D545D2F71FF}"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B18F48-81AF-4B9E-BE67-04391F87C703}" type="datetime1">
              <a:rPr lang="en-US" smtClean="0"/>
              <a:pPr/>
              <a:t>7/5/2017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42C4A4B-6EFE-42E2-BAF9-5D545D2F71F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1AD22-24C4-4F7E-90B0-7A5B6D9FAB52}" type="datetime1">
              <a:rPr lang="en-US" smtClean="0"/>
              <a:pPr/>
              <a:t>7/5/2017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42C4A4B-6EFE-42E2-BAF9-5D545D2F71F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9CE5D2-7E01-4FEF-A1E4-35425FF48712}" type="datetime1">
              <a:rPr lang="en-US" smtClean="0"/>
              <a:pPr/>
              <a:t>7/5/2017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42C4A4B-6EFE-42E2-BAF9-5D545D2F71FF}"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18624C-FF8C-445C-A6EB-0EA325D8088A}" type="datetime1">
              <a:rPr lang="en-US" smtClean="0"/>
              <a:pPr/>
              <a:t>7/5/2017</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F42C4A4B-6EFE-42E2-BAF9-5D545D2F71FF}"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C787F59-02F5-452D-AC04-F5F75DE82438}" type="datetime1">
              <a:rPr lang="en-US" smtClean="0"/>
              <a:pPr/>
              <a:t>7/5/2017</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42C4A4B-6EFE-42E2-BAF9-5D545D2F71F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a:t>
            </a:fld>
            <a:endParaRPr lang="en-IN"/>
          </a:p>
        </p:txBody>
      </p:sp>
      <p:sp>
        <p:nvSpPr>
          <p:cNvPr id="4" name="Content Placeholder 3"/>
          <p:cNvSpPr>
            <a:spLocks noGrp="1"/>
          </p:cNvSpPr>
          <p:nvPr>
            <p:ph sz="quarter" idx="1"/>
          </p:nvPr>
        </p:nvSpPr>
        <p:spPr>
          <a:xfrm>
            <a:off x="292024" y="1928802"/>
            <a:ext cx="8394776" cy="4572032"/>
          </a:xfrm>
        </p:spPr>
        <p:txBody>
          <a:bodyPr>
            <a:normAutofit fontScale="92500" lnSpcReduction="10000"/>
          </a:bodyPr>
          <a:lstStyle/>
          <a:p>
            <a:pPr marL="0" indent="0">
              <a:buNone/>
            </a:pPr>
            <a:endParaRPr lang="en-IN" sz="3800" b="1" dirty="0" smtClean="0">
              <a:latin typeface="Comic Sans MS" panose="030F0702030302020204" pitchFamily="66" charset="0"/>
              <a:cs typeface="Aharoni" panose="02010803020104030203" pitchFamily="2" charset="-79"/>
            </a:endParaRPr>
          </a:p>
          <a:p>
            <a:pPr marL="0" indent="0" algn="ctr">
              <a:buNone/>
            </a:pPr>
            <a:r>
              <a:rPr lang="en-IN" sz="6400" b="1" dirty="0" smtClean="0">
                <a:latin typeface="Comic Sans MS" panose="030F0702030302020204" pitchFamily="66" charset="0"/>
                <a:cs typeface="Aharoni" panose="02010803020104030203" pitchFamily="2" charset="-79"/>
              </a:rPr>
              <a:t>Working with </a:t>
            </a:r>
          </a:p>
          <a:p>
            <a:pPr marL="0" indent="0" algn="ctr">
              <a:buNone/>
            </a:pPr>
            <a:r>
              <a:rPr lang="en-IN" sz="6400" b="1" dirty="0" smtClean="0">
                <a:latin typeface="Comic Sans MS" panose="030F0702030302020204" pitchFamily="66" charset="0"/>
                <a:cs typeface="Aharoni" panose="02010803020104030203" pitchFamily="2" charset="-79"/>
              </a:rPr>
              <a:t>Pre-School Children</a:t>
            </a:r>
          </a:p>
          <a:p>
            <a:pPr marL="0" indent="0" algn="ctr">
              <a:buNone/>
            </a:pPr>
            <a:endParaRPr lang="en-IN" sz="2800" b="1" dirty="0" smtClean="0">
              <a:latin typeface="Comic Sans MS" panose="030F0702030302020204" pitchFamily="66" charset="0"/>
              <a:cs typeface="Aharoni" panose="02010803020104030203" pitchFamily="2" charset="-79"/>
            </a:endParaRPr>
          </a:p>
          <a:p>
            <a:pPr marL="0" indent="0" algn="ctr">
              <a:buNone/>
            </a:pPr>
            <a:r>
              <a:rPr lang="en-IN" sz="2800" b="1" dirty="0" smtClean="0">
                <a:latin typeface="Comic Sans MS" panose="030F0702030302020204" pitchFamily="66" charset="0"/>
                <a:cs typeface="Aharoni" panose="02010803020104030203" pitchFamily="2" charset="-79"/>
              </a:rPr>
              <a:t>A </a:t>
            </a:r>
            <a:r>
              <a:rPr lang="en-IN" sz="2800" b="1" dirty="0">
                <a:latin typeface="Comic Sans MS" panose="030F0702030302020204" pitchFamily="66" charset="0"/>
                <a:cs typeface="Aharoni" panose="02010803020104030203" pitchFamily="2" charset="-79"/>
              </a:rPr>
              <a:t>Training Workshop for Pre-School Teachers</a:t>
            </a:r>
          </a:p>
          <a:p>
            <a:pPr marL="0" indent="0" algn="ctr">
              <a:buNone/>
            </a:pPr>
            <a:r>
              <a:rPr lang="en-IN" sz="2800" b="1" dirty="0" err="1" smtClean="0">
                <a:latin typeface="Comic Sans MS" panose="030F0702030302020204" pitchFamily="66" charset="0"/>
                <a:cs typeface="Aharoni" panose="02010803020104030203" pitchFamily="2" charset="-79"/>
              </a:rPr>
              <a:t>Visthaar</a:t>
            </a:r>
            <a:r>
              <a:rPr lang="en-IN" sz="2800" b="1" dirty="0" smtClean="0">
                <a:latin typeface="Comic Sans MS" panose="030F0702030302020204" pitchFamily="66" charset="0"/>
                <a:cs typeface="Aharoni" panose="02010803020104030203" pitchFamily="2" charset="-79"/>
              </a:rPr>
              <a:t>, Bangalore</a:t>
            </a:r>
          </a:p>
          <a:p>
            <a:pPr marL="0" indent="0" algn="ctr">
              <a:buNone/>
            </a:pPr>
            <a:endParaRPr lang="en-IN" sz="2800" b="1" dirty="0">
              <a:latin typeface="Comic Sans MS" panose="030F0702030302020204" pitchFamily="66" charset="0"/>
              <a:cs typeface="Aharoni" panose="02010803020104030203" pitchFamily="2" charset="-79"/>
            </a:endParaRPr>
          </a:p>
          <a:p>
            <a:pPr marL="0" indent="0" algn="ctr">
              <a:buNone/>
            </a:pPr>
            <a:r>
              <a:rPr lang="en-IN" sz="2800" b="1" dirty="0" smtClean="0">
                <a:latin typeface="Comic Sans MS" panose="030F0702030302020204" pitchFamily="66" charset="0"/>
                <a:cs typeface="Aharoni" panose="02010803020104030203" pitchFamily="2" charset="-79"/>
              </a:rPr>
              <a:t>24</a:t>
            </a:r>
            <a:r>
              <a:rPr lang="en-IN" sz="2800" b="1" baseline="30000" dirty="0" smtClean="0">
                <a:latin typeface="Comic Sans MS" panose="030F0702030302020204" pitchFamily="66" charset="0"/>
                <a:cs typeface="Aharoni" panose="02010803020104030203" pitchFamily="2" charset="-79"/>
              </a:rPr>
              <a:t>th</a:t>
            </a:r>
            <a:r>
              <a:rPr lang="en-IN" sz="2800" b="1" dirty="0" smtClean="0">
                <a:latin typeface="Comic Sans MS" panose="030F0702030302020204" pitchFamily="66" charset="0"/>
                <a:cs typeface="Aharoni" panose="02010803020104030203" pitchFamily="2" charset="-79"/>
              </a:rPr>
              <a:t> to 26</a:t>
            </a:r>
            <a:r>
              <a:rPr lang="en-IN" sz="2800" b="1" baseline="30000" dirty="0" smtClean="0">
                <a:latin typeface="Comic Sans MS" panose="030F0702030302020204" pitchFamily="66" charset="0"/>
                <a:cs typeface="Aharoni" panose="02010803020104030203" pitchFamily="2" charset="-79"/>
              </a:rPr>
              <a:t>th</a:t>
            </a:r>
            <a:r>
              <a:rPr lang="en-IN" sz="2800" b="1" dirty="0" smtClean="0">
                <a:latin typeface="Comic Sans MS" panose="030F0702030302020204" pitchFamily="66" charset="0"/>
                <a:cs typeface="Aharoni" panose="02010803020104030203" pitchFamily="2" charset="-79"/>
              </a:rPr>
              <a:t> August 2015</a:t>
            </a:r>
            <a:endParaRPr lang="en-IN" sz="2800" b="1" dirty="0">
              <a:latin typeface="Comic Sans MS" panose="030F0702030302020204" pitchFamily="66" charset="0"/>
              <a:cs typeface="Aharoni" panose="02010803020104030203" pitchFamily="2" charset="-79"/>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64487" cy="1617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554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10</a:t>
            </a:fld>
            <a:endParaRPr lang="en-IN"/>
          </a:p>
        </p:txBody>
      </p:sp>
      <p:sp>
        <p:nvSpPr>
          <p:cNvPr id="1026" name="Text Box 2"/>
          <p:cNvSpPr txBox="1">
            <a:spLocks noChangeArrowheads="1"/>
          </p:cNvSpPr>
          <p:nvPr/>
        </p:nvSpPr>
        <p:spPr bwMode="auto">
          <a:xfrm>
            <a:off x="285720" y="214290"/>
            <a:ext cx="5429288" cy="1276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Physical Development (1)</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Abilities &amp; Skills 	Needs &amp; Opportunities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3357554" y="1571612"/>
            <a:ext cx="5429288" cy="1276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Social Development (2)</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Abilities &amp; Skills 	Needs &amp; Opportunities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0" y="2928934"/>
            <a:ext cx="5429288" cy="1276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Speech &amp; Language Development (3)</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Abilities &amp; Skills 	Needs &amp; Opportunities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a:off x="3500430" y="4286256"/>
            <a:ext cx="5429288" cy="1276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Emotional Development (4)</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Abilities &amp; Skills 	Needs &amp; Opportunities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2"/>
          <p:cNvSpPr txBox="1">
            <a:spLocks noChangeArrowheads="1"/>
          </p:cNvSpPr>
          <p:nvPr/>
        </p:nvSpPr>
        <p:spPr bwMode="auto">
          <a:xfrm>
            <a:off x="357158" y="5581650"/>
            <a:ext cx="5429288" cy="1276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Calibri" pitchFamily="34" charset="0"/>
                <a:cs typeface="Arial" pitchFamily="34" charset="0"/>
              </a:rPr>
              <a:t>Cognitive Development (5)</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Abilities &amp; Skills 	Needs &amp; Opportunities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b="1" i="0" u="none" strike="noStrike" cap="none" normalizeH="0" baseline="0" dirty="0" smtClean="0">
                <a:ln>
                  <a:noFill/>
                </a:ln>
                <a:solidFill>
                  <a:schemeClr val="tx1"/>
                </a:solidFill>
                <a:effectLst/>
                <a:latin typeface="Arial" pitchFamily="34" charset="0"/>
                <a:cs typeface="Arial" pitchFamily="34" charset="0"/>
              </a:rPr>
              <a:t>		</a:t>
            </a:r>
            <a:endParaRPr kumimoji="0" lang="en-IN"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IN" sz="1100" b="1" i="0" u="none" strike="noStrike" cap="none" normalizeH="0" baseline="0" dirty="0" smtClean="0">
                <a:ln>
                  <a:noFill/>
                </a:ln>
                <a:solidFill>
                  <a:schemeClr val="tx1"/>
                </a:solidFill>
                <a:effectLst/>
                <a:latin typeface="Arial" pitchFamily="34" charset="0"/>
                <a:cs typeface="Arial" pitchFamily="34" charset="0"/>
              </a:rPr>
              <a:t>		</a:t>
            </a:r>
            <a:endParaRPr kumimoji="0" lang="en-IN"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08720"/>
          </a:xfrm>
        </p:spPr>
        <p:txBody>
          <a:bodyPr/>
          <a:lstStyle/>
          <a:p>
            <a:r>
              <a:rPr lang="en-IN" b="1" dirty="0" smtClean="0"/>
              <a:t>Perpetrators of CSA</a:t>
            </a:r>
            <a:endParaRPr lang="en-IN" b="1" dirty="0"/>
          </a:p>
        </p:txBody>
      </p:sp>
      <p:sp>
        <p:nvSpPr>
          <p:cNvPr id="3" name="Content Placeholder 2"/>
          <p:cNvSpPr>
            <a:spLocks noGrp="1"/>
          </p:cNvSpPr>
          <p:nvPr>
            <p:ph idx="1"/>
          </p:nvPr>
        </p:nvSpPr>
        <p:spPr>
          <a:xfrm>
            <a:off x="179512" y="1052736"/>
            <a:ext cx="8784976" cy="5616624"/>
          </a:xfrm>
        </p:spPr>
        <p:txBody>
          <a:bodyPr>
            <a:normAutofit/>
          </a:bodyPr>
          <a:lstStyle/>
          <a:p>
            <a:pPr marL="0" indent="0">
              <a:buNone/>
            </a:pPr>
            <a:r>
              <a:rPr lang="en-US" b="1" dirty="0" smtClean="0"/>
              <a:t>Agree or disagree?</a:t>
            </a:r>
          </a:p>
          <a:p>
            <a:pPr marL="0" indent="0">
              <a:buNone/>
            </a:pPr>
            <a:r>
              <a:rPr lang="en-US" dirty="0" smtClean="0"/>
              <a:t>Perpetrators are those who…</a:t>
            </a:r>
          </a:p>
          <a:p>
            <a:r>
              <a:rPr lang="en-US" dirty="0" smtClean="0"/>
              <a:t>Suffered </a:t>
            </a:r>
            <a:r>
              <a:rPr lang="en-US" dirty="0"/>
              <a:t>physical/ sexual abuse themselves as </a:t>
            </a:r>
            <a:r>
              <a:rPr lang="en-US" dirty="0" smtClean="0"/>
              <a:t>children</a:t>
            </a:r>
            <a:r>
              <a:rPr lang="en-US" dirty="0"/>
              <a:t>.</a:t>
            </a:r>
            <a:endParaRPr lang="en-US" dirty="0" smtClean="0"/>
          </a:p>
          <a:p>
            <a:r>
              <a:rPr lang="en-US" dirty="0"/>
              <a:t>A</a:t>
            </a:r>
            <a:r>
              <a:rPr lang="en-US" dirty="0" smtClean="0"/>
              <a:t>re </a:t>
            </a:r>
            <a:r>
              <a:rPr lang="en-US" dirty="0"/>
              <a:t>from lower socio-economic strata, or from difficult or deprived family circumstances</a:t>
            </a:r>
            <a:r>
              <a:rPr lang="en-US" dirty="0" smtClean="0"/>
              <a:t>.</a:t>
            </a:r>
          </a:p>
          <a:p>
            <a:r>
              <a:rPr lang="en-US" dirty="0" smtClean="0"/>
              <a:t>Poor educational level/ not professionals.</a:t>
            </a:r>
          </a:p>
          <a:p>
            <a:r>
              <a:rPr lang="en-US" dirty="0" smtClean="0"/>
              <a:t>‘Dirty old men’</a:t>
            </a:r>
          </a:p>
          <a:p>
            <a:r>
              <a:rPr lang="en-US" dirty="0" smtClean="0"/>
              <a:t>Always men (never women).</a:t>
            </a:r>
          </a:p>
          <a:p>
            <a:r>
              <a:rPr lang="en-US" dirty="0" smtClean="0"/>
              <a:t> Strangers.</a:t>
            </a:r>
          </a:p>
          <a:p>
            <a:r>
              <a:rPr lang="en-US" dirty="0" smtClean="0"/>
              <a:t>Mentally ill people.</a:t>
            </a:r>
          </a:p>
        </p:txBody>
      </p:sp>
    </p:spTree>
    <p:extLst>
      <p:ext uri="{BB962C8B-B14F-4D97-AF65-F5344CB8AC3E}">
        <p14:creationId xmlns:p14="http://schemas.microsoft.com/office/powerpoint/2010/main" val="35315385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en-IN" b="1" dirty="0" smtClean="0"/>
              <a:t>Where CSA Occurs</a:t>
            </a:r>
            <a:endParaRPr lang="en-IN" b="1" dirty="0"/>
          </a:p>
        </p:txBody>
      </p:sp>
      <p:sp>
        <p:nvSpPr>
          <p:cNvPr id="3" name="Content Placeholder 2"/>
          <p:cNvSpPr>
            <a:spLocks noGrp="1"/>
          </p:cNvSpPr>
          <p:nvPr>
            <p:ph idx="1"/>
          </p:nvPr>
        </p:nvSpPr>
        <p:spPr>
          <a:xfrm>
            <a:off x="179512" y="764704"/>
            <a:ext cx="8856984" cy="6093296"/>
          </a:xfrm>
        </p:spPr>
        <p:txBody>
          <a:bodyPr>
            <a:normAutofit lnSpcReduction="10000"/>
          </a:bodyPr>
          <a:lstStyle/>
          <a:p>
            <a:pPr marL="0" indent="0">
              <a:buNone/>
            </a:pPr>
            <a:r>
              <a:rPr lang="en-IN" b="1" dirty="0" smtClean="0"/>
              <a:t>Agree or Disagree?</a:t>
            </a:r>
          </a:p>
          <a:p>
            <a:r>
              <a:rPr lang="en-IN" dirty="0"/>
              <a:t>CSA is more likely to occur in places where risk of detection is </a:t>
            </a:r>
            <a:r>
              <a:rPr lang="en-IN" dirty="0" smtClean="0"/>
              <a:t>low.</a:t>
            </a:r>
          </a:p>
          <a:p>
            <a:r>
              <a:rPr lang="en-IN" dirty="0"/>
              <a:t>abuse happens most in lonely, isolated places that are unfamiliar to the child, or where there are no people nearby</a:t>
            </a:r>
            <a:r>
              <a:rPr lang="en-IN" dirty="0" smtClean="0"/>
              <a:t>.</a:t>
            </a:r>
          </a:p>
          <a:p>
            <a:r>
              <a:rPr lang="en-IN" dirty="0" smtClean="0"/>
              <a:t>Ensuring children are always attended will </a:t>
            </a:r>
            <a:r>
              <a:rPr lang="en-IN" dirty="0"/>
              <a:t>protect </a:t>
            </a:r>
            <a:r>
              <a:rPr lang="en-IN" dirty="0" smtClean="0"/>
              <a:t>them (so CCTV cameras are the way to go!). </a:t>
            </a:r>
          </a:p>
          <a:p>
            <a:r>
              <a:rPr lang="en-IN" dirty="0"/>
              <a:t>actual abuse incident can occur quickly (commonly 5 to 15 minutes), and thus CSA can occur anywhere. </a:t>
            </a:r>
            <a:endParaRPr lang="en-IN" dirty="0" smtClean="0"/>
          </a:p>
          <a:p>
            <a:r>
              <a:rPr lang="en-IN" dirty="0" smtClean="0"/>
              <a:t>It </a:t>
            </a:r>
            <a:r>
              <a:rPr lang="en-IN" dirty="0"/>
              <a:t>can occur within the home (especially if the perpetrator is a family member</a:t>
            </a:r>
            <a:r>
              <a:rPr lang="en-IN" dirty="0" smtClean="0"/>
              <a:t>). </a:t>
            </a:r>
          </a:p>
          <a:p>
            <a:r>
              <a:rPr lang="en-IN" dirty="0" smtClean="0"/>
              <a:t>It can occur in places </a:t>
            </a:r>
            <a:r>
              <a:rPr lang="en-IN" dirty="0"/>
              <a:t>the child regularly visits or performs routine activities, such as schools, tutorials, playgrounds and other public spaces. </a:t>
            </a:r>
            <a:endParaRPr lang="en-IN" dirty="0" smtClean="0"/>
          </a:p>
          <a:p>
            <a:pPr marL="0" indent="0">
              <a:buNone/>
            </a:pPr>
            <a:r>
              <a:rPr lang="en-IN" b="1" i="1" dirty="0" smtClean="0">
                <a:solidFill>
                  <a:srgbClr val="92D050"/>
                </a:solidFill>
              </a:rPr>
              <a:t>*Where does it occur most? By whom?</a:t>
            </a:r>
            <a:endParaRPr lang="en-IN" b="1" i="1" dirty="0">
              <a:solidFill>
                <a:srgbClr val="92D050"/>
              </a:solidFill>
            </a:endParaRPr>
          </a:p>
          <a:p>
            <a:endParaRPr lang="en-IN" dirty="0"/>
          </a:p>
        </p:txBody>
      </p:sp>
    </p:spTree>
    <p:extLst>
      <p:ext uri="{BB962C8B-B14F-4D97-AF65-F5344CB8AC3E}">
        <p14:creationId xmlns:p14="http://schemas.microsoft.com/office/powerpoint/2010/main" val="353528465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992888" cy="1224136"/>
          </a:xfrm>
        </p:spPr>
        <p:txBody>
          <a:bodyPr>
            <a:normAutofit fontScale="90000"/>
          </a:bodyPr>
          <a:lstStyle/>
          <a:p>
            <a:r>
              <a:rPr lang="en-IN" b="1" dirty="0" smtClean="0"/>
              <a:t>How CSA Plays Out…What Happens then…</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102</a:t>
            </a:fld>
            <a:endParaRPr lang="en-IN"/>
          </a:p>
        </p:txBody>
      </p:sp>
      <p:sp>
        <p:nvSpPr>
          <p:cNvPr id="4" name="Content Placeholder 3"/>
          <p:cNvSpPr>
            <a:spLocks noGrp="1"/>
          </p:cNvSpPr>
          <p:nvPr>
            <p:ph sz="quarter" idx="1"/>
          </p:nvPr>
        </p:nvSpPr>
        <p:spPr>
          <a:xfrm>
            <a:off x="251520" y="1268760"/>
            <a:ext cx="8435280" cy="5328592"/>
          </a:xfrm>
        </p:spPr>
        <p:txBody>
          <a:bodyPr>
            <a:normAutofit fontScale="40000" lnSpcReduction="20000"/>
          </a:bodyPr>
          <a:lstStyle/>
          <a:p>
            <a:pPr marL="0" indent="0">
              <a:buNone/>
            </a:pPr>
            <a:endParaRPr lang="en-US" sz="2800" dirty="0" smtClean="0"/>
          </a:p>
          <a:p>
            <a:endParaRPr lang="en-US" sz="2800" dirty="0" smtClean="0"/>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a:spcAft>
                <a:spcPts val="0"/>
              </a:spcAft>
            </a:pPr>
            <a:endParaRPr lang="en-US" sz="2800" dirty="0" smtClean="0"/>
          </a:p>
          <a:p>
            <a:pPr>
              <a:spcAft>
                <a:spcPts val="0"/>
              </a:spcAft>
            </a:pPr>
            <a:endParaRPr lang="en-US" sz="2800" dirty="0"/>
          </a:p>
          <a:p>
            <a:pPr>
              <a:spcAft>
                <a:spcPts val="0"/>
              </a:spcAft>
            </a:pPr>
            <a:endParaRPr lang="en-US" sz="2800" dirty="0" smtClean="0"/>
          </a:p>
          <a:p>
            <a:pPr>
              <a:spcAft>
                <a:spcPts val="0"/>
              </a:spcAft>
            </a:pPr>
            <a:endParaRPr lang="en-US" sz="2800" dirty="0"/>
          </a:p>
          <a:p>
            <a:pPr>
              <a:spcAft>
                <a:spcPts val="0"/>
              </a:spcAft>
            </a:pPr>
            <a:endParaRPr lang="en-US" sz="2800" dirty="0" smtClean="0"/>
          </a:p>
          <a:p>
            <a:pPr>
              <a:spcAft>
                <a:spcPts val="0"/>
              </a:spcAft>
            </a:pPr>
            <a:endParaRPr lang="en-US" sz="2800" dirty="0"/>
          </a:p>
          <a:p>
            <a:pPr>
              <a:spcAft>
                <a:spcPts val="0"/>
              </a:spcAft>
            </a:pPr>
            <a:endParaRPr lang="en-US" sz="2800" dirty="0" smtClean="0"/>
          </a:p>
          <a:p>
            <a:pPr>
              <a:spcAft>
                <a:spcPts val="0"/>
              </a:spcAft>
            </a:pPr>
            <a:endParaRPr lang="en-US" sz="2800" dirty="0"/>
          </a:p>
          <a:p>
            <a:pPr>
              <a:spcAft>
                <a:spcPts val="0"/>
              </a:spcAft>
            </a:pPr>
            <a:endParaRPr lang="en-US" sz="2800" dirty="0" smtClean="0"/>
          </a:p>
          <a:p>
            <a:pPr>
              <a:spcAft>
                <a:spcPts val="0"/>
              </a:spcAft>
            </a:pPr>
            <a:endParaRPr lang="en-US" sz="2800" dirty="0"/>
          </a:p>
          <a:p>
            <a:pPr marL="0" indent="0">
              <a:spcAft>
                <a:spcPts val="0"/>
              </a:spcAft>
              <a:buNone/>
            </a:pPr>
            <a:r>
              <a:rPr lang="en-US" sz="4400" dirty="0"/>
              <a:t> </a:t>
            </a:r>
            <a:endParaRPr lang="en-IN" sz="4400" dirty="0"/>
          </a:p>
          <a:p>
            <a:pPr>
              <a:spcAft>
                <a:spcPts val="0"/>
              </a:spcAft>
            </a:pPr>
            <a:r>
              <a:rPr lang="en-US" sz="4400" dirty="0"/>
              <a:t> </a:t>
            </a:r>
            <a:endParaRPr lang="en-IN" sz="4400" dirty="0"/>
          </a:p>
          <a:p>
            <a:pPr>
              <a:spcAft>
                <a:spcPts val="0"/>
              </a:spcAft>
            </a:pPr>
            <a:endParaRPr lang="en-IN" sz="2800" dirty="0">
              <a:latin typeface="Times New Roman"/>
              <a:ea typeface="Times New Roman"/>
            </a:endParaRPr>
          </a:p>
          <a:p>
            <a:pPr>
              <a:spcAft>
                <a:spcPts val="0"/>
              </a:spcAft>
            </a:pPr>
            <a:endParaRPr lang="en-IN" sz="2800" dirty="0"/>
          </a:p>
          <a:p>
            <a:pPr>
              <a:spcAft>
                <a:spcPts val="0"/>
              </a:spcAft>
            </a:pPr>
            <a:endParaRPr lang="en-US" sz="2800" dirty="0" smtClean="0"/>
          </a:p>
          <a:p>
            <a:pPr>
              <a:spcAft>
                <a:spcPts val="0"/>
              </a:spcAft>
            </a:pPr>
            <a:endParaRPr lang="en-US" sz="2800" dirty="0" smtClean="0"/>
          </a:p>
          <a:p>
            <a:pPr>
              <a:spcAft>
                <a:spcPts val="0"/>
              </a:spcAft>
            </a:pPr>
            <a:endParaRPr lang="en-IN" sz="2800" dirty="0"/>
          </a:p>
        </p:txBody>
      </p:sp>
      <p:graphicFrame>
        <p:nvGraphicFramePr>
          <p:cNvPr id="5" name="Table 4"/>
          <p:cNvGraphicFramePr>
            <a:graphicFrameLocks noGrp="1"/>
          </p:cNvGraphicFramePr>
          <p:nvPr>
            <p:extLst>
              <p:ext uri="{D42A27DB-BD31-4B8C-83A1-F6EECF244321}">
                <p14:modId xmlns:p14="http://schemas.microsoft.com/office/powerpoint/2010/main" val="1403700656"/>
              </p:ext>
            </p:extLst>
          </p:nvPr>
        </p:nvGraphicFramePr>
        <p:xfrm>
          <a:off x="251520" y="1412776"/>
          <a:ext cx="8496944" cy="4680520"/>
        </p:xfrm>
        <a:graphic>
          <a:graphicData uri="http://schemas.openxmlformats.org/drawingml/2006/table">
            <a:tbl>
              <a:tblPr firstRow="1" bandRow="1">
                <a:tableStyleId>{5C22544A-7EE6-4342-B048-85BDC9FD1C3A}</a:tableStyleId>
              </a:tblPr>
              <a:tblGrid>
                <a:gridCol w="4248472"/>
                <a:gridCol w="4248472"/>
              </a:tblGrid>
              <a:tr h="462352">
                <a:tc>
                  <a:txBody>
                    <a:bodyPr/>
                    <a:lstStyle/>
                    <a:p>
                      <a:r>
                        <a:rPr lang="en-IN" dirty="0" smtClean="0"/>
                        <a:t>CSA Process</a:t>
                      </a:r>
                      <a:endParaRPr lang="en-IN" dirty="0"/>
                    </a:p>
                  </a:txBody>
                  <a:tcPr/>
                </a:tc>
                <a:tc>
                  <a:txBody>
                    <a:bodyPr/>
                    <a:lstStyle/>
                    <a:p>
                      <a:r>
                        <a:rPr lang="en-IN" dirty="0" smtClean="0"/>
                        <a:t>Child/ Family Reactions</a:t>
                      </a:r>
                      <a:endParaRPr lang="en-IN" dirty="0"/>
                    </a:p>
                  </a:txBody>
                  <a:tcPr/>
                </a:tc>
              </a:tr>
              <a:tr h="4218168">
                <a:tc>
                  <a:txBody>
                    <a:bodyPr/>
                    <a:lstStyle/>
                    <a:p>
                      <a:pPr marL="285750" indent="-285750">
                        <a:buFont typeface="Arial" panose="020B0604020202020204" pitchFamily="34" charset="0"/>
                        <a:buChar char="•"/>
                      </a:pPr>
                      <a:r>
                        <a:rPr lang="en-US" sz="1800" dirty="0" smtClean="0"/>
                        <a:t>Injury/ hurt inflicted on child</a:t>
                      </a:r>
                    </a:p>
                    <a:p>
                      <a:pPr marL="285750" indent="-285750">
                        <a:buFont typeface="Arial" panose="020B0604020202020204" pitchFamily="34" charset="0"/>
                        <a:buChar char="•"/>
                      </a:pPr>
                      <a:r>
                        <a:rPr lang="en-US" sz="1800" dirty="0" smtClean="0"/>
                        <a:t>Child rewarded for sexual behavior in inappropriate to developmental level</a:t>
                      </a:r>
                      <a:endParaRPr lang="en-IN" sz="1800" dirty="0" smtClean="0"/>
                    </a:p>
                    <a:p>
                      <a:pPr marL="285750" indent="-285750">
                        <a:spcAft>
                          <a:spcPts val="0"/>
                        </a:spcAft>
                        <a:buFont typeface="Arial" panose="020B0604020202020204" pitchFamily="34" charset="0"/>
                        <a:buChar char="•"/>
                      </a:pPr>
                      <a:r>
                        <a:rPr lang="en-US" sz="1800" dirty="0" smtClean="0"/>
                        <a:t>Offender exchanges attention and affection for sex</a:t>
                      </a:r>
                      <a:endParaRPr lang="en-IN" sz="1800" dirty="0" smtClean="0"/>
                    </a:p>
                    <a:p>
                      <a:pPr marL="285750" indent="-285750">
                        <a:spcAft>
                          <a:spcPts val="0"/>
                        </a:spcAft>
                        <a:buFont typeface="Arial" panose="020B0604020202020204" pitchFamily="34" charset="0"/>
                        <a:buChar char="•"/>
                      </a:pPr>
                      <a:r>
                        <a:rPr lang="en-US" sz="1800" dirty="0" smtClean="0"/>
                        <a:t>Pressure on child for secrecy from the offender</a:t>
                      </a:r>
                      <a:endParaRPr lang="en-IN" sz="1800" dirty="0" smtClean="0"/>
                    </a:p>
                    <a:p>
                      <a:pPr marL="285750" indent="-285750">
                        <a:spcAft>
                          <a:spcPts val="0"/>
                        </a:spcAft>
                        <a:buFont typeface="Arial" panose="020B0604020202020204" pitchFamily="34" charset="0"/>
                        <a:buChar char="•"/>
                      </a:pPr>
                      <a:r>
                        <a:rPr lang="en-US" sz="1800" dirty="0" smtClean="0"/>
                        <a:t>Trust and vulnerability manipulated</a:t>
                      </a:r>
                      <a:endParaRPr lang="en-IN" sz="1800" dirty="0" smtClean="0"/>
                    </a:p>
                    <a:p>
                      <a:pPr marL="285750" indent="-285750">
                        <a:spcAft>
                          <a:spcPts val="0"/>
                        </a:spcAft>
                        <a:buFont typeface="Arial" panose="020B0604020202020204" pitchFamily="34" charset="0"/>
                        <a:buChar char="•"/>
                      </a:pPr>
                      <a:r>
                        <a:rPr lang="en-US" sz="1800" dirty="0" smtClean="0"/>
                        <a:t>Violation of expectation that others will provide care and protection </a:t>
                      </a:r>
                      <a:endParaRPr lang="en-IN" sz="18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Child’s well-being is disregarded</a:t>
                      </a:r>
                      <a:endParaRPr lang="en-IN" sz="180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Repeated experiences of fear</a:t>
                      </a:r>
                      <a:endParaRPr lang="en-IN" sz="1800" dirty="0" smtClean="0"/>
                    </a:p>
                    <a:p>
                      <a:endParaRPr lang="en-IN" dirty="0"/>
                    </a:p>
                  </a:txBody>
                  <a:tcPr/>
                </a:tc>
                <a:tc>
                  <a:txBody>
                    <a:bodyPr/>
                    <a:lstStyle/>
                    <a:p>
                      <a:pPr marL="285750" indent="-285750">
                        <a:buFont typeface="Arial" panose="020B0604020202020204" pitchFamily="34" charset="0"/>
                        <a:buChar char="•"/>
                      </a:pPr>
                      <a:r>
                        <a:rPr lang="en-US" sz="1800" dirty="0" smtClean="0"/>
                        <a:t>Pain due to injury</a:t>
                      </a:r>
                    </a:p>
                    <a:p>
                      <a:pPr marL="285750" indent="-285750">
                        <a:buFont typeface="Arial" panose="020B0604020202020204" pitchFamily="34" charset="0"/>
                        <a:buChar char="•"/>
                      </a:pPr>
                      <a:r>
                        <a:rPr lang="en-US" sz="1800" dirty="0" smtClean="0"/>
                        <a:t>Child infers attitude of shame about</a:t>
                      </a:r>
                      <a:r>
                        <a:rPr lang="en-IN" sz="1800" dirty="0" smtClean="0"/>
                        <a:t> </a:t>
                      </a:r>
                      <a:r>
                        <a:rPr lang="en-US" sz="1800" dirty="0" smtClean="0"/>
                        <a:t>activities</a:t>
                      </a:r>
                      <a:endParaRPr lang="en-IN" sz="1800" dirty="0" smtClean="0"/>
                    </a:p>
                    <a:p>
                      <a:pPr marL="285750" indent="-285750">
                        <a:spcAft>
                          <a:spcPts val="0"/>
                        </a:spcAft>
                        <a:buFont typeface="Arial" panose="020B0604020202020204" pitchFamily="34" charset="0"/>
                        <a:buChar char="•"/>
                      </a:pPr>
                      <a:r>
                        <a:rPr lang="en-US" sz="1800" dirty="0" smtClean="0"/>
                        <a:t> Child blamed for events</a:t>
                      </a:r>
                    </a:p>
                    <a:p>
                      <a:pPr marL="285750" indent="-285750">
                        <a:spcAft>
                          <a:spcPts val="0"/>
                        </a:spcAft>
                        <a:buFont typeface="Arial" panose="020B0604020202020204" pitchFamily="34" charset="0"/>
                        <a:buChar char="•"/>
                      </a:pPr>
                      <a:r>
                        <a:rPr lang="en-US" sz="1800" dirty="0" smtClean="0"/>
                        <a:t>Child feels unable to protect self </a:t>
                      </a:r>
                      <a:endParaRPr lang="en-IN" sz="1800" dirty="0" smtClean="0"/>
                    </a:p>
                    <a:p>
                      <a:pPr marL="285750" indent="-285750">
                        <a:spcAft>
                          <a:spcPts val="0"/>
                        </a:spcAft>
                        <a:buFont typeface="Arial" panose="020B0604020202020204" pitchFamily="34" charset="0"/>
                        <a:buChar char="•"/>
                      </a:pPr>
                      <a:r>
                        <a:rPr lang="en-US" sz="1800" dirty="0" smtClean="0"/>
                        <a:t>and halt abuse</a:t>
                      </a:r>
                      <a:endParaRPr lang="en-IN" sz="1800" dirty="0" smtClean="0"/>
                    </a:p>
                    <a:p>
                      <a:pPr marL="285750" indent="-285750">
                        <a:spcAft>
                          <a:spcPts val="0"/>
                        </a:spcAft>
                        <a:buFont typeface="Arial" panose="020B0604020202020204" pitchFamily="34" charset="0"/>
                        <a:buChar char="•"/>
                      </a:pPr>
                      <a:r>
                        <a:rPr lang="en-US" sz="1800" dirty="0" smtClean="0"/>
                        <a:t>Child is unable to make others </a:t>
                      </a:r>
                      <a:endParaRPr lang="en-IN" sz="1800" dirty="0" smtClean="0"/>
                    </a:p>
                    <a:p>
                      <a:pPr marL="285750" indent="-285750">
                        <a:spcAft>
                          <a:spcPts val="0"/>
                        </a:spcAft>
                        <a:buFont typeface="Arial" panose="020B0604020202020204" pitchFamily="34" charset="0"/>
                        <a:buChar char="•"/>
                      </a:pPr>
                      <a:r>
                        <a:rPr lang="en-US" sz="1800" dirty="0" smtClean="0"/>
                        <a:t>believe</a:t>
                      </a:r>
                      <a:endParaRPr lang="en-IN" sz="1800" dirty="0" smtClean="0">
                        <a:latin typeface="Times New Roman"/>
                        <a:ea typeface="Times New Roman"/>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Lack of support and protection from parents </a:t>
                      </a:r>
                    </a:p>
                    <a:p>
                      <a:pPr marL="285750" indent="-285750">
                        <a:buFont typeface="Arial" panose="020B0604020202020204" pitchFamily="34" charset="0"/>
                        <a:buChar char="•"/>
                      </a:pPr>
                      <a:endParaRPr lang="en-IN" dirty="0"/>
                    </a:p>
                  </a:txBody>
                  <a:tcPr/>
                </a:tc>
              </a:tr>
            </a:tbl>
          </a:graphicData>
        </a:graphic>
      </p:graphicFrame>
    </p:spTree>
    <p:extLst>
      <p:ext uri="{BB962C8B-B14F-4D97-AF65-F5344CB8AC3E}">
        <p14:creationId xmlns:p14="http://schemas.microsoft.com/office/powerpoint/2010/main" val="112080745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p:txBody>
          <a:bodyPr anchor="ctr">
            <a:normAutofit fontScale="90000"/>
          </a:bodyPr>
          <a:lstStyle/>
          <a:p>
            <a:r>
              <a:rPr lang="en-US" b="1" dirty="0" smtClean="0"/>
              <a:t>How to Recognize Sexual Abuse in Pre-School Children</a:t>
            </a:r>
            <a:endParaRPr lang="en-US" b="1" dirty="0"/>
          </a:p>
        </p:txBody>
      </p:sp>
      <p:sp>
        <p:nvSpPr>
          <p:cNvPr id="3075" name="Content Placeholder 2"/>
          <p:cNvSpPr>
            <a:spLocks noGrp="1"/>
          </p:cNvSpPr>
          <p:nvPr>
            <p:ph idx="4294967295"/>
          </p:nvPr>
        </p:nvSpPr>
        <p:spPr>
          <a:xfrm>
            <a:off x="914400" y="1447800"/>
            <a:ext cx="7772400" cy="5149552"/>
          </a:xfrm>
        </p:spPr>
        <p:txBody>
          <a:bodyPr>
            <a:normAutofit lnSpcReduction="10000"/>
          </a:bodyPr>
          <a:lstStyle/>
          <a:p>
            <a:r>
              <a:rPr lang="en-US" dirty="0"/>
              <a:t>Overt physical injury (if soon after abuse</a:t>
            </a:r>
            <a:r>
              <a:rPr lang="en-US" dirty="0" smtClean="0"/>
              <a:t>)</a:t>
            </a:r>
            <a:endParaRPr lang="en-US" b="1" dirty="0" smtClean="0">
              <a:solidFill>
                <a:srgbClr val="FF0000"/>
              </a:solidFill>
            </a:endParaRPr>
          </a:p>
          <a:p>
            <a:r>
              <a:rPr lang="en-US" b="1" dirty="0" smtClean="0">
                <a:solidFill>
                  <a:srgbClr val="FF0000"/>
                </a:solidFill>
              </a:rPr>
              <a:t>Anxiety </a:t>
            </a:r>
            <a:r>
              <a:rPr lang="en-US" b="1" dirty="0">
                <a:solidFill>
                  <a:srgbClr val="FF0000"/>
                </a:solidFill>
              </a:rPr>
              <a:t>&amp; </a:t>
            </a:r>
            <a:r>
              <a:rPr lang="en-US" b="1" dirty="0" smtClean="0">
                <a:solidFill>
                  <a:srgbClr val="FF0000"/>
                </a:solidFill>
              </a:rPr>
              <a:t>fear</a:t>
            </a:r>
            <a:endParaRPr lang="en-US" b="1" dirty="0">
              <a:solidFill>
                <a:srgbClr val="FF0000"/>
              </a:solidFill>
            </a:endParaRPr>
          </a:p>
          <a:p>
            <a:r>
              <a:rPr lang="en-US" dirty="0"/>
              <a:t>M</a:t>
            </a:r>
            <a:r>
              <a:rPr lang="en-US" dirty="0" smtClean="0"/>
              <a:t>isery </a:t>
            </a:r>
            <a:r>
              <a:rPr lang="en-US" dirty="0"/>
              <a:t>&amp; </a:t>
            </a:r>
            <a:r>
              <a:rPr lang="en-US" dirty="0" smtClean="0"/>
              <a:t>unhappiness/ depression</a:t>
            </a:r>
            <a:endParaRPr lang="en-US" dirty="0"/>
          </a:p>
          <a:p>
            <a:r>
              <a:rPr lang="en-US" dirty="0"/>
              <a:t>S</a:t>
            </a:r>
            <a:r>
              <a:rPr lang="en-US" dirty="0" smtClean="0"/>
              <a:t>hyness</a:t>
            </a:r>
            <a:r>
              <a:rPr lang="en-US" dirty="0"/>
              <a:t>, sensitivity &amp; </a:t>
            </a:r>
            <a:r>
              <a:rPr lang="en-US" dirty="0" smtClean="0"/>
              <a:t>withdrawal</a:t>
            </a:r>
            <a:endParaRPr lang="en-US" dirty="0"/>
          </a:p>
          <a:p>
            <a:r>
              <a:rPr lang="en-US" dirty="0" smtClean="0"/>
              <a:t>School </a:t>
            </a:r>
            <a:r>
              <a:rPr lang="en-US" dirty="0"/>
              <a:t>refusal</a:t>
            </a:r>
          </a:p>
          <a:p>
            <a:r>
              <a:rPr lang="en-US" dirty="0"/>
              <a:t>Decreased scholastic performance</a:t>
            </a:r>
          </a:p>
          <a:p>
            <a:r>
              <a:rPr lang="en-US" dirty="0" err="1"/>
              <a:t>Mutism</a:t>
            </a:r>
            <a:endParaRPr lang="en-US" dirty="0"/>
          </a:p>
          <a:p>
            <a:r>
              <a:rPr lang="en-US" dirty="0"/>
              <a:t>Acting out behaviors</a:t>
            </a:r>
          </a:p>
          <a:p>
            <a:r>
              <a:rPr lang="en-US" dirty="0"/>
              <a:t>Sexualized </a:t>
            </a:r>
            <a:r>
              <a:rPr lang="en-US" dirty="0" err="1"/>
              <a:t>behaviour</a:t>
            </a:r>
            <a:endParaRPr lang="en-US" dirty="0"/>
          </a:p>
          <a:p>
            <a:r>
              <a:rPr lang="en-US" dirty="0" smtClean="0"/>
              <a:t>Aches and pains</a:t>
            </a:r>
            <a:endParaRPr lang="en-US" dirty="0"/>
          </a:p>
          <a:p>
            <a:pPr marL="0" indent="0">
              <a:buNone/>
            </a:pPr>
            <a:r>
              <a:rPr lang="en-US" b="1" dirty="0" smtClean="0"/>
              <a:t>Note: Abuse </a:t>
            </a:r>
            <a:r>
              <a:rPr lang="en-US" b="1" dirty="0"/>
              <a:t>is often not the presenting complaint</a:t>
            </a:r>
          </a:p>
          <a:p>
            <a:pPr marL="0" indent="0">
              <a:buNone/>
            </a:pPr>
            <a:endParaRPr lang="en-US" dirty="0"/>
          </a:p>
          <a:p>
            <a:endParaRPr lang="en-US" dirty="0" smtClean="0"/>
          </a:p>
        </p:txBody>
      </p:sp>
      <p:sp>
        <p:nvSpPr>
          <p:cNvPr id="3" name="Slide Number Placeholder 2"/>
          <p:cNvSpPr>
            <a:spLocks noGrp="1"/>
          </p:cNvSpPr>
          <p:nvPr>
            <p:ph type="sldNum" sz="quarter" idx="12"/>
          </p:nvPr>
        </p:nvSpPr>
        <p:spPr/>
        <p:txBody>
          <a:bodyPr/>
          <a:lstStyle/>
          <a:p>
            <a:fld id="{355124D6-B63E-43F8-800B-A49973767DB3}" type="slidenum">
              <a:rPr lang="en-IN" smtClean="0"/>
              <a:pPr/>
              <a:t>103</a:t>
            </a:fld>
            <a:endParaRPr lang="en-IN"/>
          </a:p>
        </p:txBody>
      </p:sp>
    </p:spTree>
    <p:extLst>
      <p:ext uri="{BB962C8B-B14F-4D97-AF65-F5344CB8AC3E}">
        <p14:creationId xmlns:p14="http://schemas.microsoft.com/office/powerpoint/2010/main" val="293572066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85926"/>
            <a:ext cx="9144000" cy="1939916"/>
          </a:xfrm>
        </p:spPr>
        <p:txBody>
          <a:bodyPr>
            <a:noAutofit/>
          </a:bodyPr>
          <a:lstStyle/>
          <a:p>
            <a:r>
              <a:rPr lang="en-IN" sz="4800" b="1" dirty="0" smtClean="0"/>
              <a:t>Responding to Child Sexual Abuse</a:t>
            </a:r>
            <a:endParaRPr lang="en-IN" sz="4800"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104</a:t>
            </a:fld>
            <a:endParaRPr lang="en-IN"/>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nchor="ctr">
            <a:normAutofit fontScale="90000"/>
          </a:bodyPr>
          <a:lstStyle/>
          <a:p>
            <a:r>
              <a:rPr lang="en-US" b="1" dirty="0" smtClean="0"/>
              <a:t>Immediate/ Emergency Interventions</a:t>
            </a:r>
            <a:endParaRPr lang="en-US" b="1" dirty="0"/>
          </a:p>
        </p:txBody>
      </p:sp>
      <p:sp>
        <p:nvSpPr>
          <p:cNvPr id="3" name="Content Placeholder 2"/>
          <p:cNvSpPr>
            <a:spLocks noGrp="1"/>
          </p:cNvSpPr>
          <p:nvPr>
            <p:ph idx="4294967295"/>
          </p:nvPr>
        </p:nvSpPr>
        <p:spPr/>
        <p:txBody>
          <a:bodyPr>
            <a:normAutofit/>
          </a:bodyPr>
          <a:lstStyle/>
          <a:p>
            <a:pPr marL="0" indent="0">
              <a:buNone/>
            </a:pPr>
            <a:r>
              <a:rPr lang="en-US" sz="2400" dirty="0" smtClean="0"/>
              <a:t>In case of Acute </a:t>
            </a:r>
            <a:r>
              <a:rPr lang="en-US" sz="2400" dirty="0"/>
              <a:t>presentation: </a:t>
            </a:r>
            <a:endParaRPr lang="en-US" sz="2400" dirty="0" smtClean="0"/>
          </a:p>
          <a:p>
            <a:r>
              <a:rPr lang="en-US" sz="2400" dirty="0" smtClean="0"/>
              <a:t>Attending </a:t>
            </a:r>
            <a:r>
              <a:rPr lang="en-US" sz="2400" dirty="0"/>
              <a:t>to medical emergency </a:t>
            </a:r>
            <a:r>
              <a:rPr lang="en-US" sz="2400" dirty="0" smtClean="0"/>
              <a:t>(treatment of injuries)</a:t>
            </a:r>
            <a:endParaRPr lang="en-US" sz="2400" dirty="0"/>
          </a:p>
          <a:p>
            <a:r>
              <a:rPr lang="en-US" sz="2400" dirty="0" smtClean="0"/>
              <a:t>Framework </a:t>
            </a:r>
            <a:r>
              <a:rPr lang="en-US" sz="2400" dirty="0"/>
              <a:t>to address child’s fear of being re-molested (protection</a:t>
            </a:r>
            <a:r>
              <a:rPr lang="en-US" sz="2400" dirty="0" smtClean="0"/>
              <a:t>)</a:t>
            </a:r>
          </a:p>
          <a:p>
            <a:r>
              <a:rPr lang="en-US" sz="2400" dirty="0"/>
              <a:t>Containment </a:t>
            </a:r>
            <a:r>
              <a:rPr lang="en-US" sz="2400" dirty="0" smtClean="0"/>
              <a:t>techniques: routine activities, play, reassurance</a:t>
            </a:r>
            <a:r>
              <a:rPr lang="en-US" sz="2400" dirty="0"/>
              <a:t>/ </a:t>
            </a:r>
            <a:r>
              <a:rPr lang="en-US" sz="2400" dirty="0" smtClean="0"/>
              <a:t>soothing (Deal with anxiety!)</a:t>
            </a:r>
            <a:endParaRPr lang="en-US" sz="2400" dirty="0"/>
          </a:p>
          <a:p>
            <a:endParaRPr lang="en-US" sz="2400" dirty="0"/>
          </a:p>
          <a:p>
            <a:pPr marL="0" indent="0">
              <a:buNone/>
            </a:pPr>
            <a:endParaRPr lang="en-US" sz="2400" dirty="0"/>
          </a:p>
          <a:p>
            <a:pPr>
              <a:lnSpc>
                <a:spcPct val="80000"/>
              </a:lnSpc>
              <a:buFont typeface="Wingdings" pitchFamily="2" charset="2"/>
              <a:buNone/>
            </a:pPr>
            <a:endParaRPr lang="en-US" sz="2400" dirty="0" smtClean="0"/>
          </a:p>
          <a:p>
            <a:pPr>
              <a:lnSpc>
                <a:spcPct val="80000"/>
              </a:lnSpc>
              <a:buFont typeface="Wingdings" pitchFamily="2" charset="2"/>
              <a:buNone/>
            </a:pPr>
            <a:endParaRPr lang="en-US" sz="2400" dirty="0"/>
          </a:p>
        </p:txBody>
      </p:sp>
      <p:sp>
        <p:nvSpPr>
          <p:cNvPr id="4" name="Slide Number Placeholder 3"/>
          <p:cNvSpPr>
            <a:spLocks noGrp="1"/>
          </p:cNvSpPr>
          <p:nvPr>
            <p:ph type="sldNum" sz="quarter" idx="12"/>
          </p:nvPr>
        </p:nvSpPr>
        <p:spPr/>
        <p:txBody>
          <a:bodyPr/>
          <a:lstStyle/>
          <a:p>
            <a:fld id="{355124D6-B63E-43F8-800B-A49973767DB3}" type="slidenum">
              <a:rPr lang="en-IN" smtClean="0"/>
              <a:pPr/>
              <a:t>105</a:t>
            </a:fld>
            <a:endParaRPr lang="en-IN"/>
          </a:p>
        </p:txBody>
      </p:sp>
    </p:spTree>
    <p:extLst>
      <p:ext uri="{BB962C8B-B14F-4D97-AF65-F5344CB8AC3E}">
        <p14:creationId xmlns:p14="http://schemas.microsoft.com/office/powerpoint/2010/main" val="56259898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106</a:t>
            </a:fld>
            <a:endParaRPr lang="en-IN"/>
          </a:p>
        </p:txBody>
      </p:sp>
      <p:sp>
        <p:nvSpPr>
          <p:cNvPr id="4" name="Content Placeholder 3"/>
          <p:cNvSpPr>
            <a:spLocks noGrp="1"/>
          </p:cNvSpPr>
          <p:nvPr>
            <p:ph sz="quarter" idx="1"/>
          </p:nvPr>
        </p:nvSpPr>
        <p:spPr>
          <a:xfrm>
            <a:off x="357158" y="357166"/>
            <a:ext cx="8501122" cy="5662634"/>
          </a:xfrm>
        </p:spPr>
        <p:txBody>
          <a:bodyPr>
            <a:normAutofit fontScale="55000" lnSpcReduction="20000"/>
          </a:bodyPr>
          <a:lstStyle/>
          <a:p>
            <a:pPr lvl="0">
              <a:buNone/>
            </a:pPr>
            <a:r>
              <a:rPr lang="en-IN" sz="4500" b="1" dirty="0" smtClean="0"/>
              <a:t>Psychosocial Care Interventions</a:t>
            </a:r>
          </a:p>
          <a:p>
            <a:pPr lvl="0">
              <a:buNone/>
            </a:pPr>
            <a:r>
              <a:rPr lang="en-IN" sz="4500" b="1" dirty="0" smtClean="0"/>
              <a:t>a) Family:</a:t>
            </a:r>
          </a:p>
          <a:p>
            <a:pPr lvl="3">
              <a:lnSpc>
                <a:spcPct val="90000"/>
              </a:lnSpc>
            </a:pPr>
            <a:r>
              <a:rPr lang="en-US" sz="3400" dirty="0" smtClean="0"/>
              <a:t>Where </a:t>
            </a:r>
            <a:r>
              <a:rPr lang="en-US" sz="3400" dirty="0"/>
              <a:t>is the child living?</a:t>
            </a:r>
          </a:p>
          <a:p>
            <a:pPr lvl="3">
              <a:lnSpc>
                <a:spcPct val="90000"/>
              </a:lnSpc>
            </a:pPr>
            <a:r>
              <a:rPr lang="en-US" sz="3400" dirty="0"/>
              <a:t>Depending on who abused child (perpetrator within family or outside), is the child safe with the family? </a:t>
            </a:r>
            <a:endParaRPr lang="en-US" sz="3400" dirty="0" smtClean="0"/>
          </a:p>
          <a:p>
            <a:pPr lvl="3">
              <a:lnSpc>
                <a:spcPct val="90000"/>
              </a:lnSpc>
            </a:pPr>
            <a:r>
              <a:rPr lang="en-US" sz="3400" dirty="0" smtClean="0"/>
              <a:t>How </a:t>
            </a:r>
            <a:r>
              <a:rPr lang="en-US" sz="3400" dirty="0"/>
              <a:t>to protect further abuse</a:t>
            </a:r>
            <a:r>
              <a:rPr lang="en-US" sz="3400" dirty="0" smtClean="0"/>
              <a:t>?</a:t>
            </a:r>
          </a:p>
          <a:p>
            <a:pPr lvl="3">
              <a:lnSpc>
                <a:spcPct val="90000"/>
              </a:lnSpc>
            </a:pPr>
            <a:r>
              <a:rPr lang="en-GB" sz="3400" dirty="0"/>
              <a:t>Does the family understand what has happened to child</a:t>
            </a:r>
            <a:r>
              <a:rPr lang="en-GB" sz="3400" dirty="0" smtClean="0"/>
              <a:t>?</a:t>
            </a:r>
          </a:p>
          <a:p>
            <a:pPr lvl="3">
              <a:lnSpc>
                <a:spcPct val="90000"/>
              </a:lnSpc>
            </a:pPr>
            <a:r>
              <a:rPr lang="en-GB" sz="3400" dirty="0"/>
              <a:t>Does family understand how to support child, including medical interventions</a:t>
            </a:r>
            <a:r>
              <a:rPr lang="en-GB" sz="3400" dirty="0" smtClean="0"/>
              <a:t>?</a:t>
            </a:r>
            <a:endParaRPr lang="en-US" sz="2900" dirty="0"/>
          </a:p>
          <a:p>
            <a:pPr lvl="3">
              <a:lnSpc>
                <a:spcPct val="90000"/>
              </a:lnSpc>
            </a:pPr>
            <a:endParaRPr lang="en-US" sz="2900" dirty="0"/>
          </a:p>
          <a:p>
            <a:pPr>
              <a:buNone/>
            </a:pPr>
            <a:r>
              <a:rPr lang="en-US" sz="4500" b="1" dirty="0" smtClean="0"/>
              <a:t>b) Social</a:t>
            </a:r>
            <a:r>
              <a:rPr lang="en-US" sz="4500" b="1" dirty="0"/>
              <a:t>:</a:t>
            </a:r>
          </a:p>
          <a:p>
            <a:pPr lvl="3">
              <a:lnSpc>
                <a:spcPct val="90000"/>
              </a:lnSpc>
            </a:pPr>
            <a:r>
              <a:rPr lang="en-US" sz="3500" dirty="0"/>
              <a:t>Does the school know?</a:t>
            </a:r>
          </a:p>
          <a:p>
            <a:pPr lvl="3">
              <a:lnSpc>
                <a:spcPct val="90000"/>
              </a:lnSpc>
            </a:pPr>
            <a:r>
              <a:rPr lang="en-US" sz="3500" dirty="0"/>
              <a:t>Is it necessary for the school to know?</a:t>
            </a:r>
          </a:p>
          <a:p>
            <a:pPr lvl="3">
              <a:lnSpc>
                <a:spcPct val="90000"/>
              </a:lnSpc>
            </a:pPr>
            <a:r>
              <a:rPr lang="en-US" sz="3500" dirty="0"/>
              <a:t>Placement issues?</a:t>
            </a:r>
          </a:p>
          <a:p>
            <a:pPr marL="868680" lvl="3" indent="0">
              <a:lnSpc>
                <a:spcPct val="90000"/>
              </a:lnSpc>
              <a:buNone/>
            </a:pPr>
            <a:endParaRPr lang="en-US" sz="2900" dirty="0"/>
          </a:p>
          <a:p>
            <a:pPr marL="274320" lvl="2" indent="-274320">
              <a:spcBef>
                <a:spcPts val="580"/>
              </a:spcBef>
              <a:buClr>
                <a:schemeClr val="accent1"/>
              </a:buClr>
              <a:buNone/>
            </a:pPr>
            <a:r>
              <a:rPr lang="en-US" sz="4500" b="1" dirty="0" smtClean="0"/>
              <a:t>c) Legal </a:t>
            </a:r>
            <a:endParaRPr lang="en-US" sz="4500" b="1" dirty="0"/>
          </a:p>
          <a:p>
            <a:pPr lvl="3">
              <a:lnSpc>
                <a:spcPct val="90000"/>
              </a:lnSpc>
            </a:pPr>
            <a:r>
              <a:rPr lang="en-US" sz="3500" dirty="0"/>
              <a:t>How actively to pursue legal intervention?</a:t>
            </a:r>
          </a:p>
          <a:p>
            <a:pPr lvl="3">
              <a:lnSpc>
                <a:spcPct val="90000"/>
              </a:lnSpc>
            </a:pPr>
            <a:r>
              <a:rPr lang="en-US" sz="3500" dirty="0"/>
              <a:t>Does legal system exist?</a:t>
            </a:r>
          </a:p>
          <a:p>
            <a:pPr lvl="3">
              <a:lnSpc>
                <a:spcPct val="90000"/>
              </a:lnSpc>
            </a:pPr>
            <a:r>
              <a:rPr lang="en-US" sz="3500" dirty="0"/>
              <a:t>Child’s consent?</a:t>
            </a:r>
          </a:p>
          <a:p>
            <a:pPr lvl="3">
              <a:lnSpc>
                <a:spcPct val="90000"/>
              </a:lnSpc>
            </a:pPr>
            <a:r>
              <a:rPr lang="en-US" sz="3500" dirty="0"/>
              <a:t>Family’s consent?</a:t>
            </a:r>
          </a:p>
          <a:p>
            <a:pPr lvl="3">
              <a:lnSpc>
                <a:spcPct val="90000"/>
              </a:lnSpc>
            </a:pPr>
            <a:r>
              <a:rPr lang="en-US" sz="3500" dirty="0"/>
              <a:t>Should not make the child feel that CSA is the most important event in life.</a:t>
            </a:r>
          </a:p>
          <a:p>
            <a:pPr lvl="3">
              <a:lnSpc>
                <a:spcPct val="90000"/>
              </a:lnSpc>
            </a:pPr>
            <a:endParaRPr lang="en-GB" sz="3500" dirty="0"/>
          </a:p>
          <a:p>
            <a:pPr lvl="1">
              <a:buNone/>
            </a:pPr>
            <a:endParaRPr lang="en-IN" dirty="0" smtClean="0"/>
          </a:p>
          <a:p>
            <a:endParaRPr lang="en-IN" dirty="0"/>
          </a:p>
        </p:txBody>
      </p:sp>
    </p:spTree>
    <p:extLst>
      <p:ext uri="{BB962C8B-B14F-4D97-AF65-F5344CB8AC3E}">
        <p14:creationId xmlns:p14="http://schemas.microsoft.com/office/powerpoint/2010/main" val="38982706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107</a:t>
            </a:fld>
            <a:endParaRPr lang="en-IN"/>
          </a:p>
        </p:txBody>
      </p:sp>
      <p:sp>
        <p:nvSpPr>
          <p:cNvPr id="4" name="Content Placeholder 3"/>
          <p:cNvSpPr>
            <a:spLocks noGrp="1"/>
          </p:cNvSpPr>
          <p:nvPr>
            <p:ph sz="quarter" idx="1"/>
          </p:nvPr>
        </p:nvSpPr>
        <p:spPr>
          <a:xfrm>
            <a:off x="214282" y="357166"/>
            <a:ext cx="8643998" cy="6384202"/>
          </a:xfrm>
        </p:spPr>
        <p:txBody>
          <a:bodyPr>
            <a:normAutofit fontScale="92500" lnSpcReduction="10000"/>
          </a:bodyPr>
          <a:lstStyle/>
          <a:p>
            <a:pPr lvl="0">
              <a:buNone/>
            </a:pPr>
            <a:r>
              <a:rPr lang="en-GB" b="1" dirty="0" smtClean="0"/>
              <a:t>b) Child</a:t>
            </a:r>
          </a:p>
          <a:p>
            <a:r>
              <a:rPr lang="en-GB" dirty="0" smtClean="0"/>
              <a:t>Asking questions ,attempting to establish depth interventions when the child is facing a crisis is </a:t>
            </a:r>
            <a:r>
              <a:rPr lang="en-GB" b="1" u="sng" dirty="0" smtClean="0"/>
              <a:t>not </a:t>
            </a:r>
            <a:r>
              <a:rPr lang="en-GB" dirty="0" smtClean="0"/>
              <a:t>a useful beginning. This is not the time to for detailed enquiry.</a:t>
            </a:r>
          </a:p>
          <a:p>
            <a:pPr lvl="0"/>
            <a:r>
              <a:rPr lang="en-GB" dirty="0" smtClean="0"/>
              <a:t>If there are serious and disruptive manifestations -- incapacitating anxiety/fear </a:t>
            </a:r>
            <a:r>
              <a:rPr lang="en-GB" dirty="0" err="1" smtClean="0"/>
              <a:t>etc</a:t>
            </a:r>
            <a:r>
              <a:rPr lang="en-GB" dirty="0" smtClean="0"/>
              <a:t> :</a:t>
            </a:r>
          </a:p>
          <a:p>
            <a:pPr lvl="1"/>
            <a:r>
              <a:rPr lang="en-GB" dirty="0" smtClean="0"/>
              <a:t> Appropriate psychiatric referral at this stage is important (psychiatric medication).</a:t>
            </a:r>
          </a:p>
          <a:p>
            <a:pPr lvl="1"/>
            <a:r>
              <a:rPr lang="en-GB" dirty="0" smtClean="0"/>
              <a:t>Focus on containment techniques…containment techniques are:</a:t>
            </a:r>
          </a:p>
          <a:p>
            <a:pPr lvl="2"/>
            <a:r>
              <a:rPr lang="en-GB" dirty="0"/>
              <a:t>A means of temporarily suppressing bothersome feelings and memories to shield the child from the immediate impact of abuse.</a:t>
            </a:r>
          </a:p>
          <a:p>
            <a:pPr lvl="2"/>
            <a:r>
              <a:rPr lang="en-GB" dirty="0"/>
              <a:t>Used when the child may be too overwhelmed to address the issues and feelings at hand.</a:t>
            </a:r>
          </a:p>
          <a:p>
            <a:pPr lvl="2"/>
            <a:r>
              <a:rPr lang="en-GB" dirty="0"/>
              <a:t>Used to keep the child from extreme levels of anxiety/ increasing anxiety that might make him/ her even more dysfunctional.</a:t>
            </a:r>
          </a:p>
          <a:p>
            <a:pPr lvl="2"/>
            <a:r>
              <a:rPr lang="en-GB" dirty="0"/>
              <a:t>Containment techniques: Relaxation, recreation, family support/ reassurance, meeting developmental </a:t>
            </a:r>
            <a:r>
              <a:rPr lang="en-GB" dirty="0" smtClean="0"/>
              <a:t>needs</a:t>
            </a:r>
          </a:p>
          <a:p>
            <a:pPr lvl="1"/>
            <a:r>
              <a:rPr lang="en-GB" dirty="0"/>
              <a:t>Long term/ healing </a:t>
            </a:r>
            <a:r>
              <a:rPr lang="en-GB" dirty="0" smtClean="0"/>
              <a:t>work (therapy/ psychiatric help/ referral)</a:t>
            </a:r>
            <a:endParaRPr lang="en-GB" dirty="0"/>
          </a:p>
          <a:p>
            <a:pPr lvl="1"/>
            <a:endParaRPr lang="en-GB" dirty="0" smtClean="0"/>
          </a:p>
          <a:p>
            <a:pPr lvl="2"/>
            <a:endParaRPr lang="en-GB" dirty="0"/>
          </a:p>
          <a:p>
            <a:pPr lvl="2"/>
            <a:endParaRPr lang="en-GB" dirty="0" smtClean="0"/>
          </a:p>
          <a:p>
            <a:endParaRPr lang="en-IN" dirty="0"/>
          </a:p>
        </p:txBody>
      </p:sp>
    </p:spTree>
    <p:extLst>
      <p:ext uri="{BB962C8B-B14F-4D97-AF65-F5344CB8AC3E}">
        <p14:creationId xmlns:p14="http://schemas.microsoft.com/office/powerpoint/2010/main" val="399795000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57200" y="277813"/>
            <a:ext cx="8229600" cy="865187"/>
          </a:xfrm>
        </p:spPr>
        <p:txBody>
          <a:bodyPr anchor="ctr"/>
          <a:lstStyle/>
          <a:p>
            <a:r>
              <a:rPr lang="en-US" sz="3800" dirty="0" smtClean="0"/>
              <a:t>Healing Work…lets </a:t>
            </a:r>
            <a:r>
              <a:rPr lang="en-US" sz="3800" dirty="0"/>
              <a:t>try it out……</a:t>
            </a:r>
          </a:p>
        </p:txBody>
      </p:sp>
      <p:sp>
        <p:nvSpPr>
          <p:cNvPr id="3" name="Content Placeholder 2"/>
          <p:cNvSpPr>
            <a:spLocks noGrp="1"/>
          </p:cNvSpPr>
          <p:nvPr>
            <p:ph idx="4294967295"/>
          </p:nvPr>
        </p:nvSpPr>
        <p:spPr>
          <a:xfrm>
            <a:off x="457200" y="1219200"/>
            <a:ext cx="8229600" cy="5410200"/>
          </a:xfrm>
        </p:spPr>
        <p:txBody>
          <a:bodyPr/>
          <a:lstStyle/>
          <a:p>
            <a:pPr marL="514350" indent="-514350">
              <a:buFont typeface="Wingdings" pitchFamily="2" charset="2"/>
              <a:buNone/>
            </a:pPr>
            <a:r>
              <a:rPr lang="en-US"/>
              <a:t>1.draw a picture of yourself </a:t>
            </a:r>
            <a:r>
              <a:rPr lang="en-US" sz="1900"/>
              <a:t>(can I help u, can I do shading, long/short hair, will u draw dress, if u cant draw, I will do it-u tell me)</a:t>
            </a:r>
            <a:endParaRPr lang="en-US"/>
          </a:p>
          <a:p>
            <a:pPr marL="514350" indent="-514350">
              <a:buFont typeface="Wingdings" pitchFamily="2" charset="2"/>
              <a:buNone/>
            </a:pPr>
            <a:r>
              <a:rPr lang="en-US"/>
              <a:t>(..please describe, anything missing?...)</a:t>
            </a:r>
          </a:p>
          <a:p>
            <a:pPr marL="514350" indent="-514350">
              <a:buFont typeface="Wingdings" pitchFamily="2" charset="2"/>
              <a:buNone/>
            </a:pPr>
            <a:r>
              <a:rPr lang="en-US"/>
              <a:t>2. Draw a happy/sad/scared face </a:t>
            </a:r>
            <a:r>
              <a:rPr lang="en-US" sz="1900"/>
              <a:t>(How we make sad face, I wonder why people r sad sometimes,  I am scared when I have to go to exams)</a:t>
            </a:r>
            <a:endParaRPr lang="en-US"/>
          </a:p>
          <a:p>
            <a:pPr marL="514350" indent="-514350">
              <a:buFont typeface="Wingdings" pitchFamily="2" charset="2"/>
              <a:buNone/>
            </a:pPr>
            <a:r>
              <a:rPr lang="en-US"/>
              <a:t>(..i feel happy/sad/scared when……)</a:t>
            </a:r>
          </a:p>
          <a:p>
            <a:pPr marL="514350" indent="-514350">
              <a:buFont typeface="Wingdings" pitchFamily="2" charset="2"/>
              <a:buNone/>
            </a:pPr>
            <a:r>
              <a:rPr lang="en-US"/>
              <a:t>3. Draw a picture of yourself and colour your personal space </a:t>
            </a:r>
            <a:r>
              <a:rPr lang="en-US" sz="1900"/>
              <a:t>(what have u coloured as personal space, why, how u decided that, what do u understand by personal space)</a:t>
            </a:r>
            <a:endParaRPr lang="en-US"/>
          </a:p>
          <a:p>
            <a:pPr marL="514350" indent="-514350">
              <a:buFont typeface="Wingdings" pitchFamily="2" charset="2"/>
              <a:buNone/>
            </a:pPr>
            <a:r>
              <a:rPr lang="en-US"/>
              <a:t>(..why personal?...) </a:t>
            </a:r>
          </a:p>
          <a:p>
            <a:pPr marL="514350" indent="-514350">
              <a:buFont typeface="Wingdings" pitchFamily="2" charset="2"/>
              <a:buNone/>
            </a:pPr>
            <a:endParaRPr lang="en-US"/>
          </a:p>
        </p:txBody>
      </p:sp>
    </p:spTree>
    <p:extLst>
      <p:ext uri="{BB962C8B-B14F-4D97-AF65-F5344CB8AC3E}">
        <p14:creationId xmlns:p14="http://schemas.microsoft.com/office/powerpoint/2010/main" val="1238125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7813"/>
            <a:ext cx="8229600" cy="865187"/>
          </a:xfrm>
        </p:spPr>
        <p:txBody>
          <a:bodyPr anchor="ctr"/>
          <a:lstStyle/>
          <a:p>
            <a:r>
              <a:rPr lang="en-US"/>
              <a:t>…continuing…….</a:t>
            </a:r>
          </a:p>
        </p:txBody>
      </p:sp>
      <p:sp>
        <p:nvSpPr>
          <p:cNvPr id="25603" name="Content Placeholder 2"/>
          <p:cNvSpPr>
            <a:spLocks noGrp="1"/>
          </p:cNvSpPr>
          <p:nvPr>
            <p:ph idx="4294967295"/>
          </p:nvPr>
        </p:nvSpPr>
        <p:spPr>
          <a:xfrm>
            <a:off x="457200" y="1295400"/>
            <a:ext cx="8229600" cy="4830763"/>
          </a:xfrm>
        </p:spPr>
        <p:txBody>
          <a:bodyPr>
            <a:normAutofit lnSpcReduction="10000"/>
          </a:bodyPr>
          <a:lstStyle/>
          <a:p>
            <a:pPr>
              <a:buFont typeface="Wingdings" pitchFamily="2" charset="2"/>
              <a:buNone/>
            </a:pPr>
            <a:r>
              <a:rPr lang="en-US" sz="2600" dirty="0"/>
              <a:t>4. draw your safe </a:t>
            </a:r>
            <a:r>
              <a:rPr lang="en-US" sz="2600" dirty="0" smtClean="0"/>
              <a:t>spaces/ safe people </a:t>
            </a:r>
            <a:r>
              <a:rPr lang="en-US" sz="1900" dirty="0"/>
              <a:t>(Shall we divide it into 4 sub-spaces- home,  </a:t>
            </a:r>
            <a:r>
              <a:rPr lang="en-US" sz="1900" dirty="0" err="1"/>
              <a:t>neighbourhood</a:t>
            </a:r>
            <a:r>
              <a:rPr lang="en-US" sz="1900" dirty="0"/>
              <a:t>, school, city)</a:t>
            </a:r>
            <a:endParaRPr lang="en-US" sz="2600" dirty="0"/>
          </a:p>
          <a:p>
            <a:pPr>
              <a:buFont typeface="Wingdings" pitchFamily="2" charset="2"/>
              <a:buNone/>
            </a:pPr>
            <a:r>
              <a:rPr lang="en-US" sz="2600" dirty="0"/>
              <a:t>(..what is safe here</a:t>
            </a:r>
            <a:r>
              <a:rPr lang="en-US" sz="1900" dirty="0"/>
              <a:t>?.... How is it safe here, what do u mean by safe </a:t>
            </a:r>
            <a:r>
              <a:rPr lang="en-US" sz="1900" dirty="0" smtClean="0"/>
              <a:t>space/ safe people)</a:t>
            </a:r>
            <a:endParaRPr lang="en-US" sz="1900" dirty="0"/>
          </a:p>
          <a:p>
            <a:pPr>
              <a:buFont typeface="Wingdings" pitchFamily="2" charset="2"/>
              <a:buNone/>
            </a:pPr>
            <a:endParaRPr lang="en-US" sz="1500" dirty="0"/>
          </a:p>
          <a:p>
            <a:pPr>
              <a:buFont typeface="Wingdings" pitchFamily="2" charset="2"/>
              <a:buNone/>
            </a:pPr>
            <a:r>
              <a:rPr lang="en-US" sz="2600" dirty="0"/>
              <a:t>5.who can you share things with, secrets even..</a:t>
            </a:r>
          </a:p>
          <a:p>
            <a:pPr>
              <a:buFont typeface="Wingdings" pitchFamily="2" charset="2"/>
              <a:buNone/>
            </a:pPr>
            <a:r>
              <a:rPr lang="en-US" sz="2600" dirty="0"/>
              <a:t>(..easy to </a:t>
            </a:r>
            <a:r>
              <a:rPr lang="en-US" sz="2600" dirty="0" err="1"/>
              <a:t>tell?..feel</a:t>
            </a:r>
            <a:r>
              <a:rPr lang="en-US" sz="2600" dirty="0"/>
              <a:t> better when sharing?...)</a:t>
            </a:r>
          </a:p>
          <a:p>
            <a:pPr>
              <a:buFont typeface="Wingdings" pitchFamily="2" charset="2"/>
              <a:buNone/>
            </a:pPr>
            <a:endParaRPr lang="en-US" sz="1500" dirty="0"/>
          </a:p>
          <a:p>
            <a:pPr>
              <a:buFont typeface="Wingdings" pitchFamily="2" charset="2"/>
              <a:buNone/>
            </a:pPr>
            <a:r>
              <a:rPr lang="en-US" sz="2600" dirty="0"/>
              <a:t>6. Draw your cartoon heroine who can help you </a:t>
            </a:r>
            <a:r>
              <a:rPr lang="en-US" sz="1900" dirty="0"/>
              <a:t>(cartoon character is </a:t>
            </a:r>
            <a:r>
              <a:rPr lang="en-US" sz="1900" dirty="0" err="1"/>
              <a:t>metophor</a:t>
            </a:r>
            <a:r>
              <a:rPr lang="en-US" sz="1900" dirty="0"/>
              <a:t> of heroism that is within u)</a:t>
            </a:r>
            <a:endParaRPr lang="en-US" sz="2600" dirty="0"/>
          </a:p>
          <a:p>
            <a:pPr>
              <a:buFont typeface="Wingdings" pitchFamily="2" charset="2"/>
              <a:buNone/>
            </a:pPr>
            <a:r>
              <a:rPr lang="en-US" sz="2600" dirty="0"/>
              <a:t>(..heroism within you to reduce bad memories</a:t>
            </a:r>
            <a:r>
              <a:rPr lang="en-US" sz="2600" dirty="0" smtClean="0"/>
              <a:t>..)</a:t>
            </a:r>
          </a:p>
          <a:p>
            <a:pPr>
              <a:buFont typeface="Wingdings" pitchFamily="2" charset="2"/>
              <a:buNone/>
            </a:pPr>
            <a:r>
              <a:rPr lang="en-US" dirty="0" smtClean="0"/>
              <a:t>7. Draw </a:t>
            </a:r>
            <a:r>
              <a:rPr lang="en-US" dirty="0"/>
              <a:t>a picture of yourself now</a:t>
            </a:r>
          </a:p>
          <a:p>
            <a:pPr>
              <a:buFont typeface="Wingdings" pitchFamily="2" charset="2"/>
              <a:buNone/>
            </a:pPr>
            <a:r>
              <a:rPr lang="en-US" dirty="0"/>
              <a:t>(..how have you </a:t>
            </a:r>
            <a:r>
              <a:rPr lang="en-US" dirty="0" smtClean="0"/>
              <a:t>changed…things </a:t>
            </a:r>
            <a:r>
              <a:rPr lang="en-US" dirty="0"/>
              <a:t>you have learned….)</a:t>
            </a:r>
          </a:p>
          <a:p>
            <a:pPr>
              <a:buFont typeface="Wingdings" pitchFamily="2" charset="2"/>
              <a:buNone/>
            </a:pPr>
            <a:endParaRPr lang="en-US" sz="2600" dirty="0"/>
          </a:p>
        </p:txBody>
      </p:sp>
    </p:spTree>
    <p:extLst>
      <p:ext uri="{BB962C8B-B14F-4D97-AF65-F5344CB8AC3E}">
        <p14:creationId xmlns:p14="http://schemas.microsoft.com/office/powerpoint/2010/main" val="30749268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7772400" cy="576064"/>
          </a:xfrm>
        </p:spPr>
        <p:txBody>
          <a:bodyPr>
            <a:normAutofit fontScale="90000"/>
          </a:bodyPr>
          <a:lstStyle/>
          <a:p>
            <a:r>
              <a:rPr lang="en-IN" b="1" dirty="0" smtClean="0"/>
              <a:t>Let’s Talk about Attachment…</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11</a:t>
            </a:fld>
            <a:endParaRPr lang="en-IN"/>
          </a:p>
        </p:txBody>
      </p:sp>
      <p:sp>
        <p:nvSpPr>
          <p:cNvPr id="4" name="Content Placeholder 3"/>
          <p:cNvSpPr>
            <a:spLocks noGrp="1"/>
          </p:cNvSpPr>
          <p:nvPr>
            <p:ph sz="quarter" idx="1"/>
          </p:nvPr>
        </p:nvSpPr>
        <p:spPr>
          <a:xfrm>
            <a:off x="107504" y="764704"/>
            <a:ext cx="8928992" cy="6093296"/>
          </a:xfrm>
        </p:spPr>
        <p:txBody>
          <a:bodyPr>
            <a:normAutofit fontScale="92500" lnSpcReduction="20000"/>
          </a:bodyPr>
          <a:lstStyle/>
          <a:p>
            <a:r>
              <a:rPr lang="en-IN" dirty="0" smtClean="0"/>
              <a:t>Nature of the bond between child and care-giver</a:t>
            </a:r>
          </a:p>
          <a:p>
            <a:r>
              <a:rPr lang="en-IN" dirty="0" smtClean="0"/>
              <a:t>Usually, attachment figure is mother</a:t>
            </a:r>
            <a:r>
              <a:rPr lang="en-IN" dirty="0"/>
              <a:t> </a:t>
            </a:r>
            <a:r>
              <a:rPr lang="en-IN" dirty="0" smtClean="0"/>
              <a:t>(sometimes there can be extended attachments)</a:t>
            </a:r>
          </a:p>
          <a:p>
            <a:r>
              <a:rPr lang="en-IN" dirty="0" smtClean="0"/>
              <a:t>Strong attachment is related to security and well-being</a:t>
            </a:r>
          </a:p>
          <a:p>
            <a:r>
              <a:rPr lang="en-IN" dirty="0" smtClean="0"/>
              <a:t>Loss of attachment figure (through loss or separation) can give rise to insecurity and related anxiety problems—clinginess and expectation.</a:t>
            </a:r>
          </a:p>
          <a:p>
            <a:r>
              <a:rPr lang="en-IN" dirty="0" smtClean="0"/>
              <a:t>Contexts/ Situations where child is at risk of insecure attachment:</a:t>
            </a:r>
          </a:p>
          <a:p>
            <a:pPr lvl="1"/>
            <a:r>
              <a:rPr lang="en-IN" dirty="0" smtClean="0"/>
              <a:t>Children in intact families</a:t>
            </a:r>
          </a:p>
          <a:p>
            <a:pPr lvl="2"/>
            <a:r>
              <a:rPr lang="en-IN" dirty="0" smtClean="0"/>
              <a:t> Parental conflict</a:t>
            </a:r>
          </a:p>
          <a:p>
            <a:pPr lvl="2"/>
            <a:r>
              <a:rPr lang="en-IN" dirty="0" smtClean="0"/>
              <a:t> Neglect</a:t>
            </a:r>
          </a:p>
          <a:p>
            <a:pPr lvl="2"/>
            <a:r>
              <a:rPr lang="en-IN" dirty="0"/>
              <a:t>N</a:t>
            </a:r>
            <a:r>
              <a:rPr lang="en-IN" dirty="0" smtClean="0"/>
              <a:t>on-response to child’s needs</a:t>
            </a:r>
          </a:p>
          <a:p>
            <a:pPr lvl="2"/>
            <a:r>
              <a:rPr lang="en-IN" dirty="0" smtClean="0"/>
              <a:t>Physical/ sexual abuse</a:t>
            </a:r>
          </a:p>
          <a:p>
            <a:pPr lvl="2"/>
            <a:r>
              <a:rPr lang="en-IN" dirty="0"/>
              <a:t>F</a:t>
            </a:r>
            <a:r>
              <a:rPr lang="en-IN" dirty="0" smtClean="0"/>
              <a:t>requent separation experiences.</a:t>
            </a:r>
          </a:p>
          <a:p>
            <a:pPr lvl="1"/>
            <a:r>
              <a:rPr lang="en-IN" dirty="0" smtClean="0"/>
              <a:t>Children in conflict areas:</a:t>
            </a:r>
          </a:p>
          <a:p>
            <a:pPr lvl="2"/>
            <a:r>
              <a:rPr lang="en-IN" dirty="0" smtClean="0"/>
              <a:t>Abandoned/orphaned</a:t>
            </a:r>
          </a:p>
          <a:p>
            <a:pPr lvl="2"/>
            <a:r>
              <a:rPr lang="en-IN" dirty="0"/>
              <a:t>S</a:t>
            </a:r>
            <a:r>
              <a:rPr lang="en-IN" dirty="0" smtClean="0"/>
              <a:t>uffering loss in conflict areas, </a:t>
            </a:r>
          </a:p>
          <a:p>
            <a:pPr lvl="2"/>
            <a:r>
              <a:rPr lang="en-IN" dirty="0" smtClean="0"/>
              <a:t>Institutional upbringing, </a:t>
            </a:r>
          </a:p>
          <a:p>
            <a:pPr lvl="2"/>
            <a:r>
              <a:rPr lang="en-IN" dirty="0"/>
              <a:t>F</a:t>
            </a:r>
            <a:r>
              <a:rPr lang="en-IN" dirty="0" smtClean="0"/>
              <a:t>requent change of care takers</a:t>
            </a:r>
          </a:p>
        </p:txBody>
      </p:sp>
    </p:spTree>
    <p:extLst>
      <p:ext uri="{BB962C8B-B14F-4D97-AF65-F5344CB8AC3E}">
        <p14:creationId xmlns:p14="http://schemas.microsoft.com/office/powerpoint/2010/main" val="38631354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14554"/>
            <a:ext cx="8822214" cy="1274786"/>
          </a:xfrm>
        </p:spPr>
        <p:txBody>
          <a:bodyPr>
            <a:normAutofit/>
          </a:bodyPr>
          <a:lstStyle/>
          <a:p>
            <a:pPr algn="ctr"/>
            <a:r>
              <a:rPr lang="en-IN" sz="4800" b="1" dirty="0" smtClean="0"/>
              <a:t>Child Sexual Abuse Prevention</a:t>
            </a:r>
            <a:endParaRPr lang="en-IN" sz="4800"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110</a:t>
            </a:fld>
            <a:endParaRPr lang="en-IN"/>
          </a:p>
        </p:txBody>
      </p:sp>
    </p:spTree>
    <p:extLst>
      <p:ext uri="{BB962C8B-B14F-4D97-AF65-F5344CB8AC3E}">
        <p14:creationId xmlns:p14="http://schemas.microsoft.com/office/powerpoint/2010/main" val="190130408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42852"/>
            <a:ext cx="8822214" cy="1274786"/>
          </a:xfrm>
        </p:spPr>
        <p:txBody>
          <a:bodyPr>
            <a:normAutofit fontScale="90000"/>
          </a:bodyPr>
          <a:lstStyle/>
          <a:p>
            <a:pPr algn="ctr"/>
            <a:r>
              <a:rPr lang="en-IN" b="1" dirty="0" smtClean="0"/>
              <a:t>Teaching Pre-Schoolers about Safety &amp; Protection</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111</a:t>
            </a:fld>
            <a:endParaRPr lang="en-IN"/>
          </a:p>
        </p:txBody>
      </p:sp>
      <p:sp>
        <p:nvSpPr>
          <p:cNvPr id="4" name="Content Placeholder 3"/>
          <p:cNvSpPr>
            <a:spLocks noGrp="1"/>
          </p:cNvSpPr>
          <p:nvPr>
            <p:ph sz="quarter" idx="1"/>
          </p:nvPr>
        </p:nvSpPr>
        <p:spPr>
          <a:xfrm>
            <a:off x="323528" y="1447800"/>
            <a:ext cx="8363272" cy="4572000"/>
          </a:xfrm>
        </p:spPr>
        <p:txBody>
          <a:bodyPr>
            <a:normAutofit/>
          </a:bodyPr>
          <a:lstStyle/>
          <a:p>
            <a:pPr>
              <a:buNone/>
            </a:pPr>
            <a:r>
              <a:rPr lang="en-IN" dirty="0" smtClean="0"/>
              <a:t>How to Start…</a:t>
            </a:r>
          </a:p>
          <a:p>
            <a:pPr>
              <a:buNone/>
            </a:pPr>
            <a:endParaRPr lang="en-IN" dirty="0" smtClean="0"/>
          </a:p>
          <a:p>
            <a:r>
              <a:rPr lang="en-IN" dirty="0" smtClean="0"/>
              <a:t>Explaining safety:</a:t>
            </a:r>
          </a:p>
          <a:p>
            <a:pPr lvl="1"/>
            <a:r>
              <a:rPr lang="en-IN" dirty="0" smtClean="0"/>
              <a:t>Why a house has doors?</a:t>
            </a:r>
          </a:p>
          <a:p>
            <a:pPr lvl="1"/>
            <a:r>
              <a:rPr lang="en-IN" dirty="0" smtClean="0"/>
              <a:t>How we cross the road?</a:t>
            </a:r>
          </a:p>
          <a:p>
            <a:pPr lvl="1"/>
            <a:r>
              <a:rPr lang="en-IN" dirty="0" smtClean="0"/>
              <a:t>Why we do not touch fire/ hot things?</a:t>
            </a:r>
          </a:p>
          <a:p>
            <a:pPr lvl="1"/>
            <a:endParaRPr lang="en-IN" dirty="0" smtClean="0"/>
          </a:p>
          <a:p>
            <a:pPr>
              <a:buNone/>
            </a:pPr>
            <a:endParaRPr lang="en-IN" dirty="0" smtClean="0"/>
          </a:p>
          <a:p>
            <a:pPr marL="0" indent="0">
              <a:buNone/>
            </a:pPr>
            <a:r>
              <a:rPr lang="en-IN" dirty="0"/>
              <a:t>	</a:t>
            </a:r>
            <a:endParaRPr lang="en-IN" dirty="0" smtClean="0"/>
          </a:p>
          <a:p>
            <a:pPr marL="0" indent="0">
              <a:buNone/>
            </a:pPr>
            <a:endParaRPr lang="en-IN" dirty="0"/>
          </a:p>
        </p:txBody>
      </p:sp>
    </p:spTree>
    <p:extLst>
      <p:ext uri="{BB962C8B-B14F-4D97-AF65-F5344CB8AC3E}">
        <p14:creationId xmlns:p14="http://schemas.microsoft.com/office/powerpoint/2010/main" val="190130408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543956" cy="511156"/>
          </a:xfrm>
        </p:spPr>
        <p:txBody>
          <a:bodyPr>
            <a:normAutofit fontScale="90000"/>
          </a:bodyPr>
          <a:lstStyle/>
          <a:p>
            <a:r>
              <a:rPr lang="en-IN" b="1" dirty="0" smtClean="0"/>
              <a:t>Activity  (</a:t>
            </a:r>
            <a:r>
              <a:rPr lang="en-IN" b="1" dirty="0" err="1" smtClean="0"/>
              <a:t>i</a:t>
            </a:r>
            <a:r>
              <a:rPr lang="en-IN" b="1" dirty="0" smtClean="0"/>
              <a:t>): Safe Spaces and Safe People</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112</a:t>
            </a:fld>
            <a:endParaRPr lang="en-IN"/>
          </a:p>
        </p:txBody>
      </p:sp>
      <p:sp>
        <p:nvSpPr>
          <p:cNvPr id="4" name="Content Placeholder 3"/>
          <p:cNvSpPr>
            <a:spLocks noGrp="1"/>
          </p:cNvSpPr>
          <p:nvPr>
            <p:ph sz="quarter" idx="1"/>
          </p:nvPr>
        </p:nvSpPr>
        <p:spPr>
          <a:xfrm>
            <a:off x="214282" y="785794"/>
            <a:ext cx="8472518" cy="5857916"/>
          </a:xfrm>
        </p:spPr>
        <p:txBody>
          <a:bodyPr>
            <a:normAutofit fontScale="92500" lnSpcReduction="10000"/>
          </a:bodyPr>
          <a:lstStyle/>
          <a:p>
            <a:pPr lvl="0"/>
            <a:r>
              <a:rPr lang="en-IN" dirty="0" smtClean="0"/>
              <a:t>Explain to the group: “Everybody deserves to feel safe and protected. Trusting a person means knowing or believing that this person will not hurt you in any way or do anything that makes you feel confused or uncomfortable. Children who have been hurt by someone have had their trust broken. It can be hard to trust others again when you have been hurt or been unsafe and unprotected. Sometimes you may not even trust yourself—and you may even believe that it was your fault that you were hurt. But you need to know that what happened was NOT YOUR FAULT!” </a:t>
            </a:r>
          </a:p>
          <a:p>
            <a:pPr lvl="0"/>
            <a:r>
              <a:rPr lang="en-IN" dirty="0" smtClean="0"/>
              <a:t>Give them sheets of white paper and pens/ colours.</a:t>
            </a:r>
          </a:p>
          <a:p>
            <a:pPr lvl="0"/>
            <a:r>
              <a:rPr lang="en-IN" dirty="0" smtClean="0"/>
              <a:t>First, ask them to draw a picture of a person they can trust.</a:t>
            </a:r>
          </a:p>
          <a:p>
            <a:pPr lvl="0"/>
            <a:r>
              <a:rPr lang="en-IN" dirty="0" smtClean="0"/>
              <a:t>Then, ask them to draw a picture of a person they cannot trust.</a:t>
            </a:r>
          </a:p>
          <a:p>
            <a:pPr lvl="0"/>
            <a:r>
              <a:rPr lang="en-IN" dirty="0" smtClean="0"/>
              <a:t>Now, ask them to draw a picture of a space they feel safe in.</a:t>
            </a:r>
          </a:p>
          <a:p>
            <a:pPr lvl="0"/>
            <a:r>
              <a:rPr lang="en-IN" dirty="0" smtClean="0"/>
              <a:t>Then ask them to draw a picture of a space they feel unsafe in.</a:t>
            </a:r>
          </a:p>
          <a:p>
            <a:r>
              <a:rPr lang="en-IN" dirty="0" smtClean="0"/>
              <a:t> </a:t>
            </a:r>
          </a:p>
          <a:p>
            <a:endParaRPr lang="en-IN" dirty="0" smtClean="0"/>
          </a:p>
          <a:p>
            <a:endParaRPr lang="en-IN"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113</a:t>
            </a:fld>
            <a:endParaRPr lang="en-IN"/>
          </a:p>
        </p:txBody>
      </p:sp>
      <p:sp>
        <p:nvSpPr>
          <p:cNvPr id="4" name="Content Placeholder 3"/>
          <p:cNvSpPr>
            <a:spLocks noGrp="1"/>
          </p:cNvSpPr>
          <p:nvPr>
            <p:ph sz="quarter" idx="1"/>
          </p:nvPr>
        </p:nvSpPr>
        <p:spPr>
          <a:xfrm>
            <a:off x="285720" y="142852"/>
            <a:ext cx="8572560" cy="6500858"/>
          </a:xfrm>
        </p:spPr>
        <p:txBody>
          <a:bodyPr>
            <a:normAutofit fontScale="85000" lnSpcReduction="20000"/>
          </a:bodyPr>
          <a:lstStyle/>
          <a:p>
            <a:r>
              <a:rPr lang="en-IN" dirty="0" smtClean="0"/>
              <a:t>Discussion (Part 1—about Safe/ Unsafe People):</a:t>
            </a:r>
          </a:p>
          <a:p>
            <a:pPr lvl="0"/>
            <a:r>
              <a:rPr lang="en-IN" dirty="0" smtClean="0"/>
              <a:t>What does trust mean to you? </a:t>
            </a:r>
          </a:p>
          <a:p>
            <a:pPr lvl="0"/>
            <a:r>
              <a:rPr lang="en-IN" dirty="0" smtClean="0"/>
              <a:t>The person you trust—what are some of the things that this person does (or does not do) that makes you feel he/she is trustworthy?</a:t>
            </a:r>
          </a:p>
          <a:p>
            <a:pPr lvl="0"/>
            <a:r>
              <a:rPr lang="en-IN" dirty="0" smtClean="0"/>
              <a:t>Can you share secrets with this person? Even secrets that are hard to tell?</a:t>
            </a:r>
          </a:p>
          <a:p>
            <a:pPr lvl="0"/>
            <a:r>
              <a:rPr lang="en-IN" dirty="0" smtClean="0"/>
              <a:t>The person you do not trust-- what are some of the things that this person does (or does not do) that makes you feel he/she is NOT trustworthy?</a:t>
            </a:r>
          </a:p>
          <a:p>
            <a:pPr lvl="0"/>
            <a:r>
              <a:rPr lang="en-IN" dirty="0" smtClean="0"/>
              <a:t>What are some ways you feel that trust can be broken?</a:t>
            </a:r>
          </a:p>
          <a:p>
            <a:r>
              <a:rPr lang="en-IN" dirty="0" smtClean="0"/>
              <a:t> </a:t>
            </a:r>
          </a:p>
          <a:p>
            <a:r>
              <a:rPr lang="en-IN" dirty="0" smtClean="0"/>
              <a:t>Discussion (Part 2—about Safe/ Unsafe Spaces):</a:t>
            </a:r>
          </a:p>
          <a:p>
            <a:pPr lvl="0"/>
            <a:r>
              <a:rPr lang="en-IN" dirty="0" smtClean="0"/>
              <a:t>Why do you feel safe/ unsafe in these places?</a:t>
            </a:r>
          </a:p>
          <a:p>
            <a:pPr lvl="0"/>
            <a:r>
              <a:rPr lang="en-IN" dirty="0" smtClean="0"/>
              <a:t>About unsafe spaces--has anything ever happened to you or other children in these places to make you feel the way you do?</a:t>
            </a:r>
          </a:p>
          <a:p>
            <a:r>
              <a:rPr lang="en-IN" dirty="0" smtClean="0"/>
              <a:t> </a:t>
            </a:r>
          </a:p>
          <a:p>
            <a:r>
              <a:rPr lang="en-IN" dirty="0" smtClean="0"/>
              <a:t>Summarize the discussion with some safety rules such as:</a:t>
            </a:r>
          </a:p>
          <a:p>
            <a:pPr lvl="0"/>
            <a:r>
              <a:rPr lang="en-IN" dirty="0" smtClean="0"/>
              <a:t>It is ok to say ‘no’ to someone who wants to get in your personal space.</a:t>
            </a:r>
          </a:p>
          <a:p>
            <a:pPr lvl="0"/>
            <a:r>
              <a:rPr lang="en-IN" dirty="0" smtClean="0"/>
              <a:t>It is ok to express any feeling as long as you don’t hurt anyone or anything.</a:t>
            </a:r>
          </a:p>
          <a:p>
            <a:pPr lvl="0"/>
            <a:r>
              <a:rPr lang="en-IN" dirty="0" smtClean="0"/>
              <a:t>Keep a safe distance from strangers or people who make you feel uncomfortable.</a:t>
            </a:r>
            <a:endParaRPr lang="en-IN"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buNone/>
            </a:pPr>
            <a:r>
              <a:rPr lang="en-IN" b="1" dirty="0"/>
              <a:t>Suggested Safety Rules</a:t>
            </a:r>
          </a:p>
          <a:p>
            <a:pPr lvl="0"/>
            <a:r>
              <a:rPr lang="en-IN" dirty="0"/>
              <a:t>It is ok to say ‘no’ to someone who wants to get in your personal space.</a:t>
            </a:r>
          </a:p>
          <a:p>
            <a:pPr lvl="0"/>
            <a:r>
              <a:rPr lang="en-IN" dirty="0"/>
              <a:t>It is ok to express any feeling as long as you don’t hurt anyone or anything.</a:t>
            </a:r>
          </a:p>
          <a:p>
            <a:pPr lvl="0"/>
            <a:r>
              <a:rPr lang="en-IN" dirty="0"/>
              <a:t>Keep a safe distance from strangers or people who make you feel uncomfortable.</a:t>
            </a:r>
          </a:p>
          <a:p>
            <a:pPr lvl="0"/>
            <a:r>
              <a:rPr lang="en-IN" dirty="0"/>
              <a:t>It is advisable to avoid places that seem unsafe to you.</a:t>
            </a:r>
          </a:p>
          <a:p>
            <a:endParaRPr lang="en-IN" dirty="0"/>
          </a:p>
        </p:txBody>
      </p:sp>
    </p:spTree>
    <p:extLst>
      <p:ext uri="{BB962C8B-B14F-4D97-AF65-F5344CB8AC3E}">
        <p14:creationId xmlns:p14="http://schemas.microsoft.com/office/powerpoint/2010/main" val="173286197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39784"/>
          </a:xfrm>
        </p:spPr>
        <p:txBody>
          <a:bodyPr/>
          <a:lstStyle/>
          <a:p>
            <a:r>
              <a:rPr lang="en-IN" b="1" dirty="0" smtClean="0"/>
              <a:t>Activity  (ii): Privacy</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115</a:t>
            </a:fld>
            <a:endParaRPr lang="en-IN"/>
          </a:p>
        </p:txBody>
      </p:sp>
      <p:sp>
        <p:nvSpPr>
          <p:cNvPr id="4" name="Content Placeholder 3"/>
          <p:cNvSpPr>
            <a:spLocks noGrp="1"/>
          </p:cNvSpPr>
          <p:nvPr>
            <p:ph sz="quarter" idx="1"/>
          </p:nvPr>
        </p:nvSpPr>
        <p:spPr>
          <a:xfrm>
            <a:off x="357158" y="1447800"/>
            <a:ext cx="8329642" cy="4572000"/>
          </a:xfrm>
        </p:spPr>
        <p:txBody>
          <a:bodyPr>
            <a:normAutofit fontScale="92500"/>
          </a:bodyPr>
          <a:lstStyle/>
          <a:p>
            <a:pPr marL="0" indent="0">
              <a:buNone/>
            </a:pPr>
            <a:r>
              <a:rPr lang="en-IN" b="1" dirty="0" smtClean="0"/>
              <a:t>How to explain concepts of privacy to children?</a:t>
            </a:r>
          </a:p>
          <a:p>
            <a:pPr marL="0" indent="0">
              <a:buNone/>
            </a:pPr>
            <a:r>
              <a:rPr lang="en-IN" i="1" dirty="0" smtClean="0"/>
              <a:t>“Why do windows have curtains? So that people, especially strangers, cannot look into our rooms/homes and see what we are doing. Why do bathrooms have doors? Because there are certain things we do in privacy, in our personal space—such as bathing or dressing—and we do not want everyone to see us doing them…unlike activities like playing, studying or eating, which we do not need to do in privacy”.</a:t>
            </a:r>
          </a:p>
          <a:p>
            <a:r>
              <a:rPr lang="en-IN" dirty="0" smtClean="0"/>
              <a:t>List public and private spaces.</a:t>
            </a:r>
          </a:p>
          <a:p>
            <a:r>
              <a:rPr lang="en-IN" dirty="0" smtClean="0"/>
              <a:t>What kind of activities do people do in public versus private spaces?</a:t>
            </a:r>
          </a:p>
          <a:p>
            <a:r>
              <a:rPr lang="en-IN" dirty="0" smtClean="0"/>
              <a:t>Do people behave differently in these spaces?</a:t>
            </a:r>
          </a:p>
          <a:p>
            <a:r>
              <a:rPr lang="en-IN" dirty="0" smtClean="0"/>
              <a:t>Why is there a difference in ways people behave in different spaces?</a:t>
            </a:r>
            <a:endParaRPr lang="en-IN"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en-IN" b="1" dirty="0" smtClean="0"/>
              <a:t>Activity (iii) : Body Mapping</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116</a:t>
            </a:fld>
            <a:endParaRPr lang="en-IN"/>
          </a:p>
        </p:txBody>
      </p:sp>
      <p:sp>
        <p:nvSpPr>
          <p:cNvPr id="4" name="Content Placeholder 3"/>
          <p:cNvSpPr>
            <a:spLocks noGrp="1"/>
          </p:cNvSpPr>
          <p:nvPr>
            <p:ph sz="quarter" idx="1"/>
          </p:nvPr>
        </p:nvSpPr>
        <p:spPr>
          <a:xfrm>
            <a:off x="179512" y="1447800"/>
            <a:ext cx="8507288" cy="4572000"/>
          </a:xfrm>
        </p:spPr>
        <p:txBody>
          <a:bodyPr/>
          <a:lstStyle/>
          <a:p>
            <a:r>
              <a:rPr lang="en-IN" dirty="0" smtClean="0"/>
              <a:t>Draw your body.</a:t>
            </a:r>
          </a:p>
          <a:p>
            <a:r>
              <a:rPr lang="en-IN" dirty="0" smtClean="0"/>
              <a:t>Name body parts.</a:t>
            </a:r>
          </a:p>
          <a:p>
            <a:r>
              <a:rPr lang="en-IN" dirty="0" smtClean="0"/>
              <a:t>Mark parts where it is ok for people to touch you.</a:t>
            </a:r>
          </a:p>
          <a:p>
            <a:r>
              <a:rPr lang="en-IN" dirty="0" smtClean="0"/>
              <a:t>Mark parts that are private (no one should touch you there except your mother…)</a:t>
            </a:r>
          </a:p>
          <a:p>
            <a:r>
              <a:rPr lang="en-IN" dirty="0" smtClean="0"/>
              <a:t>Who can touch you?</a:t>
            </a:r>
          </a:p>
          <a:p>
            <a:r>
              <a:rPr lang="en-IN" dirty="0" smtClean="0"/>
              <a:t>Who should not touch you?</a:t>
            </a:r>
          </a:p>
          <a:p>
            <a:r>
              <a:rPr lang="en-IN" dirty="0" smtClean="0"/>
              <a:t>If a stranger touched you, what to do/ who to tell?</a:t>
            </a:r>
          </a:p>
          <a:p>
            <a:endParaRPr lang="en-IN" dirty="0" smtClean="0"/>
          </a:p>
          <a:p>
            <a:endParaRPr lang="en-IN" dirty="0"/>
          </a:p>
        </p:txBody>
      </p:sp>
    </p:spTree>
    <p:extLst>
      <p:ext uri="{BB962C8B-B14F-4D97-AF65-F5344CB8AC3E}">
        <p14:creationId xmlns:p14="http://schemas.microsoft.com/office/powerpoint/2010/main" val="21259150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400" b="1" dirty="0" smtClean="0"/>
              <a:t>Activity (iv) : Boundaries &amp; Privacy </a:t>
            </a:r>
            <a:r>
              <a:rPr lang="en-IN" b="1" dirty="0" smtClean="0"/>
              <a:t/>
            </a:r>
            <a:br>
              <a:rPr lang="en-IN" b="1" dirty="0" smtClean="0"/>
            </a:b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117</a:t>
            </a:fld>
            <a:endParaRPr lang="en-IN"/>
          </a:p>
        </p:txBody>
      </p:sp>
      <p:sp>
        <p:nvSpPr>
          <p:cNvPr id="4" name="Content Placeholder 3"/>
          <p:cNvSpPr>
            <a:spLocks noGrp="1"/>
          </p:cNvSpPr>
          <p:nvPr>
            <p:ph sz="quarter" idx="1"/>
          </p:nvPr>
        </p:nvSpPr>
        <p:spPr>
          <a:xfrm>
            <a:off x="285720" y="1142984"/>
            <a:ext cx="8572560" cy="5286412"/>
          </a:xfrm>
        </p:spPr>
        <p:txBody>
          <a:bodyPr>
            <a:normAutofit/>
          </a:bodyPr>
          <a:lstStyle/>
          <a:p>
            <a:pPr lvl="0"/>
            <a:r>
              <a:rPr lang="en-IN" dirty="0" smtClean="0"/>
              <a:t>First, explain to the child: </a:t>
            </a:r>
          </a:p>
          <a:p>
            <a:pPr lvl="1"/>
            <a:r>
              <a:rPr lang="en-IN" dirty="0" smtClean="0"/>
              <a:t>When you were born, like everyone else, you had a special need to be protected and kept safe. People have their own personal space around their bodies to make them feel safe. This is called a boundary. A boundary means: like when you colour a picture, you stay within the lines…this is called a boundary.</a:t>
            </a:r>
          </a:p>
          <a:p>
            <a:pPr lvl="1"/>
            <a:r>
              <a:rPr lang="en-IN" dirty="0" smtClean="0"/>
              <a:t>If someone hits you or touches you in ways that make you uncomfortable, they have violated your boundaries.</a:t>
            </a:r>
          </a:p>
          <a:p>
            <a:pPr lvl="1"/>
            <a:r>
              <a:rPr lang="en-IN" dirty="0" smtClean="0"/>
              <a:t>Sometimes, when our boundaries get broken, we feel confused about whether it is ok or not ok for someone to have done this.</a:t>
            </a:r>
          </a:p>
          <a:p>
            <a:pPr lvl="1"/>
            <a:r>
              <a:rPr lang="en-IN" dirty="0" smtClean="0"/>
              <a:t>So now we are going to learn more about personal space boundaries, so that you can protect yourself and know when your boundaries are broken.</a:t>
            </a:r>
          </a:p>
          <a:p>
            <a:endParaRPr lang="en-IN"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Slide Number Placeholder 2"/>
          <p:cNvSpPr>
            <a:spLocks noGrp="1"/>
          </p:cNvSpPr>
          <p:nvPr>
            <p:ph type="sldNum" sz="quarter" idx="12"/>
          </p:nvPr>
        </p:nvSpPr>
        <p:spPr/>
        <p:txBody>
          <a:bodyPr/>
          <a:lstStyle/>
          <a:p>
            <a:fld id="{F42C4A4B-6EFE-42E2-BAF9-5D545D2F71FF}" type="slidenum">
              <a:rPr lang="en-IN" smtClean="0"/>
              <a:pPr/>
              <a:t>118</a:t>
            </a:fld>
            <a:endParaRPr lang="en-IN"/>
          </a:p>
        </p:txBody>
      </p:sp>
      <p:sp>
        <p:nvSpPr>
          <p:cNvPr id="4" name="Content Placeholder 3"/>
          <p:cNvSpPr>
            <a:spLocks noGrp="1"/>
          </p:cNvSpPr>
          <p:nvPr>
            <p:ph sz="quarter" idx="1"/>
          </p:nvPr>
        </p:nvSpPr>
        <p:spPr/>
        <p:txBody>
          <a:bodyPr>
            <a:normAutofit fontScale="92500" lnSpcReduction="20000"/>
          </a:bodyPr>
          <a:lstStyle/>
          <a:p>
            <a:pPr lvl="0"/>
            <a:r>
              <a:rPr lang="en-IN" dirty="0" smtClean="0"/>
              <a:t>Join the dots in picture 1 to form the personal boundaries of these children.</a:t>
            </a:r>
          </a:p>
          <a:p>
            <a:pPr lvl="0"/>
            <a:r>
              <a:rPr lang="en-IN" dirty="0" smtClean="0"/>
              <a:t>Colour in the personal space of the children in picture 2.</a:t>
            </a:r>
          </a:p>
          <a:p>
            <a:pPr lvl="0"/>
            <a:r>
              <a:rPr lang="en-IN" dirty="0" smtClean="0"/>
              <a:t>Now draw a picture of yourself and colour the personal space/ mark the boundary around yourself.</a:t>
            </a:r>
          </a:p>
          <a:p>
            <a:pPr lvl="0"/>
            <a:r>
              <a:rPr lang="en-IN" dirty="0" smtClean="0"/>
              <a:t>Look at picture 3…what this child is doing is making his private triangle. What do you think that means…? That this is his private space and no one can touch him within the private triangle. Look and the picture and let us practice making your own private triangle with your hands. (Ask the child to do it).</a:t>
            </a:r>
          </a:p>
          <a:p>
            <a:pPr lvl="0"/>
            <a:r>
              <a:rPr lang="en-IN" dirty="0" smtClean="0"/>
              <a:t>Connect the dots in picture 4—and colour the private triangle.</a:t>
            </a:r>
          </a:p>
          <a:p>
            <a:r>
              <a:rPr lang="en-IN" dirty="0" smtClean="0"/>
              <a:t>Cut out the triangle and paste it on the picture of the two children—showing where the private triangle should be. </a:t>
            </a:r>
          </a:p>
          <a:p>
            <a:endParaRPr lang="en-IN"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2940"/>
            <a:ext cx="8229600" cy="724092"/>
          </a:xfrm>
        </p:spPr>
        <p:txBody>
          <a:bodyPr>
            <a:normAutofit fontScale="90000"/>
          </a:bodyPr>
          <a:lstStyle/>
          <a:p>
            <a:r>
              <a:rPr lang="en-IN" dirty="0" smtClean="0"/>
              <a:t>Picture 1</a:t>
            </a:r>
            <a:endParaRPr lang="en-IN" dirty="0"/>
          </a:p>
        </p:txBody>
      </p:sp>
      <p:pic>
        <p:nvPicPr>
          <p:cNvPr id="3074" name="Picture 2" descr="C:\Users\Admin\Downloads\20141226_134031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728700"/>
            <a:ext cx="8172400" cy="61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397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Physical Development</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12</a:t>
            </a:fld>
            <a:endParaRPr lang="en-IN"/>
          </a:p>
        </p:txBody>
      </p:sp>
      <p:sp>
        <p:nvSpPr>
          <p:cNvPr id="4" name="Content Placeholder 3"/>
          <p:cNvSpPr>
            <a:spLocks noGrp="1"/>
          </p:cNvSpPr>
          <p:nvPr>
            <p:ph sz="quarter" idx="1"/>
          </p:nvPr>
        </p:nvSpPr>
        <p:spPr>
          <a:xfrm>
            <a:off x="251520" y="1447800"/>
            <a:ext cx="8435280" cy="4572000"/>
          </a:xfrm>
        </p:spPr>
        <p:txBody>
          <a:bodyPr/>
          <a:lstStyle/>
          <a:p>
            <a:pPr>
              <a:buFont typeface="Arial" panose="020B0604020202020204" pitchFamily="34" charset="0"/>
              <a:buChar char="•"/>
            </a:pPr>
            <a:r>
              <a:rPr lang="en-IN" dirty="0" smtClean="0"/>
              <a:t>General growth and nutrition</a:t>
            </a:r>
          </a:p>
          <a:p>
            <a:pPr>
              <a:buFont typeface="Arial" panose="020B0604020202020204" pitchFamily="34" charset="0"/>
              <a:buChar char="•"/>
            </a:pPr>
            <a:r>
              <a:rPr lang="en-IN" dirty="0" smtClean="0"/>
              <a:t>Sensory experiences</a:t>
            </a:r>
          </a:p>
          <a:p>
            <a:pPr>
              <a:buFont typeface="Arial" panose="020B0604020202020204" pitchFamily="34" charset="0"/>
              <a:buChar char="•"/>
            </a:pPr>
            <a:r>
              <a:rPr lang="en-IN" dirty="0" smtClean="0"/>
              <a:t>Gross Motor Skills:  mobility, ability to handle objects</a:t>
            </a:r>
          </a:p>
          <a:p>
            <a:pPr>
              <a:buFont typeface="Arial" panose="020B0604020202020204" pitchFamily="34" charset="0"/>
              <a:buChar char="•"/>
            </a:pPr>
            <a:r>
              <a:rPr lang="en-IN" dirty="0" smtClean="0"/>
              <a:t>Fine Motor Skills: pre-writing skills, transfer functions, eye-hand coordination</a:t>
            </a:r>
          </a:p>
          <a:p>
            <a:pPr>
              <a:buFont typeface="Arial" panose="020B0604020202020204" pitchFamily="34" charset="0"/>
              <a:buChar char="•"/>
            </a:pPr>
            <a:r>
              <a:rPr lang="en-IN" dirty="0" smtClean="0"/>
              <a:t>Physical skills necessary self- help: buttoning, brushing, feeding etc.</a:t>
            </a:r>
          </a:p>
          <a:p>
            <a:pPr marL="0" indent="0">
              <a:buNone/>
            </a:pPr>
            <a:r>
              <a:rPr lang="en-IN" sz="3600" b="1" dirty="0">
                <a:latin typeface="Comic Sans MS" panose="030F0702030302020204" pitchFamily="66" charset="0"/>
              </a:rPr>
              <a:t>…Types of activities you do for </a:t>
            </a:r>
            <a:r>
              <a:rPr lang="en-IN" sz="3600" b="1" dirty="0" smtClean="0">
                <a:latin typeface="Comic Sans MS" panose="030F0702030302020204" pitchFamily="66" charset="0"/>
              </a:rPr>
              <a:t>physical development</a:t>
            </a:r>
            <a:r>
              <a:rPr lang="en-IN" sz="3600" b="1" dirty="0">
                <a:latin typeface="Comic Sans MS" panose="030F0702030302020204" pitchFamily="66" charset="0"/>
              </a:rPr>
              <a:t>?</a:t>
            </a:r>
          </a:p>
          <a:p>
            <a:pPr marL="0" indent="0">
              <a:buNone/>
            </a:pPr>
            <a:endParaRPr lang="en-IN" dirty="0"/>
          </a:p>
        </p:txBody>
      </p:sp>
    </p:spTree>
    <p:extLst>
      <p:ext uri="{BB962C8B-B14F-4D97-AF65-F5344CB8AC3E}">
        <p14:creationId xmlns:p14="http://schemas.microsoft.com/office/powerpoint/2010/main" val="6085618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normAutofit/>
          </a:bodyPr>
          <a:lstStyle/>
          <a:p>
            <a:r>
              <a:rPr lang="en-IN" dirty="0" smtClean="0"/>
              <a:t>Picture 2</a:t>
            </a:r>
            <a:endParaRPr lang="en-IN" dirty="0"/>
          </a:p>
        </p:txBody>
      </p:sp>
      <p:pic>
        <p:nvPicPr>
          <p:cNvPr id="2050" name="Picture 2" descr="C:\Users\Admin\Downloads\20141226_133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807674"/>
            <a:ext cx="8028384"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39080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IN" dirty="0" smtClean="0"/>
              <a:t>Picture 3</a:t>
            </a:r>
            <a:endParaRPr lang="en-IN" dirty="0"/>
          </a:p>
        </p:txBody>
      </p:sp>
      <p:pic>
        <p:nvPicPr>
          <p:cNvPr id="1026" name="Picture 2" descr="C:\Users\Admin\Downloads\20141226_1334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836712"/>
            <a:ext cx="8028384" cy="602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7100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buNone/>
            </a:pPr>
            <a:r>
              <a:rPr lang="en-IN" b="1" dirty="0"/>
              <a:t>Discussion</a:t>
            </a:r>
          </a:p>
          <a:p>
            <a:pPr lvl="0"/>
            <a:r>
              <a:rPr lang="en-IN" dirty="0"/>
              <a:t>Re-iterate and check the child’s understanding on boundaries and personal space.</a:t>
            </a:r>
          </a:p>
          <a:p>
            <a:pPr lvl="0"/>
            <a:r>
              <a:rPr lang="en-IN" dirty="0"/>
              <a:t>Re-iterate the discussion under process 1—why people should not touch the child within the private triangle…how these are private parts that can only be touched by someone like his mother during bathing or dressing.</a:t>
            </a:r>
          </a:p>
          <a:p>
            <a:pPr lvl="0"/>
            <a:r>
              <a:rPr lang="en-IN" dirty="0"/>
              <a:t>Discuss safety rules with the child. See ‘</a:t>
            </a:r>
            <a:r>
              <a:rPr lang="en-IN" i="1" dirty="0"/>
              <a:t>Suggested Safety Rules’</a:t>
            </a:r>
            <a:r>
              <a:rPr lang="en-IN" dirty="0"/>
              <a:t> and ask the child to think of others.</a:t>
            </a:r>
          </a:p>
          <a:p>
            <a:endParaRPr lang="en-IN" dirty="0"/>
          </a:p>
        </p:txBody>
      </p:sp>
    </p:spTree>
    <p:extLst>
      <p:ext uri="{BB962C8B-B14F-4D97-AF65-F5344CB8AC3E}">
        <p14:creationId xmlns:p14="http://schemas.microsoft.com/office/powerpoint/2010/main" val="159027399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772400" cy="1143000"/>
          </a:xfrm>
        </p:spPr>
        <p:txBody>
          <a:bodyPr/>
          <a:lstStyle/>
          <a:p>
            <a:r>
              <a:rPr lang="en-IN" dirty="0" smtClean="0"/>
              <a:t>Feedback &amp; Summary</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123</a:t>
            </a:fld>
            <a:endParaRPr lang="en-IN"/>
          </a:p>
        </p:txBody>
      </p:sp>
      <p:sp>
        <p:nvSpPr>
          <p:cNvPr id="4" name="Content Placeholder 3"/>
          <p:cNvSpPr>
            <a:spLocks noGrp="1"/>
          </p:cNvSpPr>
          <p:nvPr>
            <p:ph sz="quarter" idx="1"/>
          </p:nvPr>
        </p:nvSpPr>
        <p:spPr>
          <a:xfrm>
            <a:off x="179512" y="1447800"/>
            <a:ext cx="8507288" cy="4572000"/>
          </a:xfrm>
        </p:spPr>
        <p:txBody>
          <a:bodyPr>
            <a:normAutofit/>
          </a:bodyPr>
          <a:lstStyle/>
          <a:p>
            <a:r>
              <a:rPr lang="en-IN" sz="2800" dirty="0" smtClean="0"/>
              <a:t>Tell us what you learnt…</a:t>
            </a:r>
          </a:p>
          <a:p>
            <a:r>
              <a:rPr lang="en-IN" sz="2800" dirty="0" smtClean="0"/>
              <a:t>Something new…</a:t>
            </a:r>
          </a:p>
          <a:p>
            <a:r>
              <a:rPr lang="en-IN" sz="2800" dirty="0" smtClean="0"/>
              <a:t>Something you might do differently…</a:t>
            </a:r>
            <a:endParaRPr lang="en-IN" sz="2800" dirty="0"/>
          </a:p>
        </p:txBody>
      </p:sp>
    </p:spTree>
    <p:extLst>
      <p:ext uri="{BB962C8B-B14F-4D97-AF65-F5344CB8AC3E}">
        <p14:creationId xmlns:p14="http://schemas.microsoft.com/office/powerpoint/2010/main" val="230131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72400" cy="720080"/>
          </a:xfrm>
        </p:spPr>
        <p:txBody>
          <a:bodyPr>
            <a:normAutofit fontScale="90000"/>
          </a:bodyPr>
          <a:lstStyle/>
          <a:p>
            <a:r>
              <a:rPr lang="en-IN" b="1" dirty="0" smtClean="0"/>
              <a:t>Physical Skill Development Activities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13</a:t>
            </a:fld>
            <a:endParaRPr lang="en-IN"/>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765936213"/>
              </p:ext>
            </p:extLst>
          </p:nvPr>
        </p:nvGraphicFramePr>
        <p:xfrm>
          <a:off x="323528" y="1052736"/>
          <a:ext cx="8435976" cy="5212080"/>
        </p:xfrm>
        <a:graphic>
          <a:graphicData uri="http://schemas.openxmlformats.org/drawingml/2006/table">
            <a:tbl>
              <a:tblPr firstRow="1" bandRow="1">
                <a:tableStyleId>{5C22544A-7EE6-4342-B048-85BDC9FD1C3A}</a:tableStyleId>
              </a:tblPr>
              <a:tblGrid>
                <a:gridCol w="2809007"/>
                <a:gridCol w="5626969"/>
              </a:tblGrid>
              <a:tr h="370840">
                <a:tc>
                  <a:txBody>
                    <a:bodyPr/>
                    <a:lstStyle/>
                    <a:p>
                      <a:r>
                        <a:rPr lang="en-IN" sz="2400" dirty="0" smtClean="0"/>
                        <a:t>Physical Skill</a:t>
                      </a:r>
                      <a:endParaRPr lang="en-IN" sz="2400" dirty="0"/>
                    </a:p>
                  </a:txBody>
                  <a:tcPr/>
                </a:tc>
                <a:tc>
                  <a:txBody>
                    <a:bodyPr/>
                    <a:lstStyle/>
                    <a:p>
                      <a:r>
                        <a:rPr lang="en-IN" sz="2400" dirty="0" smtClean="0"/>
                        <a:t>Activity/ Techniques</a:t>
                      </a:r>
                      <a:endParaRPr lang="en-IN" sz="2400" dirty="0"/>
                    </a:p>
                  </a:txBody>
                  <a:tcPr/>
                </a:tc>
              </a:tr>
              <a:tr h="370840">
                <a:tc>
                  <a:txBody>
                    <a:bodyPr/>
                    <a:lstStyle/>
                    <a:p>
                      <a:r>
                        <a:rPr lang="en-IN" sz="2400" dirty="0" smtClean="0"/>
                        <a:t>Sensory Experiences</a:t>
                      </a:r>
                      <a:endParaRPr lang="en-IN" sz="2400" dirty="0"/>
                    </a:p>
                  </a:txBody>
                  <a:tcPr/>
                </a:tc>
                <a:tc>
                  <a:txBody>
                    <a:bodyPr/>
                    <a:lstStyle/>
                    <a:p>
                      <a:r>
                        <a:rPr lang="en-IN" sz="2400" dirty="0" smtClean="0"/>
                        <a:t>Creating sensory spaces: getting</a:t>
                      </a:r>
                      <a:r>
                        <a:rPr lang="en-IN" sz="2400" baseline="0" dirty="0" smtClean="0"/>
                        <a:t> child to touch objects with different surfaces/ different textures, tasting different foods…sand/ water play</a:t>
                      </a:r>
                      <a:endParaRPr lang="en-IN" sz="2400" dirty="0"/>
                    </a:p>
                  </a:txBody>
                  <a:tcPr/>
                </a:tc>
              </a:tr>
              <a:tr h="370840">
                <a:tc>
                  <a:txBody>
                    <a:bodyPr/>
                    <a:lstStyle/>
                    <a:p>
                      <a:r>
                        <a:rPr lang="en-IN" sz="2400" dirty="0" smtClean="0"/>
                        <a:t>Gross</a:t>
                      </a:r>
                      <a:r>
                        <a:rPr lang="en-IN" sz="2400" baseline="0" dirty="0" smtClean="0"/>
                        <a:t> Motor Skills</a:t>
                      </a:r>
                      <a:endParaRPr lang="en-IN" sz="2400" dirty="0"/>
                    </a:p>
                  </a:txBody>
                  <a:tcPr/>
                </a:tc>
                <a:tc>
                  <a:txBody>
                    <a:bodyPr/>
                    <a:lstStyle/>
                    <a:p>
                      <a:r>
                        <a:rPr lang="en-IN" sz="2400" dirty="0" smtClean="0"/>
                        <a:t>Physical play/ running/ jumping/ skipping/swimming</a:t>
                      </a:r>
                      <a:endParaRPr lang="en-IN" sz="2400" dirty="0"/>
                    </a:p>
                  </a:txBody>
                  <a:tcPr/>
                </a:tc>
              </a:tr>
              <a:tr h="370840">
                <a:tc>
                  <a:txBody>
                    <a:bodyPr/>
                    <a:lstStyle/>
                    <a:p>
                      <a:r>
                        <a:rPr lang="en-IN" sz="2400" dirty="0" smtClean="0"/>
                        <a:t>Fine Motor Skills</a:t>
                      </a:r>
                      <a:endParaRPr lang="en-IN" sz="2400" dirty="0"/>
                    </a:p>
                  </a:txBody>
                  <a:tcPr/>
                </a:tc>
                <a:tc>
                  <a:txBody>
                    <a:bodyPr/>
                    <a:lstStyle/>
                    <a:p>
                      <a:r>
                        <a:rPr lang="en-IN" sz="2400" dirty="0" smtClean="0"/>
                        <a:t>Beading, colouring, block</a:t>
                      </a:r>
                      <a:r>
                        <a:rPr lang="en-IN" sz="2400" baseline="0" dirty="0" smtClean="0"/>
                        <a:t> placement, assembling, clay modelling, drawing different shapes, shading, filling dotted lines, finger painting, writing in sand, block printing</a:t>
                      </a:r>
                      <a:endParaRPr lang="en-IN" sz="2400" dirty="0"/>
                    </a:p>
                  </a:txBody>
                  <a:tcPr/>
                </a:tc>
              </a:tr>
              <a:tr h="370840">
                <a:tc>
                  <a:txBody>
                    <a:bodyPr/>
                    <a:lstStyle/>
                    <a:p>
                      <a:r>
                        <a:rPr lang="en-IN" sz="2400" dirty="0" smtClean="0"/>
                        <a:t>Physical skills for self-help activities</a:t>
                      </a:r>
                      <a:endParaRPr lang="en-IN" sz="2400" dirty="0"/>
                    </a:p>
                  </a:txBody>
                  <a:tcPr/>
                </a:tc>
                <a:tc>
                  <a:txBody>
                    <a:bodyPr/>
                    <a:lstStyle/>
                    <a:p>
                      <a:r>
                        <a:rPr lang="en-IN" sz="2400" dirty="0" smtClean="0"/>
                        <a:t>Instruction, modelling,  pictures, demonstration on a toy, shaping</a:t>
                      </a:r>
                      <a:endParaRPr lang="en-IN" sz="2400" dirty="0"/>
                    </a:p>
                  </a:txBody>
                  <a:tcPr/>
                </a:tc>
              </a:tr>
            </a:tbl>
          </a:graphicData>
        </a:graphic>
      </p:graphicFrame>
    </p:spTree>
    <p:extLst>
      <p:ext uri="{BB962C8B-B14F-4D97-AF65-F5344CB8AC3E}">
        <p14:creationId xmlns:p14="http://schemas.microsoft.com/office/powerpoint/2010/main" val="19982882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Social Development</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14</a:t>
            </a:fld>
            <a:endParaRPr lang="en-IN"/>
          </a:p>
        </p:txBody>
      </p:sp>
      <p:sp>
        <p:nvSpPr>
          <p:cNvPr id="4" name="Content Placeholder 3"/>
          <p:cNvSpPr>
            <a:spLocks noGrp="1"/>
          </p:cNvSpPr>
          <p:nvPr>
            <p:ph sz="quarter" idx="1"/>
          </p:nvPr>
        </p:nvSpPr>
        <p:spPr>
          <a:xfrm>
            <a:off x="611560" y="1412776"/>
            <a:ext cx="7772400" cy="4572000"/>
          </a:xfrm>
        </p:spPr>
        <p:txBody>
          <a:bodyPr/>
          <a:lstStyle/>
          <a:p>
            <a:r>
              <a:rPr lang="en-IN" dirty="0" smtClean="0"/>
              <a:t>Recognizing familiar people</a:t>
            </a:r>
          </a:p>
          <a:p>
            <a:r>
              <a:rPr lang="en-IN" dirty="0" smtClean="0"/>
              <a:t>Understanding rules of play</a:t>
            </a:r>
          </a:p>
          <a:p>
            <a:r>
              <a:rPr lang="en-IN" dirty="0" smtClean="0"/>
              <a:t>Peer interaction</a:t>
            </a:r>
          </a:p>
          <a:p>
            <a:r>
              <a:rPr lang="en-IN" dirty="0" smtClean="0"/>
              <a:t>Understanding of spaces (and what happens there)</a:t>
            </a:r>
          </a:p>
          <a:p>
            <a:r>
              <a:rPr lang="en-IN" dirty="0" smtClean="0"/>
              <a:t>Understanding of sequences and routines</a:t>
            </a:r>
          </a:p>
          <a:p>
            <a:pPr marL="0" indent="0" algn="just">
              <a:buNone/>
            </a:pPr>
            <a:endParaRPr lang="en-IN" sz="3600" b="1" dirty="0" smtClean="0">
              <a:latin typeface="Comic Sans MS" panose="030F0702030302020204" pitchFamily="66" charset="0"/>
            </a:endParaRPr>
          </a:p>
          <a:p>
            <a:pPr marL="0" indent="0" algn="just">
              <a:buNone/>
            </a:pPr>
            <a:r>
              <a:rPr lang="en-IN" sz="3600" b="1" dirty="0" smtClean="0">
                <a:latin typeface="Comic Sans MS" panose="030F0702030302020204" pitchFamily="66" charset="0"/>
              </a:rPr>
              <a:t>…Types of activities you do for social development?</a:t>
            </a:r>
            <a:endParaRPr lang="en-IN" sz="3600" b="1" dirty="0">
              <a:latin typeface="Comic Sans MS" panose="030F0702030302020204" pitchFamily="66" charset="0"/>
            </a:endParaRPr>
          </a:p>
        </p:txBody>
      </p:sp>
    </p:spTree>
    <p:extLst>
      <p:ext uri="{BB962C8B-B14F-4D97-AF65-F5344CB8AC3E}">
        <p14:creationId xmlns:p14="http://schemas.microsoft.com/office/powerpoint/2010/main" val="2742389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Social Skill Development Activities</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15</a:t>
            </a:fld>
            <a:endParaRPr lang="en-IN"/>
          </a:p>
        </p:txBody>
      </p:sp>
      <p:sp>
        <p:nvSpPr>
          <p:cNvPr id="4" name="Content Placeholder 3"/>
          <p:cNvSpPr>
            <a:spLocks noGrp="1"/>
          </p:cNvSpPr>
          <p:nvPr>
            <p:ph sz="quarter" idx="1"/>
          </p:nvPr>
        </p:nvSpPr>
        <p:spPr>
          <a:xfrm>
            <a:off x="395536" y="1447800"/>
            <a:ext cx="8291264" cy="4572000"/>
          </a:xfrm>
        </p:spPr>
        <p:txBody>
          <a:bodyPr/>
          <a:lstStyle/>
          <a:p>
            <a:r>
              <a:rPr lang="en-IN" dirty="0" smtClean="0"/>
              <a:t>Simple rule-based games</a:t>
            </a:r>
          </a:p>
          <a:p>
            <a:r>
              <a:rPr lang="en-IN" dirty="0" smtClean="0"/>
              <a:t>Naming and pointing familiar people</a:t>
            </a:r>
          </a:p>
          <a:p>
            <a:r>
              <a:rPr lang="en-IN" dirty="0"/>
              <a:t>Naming and </a:t>
            </a:r>
            <a:r>
              <a:rPr lang="en-IN" dirty="0" smtClean="0"/>
              <a:t>pointing familiar spaces/ places where child goes + discussion about what is done there</a:t>
            </a:r>
          </a:p>
          <a:p>
            <a:r>
              <a:rPr lang="en-IN" dirty="0" smtClean="0"/>
              <a:t>Supervised peer interaction, group play, cooperative play (exposure to playgrounds/ play spaces)</a:t>
            </a:r>
          </a:p>
          <a:p>
            <a:r>
              <a:rPr lang="en-IN" dirty="0" smtClean="0"/>
              <a:t>Use of pictures to explain day’s routine/ sequencing</a:t>
            </a:r>
          </a:p>
          <a:p>
            <a:pPr marL="0" indent="0">
              <a:buNone/>
            </a:pPr>
            <a:endParaRPr lang="en-IN" dirty="0" smtClean="0">
              <a:solidFill>
                <a:schemeClr val="bg2">
                  <a:lumMod val="50000"/>
                </a:schemeClr>
              </a:solidFill>
              <a:latin typeface="Comic Sans MS" panose="030F0702030302020204" pitchFamily="66" charset="0"/>
            </a:endParaRPr>
          </a:p>
          <a:p>
            <a:pPr marL="0" indent="0" algn="r">
              <a:buNone/>
            </a:pPr>
            <a:r>
              <a:rPr lang="en-IN" b="1" dirty="0" smtClean="0">
                <a:solidFill>
                  <a:schemeClr val="bg2">
                    <a:lumMod val="50000"/>
                  </a:schemeClr>
                </a:solidFill>
                <a:latin typeface="Comic Sans MS" panose="030F0702030302020204" pitchFamily="66" charset="0"/>
              </a:rPr>
              <a:t>…Others?</a:t>
            </a:r>
          </a:p>
          <a:p>
            <a:pPr marL="0" indent="0">
              <a:buNone/>
            </a:pPr>
            <a:endParaRPr lang="en-IN" dirty="0"/>
          </a:p>
        </p:txBody>
      </p:sp>
    </p:spTree>
    <p:extLst>
      <p:ext uri="{BB962C8B-B14F-4D97-AF65-F5344CB8AC3E}">
        <p14:creationId xmlns:p14="http://schemas.microsoft.com/office/powerpoint/2010/main" val="994378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772400" cy="850106"/>
          </a:xfrm>
        </p:spPr>
        <p:txBody>
          <a:bodyPr/>
          <a:lstStyle/>
          <a:p>
            <a:r>
              <a:rPr lang="en-IN" dirty="0" smtClean="0"/>
              <a:t>Language Development</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16</a:t>
            </a:fld>
            <a:endParaRPr lang="en-IN"/>
          </a:p>
        </p:txBody>
      </p:sp>
      <p:sp>
        <p:nvSpPr>
          <p:cNvPr id="4" name="Content Placeholder 3"/>
          <p:cNvSpPr>
            <a:spLocks noGrp="1"/>
          </p:cNvSpPr>
          <p:nvPr>
            <p:ph sz="quarter" idx="1"/>
          </p:nvPr>
        </p:nvSpPr>
        <p:spPr>
          <a:xfrm>
            <a:off x="323528" y="1447800"/>
            <a:ext cx="8363272" cy="4572000"/>
          </a:xfrm>
        </p:spPr>
        <p:txBody>
          <a:bodyPr/>
          <a:lstStyle/>
          <a:p>
            <a:r>
              <a:rPr lang="en-IN" dirty="0" smtClean="0"/>
              <a:t>Increase fund of words.</a:t>
            </a:r>
          </a:p>
          <a:p>
            <a:r>
              <a:rPr lang="en-IN" dirty="0" smtClean="0"/>
              <a:t>Ability to construct short sentences.</a:t>
            </a:r>
          </a:p>
          <a:p>
            <a:r>
              <a:rPr lang="en-IN" dirty="0" smtClean="0"/>
              <a:t>Ability to communicate needs and experiences.</a:t>
            </a:r>
          </a:p>
          <a:p>
            <a:r>
              <a:rPr lang="en-IN" dirty="0" smtClean="0"/>
              <a:t>Ability to describe.</a:t>
            </a:r>
            <a:endParaRPr lang="en-IN" dirty="0"/>
          </a:p>
        </p:txBody>
      </p:sp>
      <p:sp>
        <p:nvSpPr>
          <p:cNvPr id="5" name="Rectangle 4"/>
          <p:cNvSpPr/>
          <p:nvPr/>
        </p:nvSpPr>
        <p:spPr>
          <a:xfrm>
            <a:off x="395536" y="4005064"/>
            <a:ext cx="8280920" cy="1200329"/>
          </a:xfrm>
          <a:prstGeom prst="rect">
            <a:avLst/>
          </a:prstGeom>
        </p:spPr>
        <p:txBody>
          <a:bodyPr wrap="square">
            <a:spAutoFit/>
          </a:bodyPr>
          <a:lstStyle/>
          <a:p>
            <a:r>
              <a:rPr lang="en-IN" sz="3600" b="1" dirty="0">
                <a:latin typeface="Comic Sans MS" panose="030F0702030302020204" pitchFamily="66" charset="0"/>
              </a:rPr>
              <a:t>…Types of activities you do for </a:t>
            </a:r>
            <a:r>
              <a:rPr lang="en-IN" sz="3600" b="1" dirty="0" smtClean="0">
                <a:latin typeface="Comic Sans MS" panose="030F0702030302020204" pitchFamily="66" charset="0"/>
              </a:rPr>
              <a:t>language </a:t>
            </a:r>
            <a:r>
              <a:rPr lang="en-IN" sz="3600" b="1" dirty="0">
                <a:latin typeface="Comic Sans MS" panose="030F0702030302020204" pitchFamily="66" charset="0"/>
              </a:rPr>
              <a:t>development?</a:t>
            </a:r>
          </a:p>
        </p:txBody>
      </p:sp>
    </p:spTree>
    <p:extLst>
      <p:ext uri="{BB962C8B-B14F-4D97-AF65-F5344CB8AC3E}">
        <p14:creationId xmlns:p14="http://schemas.microsoft.com/office/powerpoint/2010/main" val="3154277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Speech and Language Skill Development Activities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17</a:t>
            </a:fld>
            <a:endParaRPr lang="en-IN"/>
          </a:p>
        </p:txBody>
      </p:sp>
      <p:sp>
        <p:nvSpPr>
          <p:cNvPr id="4" name="Content Placeholder 3"/>
          <p:cNvSpPr>
            <a:spLocks noGrp="1"/>
          </p:cNvSpPr>
          <p:nvPr>
            <p:ph sz="quarter" idx="1"/>
          </p:nvPr>
        </p:nvSpPr>
        <p:spPr/>
        <p:txBody>
          <a:bodyPr/>
          <a:lstStyle/>
          <a:p>
            <a:r>
              <a:rPr lang="en-IN" dirty="0" smtClean="0"/>
              <a:t>Naming and pointing games</a:t>
            </a:r>
          </a:p>
          <a:p>
            <a:r>
              <a:rPr lang="en-IN" dirty="0" smtClean="0"/>
              <a:t>Story telling</a:t>
            </a:r>
          </a:p>
          <a:p>
            <a:r>
              <a:rPr lang="en-IN" dirty="0" smtClean="0"/>
              <a:t>Phone games</a:t>
            </a:r>
          </a:p>
          <a:p>
            <a:r>
              <a:rPr lang="en-IN" dirty="0" smtClean="0"/>
              <a:t>Describing games (using pictures or real life observations/events or television clips)</a:t>
            </a:r>
          </a:p>
          <a:p>
            <a:r>
              <a:rPr lang="en-IN" dirty="0" smtClean="0"/>
              <a:t>Concept book/ flash cards</a:t>
            </a:r>
          </a:p>
          <a:p>
            <a:pPr marL="0" indent="0" algn="r">
              <a:buNone/>
            </a:pPr>
            <a:r>
              <a:rPr lang="en-IN" b="1" dirty="0" smtClean="0">
                <a:solidFill>
                  <a:schemeClr val="bg2">
                    <a:lumMod val="50000"/>
                  </a:schemeClr>
                </a:solidFill>
                <a:latin typeface="Comic Sans MS" panose="030F0702030302020204" pitchFamily="66" charset="0"/>
              </a:rPr>
              <a:t>…</a:t>
            </a:r>
            <a:r>
              <a:rPr lang="en-IN" b="1" dirty="0">
                <a:solidFill>
                  <a:schemeClr val="bg2">
                    <a:lumMod val="50000"/>
                  </a:schemeClr>
                </a:solidFill>
                <a:latin typeface="Comic Sans MS" panose="030F0702030302020204" pitchFamily="66" charset="0"/>
              </a:rPr>
              <a:t>Others?</a:t>
            </a:r>
          </a:p>
          <a:p>
            <a:pPr marL="0" indent="0">
              <a:buNone/>
            </a:pPr>
            <a:endParaRPr lang="en-IN" dirty="0"/>
          </a:p>
        </p:txBody>
      </p:sp>
    </p:spTree>
    <p:extLst>
      <p:ext uri="{BB962C8B-B14F-4D97-AF65-F5344CB8AC3E}">
        <p14:creationId xmlns:p14="http://schemas.microsoft.com/office/powerpoint/2010/main" val="39840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Cognitive Development</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18</a:t>
            </a:fld>
            <a:endParaRPr lang="en-IN"/>
          </a:p>
        </p:txBody>
      </p:sp>
      <p:sp>
        <p:nvSpPr>
          <p:cNvPr id="4" name="Content Placeholder 3"/>
          <p:cNvSpPr>
            <a:spLocks noGrp="1"/>
          </p:cNvSpPr>
          <p:nvPr>
            <p:ph sz="quarter" idx="1"/>
          </p:nvPr>
        </p:nvSpPr>
        <p:spPr>
          <a:xfrm>
            <a:off x="395536" y="1447800"/>
            <a:ext cx="8291264" cy="4572000"/>
          </a:xfrm>
        </p:spPr>
        <p:txBody>
          <a:bodyPr/>
          <a:lstStyle/>
          <a:p>
            <a:r>
              <a:rPr lang="en-IN" dirty="0" smtClean="0"/>
              <a:t>Fund of information</a:t>
            </a:r>
          </a:p>
          <a:p>
            <a:r>
              <a:rPr lang="en-IN" dirty="0" smtClean="0"/>
              <a:t>Knowledge of use of objects</a:t>
            </a:r>
          </a:p>
          <a:p>
            <a:r>
              <a:rPr lang="en-IN" dirty="0" smtClean="0"/>
              <a:t>Ability to form associations</a:t>
            </a:r>
          </a:p>
          <a:p>
            <a:r>
              <a:rPr lang="en-IN" dirty="0" smtClean="0"/>
              <a:t>Ability to form categories</a:t>
            </a:r>
          </a:p>
          <a:p>
            <a:r>
              <a:rPr lang="en-IN" dirty="0" smtClean="0"/>
              <a:t>Sequencing and organizing abilities</a:t>
            </a:r>
          </a:p>
          <a:p>
            <a:r>
              <a:rPr lang="en-IN" dirty="0" smtClean="0"/>
              <a:t>Ability to understand concepts such as shape, size, distance, directions</a:t>
            </a:r>
          </a:p>
          <a:p>
            <a:endParaRPr lang="en-IN" dirty="0"/>
          </a:p>
        </p:txBody>
      </p:sp>
      <p:sp>
        <p:nvSpPr>
          <p:cNvPr id="5" name="Rectangle 4"/>
          <p:cNvSpPr/>
          <p:nvPr/>
        </p:nvSpPr>
        <p:spPr>
          <a:xfrm>
            <a:off x="467544" y="4941168"/>
            <a:ext cx="7704856" cy="1200329"/>
          </a:xfrm>
          <a:prstGeom prst="rect">
            <a:avLst/>
          </a:prstGeom>
        </p:spPr>
        <p:txBody>
          <a:bodyPr wrap="square">
            <a:spAutoFit/>
          </a:bodyPr>
          <a:lstStyle/>
          <a:p>
            <a:r>
              <a:rPr lang="en-IN" sz="3600" b="1" dirty="0">
                <a:latin typeface="Comic Sans MS" panose="030F0702030302020204" pitchFamily="66" charset="0"/>
              </a:rPr>
              <a:t>…Types of activities you do for </a:t>
            </a:r>
            <a:r>
              <a:rPr lang="en-IN" sz="3600" b="1" dirty="0" smtClean="0">
                <a:latin typeface="Comic Sans MS" panose="030F0702030302020204" pitchFamily="66" charset="0"/>
              </a:rPr>
              <a:t>cognitive </a:t>
            </a:r>
            <a:r>
              <a:rPr lang="en-IN" sz="3600" b="1" dirty="0">
                <a:latin typeface="Comic Sans MS" panose="030F0702030302020204" pitchFamily="66" charset="0"/>
              </a:rPr>
              <a:t>development?</a:t>
            </a:r>
          </a:p>
        </p:txBody>
      </p:sp>
    </p:spTree>
    <p:extLst>
      <p:ext uri="{BB962C8B-B14F-4D97-AF65-F5344CB8AC3E}">
        <p14:creationId xmlns:p14="http://schemas.microsoft.com/office/powerpoint/2010/main" val="488679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Cognitive Skills Development Activities</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19</a:t>
            </a:fld>
            <a:endParaRPr lang="en-IN"/>
          </a:p>
        </p:txBody>
      </p:sp>
      <p:sp>
        <p:nvSpPr>
          <p:cNvPr id="4" name="Content Placeholder 3"/>
          <p:cNvSpPr>
            <a:spLocks noGrp="1"/>
          </p:cNvSpPr>
          <p:nvPr>
            <p:ph sz="quarter" idx="1"/>
          </p:nvPr>
        </p:nvSpPr>
        <p:spPr/>
        <p:txBody>
          <a:bodyPr>
            <a:normAutofit lnSpcReduction="10000"/>
          </a:bodyPr>
          <a:lstStyle/>
          <a:p>
            <a:r>
              <a:rPr lang="en-IN" dirty="0" smtClean="0"/>
              <a:t>Puzzles</a:t>
            </a:r>
          </a:p>
          <a:p>
            <a:r>
              <a:rPr lang="en-IN" dirty="0" smtClean="0"/>
              <a:t>Identification of </a:t>
            </a:r>
            <a:r>
              <a:rPr lang="en-IN" dirty="0" err="1" smtClean="0"/>
              <a:t>colors</a:t>
            </a:r>
            <a:r>
              <a:rPr lang="en-IN" dirty="0" smtClean="0"/>
              <a:t>, shapes</a:t>
            </a:r>
          </a:p>
          <a:p>
            <a:r>
              <a:rPr lang="en-IN" dirty="0" smtClean="0"/>
              <a:t>Story telling (including discussions)</a:t>
            </a:r>
          </a:p>
          <a:p>
            <a:r>
              <a:rPr lang="en-IN" dirty="0" smtClean="0"/>
              <a:t>Story Completion</a:t>
            </a:r>
          </a:p>
          <a:p>
            <a:r>
              <a:rPr lang="en-IN" dirty="0" smtClean="0"/>
              <a:t>Use of pictures for sequencing events/ stories</a:t>
            </a:r>
          </a:p>
          <a:p>
            <a:r>
              <a:rPr lang="en-IN" dirty="0" smtClean="0"/>
              <a:t>Play to demonstrate use of objects</a:t>
            </a:r>
          </a:p>
          <a:p>
            <a:r>
              <a:rPr lang="en-IN" dirty="0" smtClean="0"/>
              <a:t>Attention enhancing tasks (joining dots, spotting the difference, eye-hand coordination activities)</a:t>
            </a:r>
          </a:p>
          <a:p>
            <a:r>
              <a:rPr lang="en-IN" dirty="0" smtClean="0"/>
              <a:t>Concept book/ flash cards</a:t>
            </a:r>
          </a:p>
          <a:p>
            <a:pPr marL="0" indent="0" algn="r">
              <a:buNone/>
            </a:pPr>
            <a:r>
              <a:rPr lang="en-IN" b="1" dirty="0">
                <a:solidFill>
                  <a:schemeClr val="bg2">
                    <a:lumMod val="50000"/>
                  </a:schemeClr>
                </a:solidFill>
                <a:latin typeface="Comic Sans MS" panose="030F0702030302020204" pitchFamily="66" charset="0"/>
              </a:rPr>
              <a:t>…Others?</a:t>
            </a:r>
          </a:p>
          <a:p>
            <a:endParaRPr lang="en-IN" dirty="0"/>
          </a:p>
        </p:txBody>
      </p:sp>
    </p:spTree>
    <p:extLst>
      <p:ext uri="{BB962C8B-B14F-4D97-AF65-F5344CB8AC3E}">
        <p14:creationId xmlns:p14="http://schemas.microsoft.com/office/powerpoint/2010/main" val="1939542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28670"/>
          </a:xfrm>
        </p:spPr>
        <p:txBody>
          <a:bodyPr/>
          <a:lstStyle/>
          <a:p>
            <a:r>
              <a:rPr lang="en-IN" b="1" dirty="0" smtClean="0"/>
              <a:t>Our Learning Objectives</a:t>
            </a:r>
            <a:endParaRPr lang="en-IN" b="1" dirty="0"/>
          </a:p>
        </p:txBody>
      </p:sp>
      <p:sp>
        <p:nvSpPr>
          <p:cNvPr id="3" name="Content Placeholder 2"/>
          <p:cNvSpPr>
            <a:spLocks noGrp="1"/>
          </p:cNvSpPr>
          <p:nvPr>
            <p:ph sz="quarter" idx="1"/>
          </p:nvPr>
        </p:nvSpPr>
        <p:spPr>
          <a:xfrm>
            <a:off x="428596" y="1285860"/>
            <a:ext cx="8258204" cy="4733940"/>
          </a:xfrm>
        </p:spPr>
        <p:txBody>
          <a:bodyPr>
            <a:normAutofit/>
          </a:bodyPr>
          <a:lstStyle/>
          <a:p>
            <a:pPr lvl="0"/>
            <a:r>
              <a:rPr lang="en-US" dirty="0" smtClean="0"/>
              <a:t>Understanding developmental needs of pre-school children.</a:t>
            </a:r>
          </a:p>
          <a:p>
            <a:pPr lvl="0"/>
            <a:r>
              <a:rPr lang="en-US" dirty="0" smtClean="0"/>
              <a:t>Identifying and assessing key areas for pre-school child development.</a:t>
            </a:r>
          </a:p>
          <a:p>
            <a:pPr lvl="0"/>
            <a:r>
              <a:rPr lang="en-US" dirty="0" smtClean="0"/>
              <a:t>Learning skills for early childhood education and development.</a:t>
            </a:r>
          </a:p>
          <a:p>
            <a:pPr lvl="0"/>
            <a:r>
              <a:rPr lang="en-US" dirty="0" smtClean="0"/>
              <a:t>Learning about common developmental disabilities and early childhood emotional and </a:t>
            </a:r>
            <a:r>
              <a:rPr lang="en-US" dirty="0" err="1" smtClean="0"/>
              <a:t>behaviour</a:t>
            </a:r>
            <a:r>
              <a:rPr lang="en-US" dirty="0" smtClean="0"/>
              <a:t> problems and how to respond to them.</a:t>
            </a:r>
          </a:p>
          <a:p>
            <a:pPr lvl="0"/>
            <a:r>
              <a:rPr lang="en-US" dirty="0" smtClean="0"/>
              <a:t>Understanding and responding to trauma reactions in young children.</a:t>
            </a:r>
          </a:p>
        </p:txBody>
      </p:sp>
      <p:sp>
        <p:nvSpPr>
          <p:cNvPr id="4" name="Slide Number Placeholder 3"/>
          <p:cNvSpPr>
            <a:spLocks noGrp="1"/>
          </p:cNvSpPr>
          <p:nvPr>
            <p:ph type="sldNum" sz="quarter" idx="12"/>
          </p:nvPr>
        </p:nvSpPr>
        <p:spPr/>
        <p:txBody>
          <a:bodyPr/>
          <a:lstStyle/>
          <a:p>
            <a:fld id="{F42C4A4B-6EFE-42E2-BAF9-5D545D2F71FF}" type="slidenum">
              <a:rPr lang="en-IN" smtClean="0"/>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Emotional Development</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20</a:t>
            </a:fld>
            <a:endParaRPr lang="en-IN"/>
          </a:p>
        </p:txBody>
      </p:sp>
      <p:sp>
        <p:nvSpPr>
          <p:cNvPr id="4" name="Content Placeholder 3"/>
          <p:cNvSpPr>
            <a:spLocks noGrp="1"/>
          </p:cNvSpPr>
          <p:nvPr>
            <p:ph sz="quarter" idx="1"/>
          </p:nvPr>
        </p:nvSpPr>
        <p:spPr/>
        <p:txBody>
          <a:bodyPr/>
          <a:lstStyle/>
          <a:p>
            <a:r>
              <a:rPr lang="en-IN" dirty="0" smtClean="0"/>
              <a:t>Attachment and bonding</a:t>
            </a:r>
          </a:p>
          <a:p>
            <a:r>
              <a:rPr lang="en-IN" dirty="0" smtClean="0"/>
              <a:t>Ability to identify emotions</a:t>
            </a:r>
          </a:p>
          <a:p>
            <a:r>
              <a:rPr lang="en-IN" dirty="0" smtClean="0"/>
              <a:t>Ability to report emotional states</a:t>
            </a:r>
          </a:p>
          <a:p>
            <a:r>
              <a:rPr lang="en-IN" dirty="0" smtClean="0"/>
              <a:t>Ability to regulate emotions</a:t>
            </a:r>
          </a:p>
          <a:p>
            <a:r>
              <a:rPr lang="en-IN" dirty="0" smtClean="0"/>
              <a:t>Ability to recognize emotional state of another person and ascribe simple reasons to causality</a:t>
            </a:r>
          </a:p>
          <a:p>
            <a:r>
              <a:rPr lang="en-IN" dirty="0" smtClean="0"/>
              <a:t>Differentiating between positive and negative emotions</a:t>
            </a:r>
            <a:endParaRPr lang="en-IN" dirty="0"/>
          </a:p>
        </p:txBody>
      </p:sp>
      <p:sp>
        <p:nvSpPr>
          <p:cNvPr id="5" name="Rectangle 4"/>
          <p:cNvSpPr/>
          <p:nvPr/>
        </p:nvSpPr>
        <p:spPr>
          <a:xfrm>
            <a:off x="1475656" y="5013176"/>
            <a:ext cx="7344816" cy="1200329"/>
          </a:xfrm>
          <a:prstGeom prst="rect">
            <a:avLst/>
          </a:prstGeom>
        </p:spPr>
        <p:txBody>
          <a:bodyPr wrap="square">
            <a:spAutoFit/>
          </a:bodyPr>
          <a:lstStyle/>
          <a:p>
            <a:r>
              <a:rPr lang="en-IN" sz="3600" b="1" dirty="0">
                <a:latin typeface="Comic Sans MS" panose="030F0702030302020204" pitchFamily="66" charset="0"/>
              </a:rPr>
              <a:t>…Types of activities you do for </a:t>
            </a:r>
            <a:r>
              <a:rPr lang="en-IN" sz="3600" b="1" dirty="0" smtClean="0">
                <a:latin typeface="Comic Sans MS" panose="030F0702030302020204" pitchFamily="66" charset="0"/>
              </a:rPr>
              <a:t>emotional development</a:t>
            </a:r>
            <a:r>
              <a:rPr lang="en-IN" sz="3600" b="1" dirty="0">
                <a:latin typeface="Comic Sans MS" panose="030F0702030302020204" pitchFamily="66" charset="0"/>
              </a:rPr>
              <a:t>?</a:t>
            </a:r>
          </a:p>
        </p:txBody>
      </p:sp>
    </p:spTree>
    <p:extLst>
      <p:ext uri="{BB962C8B-B14F-4D97-AF65-F5344CB8AC3E}">
        <p14:creationId xmlns:p14="http://schemas.microsoft.com/office/powerpoint/2010/main" val="1467147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Activities for Emotional Development</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21</a:t>
            </a:fld>
            <a:endParaRPr lang="en-IN"/>
          </a:p>
        </p:txBody>
      </p:sp>
      <p:sp>
        <p:nvSpPr>
          <p:cNvPr id="4" name="Content Placeholder 3"/>
          <p:cNvSpPr>
            <a:spLocks noGrp="1"/>
          </p:cNvSpPr>
          <p:nvPr>
            <p:ph sz="quarter" idx="1"/>
          </p:nvPr>
        </p:nvSpPr>
        <p:spPr/>
        <p:txBody>
          <a:bodyPr/>
          <a:lstStyle/>
          <a:p>
            <a:r>
              <a:rPr lang="en-IN" dirty="0" smtClean="0"/>
              <a:t>Providing frequent and timely responses of love/ affection to child, incl. positive feed-back, verbal and non-verbal. </a:t>
            </a:r>
          </a:p>
          <a:p>
            <a:r>
              <a:rPr lang="en-IN" dirty="0" smtClean="0"/>
              <a:t>Identifying emotions through pictures</a:t>
            </a:r>
          </a:p>
          <a:p>
            <a:r>
              <a:rPr lang="en-IN" dirty="0" smtClean="0"/>
              <a:t>Story  telling</a:t>
            </a:r>
          </a:p>
          <a:p>
            <a:r>
              <a:rPr lang="en-IN" dirty="0" smtClean="0"/>
              <a:t>Story completion</a:t>
            </a:r>
          </a:p>
          <a:p>
            <a:r>
              <a:rPr lang="en-IN" dirty="0" smtClean="0"/>
              <a:t>Visual analogue (emotion scale)</a:t>
            </a:r>
          </a:p>
          <a:p>
            <a:r>
              <a:rPr lang="en-IN" dirty="0" smtClean="0"/>
              <a:t>Listing situations in which a certain emotion is felt (‘you are happy when…’)</a:t>
            </a:r>
          </a:p>
          <a:p>
            <a:pPr marL="0" indent="0" algn="r">
              <a:buNone/>
            </a:pPr>
            <a:r>
              <a:rPr lang="en-IN" b="1" dirty="0">
                <a:solidFill>
                  <a:schemeClr val="bg2">
                    <a:lumMod val="50000"/>
                  </a:schemeClr>
                </a:solidFill>
                <a:latin typeface="Comic Sans MS" panose="030F0702030302020204" pitchFamily="66" charset="0"/>
              </a:rPr>
              <a:t>…Others?</a:t>
            </a:r>
          </a:p>
          <a:p>
            <a:pPr marL="0" indent="0">
              <a:buNone/>
            </a:pPr>
            <a:endParaRPr lang="en-IN" dirty="0"/>
          </a:p>
        </p:txBody>
      </p:sp>
    </p:spTree>
    <p:extLst>
      <p:ext uri="{BB962C8B-B14F-4D97-AF65-F5344CB8AC3E}">
        <p14:creationId xmlns:p14="http://schemas.microsoft.com/office/powerpoint/2010/main" val="3313270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796908"/>
          </a:xfrm>
        </p:spPr>
        <p:txBody>
          <a:bodyPr/>
          <a:lstStyle/>
          <a:p>
            <a:r>
              <a:rPr lang="en-IN" dirty="0" smtClean="0"/>
              <a:t>Vulnerability of Pre-</a:t>
            </a:r>
            <a:r>
              <a:rPr lang="en-IN" dirty="0" err="1" smtClean="0"/>
              <a:t>Schoolers</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22</a:t>
            </a:fld>
            <a:endParaRPr lang="en-IN"/>
          </a:p>
        </p:txBody>
      </p:sp>
      <p:sp>
        <p:nvSpPr>
          <p:cNvPr id="4" name="Content Placeholder 3"/>
          <p:cNvSpPr>
            <a:spLocks noGrp="1"/>
          </p:cNvSpPr>
          <p:nvPr>
            <p:ph sz="quarter" idx="1"/>
          </p:nvPr>
        </p:nvSpPr>
        <p:spPr>
          <a:xfrm>
            <a:off x="428596" y="857232"/>
            <a:ext cx="8429684" cy="5643602"/>
          </a:xfrm>
        </p:spPr>
        <p:txBody>
          <a:bodyPr>
            <a:normAutofit fontScale="85000" lnSpcReduction="20000"/>
          </a:bodyPr>
          <a:lstStyle/>
          <a:p>
            <a:r>
              <a:rPr lang="en-US" dirty="0" smtClean="0">
                <a:latin typeface="Arial" pitchFamily="34" charset="0"/>
                <a:cs typeface="Arial" pitchFamily="34" charset="0"/>
              </a:rPr>
              <a:t>Let us discuss how in the post-conflict situation (in your communities) how children’s developmental needs/ abilities are affected…and why?</a:t>
            </a:r>
          </a:p>
          <a:p>
            <a:r>
              <a:rPr lang="en-US" dirty="0" smtClean="0">
                <a:latin typeface="Arial" pitchFamily="34" charset="0"/>
                <a:cs typeface="Arial" pitchFamily="34" charset="0"/>
              </a:rPr>
              <a:t>Who are some of the most vulnerable young children?</a:t>
            </a:r>
          </a:p>
          <a:p>
            <a:pPr marL="0" lvl="0" indent="0" algn="just" fontAlgn="base">
              <a:spcBef>
                <a:spcPct val="0"/>
              </a:spcBef>
              <a:spcAft>
                <a:spcPct val="0"/>
              </a:spcAft>
              <a:buClrTx/>
              <a:buSzTx/>
              <a:buNone/>
            </a:pPr>
            <a:r>
              <a:rPr lang="en-IN" dirty="0" smtClean="0">
                <a:latin typeface="Arial" pitchFamily="34" charset="0"/>
                <a:cs typeface="Arial" pitchFamily="34" charset="0"/>
              </a:rPr>
              <a:t>All children are vulnerable and they are all affected by the conflict/war in different ways and in varying degrees. But some are more vulnerable than others and these are at greater risk to emotional problems and mental health disorders</a:t>
            </a:r>
          </a:p>
          <a:p>
            <a:pPr marL="0" lvl="0" indent="0" algn="just" fontAlgn="base">
              <a:spcBef>
                <a:spcPct val="0"/>
              </a:spcBef>
              <a:spcAft>
                <a:spcPct val="0"/>
              </a:spcAft>
              <a:buClrTx/>
              <a:buSzTx/>
              <a:buNone/>
            </a:pPr>
            <a:endParaRPr lang="en-IN" dirty="0" smtClean="0">
              <a:latin typeface="Arial" pitchFamily="34" charset="0"/>
              <a:cs typeface="Arial" pitchFamily="34" charset="0"/>
            </a:endParaRPr>
          </a:p>
          <a:p>
            <a:pPr marL="0" lvl="0" indent="0" algn="just" fontAlgn="base">
              <a:spcBef>
                <a:spcPct val="0"/>
              </a:spcBef>
              <a:spcAft>
                <a:spcPct val="0"/>
              </a:spcAft>
              <a:buClrTx/>
              <a:buSzTx/>
              <a:buNone/>
            </a:pPr>
            <a:r>
              <a:rPr lang="en-IN" dirty="0" smtClean="0">
                <a:latin typeface="Arial" pitchFamily="34" charset="0"/>
                <a:cs typeface="Arial" pitchFamily="34" charset="0"/>
              </a:rPr>
              <a:t>Children who have…</a:t>
            </a:r>
          </a:p>
          <a:p>
            <a:pPr marL="0" lvl="0" indent="0" algn="just" fontAlgn="base">
              <a:spcBef>
                <a:spcPct val="0"/>
              </a:spcBef>
              <a:spcAft>
                <a:spcPct val="0"/>
              </a:spcAft>
              <a:buClrTx/>
              <a:buSzTx/>
              <a:buNone/>
            </a:pPr>
            <a:r>
              <a:rPr lang="en-IN" dirty="0" smtClean="0">
                <a:latin typeface="Arial" pitchFamily="34" charset="0"/>
                <a:cs typeface="Arial" pitchFamily="34" charset="0"/>
              </a:rPr>
              <a:t>-Lost both parents</a:t>
            </a:r>
          </a:p>
          <a:p>
            <a:pPr marL="0" lvl="0" indent="0" fontAlgn="base">
              <a:spcBef>
                <a:spcPct val="0"/>
              </a:spcBef>
              <a:spcAft>
                <a:spcPct val="0"/>
              </a:spcAft>
              <a:buClrTx/>
              <a:buSzTx/>
              <a:buFont typeface="Times New Roman" pitchFamily="18" charset="0"/>
              <a:buChar char="-"/>
            </a:pPr>
            <a:r>
              <a:rPr lang="en-IN" dirty="0" smtClean="0">
                <a:latin typeface="Arial" pitchFamily="34" charset="0"/>
                <a:cs typeface="Arial" pitchFamily="34" charset="0"/>
              </a:rPr>
              <a:t>Lost one parent (belong to single-parent, especially single-mother families)</a:t>
            </a:r>
          </a:p>
          <a:p>
            <a:pPr marL="0" lvl="0" indent="0" fontAlgn="base">
              <a:spcBef>
                <a:spcPct val="0"/>
              </a:spcBef>
              <a:spcAft>
                <a:spcPct val="0"/>
              </a:spcAft>
              <a:buClrTx/>
              <a:buSzTx/>
              <a:buFont typeface="Times New Roman" pitchFamily="18" charset="0"/>
              <a:buChar char="-"/>
            </a:pPr>
            <a:r>
              <a:rPr lang="en-IN" dirty="0" smtClean="0">
                <a:latin typeface="Arial" pitchFamily="34" charset="0"/>
                <a:cs typeface="Arial" pitchFamily="34" charset="0"/>
              </a:rPr>
              <a:t>Displaced children (living in camps)</a:t>
            </a:r>
          </a:p>
          <a:p>
            <a:pPr marL="0" lvl="0" indent="0" fontAlgn="base">
              <a:spcBef>
                <a:spcPct val="0"/>
              </a:spcBef>
              <a:spcAft>
                <a:spcPct val="0"/>
              </a:spcAft>
              <a:buClrTx/>
              <a:buSzTx/>
              <a:buFont typeface="Times New Roman" pitchFamily="18" charset="0"/>
              <a:buChar char="-"/>
            </a:pPr>
            <a:r>
              <a:rPr lang="en-IN" dirty="0" smtClean="0">
                <a:latin typeface="Arial" pitchFamily="34" charset="0"/>
                <a:cs typeface="Arial" pitchFamily="34" charset="0"/>
              </a:rPr>
              <a:t>Separated from their family/ living alone</a:t>
            </a:r>
          </a:p>
          <a:p>
            <a:pPr marL="0" lvl="0" indent="0" fontAlgn="base">
              <a:spcBef>
                <a:spcPct val="0"/>
              </a:spcBef>
              <a:spcAft>
                <a:spcPct val="0"/>
              </a:spcAft>
              <a:buClrTx/>
              <a:buSzTx/>
              <a:buFont typeface="Times New Roman" pitchFamily="18" charset="0"/>
              <a:buChar char="-"/>
            </a:pPr>
            <a:r>
              <a:rPr lang="en-IN" dirty="0" smtClean="0">
                <a:latin typeface="Arial" pitchFamily="34" charset="0"/>
                <a:cs typeface="Arial" pitchFamily="34" charset="0"/>
              </a:rPr>
              <a:t>Children in homes</a:t>
            </a:r>
          </a:p>
          <a:p>
            <a:pPr marL="0" lvl="0" indent="0" fontAlgn="base">
              <a:spcBef>
                <a:spcPct val="0"/>
              </a:spcBef>
              <a:spcAft>
                <a:spcPct val="0"/>
              </a:spcAft>
              <a:buClrTx/>
              <a:buSzTx/>
              <a:buFont typeface="Times New Roman" pitchFamily="18" charset="0"/>
              <a:buChar char="-"/>
            </a:pPr>
            <a:r>
              <a:rPr lang="en-IN" dirty="0" smtClean="0">
                <a:latin typeface="Arial" pitchFamily="34" charset="0"/>
                <a:cs typeface="Arial" pitchFamily="34" charset="0"/>
              </a:rPr>
              <a:t>Difficult/ dysfunctional family contexts</a:t>
            </a:r>
          </a:p>
          <a:p>
            <a:pPr marL="0" lvl="0" indent="0" fontAlgn="base">
              <a:spcBef>
                <a:spcPct val="0"/>
              </a:spcBef>
              <a:spcAft>
                <a:spcPct val="0"/>
              </a:spcAft>
              <a:buClrTx/>
              <a:buSzTx/>
              <a:buFont typeface="Times New Roman" pitchFamily="18" charset="0"/>
              <a:buChar char="-"/>
            </a:pPr>
            <a:r>
              <a:rPr lang="en-IN" dirty="0" smtClean="0">
                <a:latin typeface="Arial" pitchFamily="34" charset="0"/>
                <a:cs typeface="Arial" pitchFamily="34" charset="0"/>
              </a:rPr>
              <a:t>Disabled</a:t>
            </a:r>
          </a:p>
          <a:p>
            <a:pPr marL="0" lvl="0" indent="0" fontAlgn="base">
              <a:spcBef>
                <a:spcPct val="0"/>
              </a:spcBef>
              <a:spcAft>
                <a:spcPct val="0"/>
              </a:spcAft>
              <a:buClrTx/>
              <a:buSzTx/>
              <a:buFont typeface="Times New Roman" pitchFamily="18" charset="0"/>
              <a:buChar char="-"/>
            </a:pPr>
            <a:r>
              <a:rPr lang="en-IN" dirty="0" smtClean="0">
                <a:latin typeface="Arial" pitchFamily="34" charset="0"/>
                <a:cs typeface="Arial" pitchFamily="34" charset="0"/>
              </a:rPr>
              <a:t>Physically/ sexually abused children</a:t>
            </a: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fontScale="90000"/>
          </a:bodyPr>
          <a:lstStyle/>
          <a:p>
            <a:r>
              <a:rPr lang="en-IN" b="1" dirty="0" smtClean="0"/>
              <a:t>Difference between Pre-school </a:t>
            </a:r>
            <a:r>
              <a:rPr lang="en-IN" b="1" dirty="0"/>
              <a:t>C</a:t>
            </a:r>
            <a:r>
              <a:rPr lang="en-IN" b="1" dirty="0" smtClean="0"/>
              <a:t>hildren and Older Children?</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23</a:t>
            </a:fld>
            <a:endParaRPr lang="en-IN"/>
          </a:p>
        </p:txBody>
      </p:sp>
      <p:sp>
        <p:nvSpPr>
          <p:cNvPr id="4" name="Content Placeholder 3"/>
          <p:cNvSpPr>
            <a:spLocks noGrp="1"/>
          </p:cNvSpPr>
          <p:nvPr>
            <p:ph sz="quarter" idx="1"/>
          </p:nvPr>
        </p:nvSpPr>
        <p:spPr>
          <a:xfrm>
            <a:off x="323528" y="1447800"/>
            <a:ext cx="8363272" cy="4572000"/>
          </a:xfrm>
        </p:spPr>
        <p:txBody>
          <a:bodyPr/>
          <a:lstStyle/>
          <a:p>
            <a:pPr marL="0" lvl="0" indent="0" fontAlgn="base">
              <a:spcBef>
                <a:spcPct val="0"/>
              </a:spcBef>
              <a:spcAft>
                <a:spcPts val="1000"/>
              </a:spcAft>
              <a:buClrTx/>
              <a:buSzTx/>
              <a:buFont typeface="Symbol" pitchFamily="18" charset="2"/>
              <a:buChar char="·"/>
            </a:pPr>
            <a:r>
              <a:rPr lang="en-US" dirty="0" smtClean="0">
                <a:latin typeface="Arial" pitchFamily="34" charset="0"/>
                <a:cs typeface="Arial" pitchFamily="34" charset="0"/>
              </a:rPr>
              <a:t>Pre-</a:t>
            </a:r>
            <a:r>
              <a:rPr lang="en-US" dirty="0" err="1" smtClean="0">
                <a:latin typeface="Arial" pitchFamily="34" charset="0"/>
                <a:cs typeface="Arial" pitchFamily="34" charset="0"/>
              </a:rPr>
              <a:t>schoolers</a:t>
            </a:r>
            <a:r>
              <a:rPr lang="en-US" dirty="0" smtClean="0">
                <a:latin typeface="Arial" pitchFamily="34" charset="0"/>
                <a:cs typeface="Arial" pitchFamily="34" charset="0"/>
              </a:rPr>
              <a:t> </a:t>
            </a:r>
            <a:r>
              <a:rPr lang="en-US" dirty="0">
                <a:latin typeface="Arial" pitchFamily="34" charset="0"/>
                <a:cs typeface="Arial" pitchFamily="34" charset="0"/>
              </a:rPr>
              <a:t>experience and process life events, differently from </a:t>
            </a:r>
            <a:r>
              <a:rPr lang="en-US" dirty="0" smtClean="0">
                <a:latin typeface="Arial" pitchFamily="34" charset="0"/>
                <a:cs typeface="Arial" pitchFamily="34" charset="0"/>
              </a:rPr>
              <a:t>older children, </a:t>
            </a:r>
            <a:r>
              <a:rPr lang="en-US" dirty="0">
                <a:latin typeface="Arial" pitchFamily="34" charset="0"/>
                <a:cs typeface="Arial" pitchFamily="34" charset="0"/>
              </a:rPr>
              <a:t>due to age, cognitive capacity and information/support available to them.</a:t>
            </a:r>
          </a:p>
          <a:p>
            <a:pPr marL="0" lvl="0" indent="0" fontAlgn="base">
              <a:spcBef>
                <a:spcPct val="0"/>
              </a:spcBef>
              <a:spcAft>
                <a:spcPts val="1000"/>
              </a:spcAft>
              <a:buClrTx/>
              <a:buSzTx/>
              <a:buFont typeface="Symbol" pitchFamily="18" charset="2"/>
              <a:buChar char="·"/>
            </a:pPr>
            <a:r>
              <a:rPr lang="en-US" dirty="0" smtClean="0">
                <a:latin typeface="Arial" pitchFamily="34" charset="0"/>
                <a:cs typeface="Arial" pitchFamily="34" charset="0"/>
              </a:rPr>
              <a:t>Unlike older children, younger </a:t>
            </a:r>
            <a:r>
              <a:rPr lang="en-US" dirty="0">
                <a:latin typeface="Arial" pitchFamily="34" charset="0"/>
                <a:cs typeface="Arial" pitchFamily="34" charset="0"/>
              </a:rPr>
              <a:t>ones, may not have the verbal ability or do not choose to verbally express their emotions. </a:t>
            </a:r>
          </a:p>
          <a:p>
            <a:pPr marL="0" lvl="0" indent="0" fontAlgn="base">
              <a:spcBef>
                <a:spcPct val="0"/>
              </a:spcBef>
              <a:spcAft>
                <a:spcPts val="1000"/>
              </a:spcAft>
              <a:buClrTx/>
              <a:buSzTx/>
              <a:buFont typeface="Symbol" pitchFamily="18" charset="2"/>
              <a:buChar char="·"/>
            </a:pPr>
            <a:r>
              <a:rPr lang="en-US" dirty="0">
                <a:latin typeface="Arial" pitchFamily="34" charset="0"/>
                <a:cs typeface="Arial" pitchFamily="34" charset="0"/>
              </a:rPr>
              <a:t>Other less direct and directive methods, such as play and art are therefore necessary to understand and communicate with </a:t>
            </a:r>
            <a:r>
              <a:rPr lang="en-US" dirty="0" smtClean="0">
                <a:latin typeface="Arial" pitchFamily="34" charset="0"/>
                <a:cs typeface="Arial" pitchFamily="34" charset="0"/>
              </a:rPr>
              <a:t>young children, incl. to learn.</a:t>
            </a:r>
            <a:endParaRPr lang="en-US" dirty="0">
              <a:latin typeface="Arial" pitchFamily="34" charset="0"/>
              <a:cs typeface="Arial" pitchFamily="34" charset="0"/>
            </a:endParaRPr>
          </a:p>
          <a:p>
            <a:endParaRPr lang="en-IN" dirty="0"/>
          </a:p>
        </p:txBody>
      </p:sp>
    </p:spTree>
    <p:extLst>
      <p:ext uri="{BB962C8B-B14F-4D97-AF65-F5344CB8AC3E}">
        <p14:creationId xmlns:p14="http://schemas.microsoft.com/office/powerpoint/2010/main" val="4161138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428736"/>
            <a:ext cx="7772400" cy="2000256"/>
          </a:xfrm>
        </p:spPr>
        <p:txBody>
          <a:bodyPr>
            <a:noAutofit/>
          </a:bodyPr>
          <a:lstStyle/>
          <a:p>
            <a:pPr algn="ctr">
              <a:spcBef>
                <a:spcPts val="580"/>
              </a:spcBef>
              <a:buClr>
                <a:schemeClr val="accent1"/>
              </a:buClr>
              <a:buSzPct val="85000"/>
            </a:pPr>
            <a:r>
              <a:rPr lang="en-IN" sz="6000" b="1" dirty="0" smtClean="0">
                <a:solidFill>
                  <a:schemeClr val="tx1"/>
                </a:solidFill>
                <a:latin typeface="+mn-lt"/>
                <a:ea typeface="+mn-ea"/>
                <a:cs typeface="+mn-cs"/>
              </a:rPr>
              <a:t>II. Children with Disabilities</a:t>
            </a:r>
          </a:p>
        </p:txBody>
      </p:sp>
      <p:sp>
        <p:nvSpPr>
          <p:cNvPr id="3" name="Slide Number Placeholder 2"/>
          <p:cNvSpPr>
            <a:spLocks noGrp="1"/>
          </p:cNvSpPr>
          <p:nvPr>
            <p:ph type="sldNum" sz="quarter" idx="12"/>
          </p:nvPr>
        </p:nvSpPr>
        <p:spPr/>
        <p:txBody>
          <a:bodyPr/>
          <a:lstStyle/>
          <a:p>
            <a:fld id="{F42C4A4B-6EFE-42E2-BAF9-5D545D2F71FF}" type="slidenum">
              <a:rPr lang="en-IN" smtClean="0"/>
              <a:pPr/>
              <a:t>24</a:t>
            </a:fld>
            <a:endParaRPr lang="en-I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your classroom…</a:t>
            </a:r>
            <a:endParaRPr lang="en-US"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25</a:t>
            </a:fld>
            <a:endParaRPr lang="en-IN"/>
          </a:p>
        </p:txBody>
      </p:sp>
      <p:sp>
        <p:nvSpPr>
          <p:cNvPr id="4" name="Content Placeholder 3"/>
          <p:cNvSpPr>
            <a:spLocks noGrp="1"/>
          </p:cNvSpPr>
          <p:nvPr>
            <p:ph sz="quarter" idx="1"/>
          </p:nvPr>
        </p:nvSpPr>
        <p:spPr/>
        <p:txBody>
          <a:bodyPr/>
          <a:lstStyle/>
          <a:p>
            <a:r>
              <a:rPr lang="en-US" dirty="0" smtClean="0"/>
              <a:t>Think of one child whom you feel is different from others…</a:t>
            </a:r>
          </a:p>
          <a:p>
            <a:pPr>
              <a:buNone/>
            </a:pPr>
            <a:r>
              <a:rPr lang="en-US" dirty="0" smtClean="0"/>
              <a:t>What is this child like?</a:t>
            </a:r>
          </a:p>
          <a:p>
            <a:r>
              <a:rPr lang="en-US" dirty="0" smtClean="0"/>
              <a:t>Looks different…?</a:t>
            </a:r>
          </a:p>
          <a:p>
            <a:r>
              <a:rPr lang="en-US" dirty="0" smtClean="0"/>
              <a:t>Does things differently from others…?</a:t>
            </a:r>
          </a:p>
          <a:p>
            <a:r>
              <a:rPr lang="en-US" dirty="0" smtClean="0"/>
              <a:t>Cannot do the things that other children do…?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What is disability or developmental problem?</a:t>
            </a:r>
            <a:endParaRPr lang="en-IN" dirty="0"/>
          </a:p>
        </p:txBody>
      </p:sp>
      <p:sp>
        <p:nvSpPr>
          <p:cNvPr id="3" name="Content Placeholder 2"/>
          <p:cNvSpPr>
            <a:spLocks noGrp="1"/>
          </p:cNvSpPr>
          <p:nvPr>
            <p:ph idx="1"/>
          </p:nvPr>
        </p:nvSpPr>
        <p:spPr/>
        <p:txBody>
          <a:bodyPr/>
          <a:lstStyle/>
          <a:p>
            <a:r>
              <a:rPr lang="en-IN" dirty="0" smtClean="0"/>
              <a:t>Lack of skills/ abilities in one or more of the areas of child development.</a:t>
            </a:r>
          </a:p>
          <a:p>
            <a:r>
              <a:rPr lang="en-IN" dirty="0" smtClean="0"/>
              <a:t>Delay in skills</a:t>
            </a:r>
            <a:r>
              <a:rPr lang="en-IN" dirty="0"/>
              <a:t>/ abilities in one or more of the areas of child development</a:t>
            </a:r>
            <a:r>
              <a:rPr lang="en-IN" dirty="0" smtClean="0"/>
              <a:t>.</a:t>
            </a:r>
          </a:p>
          <a:p>
            <a:r>
              <a:rPr lang="en-IN" dirty="0" smtClean="0"/>
              <a:t>Results in impaired day-to-day functioning of the child/ problems with activities for daily living.</a:t>
            </a:r>
            <a:endParaRPr lang="en-IN" dirty="0"/>
          </a:p>
          <a:p>
            <a:endParaRPr lang="en-IN" dirty="0"/>
          </a:p>
        </p:txBody>
      </p:sp>
    </p:spTree>
    <p:extLst>
      <p:ext uri="{BB962C8B-B14F-4D97-AF65-F5344CB8AC3E}">
        <p14:creationId xmlns:p14="http://schemas.microsoft.com/office/powerpoint/2010/main" val="1615693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78098"/>
          </a:xfrm>
        </p:spPr>
        <p:txBody>
          <a:bodyPr/>
          <a:lstStyle/>
          <a:p>
            <a:r>
              <a:rPr lang="en-IN" dirty="0" smtClean="0"/>
              <a:t>Types of Disability</a:t>
            </a:r>
            <a:endParaRPr lang="en-IN" dirty="0"/>
          </a:p>
        </p:txBody>
      </p:sp>
      <p:sp>
        <p:nvSpPr>
          <p:cNvPr id="3" name="Content Placeholder 2"/>
          <p:cNvSpPr>
            <a:spLocks noGrp="1"/>
          </p:cNvSpPr>
          <p:nvPr>
            <p:ph idx="1"/>
          </p:nvPr>
        </p:nvSpPr>
        <p:spPr>
          <a:xfrm>
            <a:off x="251520" y="980728"/>
            <a:ext cx="8435280" cy="5688632"/>
          </a:xfrm>
        </p:spPr>
        <p:txBody>
          <a:bodyPr>
            <a:normAutofit/>
          </a:bodyPr>
          <a:lstStyle/>
          <a:p>
            <a:r>
              <a:rPr lang="en-IN" dirty="0" smtClean="0"/>
              <a:t>Physical Disability</a:t>
            </a:r>
          </a:p>
          <a:p>
            <a:pPr lvl="1"/>
            <a:r>
              <a:rPr lang="en-IN" dirty="0"/>
              <a:t>V</a:t>
            </a:r>
            <a:r>
              <a:rPr lang="en-IN" dirty="0" smtClean="0"/>
              <a:t>ision problems</a:t>
            </a:r>
          </a:p>
          <a:p>
            <a:pPr lvl="1"/>
            <a:r>
              <a:rPr lang="en-IN" dirty="0" smtClean="0"/>
              <a:t>Hearing disability (which results in speech problems)</a:t>
            </a:r>
          </a:p>
          <a:p>
            <a:pPr lvl="1"/>
            <a:r>
              <a:rPr lang="en-IN" dirty="0" smtClean="0"/>
              <a:t>Other </a:t>
            </a:r>
            <a:r>
              <a:rPr lang="en-IN" dirty="0" err="1" smtClean="0"/>
              <a:t>oro</a:t>
            </a:r>
            <a:r>
              <a:rPr lang="en-IN" dirty="0" smtClean="0"/>
              <a:t>-muscular problems(causing speech problems)</a:t>
            </a:r>
          </a:p>
          <a:p>
            <a:pPr lvl="1"/>
            <a:r>
              <a:rPr lang="en-IN" dirty="0" smtClean="0"/>
              <a:t>Locomotor Disability</a:t>
            </a:r>
          </a:p>
          <a:p>
            <a:pPr marL="0" indent="0">
              <a:buNone/>
            </a:pPr>
            <a:endParaRPr lang="en-IN" dirty="0" smtClean="0"/>
          </a:p>
          <a:p>
            <a:r>
              <a:rPr lang="en-IN" dirty="0" smtClean="0"/>
              <a:t>Locomotor Disabilities</a:t>
            </a:r>
          </a:p>
          <a:p>
            <a:pPr lvl="1"/>
            <a:r>
              <a:rPr lang="en-IN" dirty="0" smtClean="0"/>
              <a:t>Due to congenital defects/ malformations</a:t>
            </a:r>
          </a:p>
          <a:p>
            <a:pPr lvl="1"/>
            <a:r>
              <a:rPr lang="en-IN" dirty="0" smtClean="0"/>
              <a:t>Brain damage that leads to spasticity/ problems with body movement</a:t>
            </a:r>
          </a:p>
          <a:p>
            <a:pPr lvl="1"/>
            <a:r>
              <a:rPr lang="en-IN" dirty="0" smtClean="0"/>
              <a:t>Child may have trouble with self-help skills</a:t>
            </a:r>
          </a:p>
          <a:p>
            <a:pPr lvl="1"/>
            <a:r>
              <a:rPr lang="en-IN" dirty="0" smtClean="0"/>
              <a:t>Child may have problems with eye-hand coordination tasks such as writing</a:t>
            </a:r>
          </a:p>
          <a:p>
            <a:pPr lvl="1"/>
            <a:r>
              <a:rPr lang="en-IN" dirty="0" smtClean="0"/>
              <a:t>Some may also have intellectual disability but not necessarily/ not all</a:t>
            </a:r>
          </a:p>
          <a:p>
            <a:endParaRPr lang="en-IN" dirty="0"/>
          </a:p>
        </p:txBody>
      </p:sp>
    </p:spTree>
    <p:extLst>
      <p:ext uri="{BB962C8B-B14F-4D97-AF65-F5344CB8AC3E}">
        <p14:creationId xmlns:p14="http://schemas.microsoft.com/office/powerpoint/2010/main" val="4021589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856984" cy="6552728"/>
          </a:xfrm>
        </p:spPr>
        <p:txBody>
          <a:bodyPr>
            <a:normAutofit fontScale="77500" lnSpcReduction="20000"/>
          </a:bodyPr>
          <a:lstStyle/>
          <a:p>
            <a:r>
              <a:rPr lang="en-IN" b="1" dirty="0" smtClean="0"/>
              <a:t>Intellectual Disability</a:t>
            </a:r>
          </a:p>
          <a:p>
            <a:r>
              <a:rPr lang="en-IN" b="1" dirty="0" smtClean="0"/>
              <a:t>Mild ID: </a:t>
            </a:r>
          </a:p>
          <a:p>
            <a:pPr lvl="1" fontAlgn="base"/>
            <a:r>
              <a:rPr lang="en-IN" dirty="0" smtClean="0"/>
              <a:t>Able to learn practical life skills &amp; function in daily life.</a:t>
            </a:r>
          </a:p>
          <a:p>
            <a:pPr lvl="1" fontAlgn="base"/>
            <a:r>
              <a:rPr lang="en-IN" dirty="0" smtClean="0"/>
              <a:t>Attains reading and math skills up to grade levels 3 -6.</a:t>
            </a:r>
          </a:p>
          <a:p>
            <a:pPr lvl="1" fontAlgn="base"/>
            <a:r>
              <a:rPr lang="en-IN" dirty="0" smtClean="0"/>
              <a:t>Able to blend in socially.</a:t>
            </a:r>
          </a:p>
          <a:p>
            <a:r>
              <a:rPr lang="en-IN" b="1" u="sng" dirty="0" smtClean="0"/>
              <a:t>Moderate ID:</a:t>
            </a:r>
          </a:p>
          <a:p>
            <a:pPr lvl="1" fontAlgn="base"/>
            <a:r>
              <a:rPr lang="en-IN" dirty="0" smtClean="0"/>
              <a:t>Noticeable developmental delays (i.e. speech, motor skills)</a:t>
            </a:r>
          </a:p>
          <a:p>
            <a:pPr lvl="1" fontAlgn="base"/>
            <a:r>
              <a:rPr lang="en-IN" dirty="0" smtClean="0"/>
              <a:t>May have physical signs of impairment (i.e. thick tongue)</a:t>
            </a:r>
          </a:p>
          <a:p>
            <a:pPr lvl="1" fontAlgn="base"/>
            <a:r>
              <a:rPr lang="en-IN" dirty="0" smtClean="0"/>
              <a:t>Can communicate in basic, simple ways</a:t>
            </a:r>
          </a:p>
          <a:p>
            <a:pPr lvl="1" fontAlgn="base"/>
            <a:r>
              <a:rPr lang="en-IN" dirty="0" smtClean="0"/>
              <a:t>Able to learn basic health and safety skills</a:t>
            </a:r>
          </a:p>
          <a:p>
            <a:pPr lvl="1" fontAlgn="base"/>
            <a:r>
              <a:rPr lang="en-IN" dirty="0" smtClean="0"/>
              <a:t>Can complete self-care activities—requires much training.</a:t>
            </a:r>
          </a:p>
          <a:p>
            <a:r>
              <a:rPr lang="en-IN" b="1" u="sng" dirty="0" smtClean="0"/>
              <a:t>Severe ID</a:t>
            </a:r>
          </a:p>
          <a:p>
            <a:pPr lvl="1" fontAlgn="base"/>
            <a:r>
              <a:rPr lang="en-IN" dirty="0" smtClean="0"/>
              <a:t>Considerable delays in development</a:t>
            </a:r>
          </a:p>
          <a:p>
            <a:pPr lvl="1" fontAlgn="base"/>
            <a:r>
              <a:rPr lang="en-IN" dirty="0" smtClean="0"/>
              <a:t>Understands speech, but little ability to communicate</a:t>
            </a:r>
          </a:p>
          <a:p>
            <a:pPr lvl="1" fontAlgn="base"/>
            <a:r>
              <a:rPr lang="en-IN" dirty="0" smtClean="0"/>
              <a:t>Able to learn daily routines</a:t>
            </a:r>
          </a:p>
          <a:p>
            <a:pPr lvl="1" fontAlgn="base"/>
            <a:r>
              <a:rPr lang="en-IN" dirty="0" smtClean="0"/>
              <a:t>May learn  some very simple self-care—with a lot of training.</a:t>
            </a:r>
          </a:p>
          <a:p>
            <a:pPr lvl="1" fontAlgn="base"/>
            <a:r>
              <a:rPr lang="en-IN" dirty="0" smtClean="0"/>
              <a:t>Needs direct supervision in social situations</a:t>
            </a:r>
          </a:p>
          <a:p>
            <a:pPr fontAlgn="base"/>
            <a:r>
              <a:rPr lang="en-IN" b="1" u="sng" dirty="0" smtClean="0"/>
              <a:t>Profound ID</a:t>
            </a:r>
          </a:p>
          <a:p>
            <a:pPr lvl="1" fontAlgn="base"/>
            <a:r>
              <a:rPr lang="en-IN" dirty="0"/>
              <a:t>Significant developmental delays in all </a:t>
            </a:r>
            <a:r>
              <a:rPr lang="en-IN" dirty="0" smtClean="0"/>
              <a:t>areas (physical/ social/ emotional/ language/ speech)</a:t>
            </a:r>
            <a:endParaRPr lang="en-IN" dirty="0"/>
          </a:p>
          <a:p>
            <a:pPr lvl="1" fontAlgn="base"/>
            <a:r>
              <a:rPr lang="en-IN" dirty="0"/>
              <a:t>Obvious physical and congenital abnormalities</a:t>
            </a:r>
          </a:p>
          <a:p>
            <a:pPr lvl="1" fontAlgn="base"/>
            <a:r>
              <a:rPr lang="en-IN" dirty="0"/>
              <a:t>Requires close </a:t>
            </a:r>
            <a:r>
              <a:rPr lang="en-IN" dirty="0" smtClean="0"/>
              <a:t>supervision/ Not capable of independent living</a:t>
            </a:r>
            <a:endParaRPr lang="en-IN" dirty="0"/>
          </a:p>
          <a:p>
            <a:pPr lvl="1" fontAlgn="base"/>
            <a:r>
              <a:rPr lang="en-IN" dirty="0"/>
              <a:t>Requires </a:t>
            </a:r>
            <a:r>
              <a:rPr lang="en-IN" dirty="0" smtClean="0"/>
              <a:t>complete assistance in </a:t>
            </a:r>
            <a:r>
              <a:rPr lang="en-IN" dirty="0"/>
              <a:t>self-care activities</a:t>
            </a:r>
          </a:p>
          <a:p>
            <a:pPr fontAlgn="base"/>
            <a:endParaRPr lang="en-IN" dirty="0" smtClean="0"/>
          </a:p>
          <a:p>
            <a:pPr fontAlgn="base"/>
            <a:endParaRPr lang="en-IN" dirty="0" smtClean="0"/>
          </a:p>
          <a:p>
            <a:pPr fontAlgn="base"/>
            <a:endParaRPr lang="en-IN" dirty="0" smtClean="0"/>
          </a:p>
          <a:p>
            <a:endParaRPr lang="en-IN" dirty="0"/>
          </a:p>
        </p:txBody>
      </p:sp>
    </p:spTree>
    <p:extLst>
      <p:ext uri="{BB962C8B-B14F-4D97-AF65-F5344CB8AC3E}">
        <p14:creationId xmlns:p14="http://schemas.microsoft.com/office/powerpoint/2010/main" val="792991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507288" cy="994122"/>
          </a:xfrm>
        </p:spPr>
        <p:txBody>
          <a:bodyPr>
            <a:normAutofit fontScale="90000"/>
          </a:bodyPr>
          <a:lstStyle/>
          <a:p>
            <a:r>
              <a:rPr lang="en-IN" b="1" dirty="0" smtClean="0"/>
              <a:t>10 Questions for Basic Disability Assessment</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29</a:t>
            </a:fld>
            <a:endParaRPr lang="en-IN"/>
          </a:p>
        </p:txBody>
      </p:sp>
      <p:sp>
        <p:nvSpPr>
          <p:cNvPr id="4" name="Content Placeholder 3"/>
          <p:cNvSpPr>
            <a:spLocks noGrp="1"/>
          </p:cNvSpPr>
          <p:nvPr>
            <p:ph sz="quarter" idx="1"/>
          </p:nvPr>
        </p:nvSpPr>
        <p:spPr>
          <a:xfrm>
            <a:off x="179512" y="1052736"/>
            <a:ext cx="8856984" cy="5688632"/>
          </a:xfrm>
        </p:spPr>
        <p:txBody>
          <a:bodyPr>
            <a:normAutofit fontScale="25000" lnSpcReduction="20000"/>
          </a:bodyPr>
          <a:lstStyle/>
          <a:p>
            <a:pPr marL="0" indent="0">
              <a:buNone/>
            </a:pPr>
            <a:r>
              <a:rPr lang="en-IN" sz="8800" dirty="0" smtClean="0"/>
              <a:t>1. </a:t>
            </a:r>
            <a:r>
              <a:rPr lang="en-IN" sz="8800" dirty="0"/>
              <a:t>Compared with other children, did the </a:t>
            </a:r>
            <a:r>
              <a:rPr lang="en-IN" sz="8800" dirty="0" smtClean="0"/>
              <a:t>child have </a:t>
            </a:r>
            <a:r>
              <a:rPr lang="en-IN" sz="8800" dirty="0"/>
              <a:t>any serious delay in sitting, </a:t>
            </a:r>
            <a:r>
              <a:rPr lang="en-IN" sz="8800" dirty="0" smtClean="0"/>
              <a:t>standing or </a:t>
            </a:r>
            <a:r>
              <a:rPr lang="en-IN" sz="8800" dirty="0"/>
              <a:t>walking?</a:t>
            </a:r>
          </a:p>
          <a:p>
            <a:pPr marL="0" indent="0">
              <a:buNone/>
            </a:pPr>
            <a:r>
              <a:rPr lang="en-IN" sz="8800" dirty="0" smtClean="0"/>
              <a:t>2. </a:t>
            </a:r>
            <a:r>
              <a:rPr lang="en-IN" sz="8800" dirty="0"/>
              <a:t>Compared with other children does </a:t>
            </a:r>
            <a:r>
              <a:rPr lang="en-IN" sz="8800" dirty="0" smtClean="0"/>
              <a:t>the child </a:t>
            </a:r>
            <a:r>
              <a:rPr lang="en-IN" sz="8800" dirty="0"/>
              <a:t>have difficulty seeing, either in </a:t>
            </a:r>
            <a:r>
              <a:rPr lang="en-IN" sz="8800" dirty="0" smtClean="0"/>
              <a:t>the daytime </a:t>
            </a:r>
            <a:r>
              <a:rPr lang="en-IN" sz="8800" dirty="0"/>
              <a:t>or at night?</a:t>
            </a:r>
          </a:p>
          <a:p>
            <a:pPr marL="0" indent="0">
              <a:buNone/>
            </a:pPr>
            <a:r>
              <a:rPr lang="en-IN" sz="8800" dirty="0" smtClean="0"/>
              <a:t>3. </a:t>
            </a:r>
            <a:r>
              <a:rPr lang="en-IN" sz="8800" dirty="0"/>
              <a:t>Does the child appear to have </a:t>
            </a:r>
            <a:r>
              <a:rPr lang="en-IN" sz="8800" dirty="0" smtClean="0"/>
              <a:t>difficulty hearing</a:t>
            </a:r>
            <a:r>
              <a:rPr lang="en-IN" sz="8800" dirty="0"/>
              <a:t>?</a:t>
            </a:r>
          </a:p>
          <a:p>
            <a:pPr marL="0" indent="0">
              <a:buNone/>
            </a:pPr>
            <a:r>
              <a:rPr lang="en-IN" sz="8800" dirty="0" smtClean="0"/>
              <a:t>4 .When </a:t>
            </a:r>
            <a:r>
              <a:rPr lang="en-IN" sz="8800" dirty="0"/>
              <a:t>you tell the child to do </a:t>
            </a:r>
            <a:r>
              <a:rPr lang="en-IN" sz="8800" dirty="0" smtClean="0"/>
              <a:t>something, does </a:t>
            </a:r>
            <a:r>
              <a:rPr lang="en-IN" sz="8800" dirty="0"/>
              <a:t>he/she seem to understand what </a:t>
            </a:r>
            <a:r>
              <a:rPr lang="en-IN" sz="8800" dirty="0" smtClean="0"/>
              <a:t>you are </a:t>
            </a:r>
            <a:r>
              <a:rPr lang="en-IN" sz="8800" dirty="0"/>
              <a:t>saying?</a:t>
            </a:r>
          </a:p>
          <a:p>
            <a:pPr marL="0" indent="0">
              <a:buNone/>
            </a:pPr>
            <a:r>
              <a:rPr lang="en-IN" sz="8800" dirty="0" smtClean="0"/>
              <a:t>5. </a:t>
            </a:r>
            <a:r>
              <a:rPr lang="en-IN" sz="8800" dirty="0"/>
              <a:t>Does the child have difficulty in walking </a:t>
            </a:r>
            <a:r>
              <a:rPr lang="en-IN" sz="8800" dirty="0" smtClean="0"/>
              <a:t>or moving </a:t>
            </a:r>
            <a:r>
              <a:rPr lang="en-IN" sz="8800" dirty="0"/>
              <a:t>his/her arms or does he/she </a:t>
            </a:r>
            <a:r>
              <a:rPr lang="en-IN" sz="8800" dirty="0" smtClean="0"/>
              <a:t>have weakness </a:t>
            </a:r>
            <a:r>
              <a:rPr lang="en-IN" sz="8800" dirty="0"/>
              <a:t>and/or stiffness in the arms </a:t>
            </a:r>
            <a:r>
              <a:rPr lang="en-IN" sz="8800" dirty="0" smtClean="0"/>
              <a:t>or legs</a:t>
            </a:r>
            <a:r>
              <a:rPr lang="en-IN" sz="8800" dirty="0"/>
              <a:t>?</a:t>
            </a:r>
          </a:p>
          <a:p>
            <a:pPr marL="0" indent="0">
              <a:buNone/>
            </a:pPr>
            <a:r>
              <a:rPr lang="en-IN" sz="8800" dirty="0" smtClean="0"/>
              <a:t>6. </a:t>
            </a:r>
            <a:r>
              <a:rPr lang="en-IN" sz="8800" dirty="0"/>
              <a:t>Does the child sometimes have fits, </a:t>
            </a:r>
            <a:r>
              <a:rPr lang="en-IN" sz="8800" dirty="0" smtClean="0"/>
              <a:t>become rigid</a:t>
            </a:r>
            <a:r>
              <a:rPr lang="en-IN" sz="8800" dirty="0"/>
              <a:t>, or lose consciousness?</a:t>
            </a:r>
          </a:p>
          <a:p>
            <a:pPr marL="0" indent="0">
              <a:buNone/>
            </a:pPr>
            <a:r>
              <a:rPr lang="en-IN" sz="8800" dirty="0" smtClean="0"/>
              <a:t>7. </a:t>
            </a:r>
            <a:r>
              <a:rPr lang="en-IN" sz="8800" dirty="0"/>
              <a:t>Does the child learn to do things like </a:t>
            </a:r>
            <a:r>
              <a:rPr lang="en-IN" sz="8800" dirty="0" smtClean="0"/>
              <a:t>other children </a:t>
            </a:r>
            <a:r>
              <a:rPr lang="en-IN" sz="8800" dirty="0"/>
              <a:t>his/her age?</a:t>
            </a:r>
          </a:p>
          <a:p>
            <a:pPr marL="0" indent="0">
              <a:buNone/>
            </a:pPr>
            <a:r>
              <a:rPr lang="en-IN" sz="8800" dirty="0" smtClean="0"/>
              <a:t>8. </a:t>
            </a:r>
            <a:r>
              <a:rPr lang="en-IN" sz="8800" dirty="0"/>
              <a:t>Does the child speak at all (can he/she </a:t>
            </a:r>
            <a:r>
              <a:rPr lang="en-IN" sz="8800" dirty="0" smtClean="0"/>
              <a:t>make himself/herself </a:t>
            </a:r>
            <a:r>
              <a:rPr lang="en-IN" sz="8800" dirty="0"/>
              <a:t>understood in words; </a:t>
            </a:r>
            <a:r>
              <a:rPr lang="en-IN" sz="8800" dirty="0" smtClean="0"/>
              <a:t>can he/she </a:t>
            </a:r>
            <a:r>
              <a:rPr lang="en-IN" sz="8800" dirty="0"/>
              <a:t>say any recognizable words)?</a:t>
            </a:r>
          </a:p>
          <a:p>
            <a:pPr marL="0" indent="0">
              <a:buNone/>
            </a:pPr>
            <a:r>
              <a:rPr lang="en-IN" sz="8800" dirty="0" smtClean="0"/>
              <a:t>9. Is </a:t>
            </a:r>
            <a:r>
              <a:rPr lang="en-IN" sz="8800" dirty="0"/>
              <a:t>the child's speech in any way </a:t>
            </a:r>
            <a:r>
              <a:rPr lang="en-IN" sz="8800" dirty="0" smtClean="0"/>
              <a:t>different from </a:t>
            </a:r>
            <a:r>
              <a:rPr lang="en-IN" sz="8800" dirty="0"/>
              <a:t>normal (not clear enough to be </a:t>
            </a:r>
            <a:r>
              <a:rPr lang="en-IN" sz="8800" dirty="0" smtClean="0"/>
              <a:t>understood </a:t>
            </a:r>
            <a:r>
              <a:rPr lang="en-IN" sz="8800" dirty="0"/>
              <a:t>by people other than his/her </a:t>
            </a:r>
            <a:r>
              <a:rPr lang="en-IN" sz="8800" dirty="0" smtClean="0"/>
              <a:t>immediate </a:t>
            </a:r>
            <a:r>
              <a:rPr lang="en-IN" sz="8800" dirty="0"/>
              <a:t>family)?</a:t>
            </a:r>
          </a:p>
          <a:p>
            <a:pPr marL="0" indent="0">
              <a:buNone/>
            </a:pPr>
            <a:r>
              <a:rPr lang="en-IN" sz="8800" dirty="0" smtClean="0"/>
              <a:t>Can </a:t>
            </a:r>
            <a:r>
              <a:rPr lang="en-IN" sz="8800" dirty="0"/>
              <a:t>he/she name at least one object (</a:t>
            </a:r>
            <a:r>
              <a:rPr lang="en-IN" sz="8800" dirty="0" smtClean="0"/>
              <a:t>for example</a:t>
            </a:r>
            <a:r>
              <a:rPr lang="en-IN" sz="8800" dirty="0"/>
              <a:t>, an </a:t>
            </a:r>
            <a:r>
              <a:rPr lang="en-IN" sz="8800" dirty="0" smtClean="0"/>
              <a:t>animal, a toy, cup/ spoon)?</a:t>
            </a:r>
            <a:endParaRPr lang="en-IN" sz="8800" dirty="0"/>
          </a:p>
          <a:p>
            <a:pPr marL="0" indent="0">
              <a:buNone/>
            </a:pPr>
            <a:r>
              <a:rPr lang="en-IN" sz="8800" dirty="0" smtClean="0"/>
              <a:t>10. </a:t>
            </a:r>
            <a:r>
              <a:rPr lang="en-IN" sz="8800" dirty="0"/>
              <a:t>Compared with other children of </a:t>
            </a:r>
            <a:r>
              <a:rPr lang="en-IN" sz="8800" dirty="0" smtClean="0"/>
              <a:t>his/her age</a:t>
            </a:r>
            <a:r>
              <a:rPr lang="en-IN" sz="8800" dirty="0"/>
              <a:t>, does the child appear in any way </a:t>
            </a:r>
            <a:r>
              <a:rPr lang="en-IN" sz="8800" dirty="0" smtClean="0"/>
              <a:t>mentally </a:t>
            </a:r>
            <a:r>
              <a:rPr lang="en-IN" sz="8800" dirty="0"/>
              <a:t>backward, dull or slow?</a:t>
            </a:r>
          </a:p>
          <a:p>
            <a:pPr marL="0" indent="0">
              <a:buNone/>
            </a:pPr>
            <a:endParaRPr lang="en-IN" sz="7200" dirty="0"/>
          </a:p>
        </p:txBody>
      </p:sp>
    </p:spTree>
    <p:extLst>
      <p:ext uri="{BB962C8B-B14F-4D97-AF65-F5344CB8AC3E}">
        <p14:creationId xmlns:p14="http://schemas.microsoft.com/office/powerpoint/2010/main" val="2606083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57232"/>
          </a:xfrm>
        </p:spPr>
        <p:txBody>
          <a:bodyPr/>
          <a:lstStyle/>
          <a:p>
            <a:r>
              <a:rPr lang="en-IN" b="1" dirty="0" smtClean="0"/>
              <a:t>Our Learning Methods</a:t>
            </a:r>
            <a:endParaRPr lang="en-IN" b="1" dirty="0"/>
          </a:p>
        </p:txBody>
      </p:sp>
      <p:sp>
        <p:nvSpPr>
          <p:cNvPr id="3" name="Content Placeholder 2"/>
          <p:cNvSpPr>
            <a:spLocks noGrp="1"/>
          </p:cNvSpPr>
          <p:nvPr>
            <p:ph sz="quarter" idx="1"/>
          </p:nvPr>
        </p:nvSpPr>
        <p:spPr>
          <a:xfrm>
            <a:off x="0" y="1357298"/>
            <a:ext cx="8786842" cy="4662502"/>
          </a:xfrm>
        </p:spPr>
        <p:txBody>
          <a:bodyPr/>
          <a:lstStyle/>
          <a:p>
            <a:r>
              <a:rPr lang="en-IN" dirty="0" smtClean="0"/>
              <a:t>Slides/ materials</a:t>
            </a:r>
          </a:p>
          <a:p>
            <a:r>
              <a:rPr lang="en-IN" dirty="0" smtClean="0"/>
              <a:t>Do-and-learn (skills)</a:t>
            </a:r>
          </a:p>
          <a:p>
            <a:r>
              <a:rPr lang="en-IN" dirty="0" smtClean="0"/>
              <a:t>Role Plays</a:t>
            </a:r>
          </a:p>
          <a:p>
            <a:r>
              <a:rPr lang="en-IN" dirty="0" smtClean="0"/>
              <a:t>Case-Studies</a:t>
            </a:r>
          </a:p>
          <a:p>
            <a:r>
              <a:rPr lang="en-IN" dirty="0" smtClean="0"/>
              <a:t>Participatory Group Activities and</a:t>
            </a:r>
          </a:p>
          <a:p>
            <a:pPr marL="0" indent="0">
              <a:buNone/>
            </a:pPr>
            <a:r>
              <a:rPr lang="en-IN" dirty="0" smtClean="0"/>
              <a:t>Discussion</a:t>
            </a:r>
          </a:p>
        </p:txBody>
      </p:sp>
      <p:pic>
        <p:nvPicPr>
          <p:cNvPr id="4" name="Picture 3" descr="BANK"/>
          <p:cNvPicPr>
            <a:picLocks noChangeAspect="1" noChangeArrowheads="1"/>
          </p:cNvPicPr>
          <p:nvPr/>
        </p:nvPicPr>
        <p:blipFill>
          <a:blip r:embed="rId2" cstate="print"/>
          <a:srcRect/>
          <a:stretch>
            <a:fillRect/>
          </a:stretch>
        </p:blipFill>
        <p:spPr bwMode="auto">
          <a:xfrm>
            <a:off x="4429124" y="3099406"/>
            <a:ext cx="4714876" cy="3758594"/>
          </a:xfrm>
          <a:prstGeom prst="rect">
            <a:avLst/>
          </a:prstGeom>
          <a:noFill/>
        </p:spPr>
      </p:pic>
      <p:sp>
        <p:nvSpPr>
          <p:cNvPr id="5" name="Slide Number Placeholder 4"/>
          <p:cNvSpPr>
            <a:spLocks noGrp="1"/>
          </p:cNvSpPr>
          <p:nvPr>
            <p:ph type="sldNum" sz="quarter" idx="12"/>
          </p:nvPr>
        </p:nvSpPr>
        <p:spPr/>
        <p:txBody>
          <a:bodyPr/>
          <a:lstStyle/>
          <a:p>
            <a:fld id="{F42C4A4B-6EFE-42E2-BAF9-5D545D2F71FF}" type="slidenum">
              <a:rPr lang="en-IN" smtClean="0"/>
              <a:pPr/>
              <a:t>3</a:t>
            </a:fld>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74638"/>
            <a:ext cx="8258204" cy="1143000"/>
          </a:xfrm>
        </p:spPr>
        <p:txBody>
          <a:bodyPr/>
          <a:lstStyle/>
          <a:p>
            <a:r>
              <a:rPr lang="en-US" dirty="0" smtClean="0"/>
              <a:t>Activity</a:t>
            </a:r>
            <a:endParaRPr lang="en-US"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30</a:t>
            </a:fld>
            <a:endParaRPr lang="en-IN"/>
          </a:p>
        </p:txBody>
      </p:sp>
      <p:sp>
        <p:nvSpPr>
          <p:cNvPr id="4" name="Content Placeholder 3"/>
          <p:cNvSpPr>
            <a:spLocks noGrp="1"/>
          </p:cNvSpPr>
          <p:nvPr>
            <p:ph sz="quarter" idx="1"/>
          </p:nvPr>
        </p:nvSpPr>
        <p:spPr>
          <a:xfrm>
            <a:off x="428596" y="1447800"/>
            <a:ext cx="8258204" cy="4572000"/>
          </a:xfrm>
        </p:spPr>
        <p:txBody>
          <a:bodyPr/>
          <a:lstStyle/>
          <a:p>
            <a:r>
              <a:rPr lang="en-US" dirty="0" smtClean="0"/>
              <a:t>With reference to the child you thought of in your class and described as having a problem/ disability:</a:t>
            </a:r>
          </a:p>
          <a:p>
            <a:r>
              <a:rPr lang="en-US" dirty="0" smtClean="0"/>
              <a:t>The parents want to know if this child has a problem.</a:t>
            </a:r>
          </a:p>
          <a:p>
            <a:r>
              <a:rPr lang="en-US" dirty="0" smtClean="0"/>
              <a:t>As his/ her pre-school teacher, you need to tell them whether the child has a problem/ disability.</a:t>
            </a:r>
          </a:p>
          <a:p>
            <a:r>
              <a:rPr lang="en-US" dirty="0" smtClean="0"/>
              <a:t>Use the 10 questions to screen the child—does he/she have a disability or not?</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462174" cy="764704"/>
          </a:xfrm>
        </p:spPr>
        <p:txBody>
          <a:bodyPr>
            <a:normAutofit fontScale="90000"/>
          </a:bodyPr>
          <a:lstStyle/>
          <a:p>
            <a:r>
              <a:rPr lang="en-IN" b="1" dirty="0" smtClean="0"/>
              <a:t>Screening for Disability: Ages 2 to 6 yrs</a:t>
            </a:r>
            <a:endParaRPr lang="en-IN"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08404055"/>
              </p:ext>
            </p:extLst>
          </p:nvPr>
        </p:nvGraphicFramePr>
        <p:xfrm>
          <a:off x="251519" y="1124744"/>
          <a:ext cx="8487461" cy="5125413"/>
        </p:xfrm>
        <a:graphic>
          <a:graphicData uri="http://schemas.openxmlformats.org/drawingml/2006/table">
            <a:tbl>
              <a:tblPr firstRow="1" firstCol="1" bandRow="1">
                <a:tableStyleId>{5C22544A-7EE6-4342-B048-85BDC9FD1C3A}</a:tableStyleId>
              </a:tblPr>
              <a:tblGrid>
                <a:gridCol w="913541"/>
                <a:gridCol w="4778039"/>
                <a:gridCol w="913541"/>
                <a:gridCol w="941170"/>
                <a:gridCol w="941170"/>
              </a:tblGrid>
              <a:tr h="1398753">
                <a:tc rowSpan="2" gridSpan="2">
                  <a:txBody>
                    <a:bodyPr/>
                    <a:lstStyle/>
                    <a:p>
                      <a:pPr>
                        <a:lnSpc>
                          <a:spcPct val="115000"/>
                        </a:lnSpc>
                        <a:spcAft>
                          <a:spcPts val="0"/>
                        </a:spcAft>
                      </a:pPr>
                      <a:r>
                        <a:rPr lang="en-IN" sz="2000" dirty="0">
                          <a:effectLst/>
                        </a:rPr>
                        <a:t> </a:t>
                      </a:r>
                    </a:p>
                    <a:p>
                      <a:pPr>
                        <a:lnSpc>
                          <a:spcPct val="115000"/>
                        </a:lnSpc>
                        <a:spcAft>
                          <a:spcPts val="0"/>
                        </a:spcAft>
                      </a:pPr>
                      <a:r>
                        <a:rPr lang="en-IN" sz="2000" dirty="0">
                          <a:effectLst/>
                        </a:rPr>
                        <a:t> </a:t>
                      </a:r>
                    </a:p>
                    <a:p>
                      <a:pPr algn="ctr">
                        <a:lnSpc>
                          <a:spcPct val="115000"/>
                        </a:lnSpc>
                        <a:spcAft>
                          <a:spcPts val="0"/>
                        </a:spcAft>
                      </a:pPr>
                      <a:r>
                        <a:rPr lang="en-IN" sz="2000" dirty="0">
                          <a:effectLst/>
                        </a:rPr>
                        <a:t>Developmental Functions and Tasks</a:t>
                      </a:r>
                      <a:endParaRPr lang="en-IN" sz="2000" b="1" dirty="0">
                        <a:effectLst/>
                        <a:latin typeface="Arial"/>
                        <a:ea typeface="Calibri"/>
                      </a:endParaRPr>
                    </a:p>
                  </a:txBody>
                  <a:tcPr marL="0" marR="0" marT="0" marB="0"/>
                </a:tc>
                <a:tc rowSpan="2" hMerge="1">
                  <a:txBody>
                    <a:bodyPr/>
                    <a:lstStyle/>
                    <a:p>
                      <a:endParaRPr lang="en-IN"/>
                    </a:p>
                  </a:txBody>
                  <a:tcPr/>
                </a:tc>
                <a:tc gridSpan="3">
                  <a:txBody>
                    <a:bodyPr/>
                    <a:lstStyle/>
                    <a:p>
                      <a:pPr>
                        <a:lnSpc>
                          <a:spcPct val="115000"/>
                        </a:lnSpc>
                        <a:spcAft>
                          <a:spcPts val="0"/>
                        </a:spcAft>
                      </a:pPr>
                      <a:r>
                        <a:rPr lang="en-IN" sz="2000" dirty="0">
                          <a:effectLst/>
                        </a:rPr>
                        <a:t>Ability to Perform Developmental Functions and Tasks</a:t>
                      </a:r>
                      <a:endParaRPr lang="en-IN" sz="2000" b="1" dirty="0">
                        <a:effectLst/>
                        <a:latin typeface="Arial"/>
                        <a:ea typeface="Calibri"/>
                      </a:endParaRPr>
                    </a:p>
                  </a:txBody>
                  <a:tcPr marL="0" marR="0" marT="0" marB="0"/>
                </a:tc>
                <a:tc hMerge="1">
                  <a:txBody>
                    <a:bodyPr/>
                    <a:lstStyle/>
                    <a:p>
                      <a:endParaRPr lang="en-IN"/>
                    </a:p>
                  </a:txBody>
                  <a:tcPr/>
                </a:tc>
                <a:tc hMerge="1">
                  <a:txBody>
                    <a:bodyPr/>
                    <a:lstStyle/>
                    <a:p>
                      <a:endParaRPr lang="en-IN"/>
                    </a:p>
                  </a:txBody>
                  <a:tcPr/>
                </a:tc>
              </a:tr>
              <a:tr h="473455">
                <a:tc gridSpan="2" vMerge="1">
                  <a:txBody>
                    <a:bodyPr/>
                    <a:lstStyle/>
                    <a:p>
                      <a:endParaRPr lang="en-IN"/>
                    </a:p>
                  </a:txBody>
                  <a:tcPr/>
                </a:tc>
                <a:tc hMerge="1" vMerge="1">
                  <a:txBody>
                    <a:bodyPr/>
                    <a:lstStyle/>
                    <a:p>
                      <a:endParaRPr lang="en-IN"/>
                    </a:p>
                  </a:txBody>
                  <a:tcPr/>
                </a:tc>
                <a:tc>
                  <a:txBody>
                    <a:bodyPr/>
                    <a:lstStyle/>
                    <a:p>
                      <a:pPr>
                        <a:lnSpc>
                          <a:spcPct val="115000"/>
                        </a:lnSpc>
                        <a:spcAft>
                          <a:spcPts val="0"/>
                        </a:spcAft>
                      </a:pPr>
                      <a:r>
                        <a:rPr lang="en-IN" sz="2000">
                          <a:effectLst/>
                        </a:rPr>
                        <a:t>To high Extent</a:t>
                      </a:r>
                      <a:endParaRPr lang="en-IN" sz="2000" b="1">
                        <a:effectLst/>
                        <a:latin typeface="Arial"/>
                        <a:ea typeface="Calibri"/>
                      </a:endParaRPr>
                    </a:p>
                  </a:txBody>
                  <a:tcPr marL="0" marR="0" marT="0" marB="0"/>
                </a:tc>
                <a:tc>
                  <a:txBody>
                    <a:bodyPr/>
                    <a:lstStyle/>
                    <a:p>
                      <a:pPr>
                        <a:lnSpc>
                          <a:spcPct val="115000"/>
                        </a:lnSpc>
                        <a:spcAft>
                          <a:spcPts val="0"/>
                        </a:spcAft>
                      </a:pPr>
                      <a:r>
                        <a:rPr lang="en-IN" sz="2000" dirty="0">
                          <a:effectLst/>
                        </a:rPr>
                        <a:t>To Some Extent</a:t>
                      </a:r>
                      <a:endParaRPr lang="en-IN" sz="2000" b="1" dirty="0">
                        <a:effectLst/>
                        <a:latin typeface="Arial"/>
                        <a:ea typeface="Calibri"/>
                      </a:endParaRPr>
                    </a:p>
                  </a:txBody>
                  <a:tcPr marL="0" marR="0" marT="0" marB="0"/>
                </a:tc>
                <a:tc>
                  <a:txBody>
                    <a:bodyPr/>
                    <a:lstStyle/>
                    <a:p>
                      <a:pPr>
                        <a:lnSpc>
                          <a:spcPct val="115000"/>
                        </a:lnSpc>
                        <a:spcAft>
                          <a:spcPts val="0"/>
                        </a:spcAft>
                      </a:pPr>
                      <a:r>
                        <a:rPr lang="en-IN" sz="2000">
                          <a:effectLst/>
                        </a:rPr>
                        <a:t>To Low extent/ Not at all</a:t>
                      </a:r>
                      <a:endParaRPr lang="en-IN" sz="2000" b="1">
                        <a:effectLst/>
                        <a:latin typeface="Arial"/>
                        <a:ea typeface="Calibri"/>
                      </a:endParaRPr>
                    </a:p>
                  </a:txBody>
                  <a:tcPr marL="0" marR="0" marT="0" marB="0"/>
                </a:tc>
              </a:tr>
              <a:tr h="445850">
                <a:tc gridSpan="5">
                  <a:txBody>
                    <a:bodyPr/>
                    <a:lstStyle/>
                    <a:p>
                      <a:pPr>
                        <a:lnSpc>
                          <a:spcPct val="115000"/>
                        </a:lnSpc>
                        <a:spcAft>
                          <a:spcPts val="0"/>
                        </a:spcAft>
                      </a:pPr>
                      <a:r>
                        <a:rPr lang="en-IN" sz="2000" dirty="0">
                          <a:effectLst/>
                        </a:rPr>
                        <a:t>Motor Skills</a:t>
                      </a:r>
                      <a:endParaRPr lang="en-IN" sz="2000" b="1" dirty="0">
                        <a:effectLst/>
                        <a:latin typeface="Arial"/>
                        <a:ea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445850">
                <a:tc>
                  <a:txBody>
                    <a:bodyPr/>
                    <a:lstStyle/>
                    <a:p>
                      <a:pPr>
                        <a:lnSpc>
                          <a:spcPct val="115000"/>
                        </a:lnSpc>
                        <a:spcAft>
                          <a:spcPts val="0"/>
                        </a:spcAft>
                      </a:pPr>
                      <a:r>
                        <a:rPr lang="en-IN" sz="1100">
                          <a:effectLst/>
                        </a:rPr>
                        <a:t>1.</a:t>
                      </a:r>
                      <a:endParaRPr lang="en-IN" sz="1100" b="1">
                        <a:effectLst/>
                        <a:latin typeface="Arial"/>
                        <a:ea typeface="Calibri"/>
                      </a:endParaRPr>
                    </a:p>
                  </a:txBody>
                  <a:tcPr marL="0" marR="0" marT="0" marB="0"/>
                </a:tc>
                <a:tc>
                  <a:txBody>
                    <a:bodyPr/>
                    <a:lstStyle/>
                    <a:p>
                      <a:pPr>
                        <a:lnSpc>
                          <a:spcPct val="115000"/>
                        </a:lnSpc>
                        <a:spcAft>
                          <a:spcPts val="0"/>
                        </a:spcAft>
                      </a:pPr>
                      <a:r>
                        <a:rPr lang="en-IN" sz="2000">
                          <a:effectLst/>
                        </a:rPr>
                        <a:t> Throws a ball </a:t>
                      </a:r>
                      <a:endParaRPr lang="en-IN" sz="2000" b="1">
                        <a:effectLst/>
                        <a:latin typeface="Arial"/>
                        <a:ea typeface="Calibri"/>
                      </a:endParaRPr>
                    </a:p>
                  </a:txBody>
                  <a:tcPr marL="0" marR="0" marT="0" marB="0" anchor="ctr"/>
                </a:tc>
                <a:tc>
                  <a:txBody>
                    <a:bodyPr/>
                    <a:lstStyle/>
                    <a:p>
                      <a:pPr>
                        <a:lnSpc>
                          <a:spcPct val="115000"/>
                        </a:lnSpc>
                        <a:spcAft>
                          <a:spcPts val="0"/>
                        </a:spcAft>
                      </a:pPr>
                      <a:r>
                        <a:rPr lang="en-IN" sz="2000">
                          <a:effectLst/>
                        </a:rPr>
                        <a:t> </a:t>
                      </a:r>
                      <a:endParaRPr lang="en-IN" sz="2000" b="1">
                        <a:effectLst/>
                        <a:latin typeface="Arial"/>
                        <a:ea typeface="Calibri"/>
                      </a:endParaRPr>
                    </a:p>
                  </a:txBody>
                  <a:tcPr marL="0" marR="0" marT="0" marB="0"/>
                </a:tc>
                <a:tc>
                  <a:txBody>
                    <a:bodyPr/>
                    <a:lstStyle/>
                    <a:p>
                      <a:pPr>
                        <a:lnSpc>
                          <a:spcPct val="115000"/>
                        </a:lnSpc>
                        <a:spcAft>
                          <a:spcPts val="0"/>
                        </a:spcAft>
                      </a:pPr>
                      <a:r>
                        <a:rPr lang="en-IN" sz="2000" dirty="0">
                          <a:effectLst/>
                        </a:rPr>
                        <a:t> </a:t>
                      </a:r>
                      <a:endParaRPr lang="en-IN" sz="2000" b="1" dirty="0">
                        <a:effectLst/>
                        <a:latin typeface="Arial"/>
                        <a:ea typeface="Calibri"/>
                      </a:endParaRPr>
                    </a:p>
                  </a:txBody>
                  <a:tcPr marL="0" marR="0" marT="0" marB="0"/>
                </a:tc>
                <a:tc>
                  <a:txBody>
                    <a:bodyPr/>
                    <a:lstStyle/>
                    <a:p>
                      <a:pPr>
                        <a:lnSpc>
                          <a:spcPct val="115000"/>
                        </a:lnSpc>
                        <a:spcAft>
                          <a:spcPts val="0"/>
                        </a:spcAft>
                      </a:pPr>
                      <a:r>
                        <a:rPr lang="en-IN" sz="2000">
                          <a:effectLst/>
                        </a:rPr>
                        <a:t> </a:t>
                      </a:r>
                      <a:endParaRPr lang="en-IN" sz="2000" b="1">
                        <a:effectLst/>
                        <a:latin typeface="Arial"/>
                        <a:ea typeface="Calibri"/>
                      </a:endParaRPr>
                    </a:p>
                  </a:txBody>
                  <a:tcPr marL="0" marR="0" marT="0" marB="0"/>
                </a:tc>
              </a:tr>
              <a:tr h="445850">
                <a:tc>
                  <a:txBody>
                    <a:bodyPr/>
                    <a:lstStyle/>
                    <a:p>
                      <a:pPr>
                        <a:lnSpc>
                          <a:spcPct val="115000"/>
                        </a:lnSpc>
                        <a:spcAft>
                          <a:spcPts val="0"/>
                        </a:spcAft>
                      </a:pPr>
                      <a:r>
                        <a:rPr lang="en-IN" sz="1100">
                          <a:effectLst/>
                        </a:rPr>
                        <a:t>2.</a:t>
                      </a:r>
                      <a:endParaRPr lang="en-IN" sz="1100" b="1">
                        <a:effectLst/>
                        <a:latin typeface="Arial"/>
                        <a:ea typeface="Calibri"/>
                      </a:endParaRPr>
                    </a:p>
                  </a:txBody>
                  <a:tcPr marL="0" marR="0" marT="0" marB="0"/>
                </a:tc>
                <a:tc>
                  <a:txBody>
                    <a:bodyPr/>
                    <a:lstStyle/>
                    <a:p>
                      <a:pPr>
                        <a:lnSpc>
                          <a:spcPct val="115000"/>
                        </a:lnSpc>
                        <a:spcAft>
                          <a:spcPts val="0"/>
                        </a:spcAft>
                      </a:pPr>
                      <a:r>
                        <a:rPr lang="en-IN" sz="2000">
                          <a:effectLst/>
                        </a:rPr>
                        <a:t> Jumps in place</a:t>
                      </a:r>
                      <a:endParaRPr lang="en-IN" sz="2000" b="1">
                        <a:effectLst/>
                        <a:latin typeface="Arial"/>
                        <a:ea typeface="Calibri"/>
                      </a:endParaRPr>
                    </a:p>
                  </a:txBody>
                  <a:tcPr marL="0" marR="0" marT="0" marB="0" anchor="ctr"/>
                </a:tc>
                <a:tc>
                  <a:txBody>
                    <a:bodyPr/>
                    <a:lstStyle/>
                    <a:p>
                      <a:pPr>
                        <a:lnSpc>
                          <a:spcPct val="115000"/>
                        </a:lnSpc>
                        <a:spcAft>
                          <a:spcPts val="0"/>
                        </a:spcAft>
                      </a:pPr>
                      <a:r>
                        <a:rPr lang="en-IN" sz="2000">
                          <a:effectLst/>
                        </a:rPr>
                        <a:t> </a:t>
                      </a:r>
                      <a:endParaRPr lang="en-IN" sz="2000" b="1">
                        <a:effectLst/>
                        <a:latin typeface="Arial"/>
                        <a:ea typeface="Calibri"/>
                      </a:endParaRPr>
                    </a:p>
                  </a:txBody>
                  <a:tcPr marL="0" marR="0" marT="0" marB="0"/>
                </a:tc>
                <a:tc>
                  <a:txBody>
                    <a:bodyPr/>
                    <a:lstStyle/>
                    <a:p>
                      <a:pPr>
                        <a:lnSpc>
                          <a:spcPct val="115000"/>
                        </a:lnSpc>
                        <a:spcAft>
                          <a:spcPts val="0"/>
                        </a:spcAft>
                      </a:pPr>
                      <a:r>
                        <a:rPr lang="en-IN" sz="2000" dirty="0">
                          <a:effectLst/>
                        </a:rPr>
                        <a:t> </a:t>
                      </a:r>
                      <a:endParaRPr lang="en-IN" sz="2000" b="1" dirty="0">
                        <a:effectLst/>
                        <a:latin typeface="Arial"/>
                        <a:ea typeface="Calibri"/>
                      </a:endParaRPr>
                    </a:p>
                  </a:txBody>
                  <a:tcPr marL="0" marR="0" marT="0" marB="0"/>
                </a:tc>
                <a:tc>
                  <a:txBody>
                    <a:bodyPr/>
                    <a:lstStyle/>
                    <a:p>
                      <a:pPr>
                        <a:lnSpc>
                          <a:spcPct val="115000"/>
                        </a:lnSpc>
                        <a:spcAft>
                          <a:spcPts val="0"/>
                        </a:spcAft>
                      </a:pPr>
                      <a:r>
                        <a:rPr lang="en-IN" sz="2000" dirty="0">
                          <a:effectLst/>
                        </a:rPr>
                        <a:t> </a:t>
                      </a:r>
                      <a:endParaRPr lang="en-IN" sz="2000" b="1" dirty="0">
                        <a:effectLst/>
                        <a:latin typeface="Arial"/>
                        <a:ea typeface="Calibri"/>
                      </a:endParaRPr>
                    </a:p>
                  </a:txBody>
                  <a:tcPr marL="0" marR="0" marT="0" marB="0"/>
                </a:tc>
              </a:tr>
              <a:tr h="445850">
                <a:tc>
                  <a:txBody>
                    <a:bodyPr/>
                    <a:lstStyle/>
                    <a:p>
                      <a:pPr>
                        <a:lnSpc>
                          <a:spcPct val="115000"/>
                        </a:lnSpc>
                        <a:spcAft>
                          <a:spcPts val="0"/>
                        </a:spcAft>
                      </a:pPr>
                      <a:r>
                        <a:rPr lang="en-IN" sz="1100">
                          <a:effectLst/>
                        </a:rPr>
                        <a:t>3.</a:t>
                      </a:r>
                      <a:endParaRPr lang="en-IN" sz="1100" b="1">
                        <a:effectLst/>
                        <a:latin typeface="Arial"/>
                        <a:ea typeface="Calibri"/>
                      </a:endParaRPr>
                    </a:p>
                  </a:txBody>
                  <a:tcPr marL="0" marR="0" marT="0" marB="0"/>
                </a:tc>
                <a:tc>
                  <a:txBody>
                    <a:bodyPr/>
                    <a:lstStyle/>
                    <a:p>
                      <a:pPr>
                        <a:lnSpc>
                          <a:spcPct val="115000"/>
                        </a:lnSpc>
                        <a:spcAft>
                          <a:spcPts val="0"/>
                        </a:spcAft>
                      </a:pPr>
                      <a:r>
                        <a:rPr lang="en-IN" sz="2000">
                          <a:effectLst/>
                        </a:rPr>
                        <a:t> Holds pencil to scribble/ draw</a:t>
                      </a:r>
                      <a:endParaRPr lang="en-IN" sz="2000" b="1">
                        <a:effectLst/>
                        <a:latin typeface="Arial"/>
                        <a:ea typeface="Calibri"/>
                      </a:endParaRPr>
                    </a:p>
                  </a:txBody>
                  <a:tcPr marL="0" marR="0" marT="0" marB="0" anchor="ctr"/>
                </a:tc>
                <a:tc>
                  <a:txBody>
                    <a:bodyPr/>
                    <a:lstStyle/>
                    <a:p>
                      <a:pPr>
                        <a:lnSpc>
                          <a:spcPct val="115000"/>
                        </a:lnSpc>
                        <a:spcAft>
                          <a:spcPts val="0"/>
                        </a:spcAft>
                      </a:pPr>
                      <a:r>
                        <a:rPr lang="en-IN" sz="2000">
                          <a:effectLst/>
                        </a:rPr>
                        <a:t> </a:t>
                      </a:r>
                      <a:endParaRPr lang="en-IN" sz="2000" b="1">
                        <a:effectLst/>
                        <a:latin typeface="Arial"/>
                        <a:ea typeface="Calibri"/>
                      </a:endParaRPr>
                    </a:p>
                  </a:txBody>
                  <a:tcPr marL="0" marR="0" marT="0" marB="0"/>
                </a:tc>
                <a:tc>
                  <a:txBody>
                    <a:bodyPr/>
                    <a:lstStyle/>
                    <a:p>
                      <a:pPr>
                        <a:lnSpc>
                          <a:spcPct val="115000"/>
                        </a:lnSpc>
                        <a:spcAft>
                          <a:spcPts val="0"/>
                        </a:spcAft>
                      </a:pPr>
                      <a:r>
                        <a:rPr lang="en-IN" sz="2000">
                          <a:effectLst/>
                        </a:rPr>
                        <a:t> </a:t>
                      </a:r>
                      <a:endParaRPr lang="en-IN" sz="2000" b="1">
                        <a:effectLst/>
                        <a:latin typeface="Arial"/>
                        <a:ea typeface="Calibri"/>
                      </a:endParaRPr>
                    </a:p>
                  </a:txBody>
                  <a:tcPr marL="0" marR="0" marT="0" marB="0"/>
                </a:tc>
                <a:tc>
                  <a:txBody>
                    <a:bodyPr/>
                    <a:lstStyle/>
                    <a:p>
                      <a:pPr>
                        <a:lnSpc>
                          <a:spcPct val="115000"/>
                        </a:lnSpc>
                        <a:spcAft>
                          <a:spcPts val="0"/>
                        </a:spcAft>
                      </a:pPr>
                      <a:r>
                        <a:rPr lang="en-IN" sz="2000" dirty="0">
                          <a:effectLst/>
                        </a:rPr>
                        <a:t> </a:t>
                      </a:r>
                      <a:endParaRPr lang="en-IN" sz="2000" b="1" dirty="0">
                        <a:effectLst/>
                        <a:latin typeface="Arial"/>
                        <a:ea typeface="Calibri"/>
                      </a:endParaRPr>
                    </a:p>
                  </a:txBody>
                  <a:tcPr marL="0" marR="0" marT="0" marB="0"/>
                </a:tc>
              </a:tr>
              <a:tr h="445850">
                <a:tc>
                  <a:txBody>
                    <a:bodyPr/>
                    <a:lstStyle/>
                    <a:p>
                      <a:pPr>
                        <a:lnSpc>
                          <a:spcPct val="115000"/>
                        </a:lnSpc>
                        <a:spcAft>
                          <a:spcPts val="0"/>
                        </a:spcAft>
                      </a:pPr>
                      <a:r>
                        <a:rPr lang="en-IN" sz="1100">
                          <a:effectLst/>
                        </a:rPr>
                        <a:t>4.</a:t>
                      </a:r>
                      <a:endParaRPr lang="en-IN" sz="1100" b="1">
                        <a:effectLst/>
                        <a:latin typeface="Arial"/>
                        <a:ea typeface="Calibri"/>
                      </a:endParaRPr>
                    </a:p>
                  </a:txBody>
                  <a:tcPr marL="0" marR="0" marT="0" marB="0"/>
                </a:tc>
                <a:tc>
                  <a:txBody>
                    <a:bodyPr/>
                    <a:lstStyle/>
                    <a:p>
                      <a:pPr>
                        <a:lnSpc>
                          <a:spcPct val="115000"/>
                        </a:lnSpc>
                        <a:spcAft>
                          <a:spcPts val="0"/>
                        </a:spcAft>
                      </a:pPr>
                      <a:r>
                        <a:rPr lang="en-IN" sz="2000">
                          <a:effectLst/>
                        </a:rPr>
                        <a:t> Folds paper in to half in imitation*</a:t>
                      </a:r>
                      <a:endParaRPr lang="en-IN" sz="2000" b="1">
                        <a:effectLst/>
                        <a:latin typeface="Arial"/>
                        <a:ea typeface="Calibri"/>
                      </a:endParaRPr>
                    </a:p>
                  </a:txBody>
                  <a:tcPr marL="0" marR="0" marT="0" marB="0" anchor="ctr"/>
                </a:tc>
                <a:tc>
                  <a:txBody>
                    <a:bodyPr/>
                    <a:lstStyle/>
                    <a:p>
                      <a:pPr>
                        <a:lnSpc>
                          <a:spcPct val="115000"/>
                        </a:lnSpc>
                        <a:spcAft>
                          <a:spcPts val="0"/>
                        </a:spcAft>
                      </a:pPr>
                      <a:r>
                        <a:rPr lang="en-IN" sz="2000">
                          <a:effectLst/>
                        </a:rPr>
                        <a:t> </a:t>
                      </a:r>
                      <a:endParaRPr lang="en-IN" sz="2000" b="1">
                        <a:effectLst/>
                        <a:latin typeface="Arial"/>
                        <a:ea typeface="Calibri"/>
                      </a:endParaRPr>
                    </a:p>
                  </a:txBody>
                  <a:tcPr marL="0" marR="0" marT="0" marB="0"/>
                </a:tc>
                <a:tc>
                  <a:txBody>
                    <a:bodyPr/>
                    <a:lstStyle/>
                    <a:p>
                      <a:pPr>
                        <a:lnSpc>
                          <a:spcPct val="115000"/>
                        </a:lnSpc>
                        <a:spcAft>
                          <a:spcPts val="0"/>
                        </a:spcAft>
                      </a:pPr>
                      <a:r>
                        <a:rPr lang="en-IN" sz="2000">
                          <a:effectLst/>
                        </a:rPr>
                        <a:t> </a:t>
                      </a:r>
                      <a:endParaRPr lang="en-IN" sz="2000" b="1">
                        <a:effectLst/>
                        <a:latin typeface="Arial"/>
                        <a:ea typeface="Calibri"/>
                      </a:endParaRPr>
                    </a:p>
                  </a:txBody>
                  <a:tcPr marL="0" marR="0" marT="0" marB="0"/>
                </a:tc>
                <a:tc>
                  <a:txBody>
                    <a:bodyPr/>
                    <a:lstStyle/>
                    <a:p>
                      <a:pPr>
                        <a:lnSpc>
                          <a:spcPct val="115000"/>
                        </a:lnSpc>
                        <a:spcAft>
                          <a:spcPts val="0"/>
                        </a:spcAft>
                      </a:pPr>
                      <a:r>
                        <a:rPr lang="en-IN" sz="2000" dirty="0">
                          <a:effectLst/>
                        </a:rPr>
                        <a:t> </a:t>
                      </a:r>
                      <a:endParaRPr lang="en-IN" sz="2000" b="1" dirty="0">
                        <a:effectLst/>
                        <a:latin typeface="Arial"/>
                        <a:ea typeface="Calibri"/>
                      </a:endParaRPr>
                    </a:p>
                  </a:txBody>
                  <a:tcPr marL="0" marR="0" marT="0" marB="0"/>
                </a:tc>
              </a:tr>
              <a:tr h="445850">
                <a:tc>
                  <a:txBody>
                    <a:bodyPr/>
                    <a:lstStyle/>
                    <a:p>
                      <a:pPr>
                        <a:lnSpc>
                          <a:spcPct val="115000"/>
                        </a:lnSpc>
                        <a:spcAft>
                          <a:spcPts val="0"/>
                        </a:spcAft>
                      </a:pPr>
                      <a:r>
                        <a:rPr lang="en-IN" sz="1100">
                          <a:effectLst/>
                        </a:rPr>
                        <a:t>5.</a:t>
                      </a:r>
                      <a:endParaRPr lang="en-IN" sz="1100" b="1">
                        <a:effectLst/>
                        <a:latin typeface="Arial"/>
                        <a:ea typeface="Calibri"/>
                      </a:endParaRPr>
                    </a:p>
                  </a:txBody>
                  <a:tcPr marL="0" marR="0" marT="0" marB="0"/>
                </a:tc>
                <a:tc>
                  <a:txBody>
                    <a:bodyPr/>
                    <a:lstStyle/>
                    <a:p>
                      <a:pPr>
                        <a:lnSpc>
                          <a:spcPct val="115000"/>
                        </a:lnSpc>
                        <a:spcAft>
                          <a:spcPts val="0"/>
                        </a:spcAft>
                      </a:pPr>
                      <a:r>
                        <a:rPr lang="en-IN" sz="2000">
                          <a:effectLst/>
                        </a:rPr>
                        <a:t> Takes out small objects from a container</a:t>
                      </a:r>
                      <a:endParaRPr lang="en-IN" sz="2000" b="1">
                        <a:effectLst/>
                        <a:latin typeface="Arial"/>
                        <a:ea typeface="Calibri"/>
                      </a:endParaRPr>
                    </a:p>
                  </a:txBody>
                  <a:tcPr marL="0" marR="0" marT="0" marB="0" anchor="ctr"/>
                </a:tc>
                <a:tc>
                  <a:txBody>
                    <a:bodyPr/>
                    <a:lstStyle/>
                    <a:p>
                      <a:pPr>
                        <a:lnSpc>
                          <a:spcPct val="115000"/>
                        </a:lnSpc>
                        <a:spcAft>
                          <a:spcPts val="0"/>
                        </a:spcAft>
                      </a:pPr>
                      <a:r>
                        <a:rPr lang="en-IN" sz="2000">
                          <a:effectLst/>
                        </a:rPr>
                        <a:t> </a:t>
                      </a:r>
                      <a:endParaRPr lang="en-IN" sz="2000" b="1">
                        <a:effectLst/>
                        <a:latin typeface="Arial"/>
                        <a:ea typeface="Calibri"/>
                      </a:endParaRPr>
                    </a:p>
                  </a:txBody>
                  <a:tcPr marL="0" marR="0" marT="0" marB="0"/>
                </a:tc>
                <a:tc>
                  <a:txBody>
                    <a:bodyPr/>
                    <a:lstStyle/>
                    <a:p>
                      <a:pPr>
                        <a:lnSpc>
                          <a:spcPct val="115000"/>
                        </a:lnSpc>
                        <a:spcAft>
                          <a:spcPts val="0"/>
                        </a:spcAft>
                      </a:pPr>
                      <a:r>
                        <a:rPr lang="en-IN" sz="2000">
                          <a:effectLst/>
                        </a:rPr>
                        <a:t> </a:t>
                      </a:r>
                      <a:endParaRPr lang="en-IN" sz="2000" b="1">
                        <a:effectLst/>
                        <a:latin typeface="Arial"/>
                        <a:ea typeface="Calibri"/>
                      </a:endParaRPr>
                    </a:p>
                  </a:txBody>
                  <a:tcPr marL="0" marR="0" marT="0" marB="0"/>
                </a:tc>
                <a:tc>
                  <a:txBody>
                    <a:bodyPr/>
                    <a:lstStyle/>
                    <a:p>
                      <a:pPr>
                        <a:lnSpc>
                          <a:spcPct val="115000"/>
                        </a:lnSpc>
                        <a:spcAft>
                          <a:spcPts val="0"/>
                        </a:spcAft>
                      </a:pPr>
                      <a:r>
                        <a:rPr lang="en-IN" sz="2000" dirty="0">
                          <a:effectLst/>
                        </a:rPr>
                        <a:t> </a:t>
                      </a:r>
                      <a:endParaRPr lang="en-IN" sz="2000" b="1" dirty="0">
                        <a:effectLst/>
                        <a:latin typeface="Arial"/>
                        <a:ea typeface="Calibri"/>
                      </a:endParaRPr>
                    </a:p>
                  </a:txBody>
                  <a:tcPr marL="0" marR="0" marT="0" marB="0"/>
                </a:tc>
              </a:tr>
            </a:tbl>
          </a:graphicData>
        </a:graphic>
      </p:graphicFrame>
    </p:spTree>
    <p:extLst>
      <p:ext uri="{BB962C8B-B14F-4D97-AF65-F5344CB8AC3E}">
        <p14:creationId xmlns:p14="http://schemas.microsoft.com/office/powerpoint/2010/main" val="3800553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703" y="620688"/>
            <a:ext cx="8704463"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442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0842805"/>
              </p:ext>
            </p:extLst>
          </p:nvPr>
        </p:nvGraphicFramePr>
        <p:xfrm>
          <a:off x="395537" y="260650"/>
          <a:ext cx="8208912" cy="6492565"/>
        </p:xfrm>
        <a:graphic>
          <a:graphicData uri="http://schemas.openxmlformats.org/drawingml/2006/table">
            <a:tbl>
              <a:tblPr firstRow="1" firstCol="1" bandRow="1">
                <a:tableStyleId>{5C22544A-7EE6-4342-B048-85BDC9FD1C3A}</a:tableStyleId>
              </a:tblPr>
              <a:tblGrid>
                <a:gridCol w="522022"/>
                <a:gridCol w="4867063"/>
                <a:gridCol w="930561"/>
                <a:gridCol w="930561"/>
                <a:gridCol w="958705"/>
              </a:tblGrid>
              <a:tr h="748331">
                <a:tc gridSpan="5">
                  <a:txBody>
                    <a:bodyPr/>
                    <a:lstStyle/>
                    <a:p>
                      <a:pPr>
                        <a:lnSpc>
                          <a:spcPct val="115000"/>
                        </a:lnSpc>
                        <a:spcAft>
                          <a:spcPts val="0"/>
                        </a:spcAft>
                      </a:pPr>
                      <a:r>
                        <a:rPr lang="en-IN" sz="2400" dirty="0">
                          <a:effectLst/>
                        </a:rPr>
                        <a:t>Cognitive Skills</a:t>
                      </a:r>
                      <a:endParaRPr lang="en-IN" sz="2400" b="1" dirty="0">
                        <a:effectLst/>
                        <a:latin typeface="Arial"/>
                        <a:ea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882728">
                <a:tc>
                  <a:txBody>
                    <a:bodyPr/>
                    <a:lstStyle/>
                    <a:p>
                      <a:pPr>
                        <a:lnSpc>
                          <a:spcPct val="115000"/>
                        </a:lnSpc>
                        <a:spcAft>
                          <a:spcPts val="0"/>
                        </a:spcAft>
                      </a:pPr>
                      <a:r>
                        <a:rPr lang="en-IN" sz="2400">
                          <a:effectLst/>
                        </a:rPr>
                        <a:t>11.</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Able to sit in one place for at least 15 minutes (to do a task)</a:t>
                      </a:r>
                      <a:endParaRPr lang="en-IN" sz="2400" b="1">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r>
              <a:tr h="1548025">
                <a:tc>
                  <a:txBody>
                    <a:bodyPr/>
                    <a:lstStyle/>
                    <a:p>
                      <a:pPr>
                        <a:lnSpc>
                          <a:spcPct val="115000"/>
                        </a:lnSpc>
                        <a:spcAft>
                          <a:spcPts val="0"/>
                        </a:spcAft>
                      </a:pPr>
                      <a:r>
                        <a:rPr lang="en-IN" sz="2400">
                          <a:effectLst/>
                        </a:rPr>
                        <a:t>12.</a:t>
                      </a:r>
                      <a:endParaRPr lang="en-IN" sz="2400" b="1">
                        <a:effectLst/>
                        <a:latin typeface="Arial"/>
                        <a:ea typeface="Calibri"/>
                      </a:endParaRPr>
                    </a:p>
                  </a:txBody>
                  <a:tcPr marL="0" marR="0" marT="0" marB="0"/>
                </a:tc>
                <a:tc>
                  <a:txBody>
                    <a:bodyPr/>
                    <a:lstStyle/>
                    <a:p>
                      <a:pPr>
                        <a:lnSpc>
                          <a:spcPct val="115000"/>
                        </a:lnSpc>
                        <a:spcAft>
                          <a:spcPts val="0"/>
                        </a:spcAft>
                      </a:pPr>
                      <a:r>
                        <a:rPr lang="en-IN" sz="2400" dirty="0">
                          <a:effectLst/>
                        </a:rPr>
                        <a:t>Comprehends and executes simple instructions (shut the door, brings object as asked)</a:t>
                      </a:r>
                      <a:endParaRPr lang="en-IN" sz="2400" b="1" dirty="0">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r>
              <a:tr h="882728">
                <a:tc>
                  <a:txBody>
                    <a:bodyPr/>
                    <a:lstStyle/>
                    <a:p>
                      <a:pPr>
                        <a:lnSpc>
                          <a:spcPct val="115000"/>
                        </a:lnSpc>
                        <a:spcAft>
                          <a:spcPts val="0"/>
                        </a:spcAft>
                      </a:pPr>
                      <a:r>
                        <a:rPr lang="en-IN" sz="2400">
                          <a:effectLst/>
                        </a:rPr>
                        <a:t>13.</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Identifies sizes/ age (big-small, younger-older)</a:t>
                      </a:r>
                      <a:endParaRPr lang="en-IN" sz="2400" b="1">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r>
              <a:tr h="1548025">
                <a:tc>
                  <a:txBody>
                    <a:bodyPr/>
                    <a:lstStyle/>
                    <a:p>
                      <a:pPr>
                        <a:lnSpc>
                          <a:spcPct val="115000"/>
                        </a:lnSpc>
                        <a:spcAft>
                          <a:spcPts val="0"/>
                        </a:spcAft>
                      </a:pPr>
                      <a:r>
                        <a:rPr lang="en-IN" sz="2400">
                          <a:effectLst/>
                        </a:rPr>
                        <a:t>14.</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Identifies functions of objects (such as telephone, glass of water, vehicle)</a:t>
                      </a:r>
                      <a:endParaRPr lang="en-IN" sz="2400" b="1">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r>
              <a:tr h="882728">
                <a:tc>
                  <a:txBody>
                    <a:bodyPr/>
                    <a:lstStyle/>
                    <a:p>
                      <a:pPr>
                        <a:lnSpc>
                          <a:spcPct val="115000"/>
                        </a:lnSpc>
                        <a:spcAft>
                          <a:spcPts val="0"/>
                        </a:spcAft>
                      </a:pPr>
                      <a:r>
                        <a:rPr lang="en-IN" sz="2400">
                          <a:effectLst/>
                        </a:rPr>
                        <a:t>15.</a:t>
                      </a:r>
                      <a:endParaRPr lang="en-IN" sz="2400" b="1">
                        <a:effectLst/>
                        <a:latin typeface="Arial"/>
                        <a:ea typeface="Calibri"/>
                      </a:endParaRPr>
                    </a:p>
                  </a:txBody>
                  <a:tcPr marL="0" marR="0" marT="0" marB="0"/>
                </a:tc>
                <a:tc>
                  <a:txBody>
                    <a:bodyPr/>
                    <a:lstStyle/>
                    <a:p>
                      <a:pPr>
                        <a:lnSpc>
                          <a:spcPct val="115000"/>
                        </a:lnSpc>
                        <a:spcAft>
                          <a:spcPts val="0"/>
                        </a:spcAft>
                      </a:pPr>
                      <a:r>
                        <a:rPr lang="en-IN" sz="2400" dirty="0">
                          <a:effectLst/>
                        </a:rPr>
                        <a:t>Identifies at least 5 body parts (can name/ point)</a:t>
                      </a:r>
                      <a:endParaRPr lang="en-IN" sz="2400" b="1" dirty="0">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dirty="0">
                          <a:effectLst/>
                        </a:rPr>
                        <a:t> </a:t>
                      </a:r>
                      <a:endParaRPr lang="en-IN" sz="1100" b="1" dirty="0">
                        <a:effectLst/>
                        <a:latin typeface="Arial"/>
                        <a:ea typeface="Calibri"/>
                      </a:endParaRPr>
                    </a:p>
                  </a:txBody>
                  <a:tcPr marL="0" marR="0" marT="0" marB="0"/>
                </a:tc>
              </a:tr>
            </a:tbl>
          </a:graphicData>
        </a:graphic>
      </p:graphicFrame>
    </p:spTree>
    <p:extLst>
      <p:ext uri="{BB962C8B-B14F-4D97-AF65-F5344CB8AC3E}">
        <p14:creationId xmlns:p14="http://schemas.microsoft.com/office/powerpoint/2010/main" val="31042660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1655869"/>
              </p:ext>
            </p:extLst>
          </p:nvPr>
        </p:nvGraphicFramePr>
        <p:xfrm>
          <a:off x="611559" y="476672"/>
          <a:ext cx="8208912" cy="6209749"/>
        </p:xfrm>
        <a:graphic>
          <a:graphicData uri="http://schemas.openxmlformats.org/drawingml/2006/table">
            <a:tbl>
              <a:tblPr firstRow="1" firstCol="1" bandRow="1">
                <a:tableStyleId>{5C22544A-7EE6-4342-B048-85BDC9FD1C3A}</a:tableStyleId>
              </a:tblPr>
              <a:tblGrid>
                <a:gridCol w="522022"/>
                <a:gridCol w="4867063"/>
                <a:gridCol w="930561"/>
                <a:gridCol w="930561"/>
                <a:gridCol w="958705"/>
              </a:tblGrid>
              <a:tr h="752179">
                <a:tc gridSpan="5">
                  <a:txBody>
                    <a:bodyPr/>
                    <a:lstStyle/>
                    <a:p>
                      <a:pPr>
                        <a:lnSpc>
                          <a:spcPct val="115000"/>
                        </a:lnSpc>
                        <a:spcAft>
                          <a:spcPts val="0"/>
                        </a:spcAft>
                      </a:pPr>
                      <a:r>
                        <a:rPr lang="en-IN" sz="2400">
                          <a:effectLst/>
                        </a:rPr>
                        <a:t>Social Skills</a:t>
                      </a:r>
                      <a:endParaRPr lang="en-IN" sz="2400" b="1">
                        <a:effectLst/>
                        <a:latin typeface="Arial"/>
                        <a:ea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752179">
                <a:tc>
                  <a:txBody>
                    <a:bodyPr/>
                    <a:lstStyle/>
                    <a:p>
                      <a:pPr>
                        <a:lnSpc>
                          <a:spcPct val="115000"/>
                        </a:lnSpc>
                        <a:spcAft>
                          <a:spcPts val="0"/>
                        </a:spcAft>
                      </a:pPr>
                      <a:r>
                        <a:rPr lang="en-IN" sz="2400">
                          <a:effectLst/>
                        </a:rPr>
                        <a:t>16.</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Recognizes family members/ familiar people like teacher</a:t>
                      </a:r>
                      <a:endParaRPr lang="en-IN" sz="2400" b="1">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r>
              <a:tr h="1555982">
                <a:tc>
                  <a:txBody>
                    <a:bodyPr/>
                    <a:lstStyle/>
                    <a:p>
                      <a:pPr>
                        <a:lnSpc>
                          <a:spcPct val="115000"/>
                        </a:lnSpc>
                        <a:spcAft>
                          <a:spcPts val="0"/>
                        </a:spcAft>
                      </a:pPr>
                      <a:r>
                        <a:rPr lang="en-IN" sz="2400">
                          <a:effectLst/>
                        </a:rPr>
                        <a:t>17.</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Recognizes spaces (kitchen/bathroom/street) and their function</a:t>
                      </a:r>
                      <a:endParaRPr lang="en-IN" sz="2400" b="1">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r>
              <a:tr h="1555982">
                <a:tc>
                  <a:txBody>
                    <a:bodyPr/>
                    <a:lstStyle/>
                    <a:p>
                      <a:pPr>
                        <a:lnSpc>
                          <a:spcPct val="115000"/>
                        </a:lnSpc>
                        <a:spcAft>
                          <a:spcPts val="0"/>
                        </a:spcAft>
                      </a:pPr>
                      <a:r>
                        <a:rPr lang="en-IN" sz="2400">
                          <a:effectLst/>
                        </a:rPr>
                        <a:t>18.</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Understands rules of simple games (passing a ball or taking turns)</a:t>
                      </a:r>
                      <a:endParaRPr lang="en-IN" sz="2400" b="1">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r>
              <a:tr h="752179">
                <a:tc>
                  <a:txBody>
                    <a:bodyPr/>
                    <a:lstStyle/>
                    <a:p>
                      <a:pPr>
                        <a:lnSpc>
                          <a:spcPct val="115000"/>
                        </a:lnSpc>
                        <a:spcAft>
                          <a:spcPts val="0"/>
                        </a:spcAft>
                      </a:pPr>
                      <a:r>
                        <a:rPr lang="en-IN" sz="2400">
                          <a:effectLst/>
                        </a:rPr>
                        <a:t>19.</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Interacts/ plays &amp; talks with other children</a:t>
                      </a:r>
                      <a:endParaRPr lang="en-IN" sz="2400" b="1">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r>
              <a:tr h="752179">
                <a:tc>
                  <a:txBody>
                    <a:bodyPr/>
                    <a:lstStyle/>
                    <a:p>
                      <a:pPr>
                        <a:lnSpc>
                          <a:spcPct val="115000"/>
                        </a:lnSpc>
                        <a:spcAft>
                          <a:spcPts val="0"/>
                        </a:spcAft>
                      </a:pPr>
                      <a:r>
                        <a:rPr lang="en-IN" sz="2400">
                          <a:effectLst/>
                        </a:rPr>
                        <a:t>20.</a:t>
                      </a:r>
                      <a:endParaRPr lang="en-IN" sz="2400" b="1">
                        <a:effectLst/>
                        <a:latin typeface="Arial"/>
                        <a:ea typeface="Calibri"/>
                      </a:endParaRPr>
                    </a:p>
                  </a:txBody>
                  <a:tcPr marL="0" marR="0" marT="0" marB="0"/>
                </a:tc>
                <a:tc>
                  <a:txBody>
                    <a:bodyPr/>
                    <a:lstStyle/>
                    <a:p>
                      <a:pPr>
                        <a:lnSpc>
                          <a:spcPct val="115000"/>
                        </a:lnSpc>
                        <a:spcAft>
                          <a:spcPts val="0"/>
                        </a:spcAft>
                      </a:pPr>
                      <a:r>
                        <a:rPr lang="en-IN" sz="2400" dirty="0">
                          <a:effectLst/>
                        </a:rPr>
                        <a:t>Can enumerate routine/ daily activities</a:t>
                      </a:r>
                      <a:endParaRPr lang="en-IN" sz="2400" b="1" dirty="0">
                        <a:effectLst/>
                        <a:latin typeface="Arial"/>
                        <a:ea typeface="Calibri"/>
                      </a:endParaRPr>
                    </a:p>
                  </a:txBody>
                  <a:tcPr marL="0" marR="0" marT="0" marB="0" anchor="ctr"/>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a:effectLst/>
                        </a:rPr>
                        <a:t> </a:t>
                      </a:r>
                      <a:endParaRPr lang="en-IN" sz="1100" b="1">
                        <a:effectLst/>
                        <a:latin typeface="Arial"/>
                        <a:ea typeface="Calibri"/>
                      </a:endParaRPr>
                    </a:p>
                  </a:txBody>
                  <a:tcPr marL="0" marR="0" marT="0" marB="0"/>
                </a:tc>
                <a:tc>
                  <a:txBody>
                    <a:bodyPr/>
                    <a:lstStyle/>
                    <a:p>
                      <a:pPr>
                        <a:lnSpc>
                          <a:spcPct val="115000"/>
                        </a:lnSpc>
                        <a:spcAft>
                          <a:spcPts val="0"/>
                        </a:spcAft>
                      </a:pPr>
                      <a:r>
                        <a:rPr lang="en-IN" sz="1100" dirty="0">
                          <a:effectLst/>
                        </a:rPr>
                        <a:t> </a:t>
                      </a:r>
                      <a:endParaRPr lang="en-IN" sz="1100" b="1" dirty="0">
                        <a:effectLst/>
                        <a:latin typeface="Arial"/>
                        <a:ea typeface="Calibri"/>
                      </a:endParaRPr>
                    </a:p>
                  </a:txBody>
                  <a:tcPr marL="0" marR="0" marT="0" marB="0"/>
                </a:tc>
              </a:tr>
            </a:tbl>
          </a:graphicData>
        </a:graphic>
      </p:graphicFrame>
    </p:spTree>
    <p:extLst>
      <p:ext uri="{BB962C8B-B14F-4D97-AF65-F5344CB8AC3E}">
        <p14:creationId xmlns:p14="http://schemas.microsoft.com/office/powerpoint/2010/main" val="3627242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5040896"/>
              </p:ext>
            </p:extLst>
          </p:nvPr>
        </p:nvGraphicFramePr>
        <p:xfrm>
          <a:off x="611561" y="404664"/>
          <a:ext cx="7920878" cy="6342427"/>
        </p:xfrm>
        <a:graphic>
          <a:graphicData uri="http://schemas.openxmlformats.org/drawingml/2006/table">
            <a:tbl>
              <a:tblPr firstRow="1" firstCol="1" bandRow="1">
                <a:tableStyleId>{5C22544A-7EE6-4342-B048-85BDC9FD1C3A}</a:tableStyleId>
              </a:tblPr>
              <a:tblGrid>
                <a:gridCol w="503705"/>
                <a:gridCol w="4696289"/>
                <a:gridCol w="897909"/>
                <a:gridCol w="897909"/>
                <a:gridCol w="925066"/>
              </a:tblGrid>
              <a:tr h="743329">
                <a:tc gridSpan="5">
                  <a:txBody>
                    <a:bodyPr/>
                    <a:lstStyle/>
                    <a:p>
                      <a:pPr>
                        <a:lnSpc>
                          <a:spcPct val="115000"/>
                        </a:lnSpc>
                        <a:spcAft>
                          <a:spcPts val="0"/>
                        </a:spcAft>
                      </a:pPr>
                      <a:r>
                        <a:rPr lang="en-IN" sz="2400" dirty="0">
                          <a:effectLst/>
                        </a:rPr>
                        <a:t>Emotional Skills</a:t>
                      </a:r>
                      <a:endParaRPr lang="en-IN" sz="2400" b="1" dirty="0">
                        <a:effectLst/>
                        <a:latin typeface="Arial"/>
                        <a:ea typeface="Calibri"/>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1537677">
                <a:tc>
                  <a:txBody>
                    <a:bodyPr/>
                    <a:lstStyle/>
                    <a:p>
                      <a:pPr>
                        <a:lnSpc>
                          <a:spcPct val="115000"/>
                        </a:lnSpc>
                        <a:spcAft>
                          <a:spcPts val="0"/>
                        </a:spcAft>
                      </a:pPr>
                      <a:r>
                        <a:rPr lang="en-IN" sz="2400">
                          <a:effectLst/>
                        </a:rPr>
                        <a:t>21.</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Can recognize common emotions (when pictures of faces are shown)</a:t>
                      </a:r>
                      <a:endParaRPr lang="en-IN" sz="2400" b="1">
                        <a:effectLst/>
                        <a:latin typeface="Arial"/>
                        <a:ea typeface="Calibri"/>
                      </a:endParaRPr>
                    </a:p>
                  </a:txBody>
                  <a:tcPr marL="0" marR="0" marT="0" marB="0" anchor="ctr"/>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r>
              <a:tr h="743329">
                <a:tc>
                  <a:txBody>
                    <a:bodyPr/>
                    <a:lstStyle/>
                    <a:p>
                      <a:pPr>
                        <a:lnSpc>
                          <a:spcPct val="115000"/>
                        </a:lnSpc>
                        <a:spcAft>
                          <a:spcPts val="0"/>
                        </a:spcAft>
                      </a:pPr>
                      <a:r>
                        <a:rPr lang="en-IN" sz="2400">
                          <a:effectLst/>
                        </a:rPr>
                        <a:t>22.</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When upset/ frustrated, can be easily comforted</a:t>
                      </a:r>
                      <a:endParaRPr lang="en-IN" sz="2400" b="1">
                        <a:effectLst/>
                        <a:latin typeface="Arial"/>
                        <a:ea typeface="Calibri"/>
                      </a:endParaRPr>
                    </a:p>
                  </a:txBody>
                  <a:tcPr marL="0" marR="0" marT="0" marB="0" anchor="ctr"/>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r>
              <a:tr h="743329">
                <a:tc>
                  <a:txBody>
                    <a:bodyPr/>
                    <a:lstStyle/>
                    <a:p>
                      <a:pPr>
                        <a:lnSpc>
                          <a:spcPct val="115000"/>
                        </a:lnSpc>
                        <a:spcAft>
                          <a:spcPts val="0"/>
                        </a:spcAft>
                      </a:pPr>
                      <a:r>
                        <a:rPr lang="en-IN" sz="2400">
                          <a:effectLst/>
                        </a:rPr>
                        <a:t>23.</a:t>
                      </a:r>
                      <a:endParaRPr lang="en-IN" sz="2400" b="1">
                        <a:effectLst/>
                        <a:latin typeface="Arial"/>
                        <a:ea typeface="Calibri"/>
                      </a:endParaRPr>
                    </a:p>
                  </a:txBody>
                  <a:tcPr marL="0" marR="0" marT="0" marB="0"/>
                </a:tc>
                <a:tc>
                  <a:txBody>
                    <a:bodyPr/>
                    <a:lstStyle/>
                    <a:p>
                      <a:pPr>
                        <a:lnSpc>
                          <a:spcPct val="115000"/>
                        </a:lnSpc>
                        <a:spcAft>
                          <a:spcPts val="0"/>
                        </a:spcAft>
                      </a:pPr>
                      <a:r>
                        <a:rPr lang="en-IN" sz="2400" dirty="0">
                          <a:effectLst/>
                        </a:rPr>
                        <a:t>Is explorative and curious (not inhibited/ anxious)</a:t>
                      </a:r>
                      <a:endParaRPr lang="en-IN" sz="2400" b="1" dirty="0">
                        <a:effectLst/>
                        <a:latin typeface="Arial"/>
                        <a:ea typeface="Calibri"/>
                      </a:endParaRPr>
                    </a:p>
                  </a:txBody>
                  <a:tcPr marL="0" marR="0" marT="0" marB="0" anchor="ctr"/>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r>
              <a:tr h="743329">
                <a:tc>
                  <a:txBody>
                    <a:bodyPr/>
                    <a:lstStyle/>
                    <a:p>
                      <a:pPr>
                        <a:lnSpc>
                          <a:spcPct val="115000"/>
                        </a:lnSpc>
                        <a:spcAft>
                          <a:spcPts val="0"/>
                        </a:spcAft>
                      </a:pPr>
                      <a:r>
                        <a:rPr lang="en-IN" sz="2400">
                          <a:effectLst/>
                        </a:rPr>
                        <a:t>24.</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Is comfortable when mother/caregiver is away/ leaves</a:t>
                      </a:r>
                      <a:endParaRPr lang="en-IN" sz="2400" b="1">
                        <a:effectLst/>
                        <a:latin typeface="Arial"/>
                        <a:ea typeface="Calibri"/>
                      </a:endParaRPr>
                    </a:p>
                  </a:txBody>
                  <a:tcPr marL="0" marR="0" marT="0" marB="0" anchor="ctr"/>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r>
              <a:tr h="1537677">
                <a:tc>
                  <a:txBody>
                    <a:bodyPr/>
                    <a:lstStyle/>
                    <a:p>
                      <a:pPr>
                        <a:lnSpc>
                          <a:spcPct val="115000"/>
                        </a:lnSpc>
                        <a:spcAft>
                          <a:spcPts val="0"/>
                        </a:spcAft>
                      </a:pPr>
                      <a:r>
                        <a:rPr lang="en-IN" sz="2400">
                          <a:effectLst/>
                        </a:rPr>
                        <a:t>25.</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Helpful and caring of other children (shares toys/ comforts others when hurt or crying)</a:t>
                      </a:r>
                      <a:endParaRPr lang="en-IN" sz="2400" b="1">
                        <a:effectLst/>
                        <a:latin typeface="Arial"/>
                        <a:ea typeface="Calibri"/>
                      </a:endParaRPr>
                    </a:p>
                  </a:txBody>
                  <a:tcPr marL="0" marR="0" marT="0" marB="0" anchor="ctr"/>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a:effectLst/>
                        </a:rPr>
                        <a:t> </a:t>
                      </a:r>
                      <a:endParaRPr lang="en-IN" sz="2400" b="1">
                        <a:effectLst/>
                        <a:latin typeface="Arial"/>
                        <a:ea typeface="Calibri"/>
                      </a:endParaRPr>
                    </a:p>
                  </a:txBody>
                  <a:tcPr marL="0" marR="0" marT="0" marB="0"/>
                </a:tc>
                <a:tc>
                  <a:txBody>
                    <a:bodyPr/>
                    <a:lstStyle/>
                    <a:p>
                      <a:pPr>
                        <a:lnSpc>
                          <a:spcPct val="115000"/>
                        </a:lnSpc>
                        <a:spcAft>
                          <a:spcPts val="0"/>
                        </a:spcAft>
                      </a:pPr>
                      <a:r>
                        <a:rPr lang="en-IN" sz="2400" dirty="0">
                          <a:effectLst/>
                        </a:rPr>
                        <a:t> </a:t>
                      </a:r>
                      <a:endParaRPr lang="en-IN" sz="2400" b="1" dirty="0">
                        <a:effectLst/>
                        <a:latin typeface="Arial"/>
                        <a:ea typeface="Calibri"/>
                      </a:endParaRPr>
                    </a:p>
                  </a:txBody>
                  <a:tcPr marL="0" marR="0" marT="0" marB="0"/>
                </a:tc>
              </a:tr>
            </a:tbl>
          </a:graphicData>
        </a:graphic>
      </p:graphicFrame>
    </p:spTree>
    <p:extLst>
      <p:ext uri="{BB962C8B-B14F-4D97-AF65-F5344CB8AC3E}">
        <p14:creationId xmlns:p14="http://schemas.microsoft.com/office/powerpoint/2010/main" val="602044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36</a:t>
            </a:fld>
            <a:endParaRPr lang="en-IN"/>
          </a:p>
        </p:txBody>
      </p:sp>
      <p:sp>
        <p:nvSpPr>
          <p:cNvPr id="4" name="Content Placeholder 3"/>
          <p:cNvSpPr>
            <a:spLocks noGrp="1"/>
          </p:cNvSpPr>
          <p:nvPr>
            <p:ph sz="quarter" idx="1"/>
          </p:nvPr>
        </p:nvSpPr>
        <p:spPr/>
        <p:txBody>
          <a:bodyPr/>
          <a:lstStyle/>
          <a:p>
            <a:pPr marL="0" indent="0">
              <a:buNone/>
            </a:pPr>
            <a:r>
              <a:rPr lang="en-IN" u="sng" dirty="0" smtClean="0"/>
              <a:t>Case 1:</a:t>
            </a:r>
            <a:r>
              <a:rPr lang="en-IN" dirty="0" smtClean="0"/>
              <a:t> A 3-year old child was born prematurely and had extended NICU care. The child now has feeble movements and slow response. </a:t>
            </a:r>
          </a:p>
          <a:p>
            <a:pPr marL="0" indent="0">
              <a:buNone/>
            </a:pPr>
            <a:r>
              <a:rPr lang="en-IN" u="sng" dirty="0" smtClean="0"/>
              <a:t>Case 2:</a:t>
            </a:r>
            <a:r>
              <a:rPr lang="en-IN" dirty="0" smtClean="0"/>
              <a:t> A 5-year old boy has not yet attained toilet control and does not seem to grasp concepts at school.</a:t>
            </a:r>
          </a:p>
          <a:p>
            <a:pPr marL="0" indent="0">
              <a:buNone/>
            </a:pPr>
            <a:r>
              <a:rPr lang="en-IN" u="sng" dirty="0" smtClean="0"/>
              <a:t>Case 3:</a:t>
            </a:r>
            <a:r>
              <a:rPr lang="en-IN" dirty="0" smtClean="0"/>
              <a:t> A 6 year old girl has adequate self-help skills and </a:t>
            </a:r>
            <a:r>
              <a:rPr lang="en-IN" smtClean="0"/>
              <a:t>comprehends instructions</a:t>
            </a:r>
            <a:r>
              <a:rPr lang="en-IN" dirty="0" smtClean="0"/>
              <a:t>. However, she talks to strangers and is easily angry and irritable. She is also unable to read and write at school.</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fontScale="90000"/>
          </a:bodyPr>
          <a:lstStyle/>
          <a:p>
            <a:r>
              <a:rPr lang="en-IN" b="1" dirty="0" smtClean="0"/>
              <a:t>Responding to Physical and Intellectual Disabilities in Pre-Schoolers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37</a:t>
            </a:fld>
            <a:endParaRPr lang="en-IN"/>
          </a:p>
        </p:txBody>
      </p:sp>
      <p:sp>
        <p:nvSpPr>
          <p:cNvPr id="4" name="Content Placeholder 3"/>
          <p:cNvSpPr>
            <a:spLocks noGrp="1"/>
          </p:cNvSpPr>
          <p:nvPr>
            <p:ph sz="quarter" idx="1"/>
          </p:nvPr>
        </p:nvSpPr>
        <p:spPr>
          <a:xfrm>
            <a:off x="251520" y="1447800"/>
            <a:ext cx="8435280" cy="4572000"/>
          </a:xfrm>
        </p:spPr>
        <p:txBody>
          <a:bodyPr/>
          <a:lstStyle/>
          <a:p>
            <a:pPr marL="0" indent="0">
              <a:buNone/>
            </a:pPr>
            <a:r>
              <a:rPr lang="en-IN" b="1" dirty="0" smtClean="0"/>
              <a:t>Areas of Focus</a:t>
            </a:r>
          </a:p>
          <a:p>
            <a:r>
              <a:rPr lang="en-IN" dirty="0" smtClean="0"/>
              <a:t>Motor skills  (Motor skill development activities)</a:t>
            </a:r>
          </a:p>
          <a:p>
            <a:r>
              <a:rPr lang="en-IN" dirty="0" smtClean="0"/>
              <a:t>Social skills (Social skill development activities)</a:t>
            </a:r>
          </a:p>
          <a:p>
            <a:r>
              <a:rPr lang="en-IN" dirty="0" smtClean="0"/>
              <a:t>Language and communication (Language/ communication skill development activities)</a:t>
            </a:r>
          </a:p>
          <a:p>
            <a:r>
              <a:rPr lang="en-IN" dirty="0" smtClean="0"/>
              <a:t>Self-help skills training</a:t>
            </a:r>
            <a:endParaRPr lang="en-IN" dirty="0"/>
          </a:p>
        </p:txBody>
      </p:sp>
    </p:spTree>
    <p:extLst>
      <p:ext uri="{BB962C8B-B14F-4D97-AF65-F5344CB8AC3E}">
        <p14:creationId xmlns:p14="http://schemas.microsoft.com/office/powerpoint/2010/main" val="2132674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IN" b="1" dirty="0" smtClean="0"/>
              <a:t>Severe Motor Skill Problems/ Cerebral Palsy</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38</a:t>
            </a:fld>
            <a:endParaRPr lang="en-IN"/>
          </a:p>
        </p:txBody>
      </p:sp>
      <p:sp>
        <p:nvSpPr>
          <p:cNvPr id="4" name="Content Placeholder 3"/>
          <p:cNvSpPr>
            <a:spLocks noGrp="1"/>
          </p:cNvSpPr>
          <p:nvPr>
            <p:ph sz="quarter" idx="1"/>
          </p:nvPr>
        </p:nvSpPr>
        <p:spPr>
          <a:xfrm>
            <a:off x="251520" y="1447800"/>
            <a:ext cx="8435280" cy="4572000"/>
          </a:xfrm>
        </p:spPr>
        <p:txBody>
          <a:bodyPr/>
          <a:lstStyle/>
          <a:p>
            <a:r>
              <a:rPr lang="en-IN" dirty="0" smtClean="0"/>
              <a:t>Passive joint exercises</a:t>
            </a:r>
          </a:p>
          <a:p>
            <a:r>
              <a:rPr lang="en-IN" dirty="0" smtClean="0"/>
              <a:t>Active joint exercises</a:t>
            </a:r>
          </a:p>
          <a:p>
            <a:r>
              <a:rPr lang="en-IN" dirty="0" smtClean="0"/>
              <a:t>Pressure point massages</a:t>
            </a:r>
          </a:p>
          <a:p>
            <a:r>
              <a:rPr lang="en-IN" dirty="0" smtClean="0"/>
              <a:t>Special chair and other prosthesis</a:t>
            </a:r>
            <a:endParaRPr lang="en-IN" dirty="0"/>
          </a:p>
        </p:txBody>
      </p:sp>
    </p:spTree>
    <p:extLst>
      <p:ext uri="{BB962C8B-B14F-4D97-AF65-F5344CB8AC3E}">
        <p14:creationId xmlns:p14="http://schemas.microsoft.com/office/powerpoint/2010/main" val="4040520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772400" cy="1152128"/>
          </a:xfrm>
        </p:spPr>
        <p:txBody>
          <a:bodyPr>
            <a:normAutofit fontScale="90000"/>
          </a:bodyPr>
          <a:lstStyle/>
          <a:p>
            <a:r>
              <a:rPr lang="en-IN" b="1" dirty="0" smtClean="0"/>
              <a:t>Severe Speech and Language Problems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39</a:t>
            </a:fld>
            <a:endParaRPr lang="en-IN"/>
          </a:p>
        </p:txBody>
      </p:sp>
      <p:sp>
        <p:nvSpPr>
          <p:cNvPr id="4" name="Content Placeholder 3"/>
          <p:cNvSpPr>
            <a:spLocks noGrp="1"/>
          </p:cNvSpPr>
          <p:nvPr>
            <p:ph sz="quarter" idx="1"/>
          </p:nvPr>
        </p:nvSpPr>
        <p:spPr>
          <a:xfrm>
            <a:off x="251520" y="1447800"/>
            <a:ext cx="8435280" cy="4572000"/>
          </a:xfrm>
        </p:spPr>
        <p:txBody>
          <a:bodyPr/>
          <a:lstStyle/>
          <a:p>
            <a:r>
              <a:rPr lang="en-IN" dirty="0"/>
              <a:t>Oral Stimulation Therapy</a:t>
            </a:r>
          </a:p>
          <a:p>
            <a:pPr lvl="1"/>
            <a:r>
              <a:rPr lang="en-IN" dirty="0"/>
              <a:t>Oral/ mouth massages </a:t>
            </a:r>
          </a:p>
          <a:p>
            <a:pPr lvl="1"/>
            <a:r>
              <a:rPr lang="en-IN" dirty="0"/>
              <a:t>Blowing balloon/ straw/ whistle</a:t>
            </a:r>
          </a:p>
          <a:p>
            <a:pPr marL="0" indent="0">
              <a:buNone/>
            </a:pPr>
            <a:endParaRPr lang="en-IN" dirty="0" smtClean="0"/>
          </a:p>
          <a:p>
            <a:r>
              <a:rPr lang="en-IN" dirty="0" smtClean="0"/>
              <a:t>Make different kinds of sounds using lip/tongue/palate </a:t>
            </a:r>
          </a:p>
          <a:p>
            <a:pPr lvl="1"/>
            <a:endParaRPr lang="en-IN" dirty="0"/>
          </a:p>
        </p:txBody>
      </p:sp>
    </p:spTree>
    <p:extLst>
      <p:ext uri="{BB962C8B-B14F-4D97-AF65-F5344CB8AC3E}">
        <p14:creationId xmlns:p14="http://schemas.microsoft.com/office/powerpoint/2010/main" val="264502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8229600" cy="3705275"/>
          </a:xfrm>
        </p:spPr>
        <p:txBody>
          <a:bodyPr>
            <a:normAutofit/>
          </a:bodyPr>
          <a:lstStyle/>
          <a:p>
            <a:pPr marL="0" indent="0" algn="ctr">
              <a:buNone/>
            </a:pPr>
            <a:r>
              <a:rPr lang="en-IN" sz="6000" b="1" dirty="0" smtClean="0"/>
              <a:t>I. Children &amp; Childhood</a:t>
            </a:r>
            <a:endParaRPr lang="en-IN" sz="6000" b="1" dirty="0"/>
          </a:p>
        </p:txBody>
      </p:sp>
    </p:spTree>
    <p:extLst>
      <p:ext uri="{BB962C8B-B14F-4D97-AF65-F5344CB8AC3E}">
        <p14:creationId xmlns:p14="http://schemas.microsoft.com/office/powerpoint/2010/main" val="29922241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IN" b="1" dirty="0" smtClean="0"/>
              <a:t>Techniques for Teaching Self-Help Skills Training</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40</a:t>
            </a:fld>
            <a:endParaRPr lang="en-IN"/>
          </a:p>
        </p:txBody>
      </p:sp>
      <p:sp>
        <p:nvSpPr>
          <p:cNvPr id="4" name="Content Placeholder 3"/>
          <p:cNvSpPr>
            <a:spLocks noGrp="1"/>
          </p:cNvSpPr>
          <p:nvPr>
            <p:ph sz="quarter" idx="1"/>
          </p:nvPr>
        </p:nvSpPr>
        <p:spPr>
          <a:xfrm>
            <a:off x="179512" y="1447800"/>
            <a:ext cx="8507288" cy="5005536"/>
          </a:xfrm>
        </p:spPr>
        <p:txBody>
          <a:bodyPr/>
          <a:lstStyle/>
          <a:p>
            <a:r>
              <a:rPr lang="en-IN" dirty="0" smtClean="0"/>
              <a:t>Define target behaviour. (What do you want child to be able to do?)</a:t>
            </a:r>
          </a:p>
          <a:p>
            <a:r>
              <a:rPr lang="en-IN" dirty="0" smtClean="0"/>
              <a:t>Prompts: physically guide child through behaviour/ action.</a:t>
            </a:r>
          </a:p>
          <a:p>
            <a:r>
              <a:rPr lang="en-IN" dirty="0" smtClean="0"/>
              <a:t>Clear instruction on what to do</a:t>
            </a:r>
          </a:p>
          <a:p>
            <a:r>
              <a:rPr lang="en-IN" dirty="0" smtClean="0"/>
              <a:t>Modelling/ demonstration</a:t>
            </a:r>
          </a:p>
          <a:p>
            <a:r>
              <a:rPr lang="en-IN" dirty="0" smtClean="0"/>
              <a:t>Shaping (adding new behaviours)</a:t>
            </a:r>
          </a:p>
          <a:p>
            <a:r>
              <a:rPr lang="en-IN" dirty="0" smtClean="0"/>
              <a:t>Chaining (series of behaviours to make up the target behaviour)</a:t>
            </a:r>
          </a:p>
          <a:p>
            <a:r>
              <a:rPr lang="en-IN" dirty="0" smtClean="0"/>
              <a:t>Rewards </a:t>
            </a:r>
          </a:p>
          <a:p>
            <a:pPr marL="0" indent="0">
              <a:buNone/>
            </a:pPr>
            <a:r>
              <a:rPr lang="en-IN" b="1" dirty="0" smtClean="0">
                <a:solidFill>
                  <a:schemeClr val="bg2">
                    <a:lumMod val="50000"/>
                  </a:schemeClr>
                </a:solidFill>
                <a:latin typeface="Comic Sans MS" panose="030F0702030302020204" pitchFamily="66" charset="0"/>
              </a:rPr>
              <a:t>Let us use an example…how to train a child to brush her teeth or have a bath?</a:t>
            </a:r>
            <a:endParaRPr lang="en-IN" b="1" dirty="0">
              <a:solidFill>
                <a:schemeClr val="bg2">
                  <a:lumMod val="50000"/>
                </a:schemeClr>
              </a:solidFill>
              <a:latin typeface="Comic Sans MS" panose="030F0702030302020204" pitchFamily="66" charset="0"/>
            </a:endParaRPr>
          </a:p>
        </p:txBody>
      </p:sp>
    </p:spTree>
    <p:extLst>
      <p:ext uri="{BB962C8B-B14F-4D97-AF65-F5344CB8AC3E}">
        <p14:creationId xmlns:p14="http://schemas.microsoft.com/office/powerpoint/2010/main" val="27198543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428736"/>
            <a:ext cx="7772400" cy="2571768"/>
          </a:xfrm>
        </p:spPr>
        <p:txBody>
          <a:bodyPr>
            <a:noAutofit/>
          </a:bodyPr>
          <a:lstStyle/>
          <a:p>
            <a:pPr algn="ctr">
              <a:spcBef>
                <a:spcPts val="580"/>
              </a:spcBef>
              <a:buClr>
                <a:schemeClr val="accent1"/>
              </a:buClr>
              <a:buSzPct val="85000"/>
            </a:pPr>
            <a:r>
              <a:rPr lang="en-IN" sz="6000" b="1" dirty="0" smtClean="0">
                <a:solidFill>
                  <a:schemeClr val="tx1"/>
                </a:solidFill>
                <a:latin typeface="+mn-lt"/>
                <a:ea typeface="+mn-ea"/>
                <a:cs typeface="+mn-cs"/>
              </a:rPr>
              <a:t>DAY 1/EVENING: </a:t>
            </a:r>
            <a:br>
              <a:rPr lang="en-IN" sz="6000" b="1" dirty="0" smtClean="0">
                <a:solidFill>
                  <a:schemeClr val="tx1"/>
                </a:solidFill>
                <a:latin typeface="+mn-lt"/>
                <a:ea typeface="+mn-ea"/>
                <a:cs typeface="+mn-cs"/>
              </a:rPr>
            </a:br>
            <a:r>
              <a:rPr lang="en-IN" sz="6000" b="1" dirty="0" smtClean="0">
                <a:solidFill>
                  <a:schemeClr val="tx1"/>
                </a:solidFill>
                <a:latin typeface="+mn-lt"/>
                <a:ea typeface="+mn-ea"/>
                <a:cs typeface="+mn-cs"/>
              </a:rPr>
              <a:t>FILM SCREENING</a:t>
            </a:r>
          </a:p>
        </p:txBody>
      </p:sp>
      <p:sp>
        <p:nvSpPr>
          <p:cNvPr id="3" name="Slide Number Placeholder 2"/>
          <p:cNvSpPr>
            <a:spLocks noGrp="1"/>
          </p:cNvSpPr>
          <p:nvPr>
            <p:ph type="sldNum" sz="quarter" idx="12"/>
          </p:nvPr>
        </p:nvSpPr>
        <p:spPr/>
        <p:txBody>
          <a:bodyPr/>
          <a:lstStyle/>
          <a:p>
            <a:fld id="{F42C4A4B-6EFE-42E2-BAF9-5D545D2F71FF}" type="slidenum">
              <a:rPr lang="en-IN" smtClean="0"/>
              <a:pPr/>
              <a:t>41</a:t>
            </a:fld>
            <a:endParaRPr lang="en-IN"/>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928670"/>
            <a:ext cx="7772400" cy="3714768"/>
          </a:xfrm>
        </p:spPr>
        <p:txBody>
          <a:bodyPr>
            <a:noAutofit/>
          </a:bodyPr>
          <a:lstStyle/>
          <a:p>
            <a:pPr algn="ctr">
              <a:spcBef>
                <a:spcPts val="580"/>
              </a:spcBef>
              <a:buClr>
                <a:schemeClr val="accent1"/>
              </a:buClr>
              <a:buSzPct val="85000"/>
            </a:pPr>
            <a:r>
              <a:rPr lang="en-IN" sz="6000" b="1" dirty="0" smtClean="0">
                <a:solidFill>
                  <a:schemeClr val="tx1"/>
                </a:solidFill>
                <a:latin typeface="+mn-lt"/>
                <a:ea typeface="+mn-ea"/>
                <a:cs typeface="+mn-cs"/>
              </a:rPr>
              <a:t>III. Common Emotional &amp; Behavioural Issues in Pre-School Children</a:t>
            </a:r>
          </a:p>
        </p:txBody>
      </p:sp>
      <p:sp>
        <p:nvSpPr>
          <p:cNvPr id="3" name="Slide Number Placeholder 2"/>
          <p:cNvSpPr>
            <a:spLocks noGrp="1"/>
          </p:cNvSpPr>
          <p:nvPr>
            <p:ph type="sldNum" sz="quarter" idx="12"/>
          </p:nvPr>
        </p:nvSpPr>
        <p:spPr/>
        <p:txBody>
          <a:bodyPr/>
          <a:lstStyle/>
          <a:p>
            <a:fld id="{F42C4A4B-6EFE-42E2-BAF9-5D545D2F71FF}" type="slidenum">
              <a:rPr lang="en-IN" smtClean="0"/>
              <a:pPr/>
              <a:t>42</a:t>
            </a:fld>
            <a:endParaRPr lang="en-IN"/>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74638"/>
            <a:ext cx="8358246" cy="1082660"/>
          </a:xfrm>
        </p:spPr>
        <p:txBody>
          <a:bodyPr>
            <a:normAutofit fontScale="90000"/>
          </a:bodyPr>
          <a:lstStyle/>
          <a:p>
            <a:pPr algn="ctr"/>
            <a:r>
              <a:rPr lang="en-IN" b="1" dirty="0" smtClean="0"/>
              <a:t>Identifying Common Emotional &amp; Behavioural Issues in Pre-</a:t>
            </a:r>
            <a:r>
              <a:rPr lang="en-IN" b="1" dirty="0" err="1" smtClean="0"/>
              <a:t>Schoolers</a:t>
            </a:r>
            <a:r>
              <a:rPr lang="en-IN" b="1" dirty="0" smtClean="0"/>
              <a:t> </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43</a:t>
            </a:fld>
            <a:endParaRPr lang="en-IN"/>
          </a:p>
        </p:txBody>
      </p:sp>
      <p:sp>
        <p:nvSpPr>
          <p:cNvPr id="4" name="Content Placeholder 3"/>
          <p:cNvSpPr>
            <a:spLocks noGrp="1"/>
          </p:cNvSpPr>
          <p:nvPr>
            <p:ph sz="quarter" idx="1"/>
          </p:nvPr>
        </p:nvSpPr>
        <p:spPr>
          <a:xfrm>
            <a:off x="500034" y="1447800"/>
            <a:ext cx="8186766" cy="5124472"/>
          </a:xfrm>
        </p:spPr>
        <p:txBody>
          <a:bodyPr>
            <a:normAutofit fontScale="92500" lnSpcReduction="10000"/>
          </a:bodyPr>
          <a:lstStyle/>
          <a:p>
            <a:pPr algn="just" fontAlgn="base">
              <a:buNone/>
            </a:pPr>
            <a:r>
              <a:rPr lang="en-IN" sz="2200" u="sng" dirty="0" smtClean="0">
                <a:latin typeface="Arial" pitchFamily="34" charset="0"/>
                <a:cs typeface="Arial" pitchFamily="34" charset="0"/>
              </a:rPr>
              <a:t>Case 1:</a:t>
            </a:r>
            <a:r>
              <a:rPr lang="en-IN" sz="2200" dirty="0" smtClean="0">
                <a:latin typeface="Arial" pitchFamily="34" charset="0"/>
                <a:cs typeface="Arial" pitchFamily="34" charset="0"/>
              </a:rPr>
              <a:t> </a:t>
            </a:r>
            <a:r>
              <a:rPr lang="en-IN" sz="2200" dirty="0" err="1" smtClean="0">
                <a:latin typeface="Arial" pitchFamily="34" charset="0"/>
                <a:cs typeface="Arial" pitchFamily="34" charset="0"/>
              </a:rPr>
              <a:t>Rashmi</a:t>
            </a:r>
            <a:r>
              <a:rPr lang="en-IN" sz="2200" dirty="0" smtClean="0">
                <a:latin typeface="Arial" pitchFamily="34" charset="0"/>
                <a:cs typeface="Arial" pitchFamily="34" charset="0"/>
              </a:rPr>
              <a:t>, a 5 year old child’s father left home two months ago in search of work. The child has become very clingy to the mother. It is now time for the child to resume school but she refuses to go—she becomes very tearful and throws tantrums daily at school time as well as other times when she does not get what she wants. She also wets her bed at night now-a-days.</a:t>
            </a:r>
          </a:p>
          <a:p>
            <a:pPr algn="just" fontAlgn="base">
              <a:buNone/>
            </a:pPr>
            <a:endParaRPr lang="en-IN" sz="2200" dirty="0" smtClean="0">
              <a:latin typeface="Arial" pitchFamily="34" charset="0"/>
              <a:cs typeface="Arial" pitchFamily="34" charset="0"/>
            </a:endParaRPr>
          </a:p>
          <a:p>
            <a:pPr algn="just" fontAlgn="base">
              <a:buNone/>
            </a:pPr>
            <a:r>
              <a:rPr lang="en-IN" sz="2200" u="sng" dirty="0" smtClean="0">
                <a:latin typeface="Arial" pitchFamily="34" charset="0"/>
                <a:cs typeface="Arial" pitchFamily="34" charset="0"/>
              </a:rPr>
              <a:t>Case 2:</a:t>
            </a:r>
            <a:r>
              <a:rPr lang="en-IN" sz="2200" dirty="0" smtClean="0">
                <a:latin typeface="Arial" pitchFamily="34" charset="0"/>
                <a:cs typeface="Arial" pitchFamily="34" charset="0"/>
              </a:rPr>
              <a:t> Raul, a 4 year old boy. His uncle’s family has re-located to stay with his family. He has three cousins with whom he has to share sleeping space and toys. He is observed in school to be pushing and hitting other children and snatching their things.</a:t>
            </a:r>
          </a:p>
          <a:p>
            <a:pPr algn="just" fontAlgn="base">
              <a:buNone/>
            </a:pPr>
            <a:endParaRPr lang="en-IN" sz="2200" dirty="0" smtClean="0">
              <a:latin typeface="Arial" pitchFamily="34" charset="0"/>
              <a:cs typeface="Arial" pitchFamily="34" charset="0"/>
            </a:endParaRPr>
          </a:p>
          <a:p>
            <a:pPr algn="just" fontAlgn="base">
              <a:buNone/>
            </a:pPr>
            <a:r>
              <a:rPr lang="en-IN" sz="2200" u="sng" dirty="0" smtClean="0">
                <a:latin typeface="Arial" pitchFamily="34" charset="0"/>
                <a:cs typeface="Arial" pitchFamily="34" charset="0"/>
              </a:rPr>
              <a:t>Case 3:</a:t>
            </a:r>
            <a:r>
              <a:rPr lang="en-IN" sz="2200" dirty="0" smtClean="0">
                <a:latin typeface="Arial" pitchFamily="34" charset="0"/>
                <a:cs typeface="Arial" pitchFamily="34" charset="0"/>
              </a:rPr>
              <a:t> </a:t>
            </a:r>
            <a:r>
              <a:rPr lang="en-IN" sz="2200" dirty="0" err="1" smtClean="0">
                <a:latin typeface="Arial" pitchFamily="34" charset="0"/>
                <a:cs typeface="Arial" pitchFamily="34" charset="0"/>
              </a:rPr>
              <a:t>Teesta</a:t>
            </a:r>
            <a:r>
              <a:rPr lang="en-IN" sz="2200" dirty="0" smtClean="0">
                <a:latin typeface="Arial" pitchFamily="34" charset="0"/>
                <a:cs typeface="Arial" pitchFamily="34" charset="0"/>
              </a:rPr>
              <a:t> is a 3 year old girl. Her pet dog drowned in the river near her house. It has been a month since the incident and she is found to be silent and crying all the time, and not wanting to play with other children. Her mother also says that she hardly eats any food and keeps waking up and crying in the middle of the night.</a:t>
            </a:r>
          </a:p>
          <a:p>
            <a:pPr algn="just" fontAlgn="base">
              <a:buNone/>
            </a:pPr>
            <a:endParaRPr lang="en-IN" sz="2200" dirty="0" smtClean="0">
              <a:latin typeface="Arial" pitchFamily="34" charset="0"/>
              <a:cs typeface="Arial" pitchFamily="34" charset="0"/>
            </a:endParaRPr>
          </a:p>
          <a:p>
            <a:pPr algn="just" fontAlgn="base">
              <a:buNone/>
            </a:pPr>
            <a:endParaRPr lang="en-IN" sz="2200" dirty="0" smtClean="0">
              <a:latin typeface="Arial" pitchFamily="34" charset="0"/>
              <a:cs typeface="Arial" pitchFamily="34" charset="0"/>
            </a:endParaRPr>
          </a:p>
          <a:p>
            <a:pPr algn="just" fontAlgn="base">
              <a:buNone/>
            </a:pPr>
            <a:endParaRPr lang="en-IN" sz="2200" dirty="0" smtClean="0">
              <a:latin typeface="Arial" pitchFamily="34" charset="0"/>
              <a:cs typeface="Arial" pitchFamily="34" charset="0"/>
            </a:endParaRPr>
          </a:p>
          <a:p>
            <a:endParaRPr lang="en-IN"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lstStyle/>
          <a:p>
            <a:r>
              <a:rPr lang="en-IN" dirty="0" smtClean="0"/>
              <a:t>The Anxious Child…</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44</a:t>
            </a:fld>
            <a:endParaRPr lang="en-IN"/>
          </a:p>
        </p:txBody>
      </p:sp>
      <p:sp>
        <p:nvSpPr>
          <p:cNvPr id="4" name="Content Placeholder 3"/>
          <p:cNvSpPr>
            <a:spLocks noGrp="1"/>
          </p:cNvSpPr>
          <p:nvPr>
            <p:ph sz="quarter" idx="1"/>
          </p:nvPr>
        </p:nvSpPr>
        <p:spPr>
          <a:xfrm>
            <a:off x="571472" y="1285860"/>
            <a:ext cx="8115328" cy="4857784"/>
          </a:xfrm>
        </p:spPr>
        <p:txBody>
          <a:bodyPr>
            <a:normAutofit fontScale="92500" lnSpcReduction="10000"/>
          </a:bodyPr>
          <a:lstStyle/>
          <a:p>
            <a:pPr algn="just" fontAlgn="base"/>
            <a:r>
              <a:rPr lang="en-IN" sz="2200" dirty="0" smtClean="0">
                <a:latin typeface="Arial" pitchFamily="34" charset="0"/>
                <a:cs typeface="Arial" pitchFamily="34" charset="0"/>
              </a:rPr>
              <a:t>clings to parent/ caregiver all the time and refuses to go anywhere on her own/ leave care-giver.</a:t>
            </a:r>
          </a:p>
          <a:p>
            <a:pPr algn="just" fontAlgn="base"/>
            <a:r>
              <a:rPr lang="en-IN" sz="2200" dirty="0" smtClean="0">
                <a:latin typeface="Arial" pitchFamily="34" charset="0"/>
                <a:cs typeface="Arial" pitchFamily="34" charset="0"/>
              </a:rPr>
              <a:t>refuses to go to school and/or shows clinging/ crying behaviour at the time.</a:t>
            </a:r>
          </a:p>
          <a:p>
            <a:pPr algn="just" fontAlgn="base"/>
            <a:r>
              <a:rPr lang="en-IN" sz="2200" dirty="0" smtClean="0">
                <a:latin typeface="Arial" pitchFamily="34" charset="0"/>
                <a:cs typeface="Arial" pitchFamily="34" charset="0"/>
              </a:rPr>
              <a:t>has fears such as:</a:t>
            </a:r>
          </a:p>
          <a:p>
            <a:pPr lvl="1" algn="just" fontAlgn="base"/>
            <a:r>
              <a:rPr lang="en-IN" sz="2200" dirty="0" smtClean="0">
                <a:latin typeface="Arial" pitchFamily="34" charset="0"/>
                <a:cs typeface="Arial" pitchFamily="34" charset="0"/>
              </a:rPr>
              <a:t>being lost and unable to return to home or family.</a:t>
            </a:r>
          </a:p>
          <a:p>
            <a:pPr lvl="1" algn="just" fontAlgn="base"/>
            <a:r>
              <a:rPr lang="en-IN" sz="2200" dirty="0" smtClean="0">
                <a:latin typeface="Arial" pitchFamily="34" charset="0"/>
                <a:cs typeface="Arial" pitchFamily="34" charset="0"/>
              </a:rPr>
              <a:t>being abandoned (“If mom drops me off at school, she’ll never come back”)</a:t>
            </a:r>
          </a:p>
          <a:p>
            <a:pPr lvl="1" algn="just" fontAlgn="base"/>
            <a:r>
              <a:rPr lang="en-IN" sz="2200" dirty="0" smtClean="0">
                <a:latin typeface="Arial" pitchFamily="34" charset="0"/>
                <a:cs typeface="Arial" pitchFamily="34" charset="0"/>
              </a:rPr>
              <a:t>something bad happening to a parent or other loved one during, or because of, the separation.</a:t>
            </a:r>
          </a:p>
          <a:p>
            <a:pPr marL="274320" lvl="1" indent="-274320" algn="just" fontAlgn="base">
              <a:spcBef>
                <a:spcPts val="580"/>
              </a:spcBef>
              <a:buClr>
                <a:schemeClr val="accent1"/>
              </a:buClr>
            </a:pPr>
            <a:r>
              <a:rPr lang="en-IN" sz="2200" dirty="0" smtClean="0">
                <a:latin typeface="Arial" pitchFamily="34" charset="0"/>
                <a:cs typeface="Arial" pitchFamily="34" charset="0"/>
              </a:rPr>
              <a:t>constantly complains of body aches and pains which on medical examination may have no physical basis.</a:t>
            </a:r>
          </a:p>
          <a:p>
            <a:pPr marL="274320" lvl="1" indent="-274320" algn="just" fontAlgn="base">
              <a:spcBef>
                <a:spcPts val="580"/>
              </a:spcBef>
              <a:buClr>
                <a:schemeClr val="accent1"/>
              </a:buClr>
            </a:pPr>
            <a:r>
              <a:rPr lang="en-IN" sz="2200" dirty="0" smtClean="0">
                <a:latin typeface="Arial" pitchFamily="34" charset="0"/>
                <a:cs typeface="Arial" pitchFamily="34" charset="0"/>
              </a:rPr>
              <a:t>has bed-wetting behaviours (recent onset i.e. was toilet trained but has reverted to bed wetting).</a:t>
            </a:r>
          </a:p>
          <a:p>
            <a:pPr marL="274320" lvl="1" indent="-274320" algn="just" fontAlgn="base">
              <a:spcBef>
                <a:spcPts val="580"/>
              </a:spcBef>
              <a:buClr>
                <a:schemeClr val="accent1"/>
              </a:buClr>
            </a:pPr>
            <a:r>
              <a:rPr lang="en-IN" sz="2200" dirty="0" smtClean="0">
                <a:latin typeface="Arial" pitchFamily="34" charset="0"/>
                <a:cs typeface="Arial" pitchFamily="34" charset="0"/>
              </a:rPr>
              <a:t>Has thumb-sucking and nail-biting behaviours.</a:t>
            </a:r>
          </a:p>
          <a:p>
            <a:pPr lvl="1" algn="just" fontAlgn="base">
              <a:buNone/>
            </a:pPr>
            <a:endParaRPr lang="en-IN"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46"/>
          </a:xfrm>
        </p:spPr>
        <p:txBody>
          <a:bodyPr/>
          <a:lstStyle/>
          <a:p>
            <a:r>
              <a:rPr lang="en-IN" dirty="0" smtClean="0"/>
              <a:t>The Angry Child</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45</a:t>
            </a:fld>
            <a:endParaRPr lang="en-IN"/>
          </a:p>
        </p:txBody>
      </p:sp>
      <p:sp>
        <p:nvSpPr>
          <p:cNvPr id="4" name="Content Placeholder 3"/>
          <p:cNvSpPr>
            <a:spLocks noGrp="1"/>
          </p:cNvSpPr>
          <p:nvPr>
            <p:ph sz="quarter" idx="1"/>
          </p:nvPr>
        </p:nvSpPr>
        <p:spPr>
          <a:xfrm>
            <a:off x="428596" y="1447800"/>
            <a:ext cx="8258204" cy="4572000"/>
          </a:xfrm>
        </p:spPr>
        <p:txBody>
          <a:bodyPr/>
          <a:lstStyle/>
          <a:p>
            <a:r>
              <a:rPr lang="en-IN" dirty="0" smtClean="0"/>
              <a:t>Often irritable and easily provoked into verbally or physically abusive behaviours.</a:t>
            </a:r>
          </a:p>
          <a:p>
            <a:r>
              <a:rPr lang="en-IN" dirty="0" smtClean="0"/>
              <a:t>Anger is also expressed in the form of temper tantrums and demanding behaviours.</a:t>
            </a:r>
          </a:p>
          <a:p>
            <a:r>
              <a:rPr lang="en-IN" dirty="0" smtClean="0"/>
              <a:t>Has difficulty controlling aggressive impulses.</a:t>
            </a:r>
          </a:p>
          <a:p>
            <a:r>
              <a:rPr lang="en-IN" dirty="0" smtClean="0"/>
              <a:t>Has poor peer interaction skills.</a:t>
            </a:r>
          </a:p>
          <a:p>
            <a:r>
              <a:rPr lang="en-IN" dirty="0" smtClean="0"/>
              <a:t>Frequently gets into fights with others.</a:t>
            </a:r>
          </a:p>
          <a:p>
            <a:r>
              <a:rPr lang="en-IN" dirty="0" smtClean="0"/>
              <a:t>May not have developed empathy i.e. is unable to identify and respond to others’ feelings/ emotions (social skills deficit).</a:t>
            </a: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The Depressed Child</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46</a:t>
            </a:fld>
            <a:endParaRPr lang="en-IN"/>
          </a:p>
        </p:txBody>
      </p:sp>
      <p:sp>
        <p:nvSpPr>
          <p:cNvPr id="4" name="Content Placeholder 3"/>
          <p:cNvSpPr>
            <a:spLocks noGrp="1"/>
          </p:cNvSpPr>
          <p:nvPr>
            <p:ph sz="quarter" idx="1"/>
          </p:nvPr>
        </p:nvSpPr>
        <p:spPr>
          <a:xfrm>
            <a:off x="357158" y="1447800"/>
            <a:ext cx="8501122" cy="4981596"/>
          </a:xfrm>
        </p:spPr>
        <p:txBody>
          <a:bodyPr/>
          <a:lstStyle/>
          <a:p>
            <a:r>
              <a:rPr lang="en-IN" dirty="0" smtClean="0"/>
              <a:t>Appears sad all the time.</a:t>
            </a:r>
          </a:p>
          <a:p>
            <a:r>
              <a:rPr lang="en-IN" dirty="0" smtClean="0"/>
              <a:t>Cries frequently and easily.</a:t>
            </a:r>
          </a:p>
          <a:p>
            <a:r>
              <a:rPr lang="en-IN" dirty="0" smtClean="0"/>
              <a:t>Is irritable and easily upset.</a:t>
            </a:r>
          </a:p>
          <a:p>
            <a:r>
              <a:rPr lang="en-IN" dirty="0" smtClean="0"/>
              <a:t>Does not perform activities for daily living.</a:t>
            </a:r>
          </a:p>
          <a:p>
            <a:r>
              <a:rPr lang="en-IN" dirty="0" smtClean="0"/>
              <a:t>Is not interested in play and other activities.</a:t>
            </a:r>
          </a:p>
          <a:p>
            <a:r>
              <a:rPr lang="en-IN" dirty="0" smtClean="0"/>
              <a:t>Tends to keep to him/herself and not engage with others.</a:t>
            </a:r>
          </a:p>
          <a:p>
            <a:r>
              <a:rPr lang="en-IN" dirty="0" smtClean="0"/>
              <a:t>Has feeding problems.</a:t>
            </a:r>
          </a:p>
          <a:p>
            <a:r>
              <a:rPr lang="en-IN" dirty="0" smtClean="0"/>
              <a:t>Has sleep problems.</a:t>
            </a:r>
            <a:endParaRPr lang="en-IN"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28736"/>
          </a:xfrm>
        </p:spPr>
        <p:txBody>
          <a:bodyPr>
            <a:normAutofit fontScale="90000"/>
          </a:bodyPr>
          <a:lstStyle/>
          <a:p>
            <a:r>
              <a:rPr lang="en-US" b="1" dirty="0"/>
              <a:t>Addressing Child Psychosocial </a:t>
            </a:r>
            <a:r>
              <a:rPr lang="en-US" b="1" dirty="0" smtClean="0"/>
              <a:t>&amp; Protection </a:t>
            </a:r>
            <a:r>
              <a:rPr lang="en-US" b="1" dirty="0"/>
              <a:t>Issues: Levels of Response and Interventions</a:t>
            </a:r>
            <a:endParaRPr lang="en-IN" b="1" dirty="0"/>
          </a:p>
        </p:txBody>
      </p:sp>
      <p:sp>
        <p:nvSpPr>
          <p:cNvPr id="18" name="Slide Number Placeholder 17"/>
          <p:cNvSpPr>
            <a:spLocks noGrp="1"/>
          </p:cNvSpPr>
          <p:nvPr>
            <p:ph type="sldNum" sz="quarter" idx="12"/>
          </p:nvPr>
        </p:nvSpPr>
        <p:spPr/>
        <p:txBody>
          <a:bodyPr/>
          <a:lstStyle/>
          <a:p>
            <a:fld id="{F42C4A4B-6EFE-42E2-BAF9-5D545D2F71FF}" type="slidenum">
              <a:rPr lang="en-IN" smtClean="0"/>
              <a:pPr/>
              <a:t>47</a:t>
            </a:fld>
            <a:endParaRPr lang="en-IN"/>
          </a:p>
        </p:txBody>
      </p:sp>
      <p:grpSp>
        <p:nvGrpSpPr>
          <p:cNvPr id="3" name="Group 32"/>
          <p:cNvGrpSpPr/>
          <p:nvPr/>
        </p:nvGrpSpPr>
        <p:grpSpPr>
          <a:xfrm>
            <a:off x="539552" y="1556792"/>
            <a:ext cx="7920879" cy="4536504"/>
            <a:chOff x="0" y="0"/>
            <a:chExt cx="6595745" cy="3274210"/>
          </a:xfrm>
        </p:grpSpPr>
        <p:sp>
          <p:nvSpPr>
            <p:cNvPr id="34" name="AutoShape 4"/>
            <p:cNvSpPr>
              <a:spLocks noChangeArrowheads="1"/>
            </p:cNvSpPr>
            <p:nvPr/>
          </p:nvSpPr>
          <p:spPr bwMode="auto">
            <a:xfrm>
              <a:off x="137160" y="7620"/>
              <a:ext cx="5784778" cy="3266590"/>
            </a:xfrm>
            <a:prstGeom prst="triangle">
              <a:avLst>
                <a:gd name="adj" fmla="val 50000"/>
              </a:avLst>
            </a:prstGeom>
            <a:solidFill>
              <a:schemeClr val="tx2">
                <a:lumMod val="100000"/>
                <a:lumOff val="0"/>
              </a:schemeClr>
            </a:solidFill>
            <a:ln w="9525">
              <a:solidFill>
                <a:srgbClr val="000000"/>
              </a:solidFill>
              <a:miter lim="800000"/>
              <a:headEnd/>
              <a:tailEnd/>
            </a:ln>
          </p:spPr>
          <p:txBody>
            <a:bodyPr rot="0" vert="horz" wrap="square" lIns="91440" tIns="45720" rIns="91440" bIns="45720" anchor="t" anchorCtr="0" upright="1">
              <a:noAutofit/>
            </a:bodyPr>
            <a:lstStyle/>
            <a:p>
              <a:endParaRPr lang="en-IN"/>
            </a:p>
          </p:txBody>
        </p:sp>
        <p:cxnSp>
          <p:nvCxnSpPr>
            <p:cNvPr id="35" name="AutoShape 5"/>
            <p:cNvCxnSpPr>
              <a:cxnSpLocks noChangeShapeType="1"/>
            </p:cNvCxnSpPr>
            <p:nvPr/>
          </p:nvCxnSpPr>
          <p:spPr bwMode="auto">
            <a:xfrm>
              <a:off x="624840" y="2712720"/>
              <a:ext cx="481396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AutoShape 6"/>
            <p:cNvCxnSpPr>
              <a:cxnSpLocks noChangeShapeType="1"/>
            </p:cNvCxnSpPr>
            <p:nvPr/>
          </p:nvCxnSpPr>
          <p:spPr bwMode="auto">
            <a:xfrm>
              <a:off x="1211580" y="2065020"/>
              <a:ext cx="3640242" cy="58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AutoShape 7"/>
            <p:cNvCxnSpPr>
              <a:cxnSpLocks noChangeShapeType="1"/>
            </p:cNvCxnSpPr>
            <p:nvPr/>
          </p:nvCxnSpPr>
          <p:spPr bwMode="auto">
            <a:xfrm>
              <a:off x="1927860" y="1264920"/>
              <a:ext cx="2201034"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8" name="Rectangle 37"/>
            <p:cNvSpPr>
              <a:spLocks noChangeArrowheads="1"/>
            </p:cNvSpPr>
            <p:nvPr/>
          </p:nvSpPr>
          <p:spPr bwMode="auto">
            <a:xfrm>
              <a:off x="1706880" y="2811780"/>
              <a:ext cx="2770885" cy="3164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1200">
                  <a:effectLst/>
                  <a:latin typeface="Calibri"/>
                  <a:ea typeface="Calibri"/>
                  <a:cs typeface="Times New Roman"/>
                </a:rPr>
                <a:t>BASIC NEEDS &amp; SOLIDARITY</a:t>
              </a:r>
              <a:endParaRPr lang="en-IN" sz="1100">
                <a:effectLst/>
                <a:latin typeface="Calibri"/>
                <a:ea typeface="Calibri"/>
                <a:cs typeface="Times New Roman"/>
              </a:endParaRPr>
            </a:p>
          </p:txBody>
        </p:sp>
        <p:sp>
          <p:nvSpPr>
            <p:cNvPr id="39" name="Rectangle 38"/>
            <p:cNvSpPr>
              <a:spLocks noChangeArrowheads="1"/>
            </p:cNvSpPr>
            <p:nvPr/>
          </p:nvSpPr>
          <p:spPr bwMode="auto">
            <a:xfrm>
              <a:off x="2125980" y="2232660"/>
              <a:ext cx="2291554" cy="27143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1200">
                  <a:effectLst/>
                  <a:latin typeface="Calibri"/>
                  <a:ea typeface="Calibri"/>
                  <a:cs typeface="Times New Roman"/>
                </a:rPr>
                <a:t>NORMALIZATION</a:t>
              </a:r>
              <a:endParaRPr lang="en-IN" sz="1100">
                <a:effectLst/>
                <a:latin typeface="Calibri"/>
                <a:ea typeface="Calibri"/>
                <a:cs typeface="Times New Roman"/>
              </a:endParaRPr>
            </a:p>
          </p:txBody>
        </p:sp>
        <p:sp>
          <p:nvSpPr>
            <p:cNvPr id="40" name="Rectangle 39"/>
            <p:cNvSpPr>
              <a:spLocks noChangeArrowheads="1"/>
            </p:cNvSpPr>
            <p:nvPr/>
          </p:nvSpPr>
          <p:spPr bwMode="auto">
            <a:xfrm>
              <a:off x="2019300" y="1524000"/>
              <a:ext cx="2110514" cy="40071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1200">
                  <a:effectLst/>
                  <a:latin typeface="Calibri"/>
                  <a:ea typeface="Calibri"/>
                  <a:cs typeface="Times New Roman"/>
                </a:rPr>
                <a:t>DEVELOPMENTAL NEEDS</a:t>
              </a:r>
              <a:endParaRPr lang="en-IN" sz="1100">
                <a:effectLst/>
                <a:latin typeface="Calibri"/>
                <a:ea typeface="Calibri"/>
                <a:cs typeface="Times New Roman"/>
              </a:endParaRPr>
            </a:p>
          </p:txBody>
        </p:sp>
        <p:sp>
          <p:nvSpPr>
            <p:cNvPr id="41" name="Rectangle 40"/>
            <p:cNvSpPr>
              <a:spLocks noChangeArrowheads="1"/>
            </p:cNvSpPr>
            <p:nvPr/>
          </p:nvSpPr>
          <p:spPr bwMode="auto">
            <a:xfrm>
              <a:off x="2506980" y="502920"/>
              <a:ext cx="1078343" cy="711934"/>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algn="ctr">
                <a:lnSpc>
                  <a:spcPct val="115000"/>
                </a:lnSpc>
                <a:spcAft>
                  <a:spcPts val="0"/>
                </a:spcAft>
              </a:pPr>
              <a:r>
                <a:rPr lang="en-US" sz="1200">
                  <a:effectLst/>
                  <a:latin typeface="Calibri"/>
                  <a:ea typeface="Calibri"/>
                  <a:cs typeface="Times New Roman"/>
                </a:rPr>
                <a:t>COUNSELING </a:t>
              </a:r>
              <a:endParaRPr lang="en-IN" sz="1100">
                <a:effectLst/>
                <a:latin typeface="Calibri"/>
                <a:ea typeface="Calibri"/>
                <a:cs typeface="Times New Roman"/>
              </a:endParaRPr>
            </a:p>
            <a:p>
              <a:pPr algn="ctr">
                <a:lnSpc>
                  <a:spcPct val="115000"/>
                </a:lnSpc>
                <a:spcAft>
                  <a:spcPts val="0"/>
                </a:spcAft>
              </a:pPr>
              <a:r>
                <a:rPr lang="en-US" sz="1200">
                  <a:effectLst/>
                  <a:latin typeface="Calibri"/>
                  <a:ea typeface="Calibri"/>
                  <a:cs typeface="Times New Roman"/>
                </a:rPr>
                <a:t>&amp;</a:t>
              </a:r>
              <a:endParaRPr lang="en-IN" sz="1100">
                <a:effectLst/>
                <a:latin typeface="Calibri"/>
                <a:ea typeface="Calibri"/>
                <a:cs typeface="Times New Roman"/>
              </a:endParaRPr>
            </a:p>
            <a:p>
              <a:pPr algn="ctr">
                <a:lnSpc>
                  <a:spcPct val="115000"/>
                </a:lnSpc>
                <a:spcAft>
                  <a:spcPts val="0"/>
                </a:spcAft>
              </a:pPr>
              <a:r>
                <a:rPr lang="en-US" sz="1200">
                  <a:effectLst/>
                  <a:latin typeface="Calibri"/>
                  <a:ea typeface="Calibri"/>
                  <a:cs typeface="Times New Roman"/>
                </a:rPr>
                <a:t>THERAPY</a:t>
              </a:r>
              <a:endParaRPr lang="en-IN" sz="1100">
                <a:effectLst/>
                <a:latin typeface="Calibri"/>
                <a:ea typeface="Calibri"/>
                <a:cs typeface="Times New Roman"/>
              </a:endParaRPr>
            </a:p>
          </p:txBody>
        </p:sp>
        <p:cxnSp>
          <p:nvCxnSpPr>
            <p:cNvPr id="42" name="AutoShape 12"/>
            <p:cNvCxnSpPr>
              <a:cxnSpLocks noChangeShapeType="1"/>
            </p:cNvCxnSpPr>
            <p:nvPr/>
          </p:nvCxnSpPr>
          <p:spPr bwMode="auto">
            <a:xfrm flipV="1">
              <a:off x="137160" y="0"/>
              <a:ext cx="2888136" cy="32665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3" name="AutoShape 13"/>
            <p:cNvCxnSpPr>
              <a:cxnSpLocks noChangeShapeType="1"/>
            </p:cNvCxnSpPr>
            <p:nvPr/>
          </p:nvCxnSpPr>
          <p:spPr bwMode="auto">
            <a:xfrm>
              <a:off x="3025140" y="0"/>
              <a:ext cx="2896641" cy="32665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44" name="AutoShape 14"/>
            <p:cNvCxnSpPr>
              <a:cxnSpLocks noChangeShapeType="1"/>
            </p:cNvCxnSpPr>
            <p:nvPr/>
          </p:nvCxnSpPr>
          <p:spPr bwMode="auto">
            <a:xfrm>
              <a:off x="137160" y="3268980"/>
              <a:ext cx="578477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45" name="Rectangle 44"/>
            <p:cNvSpPr>
              <a:spLocks noChangeArrowheads="1"/>
            </p:cNvSpPr>
            <p:nvPr/>
          </p:nvSpPr>
          <p:spPr bwMode="auto">
            <a:xfrm>
              <a:off x="0" y="1737360"/>
              <a:ext cx="1597162" cy="677420"/>
            </a:xfrm>
            <a:prstGeom prst="rect">
              <a:avLst/>
            </a:prstGeom>
            <a:solidFill>
              <a:schemeClr val="accent1">
                <a:lumMod val="100000"/>
                <a:lumOff val="0"/>
              </a:schemeClr>
            </a:solidFill>
            <a:ln>
              <a:noFill/>
            </a:ln>
            <a:effectLst>
              <a:outerShdw dist="28398" dir="3806097" algn="ctr" rotWithShape="0">
                <a:schemeClr val="accent1">
                  <a:lumMod val="50000"/>
                  <a:lumOff val="0"/>
                  <a:alpha val="50000"/>
                </a:scheme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nSpc>
                  <a:spcPct val="115000"/>
                </a:lnSpc>
                <a:spcAft>
                  <a:spcPts val="0"/>
                </a:spcAft>
              </a:pPr>
              <a:r>
                <a:rPr lang="en-US" sz="1100" dirty="0">
                  <a:solidFill>
                    <a:srgbClr val="FFFFFF"/>
                  </a:solidFill>
                  <a:effectLst/>
                  <a:latin typeface="Calibri"/>
                  <a:ea typeface="Calibri"/>
                  <a:cs typeface="Times New Roman"/>
                </a:rPr>
                <a:t>- Psychological First Aid</a:t>
              </a:r>
              <a:endParaRPr lang="en-IN" sz="1100" dirty="0">
                <a:effectLst/>
                <a:latin typeface="Calibri"/>
                <a:ea typeface="Calibri"/>
                <a:cs typeface="Times New Roman"/>
              </a:endParaRPr>
            </a:p>
            <a:p>
              <a:pPr>
                <a:lnSpc>
                  <a:spcPct val="115000"/>
                </a:lnSpc>
                <a:spcAft>
                  <a:spcPts val="0"/>
                </a:spcAft>
              </a:pPr>
              <a:r>
                <a:rPr lang="en-US" sz="1100" dirty="0">
                  <a:solidFill>
                    <a:srgbClr val="FFFFFF"/>
                  </a:solidFill>
                  <a:effectLst/>
                  <a:latin typeface="Calibri"/>
                  <a:ea typeface="Calibri"/>
                  <a:cs typeface="Times New Roman"/>
                </a:rPr>
                <a:t>- Recreational Groups</a:t>
              </a:r>
              <a:endParaRPr lang="en-IN" sz="1100" dirty="0">
                <a:effectLst/>
                <a:latin typeface="Calibri"/>
                <a:ea typeface="Calibri"/>
                <a:cs typeface="Times New Roman"/>
              </a:endParaRPr>
            </a:p>
            <a:p>
              <a:pPr>
                <a:lnSpc>
                  <a:spcPct val="115000"/>
                </a:lnSpc>
                <a:spcAft>
                  <a:spcPts val="0"/>
                </a:spcAft>
              </a:pPr>
              <a:r>
                <a:rPr lang="en-US" sz="1100" dirty="0">
                  <a:solidFill>
                    <a:srgbClr val="FFFFFF"/>
                  </a:solidFill>
                  <a:effectLst/>
                  <a:latin typeface="Calibri"/>
                  <a:ea typeface="Calibri"/>
                  <a:cs typeface="Times New Roman"/>
                </a:rPr>
                <a:t>- Back to School</a:t>
              </a:r>
              <a:endParaRPr lang="en-IN" sz="1100" dirty="0">
                <a:effectLst/>
                <a:latin typeface="Calibri"/>
                <a:ea typeface="Calibri"/>
                <a:cs typeface="Times New Roman"/>
              </a:endParaRPr>
            </a:p>
            <a:p>
              <a:pPr>
                <a:lnSpc>
                  <a:spcPct val="115000"/>
                </a:lnSpc>
                <a:spcAft>
                  <a:spcPts val="1000"/>
                </a:spcAft>
              </a:pPr>
              <a:r>
                <a:rPr lang="en-US" sz="1100" dirty="0">
                  <a:effectLst/>
                  <a:latin typeface="Calibri"/>
                  <a:ea typeface="Calibri"/>
                  <a:cs typeface="Times New Roman"/>
                </a:rPr>
                <a:t> </a:t>
              </a:r>
              <a:endParaRPr lang="en-IN" sz="1100" dirty="0">
                <a:effectLst/>
                <a:latin typeface="Calibri"/>
                <a:ea typeface="Calibri"/>
                <a:cs typeface="Times New Roman"/>
              </a:endParaRPr>
            </a:p>
          </p:txBody>
        </p:sp>
        <p:sp>
          <p:nvSpPr>
            <p:cNvPr id="46" name="Rectangle 45"/>
            <p:cNvSpPr>
              <a:spLocks noChangeArrowheads="1"/>
            </p:cNvSpPr>
            <p:nvPr/>
          </p:nvSpPr>
          <p:spPr bwMode="auto">
            <a:xfrm>
              <a:off x="3642360" y="457200"/>
              <a:ext cx="1625108" cy="760488"/>
            </a:xfrm>
            <a:prstGeom prst="rect">
              <a:avLst/>
            </a:prstGeom>
            <a:solidFill>
              <a:schemeClr val="accent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0"/>
                </a:spcAft>
              </a:pPr>
              <a:r>
                <a:rPr lang="en-US" sz="1100">
                  <a:solidFill>
                    <a:srgbClr val="FFFFFF"/>
                  </a:solidFill>
                  <a:effectLst/>
                  <a:latin typeface="Calibri"/>
                  <a:ea typeface="Calibri"/>
                  <a:cs typeface="Times New Roman"/>
                </a:rPr>
                <a:t>- In-depth individual work</a:t>
              </a:r>
              <a:endParaRPr lang="en-IN" sz="1100">
                <a:effectLst/>
                <a:latin typeface="Calibri"/>
                <a:ea typeface="Calibri"/>
                <a:cs typeface="Times New Roman"/>
              </a:endParaRPr>
            </a:p>
            <a:p>
              <a:pPr>
                <a:lnSpc>
                  <a:spcPct val="115000"/>
                </a:lnSpc>
                <a:spcAft>
                  <a:spcPts val="0"/>
                </a:spcAft>
              </a:pPr>
              <a:r>
                <a:rPr lang="en-US" sz="1100">
                  <a:solidFill>
                    <a:srgbClr val="FFFFFF"/>
                  </a:solidFill>
                  <a:effectLst/>
                  <a:latin typeface="Calibri"/>
                  <a:ea typeface="Calibri"/>
                  <a:cs typeface="Times New Roman"/>
                </a:rPr>
                <a:t>- Referral</a:t>
              </a:r>
              <a:endParaRPr lang="en-IN" sz="1100">
                <a:effectLst/>
                <a:latin typeface="Calibri"/>
                <a:ea typeface="Calibri"/>
                <a:cs typeface="Times New Roman"/>
              </a:endParaRPr>
            </a:p>
            <a:p>
              <a:pPr>
                <a:lnSpc>
                  <a:spcPct val="115000"/>
                </a:lnSpc>
                <a:spcAft>
                  <a:spcPts val="0"/>
                </a:spcAft>
              </a:pPr>
              <a:r>
                <a:rPr lang="en-US" sz="1100">
                  <a:solidFill>
                    <a:srgbClr val="FFFFFF"/>
                  </a:solidFill>
                  <a:effectLst/>
                  <a:latin typeface="Calibri"/>
                  <a:ea typeface="Calibri"/>
                  <a:cs typeface="Times New Roman"/>
                </a:rPr>
                <a:t>- Therapeutic groups</a:t>
              </a:r>
              <a:endParaRPr lang="en-IN" sz="1100">
                <a:effectLst/>
                <a:latin typeface="Calibri"/>
                <a:ea typeface="Calibri"/>
                <a:cs typeface="Times New Roman"/>
              </a:endParaRPr>
            </a:p>
            <a:p>
              <a:pPr>
                <a:lnSpc>
                  <a:spcPct val="115000"/>
                </a:lnSpc>
                <a:spcAft>
                  <a:spcPts val="1000"/>
                </a:spcAft>
              </a:pPr>
              <a:r>
                <a:rPr lang="en-US" sz="1100">
                  <a:effectLst/>
                  <a:latin typeface="Calibri"/>
                  <a:ea typeface="Calibri"/>
                  <a:cs typeface="Times New Roman"/>
                </a:rPr>
                <a:t> </a:t>
              </a:r>
              <a:endParaRPr lang="en-IN" sz="1100">
                <a:effectLst/>
                <a:latin typeface="Calibri"/>
                <a:ea typeface="Calibri"/>
                <a:cs typeface="Times New Roman"/>
              </a:endParaRPr>
            </a:p>
          </p:txBody>
        </p:sp>
        <p:sp>
          <p:nvSpPr>
            <p:cNvPr id="47" name="Rectangle 46"/>
            <p:cNvSpPr>
              <a:spLocks noChangeArrowheads="1"/>
            </p:cNvSpPr>
            <p:nvPr/>
          </p:nvSpPr>
          <p:spPr bwMode="auto">
            <a:xfrm>
              <a:off x="4831080" y="2286000"/>
              <a:ext cx="1764665" cy="929005"/>
            </a:xfrm>
            <a:prstGeom prst="rect">
              <a:avLst/>
            </a:prstGeom>
            <a:solidFill>
              <a:srgbClr val="4F81BD">
                <a:lumMod val="100000"/>
                <a:lumOff val="0"/>
              </a:srgbClr>
            </a:solidFill>
            <a:ln>
              <a:noFill/>
            </a:ln>
            <a:effectLst>
              <a:outerShdw dist="28398" dir="3806097" algn="ctr" rotWithShape="0">
                <a:srgbClr val="4F81BD">
                  <a:lumMod val="50000"/>
                  <a:lumOff val="0"/>
                  <a:alpha val="50000"/>
                </a:srgbClr>
              </a:outerShdw>
            </a:effectLst>
            <a:extLst>
              <a:ext uri="{91240B29-F687-4F45-9708-019B960494DF}">
                <a14:hiddenLine xmlns:a14="http://schemas.microsoft.com/office/drawing/2010/main" w="38100">
                  <a:solidFill>
                    <a:schemeClr val="lt1">
                      <a:lumMod val="95000"/>
                      <a:lumOff val="0"/>
                    </a:schemeClr>
                  </a:solidFill>
                  <a:miter lim="800000"/>
                  <a:headEnd/>
                  <a:tailEnd/>
                </a14:hiddenLine>
              </a:ext>
            </a:extLst>
          </p:spPr>
          <p:txBody>
            <a:bodyPr rot="0" vert="horz" wrap="square" lIns="91440" tIns="45720" rIns="91440" bIns="45720" anchor="t" anchorCtr="0" upright="1">
              <a:noAutofit/>
            </a:bodyPr>
            <a:lstStyle/>
            <a:p>
              <a:pPr>
                <a:lnSpc>
                  <a:spcPct val="115000"/>
                </a:lnSpc>
                <a:spcAft>
                  <a:spcPts val="0"/>
                </a:spcAft>
              </a:pPr>
              <a:r>
                <a:rPr lang="en-US" sz="1100">
                  <a:solidFill>
                    <a:srgbClr val="FFFFFF"/>
                  </a:solidFill>
                  <a:effectLst/>
                  <a:latin typeface="Calibri"/>
                  <a:ea typeface="Calibri"/>
                  <a:cs typeface="Times New Roman"/>
                </a:rPr>
                <a:t>- Providing food, shelter, water/sanitation, healthcare, physical safety.</a:t>
              </a:r>
              <a:endParaRPr lang="en-IN" sz="1100">
                <a:effectLst/>
                <a:latin typeface="Calibri"/>
                <a:ea typeface="Calibri"/>
                <a:cs typeface="Times New Roman"/>
              </a:endParaRPr>
            </a:p>
            <a:p>
              <a:pPr>
                <a:lnSpc>
                  <a:spcPct val="115000"/>
                </a:lnSpc>
                <a:spcAft>
                  <a:spcPts val="0"/>
                </a:spcAft>
              </a:pPr>
              <a:r>
                <a:rPr lang="en-US" sz="1100">
                  <a:solidFill>
                    <a:srgbClr val="FFFFFF"/>
                  </a:solidFill>
                  <a:effectLst/>
                  <a:latin typeface="Calibri"/>
                  <a:ea typeface="Calibri"/>
                  <a:cs typeface="Times New Roman"/>
                </a:rPr>
                <a:t>- Physical presence &amp; reassurance.</a:t>
              </a:r>
              <a:endParaRPr lang="en-IN" sz="1100">
                <a:effectLst/>
                <a:latin typeface="Calibri"/>
                <a:ea typeface="Calibri"/>
                <a:cs typeface="Times New Roman"/>
              </a:endParaRPr>
            </a:p>
            <a:p>
              <a:pPr>
                <a:lnSpc>
                  <a:spcPct val="115000"/>
                </a:lnSpc>
                <a:spcAft>
                  <a:spcPts val="1000"/>
                </a:spcAft>
              </a:pPr>
              <a:r>
                <a:rPr lang="en-US" sz="1100">
                  <a:effectLst/>
                  <a:latin typeface="Calibri"/>
                  <a:ea typeface="Calibri"/>
                  <a:cs typeface="Times New Roman"/>
                </a:rPr>
                <a:t> </a:t>
              </a:r>
              <a:endParaRPr lang="en-IN" sz="1100">
                <a:effectLst/>
                <a:latin typeface="Calibri"/>
                <a:ea typeface="Calibri"/>
                <a:cs typeface="Times New Roman"/>
              </a:endParaRP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1685235837"/>
              </p:ext>
            </p:extLst>
          </p:nvPr>
        </p:nvGraphicFramePr>
        <p:xfrm>
          <a:off x="0" y="188640"/>
          <a:ext cx="9128261" cy="6797040"/>
        </p:xfrm>
        <a:graphic>
          <a:graphicData uri="http://schemas.openxmlformats.org/drawingml/2006/table">
            <a:tbl>
              <a:tblPr firstRow="1" bandRow="1">
                <a:tableStyleId>{5C22544A-7EE6-4342-B048-85BDC9FD1C3A}</a:tableStyleId>
              </a:tblPr>
              <a:tblGrid>
                <a:gridCol w="1622797"/>
                <a:gridCol w="7505464"/>
              </a:tblGrid>
              <a:tr h="622421">
                <a:tc>
                  <a:txBody>
                    <a:bodyPr/>
                    <a:lstStyle/>
                    <a:p>
                      <a:pPr algn="ctr"/>
                      <a:r>
                        <a:rPr lang="en-IN" b="1" dirty="0" smtClean="0"/>
                        <a:t>Level of Intervention</a:t>
                      </a:r>
                      <a:endParaRPr lang="en-IN" b="1" dirty="0"/>
                    </a:p>
                  </a:txBody>
                  <a:tcPr/>
                </a:tc>
                <a:tc>
                  <a:txBody>
                    <a:bodyPr/>
                    <a:lstStyle/>
                    <a:p>
                      <a:pPr algn="ctr"/>
                      <a:r>
                        <a:rPr lang="en-IN" b="1" dirty="0" smtClean="0"/>
                        <a:t>Examples of Response</a:t>
                      </a:r>
                      <a:endParaRPr lang="en-IN" b="1" dirty="0"/>
                    </a:p>
                  </a:txBody>
                  <a:tcPr/>
                </a:tc>
              </a:tr>
              <a:tr h="1426579">
                <a:tc>
                  <a:txBody>
                    <a:bodyPr/>
                    <a:lstStyle/>
                    <a:p>
                      <a:r>
                        <a:rPr lang="en-IN" b="1" dirty="0" smtClean="0"/>
                        <a:t>Solidarity</a:t>
                      </a:r>
                      <a:endParaRPr lang="en-IN" b="1" dirty="0"/>
                    </a:p>
                  </a:txBody>
                  <a:tcPr/>
                </a:tc>
                <a:tc>
                  <a:txBody>
                    <a:bodyPr/>
                    <a:lstStyle/>
                    <a:p>
                      <a:pPr lvl="1"/>
                      <a:r>
                        <a:rPr kumimoji="0" lang="en-US" sz="1800" kern="1200" dirty="0" smtClean="0">
                          <a:solidFill>
                            <a:schemeClr val="dk1"/>
                          </a:solidFill>
                          <a:effectLst/>
                          <a:latin typeface="+mn-lt"/>
                          <a:ea typeface="+mn-ea"/>
                          <a:cs typeface="+mn-cs"/>
                        </a:rPr>
                        <a:t>Providing for/ advocating for basic needs to be made available to children, including food, shelter, water/sanitation, healthcare and protection/physical safety. </a:t>
                      </a:r>
                      <a:endParaRPr kumimoji="0" lang="en-IN" sz="1800" kern="1200" dirty="0" smtClean="0">
                        <a:solidFill>
                          <a:schemeClr val="dk1"/>
                        </a:solidFill>
                        <a:effectLst/>
                        <a:latin typeface="+mn-lt"/>
                        <a:ea typeface="+mn-ea"/>
                        <a:cs typeface="+mn-cs"/>
                      </a:endParaRPr>
                    </a:p>
                    <a:p>
                      <a:pPr lvl="1"/>
                      <a:r>
                        <a:rPr kumimoji="0" lang="en-US" sz="1800" kern="1200" dirty="0" smtClean="0">
                          <a:solidFill>
                            <a:schemeClr val="dk1"/>
                          </a:solidFill>
                          <a:effectLst/>
                          <a:latin typeface="+mn-lt"/>
                          <a:ea typeface="+mn-ea"/>
                          <a:cs typeface="+mn-cs"/>
                        </a:rPr>
                        <a:t>Being physically present/ making yourself accessible to them.</a:t>
                      </a:r>
                      <a:endParaRPr kumimoji="0" lang="en-IN" sz="1800" kern="1200" dirty="0" smtClean="0">
                        <a:solidFill>
                          <a:schemeClr val="dk1"/>
                        </a:solidFill>
                        <a:effectLst/>
                        <a:latin typeface="+mn-lt"/>
                        <a:ea typeface="+mn-ea"/>
                        <a:cs typeface="+mn-cs"/>
                      </a:endParaRPr>
                    </a:p>
                    <a:p>
                      <a:pPr lvl="1"/>
                      <a:r>
                        <a:rPr kumimoji="0" lang="en-US" sz="1800" kern="1200" dirty="0" smtClean="0">
                          <a:solidFill>
                            <a:schemeClr val="dk1"/>
                          </a:solidFill>
                          <a:effectLst/>
                          <a:latin typeface="+mn-lt"/>
                          <a:ea typeface="+mn-ea"/>
                          <a:cs typeface="+mn-cs"/>
                        </a:rPr>
                        <a:t>Listening and providing comfort to calm them—such as is done through psychological first aid. </a:t>
                      </a:r>
                      <a:endParaRPr kumimoji="0" lang="en-IN" sz="1800" kern="1200" dirty="0">
                        <a:solidFill>
                          <a:schemeClr val="dk1"/>
                        </a:solidFill>
                        <a:effectLst/>
                        <a:latin typeface="+mn-lt"/>
                        <a:ea typeface="+mn-ea"/>
                        <a:cs typeface="+mn-cs"/>
                      </a:endParaRPr>
                    </a:p>
                  </a:txBody>
                  <a:tcPr/>
                </a:tc>
              </a:tr>
              <a:tr h="1105767">
                <a:tc>
                  <a:txBody>
                    <a:bodyPr/>
                    <a:lstStyle/>
                    <a:p>
                      <a:r>
                        <a:rPr lang="en-IN" b="1" dirty="0" smtClean="0"/>
                        <a:t>Normalization</a:t>
                      </a:r>
                      <a:endParaRPr lang="en-IN" b="1" dirty="0"/>
                    </a:p>
                  </a:txBody>
                  <a:tcPr/>
                </a:tc>
                <a:tc>
                  <a:txBody>
                    <a:bodyPr/>
                    <a:lstStyle/>
                    <a:p>
                      <a:pPr lvl="1"/>
                      <a:r>
                        <a:rPr kumimoji="0" lang="en-US" sz="1700" kern="1200" dirty="0" smtClean="0">
                          <a:solidFill>
                            <a:schemeClr val="dk1"/>
                          </a:solidFill>
                          <a:latin typeface="+mn-lt"/>
                          <a:ea typeface="+mn-ea"/>
                          <a:cs typeface="+mn-cs"/>
                        </a:rPr>
                        <a:t>Structuring the day for children.</a:t>
                      </a:r>
                      <a:endParaRPr kumimoji="0" lang="en-IN" sz="1700" kern="1200" dirty="0" smtClean="0">
                        <a:solidFill>
                          <a:schemeClr val="dk1"/>
                        </a:solidFill>
                        <a:latin typeface="+mn-lt"/>
                        <a:ea typeface="+mn-ea"/>
                        <a:cs typeface="+mn-cs"/>
                      </a:endParaRPr>
                    </a:p>
                    <a:p>
                      <a:pPr lvl="1"/>
                      <a:r>
                        <a:rPr kumimoji="0" lang="en-US" sz="1700" kern="1200" dirty="0" smtClean="0">
                          <a:solidFill>
                            <a:schemeClr val="dk1"/>
                          </a:solidFill>
                          <a:latin typeface="+mn-lt"/>
                          <a:ea typeface="+mn-ea"/>
                          <a:cs typeface="+mn-cs"/>
                        </a:rPr>
                        <a:t> Ensuring that they return to school.</a:t>
                      </a:r>
                      <a:endParaRPr kumimoji="0" lang="en-IN" sz="1700" kern="1200" dirty="0" smtClean="0">
                        <a:solidFill>
                          <a:schemeClr val="dk1"/>
                        </a:solidFill>
                        <a:latin typeface="+mn-lt"/>
                        <a:ea typeface="+mn-ea"/>
                        <a:cs typeface="+mn-cs"/>
                      </a:endParaRPr>
                    </a:p>
                    <a:p>
                      <a:pPr lvl="1"/>
                      <a:r>
                        <a:rPr kumimoji="0" lang="en-US" sz="1700" kern="1200" dirty="0" smtClean="0">
                          <a:solidFill>
                            <a:schemeClr val="dk1"/>
                          </a:solidFill>
                          <a:latin typeface="+mn-lt"/>
                          <a:ea typeface="+mn-ea"/>
                          <a:cs typeface="+mn-cs"/>
                        </a:rPr>
                        <a:t> Ensuring peer interactions and play time to enable them to adapt to the changed </a:t>
                      </a:r>
                      <a:r>
                        <a:rPr kumimoji="0" lang="en-US" sz="1700" kern="1200" baseline="0" dirty="0" smtClean="0">
                          <a:solidFill>
                            <a:schemeClr val="dk1"/>
                          </a:solidFill>
                          <a:latin typeface="+mn-lt"/>
                          <a:ea typeface="+mn-ea"/>
                          <a:cs typeface="+mn-cs"/>
                        </a:rPr>
                        <a:t> + </a:t>
                      </a:r>
                      <a:r>
                        <a:rPr kumimoji="0" lang="en-US" sz="1700" kern="1200" dirty="0" smtClean="0">
                          <a:solidFill>
                            <a:schemeClr val="dk1"/>
                          </a:solidFill>
                          <a:latin typeface="+mn-lt"/>
                          <a:ea typeface="+mn-ea"/>
                          <a:cs typeface="+mn-cs"/>
                        </a:rPr>
                        <a:t>(age-appropriate) recreational groups and creating child friendly spaces.</a:t>
                      </a:r>
                      <a:endParaRPr kumimoji="0" lang="en-IN" sz="1700" kern="1200" dirty="0" smtClean="0">
                        <a:solidFill>
                          <a:schemeClr val="dk1"/>
                        </a:solidFill>
                        <a:latin typeface="+mn-lt"/>
                        <a:ea typeface="+mn-ea"/>
                        <a:cs typeface="+mn-cs"/>
                      </a:endParaRPr>
                    </a:p>
                  </a:txBody>
                  <a:tcPr/>
                </a:tc>
              </a:tr>
              <a:tr h="1604901">
                <a:tc>
                  <a:txBody>
                    <a:bodyPr/>
                    <a:lstStyle/>
                    <a:p>
                      <a:r>
                        <a:rPr kumimoji="0" lang="en-US" sz="1800" b="1" kern="1200" dirty="0" smtClean="0">
                          <a:solidFill>
                            <a:schemeClr val="dk1"/>
                          </a:solidFill>
                          <a:latin typeface="+mn-lt"/>
                          <a:ea typeface="+mn-ea"/>
                          <a:cs typeface="+mn-cs"/>
                        </a:rPr>
                        <a:t>Addressing Developmental Needs: </a:t>
                      </a:r>
                      <a:endParaRPr lang="en-IN" b="1" dirty="0"/>
                    </a:p>
                  </a:txBody>
                  <a:tcPr/>
                </a:tc>
                <a:tc>
                  <a:txBody>
                    <a:bodyPr/>
                    <a:lstStyle/>
                    <a:p>
                      <a:pPr lvl="1"/>
                      <a:r>
                        <a:rPr kumimoji="0" lang="en-US" sz="1700" kern="1200" dirty="0" smtClean="0">
                          <a:solidFill>
                            <a:schemeClr val="dk1"/>
                          </a:solidFill>
                          <a:latin typeface="+mn-lt"/>
                          <a:ea typeface="+mn-ea"/>
                          <a:cs typeface="+mn-cs"/>
                        </a:rPr>
                        <a:t>Recreational and play groups and child friendly spaces.</a:t>
                      </a:r>
                      <a:endParaRPr kumimoji="0" lang="en-IN" sz="1700" kern="1200" dirty="0" smtClean="0">
                        <a:solidFill>
                          <a:schemeClr val="dk1"/>
                        </a:solidFill>
                        <a:latin typeface="+mn-lt"/>
                        <a:ea typeface="+mn-ea"/>
                        <a:cs typeface="+mn-cs"/>
                      </a:endParaRPr>
                    </a:p>
                    <a:p>
                      <a:pPr lvl="1"/>
                      <a:r>
                        <a:rPr kumimoji="0" lang="en-US" sz="1700" kern="1200" dirty="0" smtClean="0">
                          <a:solidFill>
                            <a:schemeClr val="dk1"/>
                          </a:solidFill>
                          <a:latin typeface="+mn-lt"/>
                          <a:ea typeface="+mn-ea"/>
                          <a:cs typeface="+mn-cs"/>
                        </a:rPr>
                        <a:t>Free play sessions with age-appropriate games and play for children, including early childhood development activities.</a:t>
                      </a:r>
                      <a:endParaRPr kumimoji="0" lang="en-IN" sz="1700" kern="1200" dirty="0" smtClean="0">
                        <a:solidFill>
                          <a:schemeClr val="dk1"/>
                        </a:solidFill>
                        <a:latin typeface="+mn-lt"/>
                        <a:ea typeface="+mn-ea"/>
                        <a:cs typeface="+mn-cs"/>
                      </a:endParaRPr>
                    </a:p>
                    <a:p>
                      <a:pPr lvl="1"/>
                      <a:r>
                        <a:rPr kumimoji="0" lang="en-US" sz="1700" kern="1200" dirty="0" smtClean="0">
                          <a:solidFill>
                            <a:schemeClr val="dk1"/>
                          </a:solidFill>
                          <a:latin typeface="+mn-lt"/>
                          <a:ea typeface="+mn-ea"/>
                          <a:cs typeface="+mn-cs"/>
                        </a:rPr>
                        <a:t>Working with parents to respond to their children’s social and emotional needs.</a:t>
                      </a:r>
                      <a:endParaRPr kumimoji="0" lang="en-IN" sz="1700" kern="1200" dirty="0" smtClean="0">
                        <a:solidFill>
                          <a:schemeClr val="dk1"/>
                        </a:solidFill>
                        <a:latin typeface="+mn-lt"/>
                        <a:ea typeface="+mn-ea"/>
                        <a:cs typeface="+mn-cs"/>
                      </a:endParaRPr>
                    </a:p>
                    <a:p>
                      <a:pPr lvl="1"/>
                      <a:r>
                        <a:rPr kumimoji="0" lang="en-US" sz="1700" kern="1200" dirty="0" smtClean="0">
                          <a:solidFill>
                            <a:schemeClr val="dk1"/>
                          </a:solidFill>
                          <a:latin typeface="+mn-lt"/>
                          <a:ea typeface="+mn-ea"/>
                          <a:cs typeface="+mn-cs"/>
                        </a:rPr>
                        <a:t>Psychological first aid provision to ensure that children have access to food/ nutrition, healthcare, shelter, security and other basic needs.</a:t>
                      </a:r>
                      <a:endParaRPr kumimoji="0" lang="en-IN" sz="1700" kern="1200" dirty="0" smtClean="0">
                        <a:solidFill>
                          <a:schemeClr val="dk1"/>
                        </a:solidFill>
                        <a:latin typeface="+mn-lt"/>
                        <a:ea typeface="+mn-ea"/>
                        <a:cs typeface="+mn-cs"/>
                      </a:endParaRPr>
                    </a:p>
                  </a:txBody>
                  <a:tcPr/>
                </a:tc>
              </a:tr>
              <a:tr h="1775212">
                <a:tc>
                  <a:txBody>
                    <a:bodyPr/>
                    <a:lstStyle/>
                    <a:p>
                      <a:r>
                        <a:rPr kumimoji="0" lang="en-US" sz="1800" b="1" kern="1200" dirty="0" smtClean="0">
                          <a:solidFill>
                            <a:schemeClr val="dk1"/>
                          </a:solidFill>
                          <a:latin typeface="+mn-lt"/>
                          <a:ea typeface="+mn-ea"/>
                          <a:cs typeface="+mn-cs"/>
                        </a:rPr>
                        <a:t>Counseling and In-Depth Therapy</a:t>
                      </a:r>
                      <a:endParaRPr lang="en-IN" b="1" dirty="0"/>
                    </a:p>
                  </a:txBody>
                  <a:tcPr/>
                </a:tc>
                <a:tc>
                  <a:txBody>
                    <a:bodyPr/>
                    <a:lstStyle/>
                    <a:p>
                      <a:pPr lvl="1"/>
                      <a:r>
                        <a:rPr kumimoji="0" lang="en-US" sz="1700" kern="1200" dirty="0" smtClean="0">
                          <a:solidFill>
                            <a:schemeClr val="dk1"/>
                          </a:solidFill>
                          <a:latin typeface="+mn-lt"/>
                          <a:ea typeface="+mn-ea"/>
                          <a:cs typeface="+mn-cs"/>
                        </a:rPr>
                        <a:t>Assessment—check for emotional and behavioral problems the child/ psychiatric diagnosis if applicable/ establish the child’s level of functioning/ psychosocial context, including family experiences/education /experience of the conflict/violence.</a:t>
                      </a:r>
                    </a:p>
                    <a:p>
                      <a:pPr lvl="1"/>
                      <a:r>
                        <a:rPr kumimoji="0" lang="en-US" sz="1700" kern="1200" dirty="0" smtClean="0">
                          <a:solidFill>
                            <a:schemeClr val="dk1"/>
                          </a:solidFill>
                          <a:latin typeface="+mn-lt"/>
                          <a:ea typeface="+mn-ea"/>
                          <a:cs typeface="+mn-cs"/>
                        </a:rPr>
                        <a:t>Developing goals for (and with) the child to address problems.</a:t>
                      </a:r>
                      <a:endParaRPr kumimoji="0" lang="en-IN" sz="1700" kern="1200" dirty="0" smtClean="0">
                        <a:solidFill>
                          <a:schemeClr val="dk1"/>
                        </a:solidFill>
                        <a:latin typeface="+mn-lt"/>
                        <a:ea typeface="+mn-ea"/>
                        <a:cs typeface="+mn-cs"/>
                      </a:endParaRPr>
                    </a:p>
                    <a:p>
                      <a:pPr lvl="1"/>
                      <a:r>
                        <a:rPr kumimoji="0" lang="en-US" sz="1700" kern="1200" dirty="0" smtClean="0">
                          <a:solidFill>
                            <a:schemeClr val="dk1"/>
                          </a:solidFill>
                          <a:latin typeface="+mn-lt"/>
                          <a:ea typeface="+mn-ea"/>
                          <a:cs typeface="+mn-cs"/>
                        </a:rPr>
                        <a:t>Developing a plan for how to work individually with the child, in accordance with the goals set</a:t>
                      </a:r>
                      <a:r>
                        <a:rPr kumimoji="0" lang="en-US" sz="1700" kern="1200" baseline="0" dirty="0" smtClean="0">
                          <a:solidFill>
                            <a:schemeClr val="dk1"/>
                          </a:solidFill>
                          <a:latin typeface="+mn-lt"/>
                          <a:ea typeface="+mn-ea"/>
                          <a:cs typeface="+mn-cs"/>
                        </a:rPr>
                        <a:t> (counseling + medication)</a:t>
                      </a:r>
                      <a:endParaRPr lang="en-IN" dirty="0" smtClean="0">
                        <a:effectLst/>
                      </a:endParaRPr>
                    </a:p>
                    <a:p>
                      <a:pPr lvl="1"/>
                      <a:r>
                        <a:rPr kumimoji="0" lang="en-US" sz="1800" kern="1200" dirty="0" smtClean="0">
                          <a:solidFill>
                            <a:schemeClr val="dk1"/>
                          </a:solidFill>
                          <a:effectLst/>
                          <a:latin typeface="+mn-lt"/>
                          <a:ea typeface="+mn-ea"/>
                          <a:cs typeface="+mn-cs"/>
                        </a:rPr>
                        <a:t>Monitoring child’s progress through the healing process and recovery.</a:t>
                      </a:r>
                      <a:endParaRPr kumimoji="0" lang="en-IN" sz="1800" kern="1200" dirty="0" smtClean="0">
                        <a:solidFill>
                          <a:schemeClr val="dk1"/>
                        </a:solidFill>
                        <a:effectLst/>
                        <a:latin typeface="+mn-lt"/>
                        <a:ea typeface="+mn-ea"/>
                        <a:cs typeface="+mn-cs"/>
                      </a:endParaRPr>
                    </a:p>
                  </a:txBody>
                  <a:tcPr/>
                </a:tc>
              </a:tr>
            </a:tbl>
          </a:graphicData>
        </a:graphic>
      </p:graphicFrame>
      <p:sp>
        <p:nvSpPr>
          <p:cNvPr id="3" name="Slide Number Placeholder 2"/>
          <p:cNvSpPr>
            <a:spLocks noGrp="1"/>
          </p:cNvSpPr>
          <p:nvPr>
            <p:ph type="sldNum" sz="quarter" idx="12"/>
          </p:nvPr>
        </p:nvSpPr>
        <p:spPr/>
        <p:txBody>
          <a:bodyPr/>
          <a:lstStyle/>
          <a:p>
            <a:fld id="{F42C4A4B-6EFE-42E2-BAF9-5D545D2F71FF}" type="slidenum">
              <a:rPr lang="en-IN" smtClean="0"/>
              <a:pPr/>
              <a:t>48</a:t>
            </a:fld>
            <a:endParaRPr lang="en-IN"/>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011222"/>
          </a:xfrm>
        </p:spPr>
        <p:txBody>
          <a:bodyPr/>
          <a:lstStyle/>
          <a:p>
            <a:r>
              <a:rPr lang="en-IN" dirty="0" smtClean="0"/>
              <a:t>Our Focus…</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49</a:t>
            </a:fld>
            <a:endParaRPr lang="en-IN"/>
          </a:p>
        </p:txBody>
      </p:sp>
      <p:sp>
        <p:nvSpPr>
          <p:cNvPr id="4" name="Content Placeholder 3"/>
          <p:cNvSpPr>
            <a:spLocks noGrp="1"/>
          </p:cNvSpPr>
          <p:nvPr>
            <p:ph sz="quarter" idx="1"/>
          </p:nvPr>
        </p:nvSpPr>
        <p:spPr>
          <a:xfrm>
            <a:off x="500034" y="1447800"/>
            <a:ext cx="8186766" cy="4572000"/>
          </a:xfrm>
        </p:spPr>
        <p:txBody>
          <a:bodyPr>
            <a:normAutofit/>
          </a:bodyPr>
          <a:lstStyle/>
          <a:p>
            <a:r>
              <a:rPr lang="en-IN" sz="2800" dirty="0" smtClean="0"/>
              <a:t>Basic needs and solidarity</a:t>
            </a:r>
          </a:p>
          <a:p>
            <a:r>
              <a:rPr lang="en-IN" sz="2800" dirty="0" smtClean="0"/>
              <a:t>Normalization/ Routine</a:t>
            </a:r>
          </a:p>
          <a:p>
            <a:r>
              <a:rPr lang="en-IN" sz="2800" dirty="0" smtClean="0"/>
              <a:t>Developmental activities</a:t>
            </a:r>
          </a:p>
          <a:p>
            <a:r>
              <a:rPr lang="en-IN" sz="2800" dirty="0" smtClean="0"/>
              <a:t>First level responses to children in difficult situation or with emotional/ behaviour problems</a:t>
            </a:r>
            <a:endParaRPr lang="en-IN"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686800" cy="1428736"/>
          </a:xfrm>
        </p:spPr>
        <p:txBody>
          <a:bodyPr>
            <a:normAutofit/>
          </a:bodyPr>
          <a:lstStyle/>
          <a:p>
            <a:r>
              <a:rPr lang="en-IN" b="1" dirty="0" smtClean="0"/>
              <a:t>Setting the Tone…Re-Connecting </a:t>
            </a:r>
            <a:r>
              <a:rPr lang="en-IN" b="1" dirty="0"/>
              <a:t>with Your Childhood </a:t>
            </a:r>
          </a:p>
        </p:txBody>
      </p:sp>
      <p:sp>
        <p:nvSpPr>
          <p:cNvPr id="3" name="Content Placeholder 2"/>
          <p:cNvSpPr>
            <a:spLocks noGrp="1"/>
          </p:cNvSpPr>
          <p:nvPr>
            <p:ph sz="quarter" idx="1"/>
          </p:nvPr>
        </p:nvSpPr>
        <p:spPr>
          <a:xfrm>
            <a:off x="0" y="1500174"/>
            <a:ext cx="8686800" cy="4519626"/>
          </a:xfrm>
        </p:spPr>
        <p:txBody>
          <a:bodyPr>
            <a:normAutofit/>
          </a:bodyPr>
          <a:lstStyle/>
          <a:p>
            <a:pPr lvl="0">
              <a:buNone/>
            </a:pPr>
            <a:r>
              <a:rPr lang="en-US" b="1" u="sng" dirty="0" smtClean="0"/>
              <a:t>Activity:</a:t>
            </a:r>
          </a:p>
          <a:p>
            <a:pPr lvl="0"/>
            <a:r>
              <a:rPr lang="en-US" dirty="0" smtClean="0"/>
              <a:t>Close your eyes and remember your </a:t>
            </a:r>
            <a:r>
              <a:rPr lang="en-US" b="1" dirty="0" smtClean="0"/>
              <a:t>early childhood (pre-school) days</a:t>
            </a:r>
            <a:r>
              <a:rPr lang="en-US" dirty="0" smtClean="0"/>
              <a:t>. Re-visit people, places, events that occurred then with reference to:</a:t>
            </a:r>
          </a:p>
          <a:p>
            <a:pPr lvl="1"/>
            <a:r>
              <a:rPr lang="en-US" dirty="0" err="1" smtClean="0"/>
              <a:t>i</a:t>
            </a:r>
            <a:r>
              <a:rPr lang="en-US" dirty="0" smtClean="0"/>
              <a:t>) happy early childhood experiences</a:t>
            </a:r>
          </a:p>
          <a:p>
            <a:pPr lvl="1"/>
            <a:r>
              <a:rPr lang="en-US" dirty="0" smtClean="0"/>
              <a:t>ii) difficult early childhood experiences</a:t>
            </a:r>
          </a:p>
          <a:p>
            <a:pPr lvl="1"/>
            <a:r>
              <a:rPr lang="en-US" dirty="0" smtClean="0"/>
              <a:t>iii) traumatic  early childhood experiences.</a:t>
            </a:r>
            <a:endParaRPr lang="en-IN" dirty="0" smtClean="0"/>
          </a:p>
          <a:p>
            <a:pPr lvl="0"/>
            <a:r>
              <a:rPr lang="en-US" dirty="0" smtClean="0"/>
              <a:t>Share your childhood memory with their group members. Anyone who wishes to share in the larger groups may also do so.</a:t>
            </a:r>
            <a:endParaRPr lang="en-IN" dirty="0" smtClean="0"/>
          </a:p>
          <a:p>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5</a:t>
            </a:fld>
            <a:endParaRPr lang="en-IN"/>
          </a:p>
        </p:txBody>
      </p:sp>
    </p:spTree>
    <p:extLst>
      <p:ext uri="{BB962C8B-B14F-4D97-AF65-F5344CB8AC3E}">
        <p14:creationId xmlns:p14="http://schemas.microsoft.com/office/powerpoint/2010/main" val="24867648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428736"/>
            <a:ext cx="7772400" cy="2857520"/>
          </a:xfrm>
        </p:spPr>
        <p:txBody>
          <a:bodyPr>
            <a:noAutofit/>
          </a:bodyPr>
          <a:lstStyle/>
          <a:p>
            <a:pPr algn="ctr">
              <a:spcBef>
                <a:spcPts val="580"/>
              </a:spcBef>
              <a:buClr>
                <a:schemeClr val="accent1"/>
              </a:buClr>
              <a:buSzPct val="85000"/>
            </a:pPr>
            <a:r>
              <a:rPr lang="en-IN" sz="6000" b="1" dirty="0" smtClean="0">
                <a:solidFill>
                  <a:schemeClr val="tx1"/>
                </a:solidFill>
                <a:latin typeface="+mn-lt"/>
                <a:ea typeface="+mn-ea"/>
                <a:cs typeface="+mn-cs"/>
              </a:rPr>
              <a:t>IV. Communication Techniques with </a:t>
            </a:r>
            <a:br>
              <a:rPr lang="en-IN" sz="6000" b="1" dirty="0" smtClean="0">
                <a:solidFill>
                  <a:schemeClr val="tx1"/>
                </a:solidFill>
                <a:latin typeface="+mn-lt"/>
                <a:ea typeface="+mn-ea"/>
                <a:cs typeface="+mn-cs"/>
              </a:rPr>
            </a:br>
            <a:r>
              <a:rPr lang="en-IN" sz="6000" b="1" dirty="0" smtClean="0">
                <a:solidFill>
                  <a:schemeClr val="tx1"/>
                </a:solidFill>
                <a:latin typeface="+mn-lt"/>
                <a:ea typeface="+mn-ea"/>
                <a:cs typeface="+mn-cs"/>
              </a:rPr>
              <a:t>Pre-School Children</a:t>
            </a:r>
          </a:p>
        </p:txBody>
      </p:sp>
      <p:sp>
        <p:nvSpPr>
          <p:cNvPr id="3" name="Slide Number Placeholder 2"/>
          <p:cNvSpPr>
            <a:spLocks noGrp="1"/>
          </p:cNvSpPr>
          <p:nvPr>
            <p:ph type="sldNum" sz="quarter" idx="12"/>
          </p:nvPr>
        </p:nvSpPr>
        <p:spPr/>
        <p:txBody>
          <a:bodyPr/>
          <a:lstStyle/>
          <a:p>
            <a:fld id="{F42C4A4B-6EFE-42E2-BAF9-5D545D2F71FF}" type="slidenum">
              <a:rPr lang="en-IN" smtClean="0"/>
              <a:pPr/>
              <a:t>50</a:t>
            </a:fld>
            <a:endParaRPr lang="en-IN"/>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785926"/>
            <a:ext cx="8001056" cy="1714512"/>
          </a:xfrm>
        </p:spPr>
        <p:txBody>
          <a:bodyPr>
            <a:normAutofit/>
          </a:bodyPr>
          <a:lstStyle/>
          <a:p>
            <a:r>
              <a:rPr lang="en-IN" sz="4800" b="1" dirty="0" smtClean="0">
                <a:solidFill>
                  <a:schemeClr val="tx1"/>
                </a:solidFill>
              </a:rPr>
              <a:t>A. Talking with Young Children</a:t>
            </a:r>
            <a:endParaRPr lang="en-IN" sz="4800"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51</a:t>
            </a:fld>
            <a:endParaRPr lang="en-IN"/>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57232"/>
          </a:xfrm>
        </p:spPr>
        <p:txBody>
          <a:bodyPr>
            <a:normAutofit/>
          </a:bodyPr>
          <a:lstStyle/>
          <a:p>
            <a:r>
              <a:rPr lang="en-IN" b="1" dirty="0" smtClean="0"/>
              <a:t>Skill </a:t>
            </a:r>
            <a:r>
              <a:rPr lang="en-IN" b="1" dirty="0"/>
              <a:t>1: Getting to Know the </a:t>
            </a:r>
            <a:r>
              <a:rPr lang="en-IN" b="1" dirty="0" smtClean="0"/>
              <a:t>Child</a:t>
            </a:r>
            <a:endParaRPr lang="en-IN" b="1" dirty="0"/>
          </a:p>
        </p:txBody>
      </p:sp>
      <p:sp>
        <p:nvSpPr>
          <p:cNvPr id="3" name="Content Placeholder 2"/>
          <p:cNvSpPr>
            <a:spLocks noGrp="1"/>
          </p:cNvSpPr>
          <p:nvPr>
            <p:ph sz="quarter" idx="1"/>
          </p:nvPr>
        </p:nvSpPr>
        <p:spPr>
          <a:xfrm>
            <a:off x="0" y="928670"/>
            <a:ext cx="8686800" cy="5091130"/>
          </a:xfrm>
        </p:spPr>
        <p:txBody>
          <a:bodyPr>
            <a:normAutofit/>
          </a:bodyPr>
          <a:lstStyle/>
          <a:p>
            <a:pPr>
              <a:buNone/>
            </a:pPr>
            <a:r>
              <a:rPr lang="en-US" b="1" dirty="0" smtClean="0"/>
              <a:t>Rapport Building: </a:t>
            </a:r>
          </a:p>
          <a:p>
            <a:pPr>
              <a:buNone/>
            </a:pPr>
            <a:r>
              <a:rPr lang="en-US" dirty="0" smtClean="0"/>
              <a:t>First stage of building a relationship with the child.</a:t>
            </a:r>
          </a:p>
          <a:p>
            <a:pPr>
              <a:buNone/>
            </a:pPr>
            <a:endParaRPr lang="en-US" dirty="0" smtClean="0"/>
          </a:p>
          <a:p>
            <a:pPr>
              <a:buNone/>
            </a:pPr>
            <a:r>
              <a:rPr lang="en-US" b="1" dirty="0" smtClean="0"/>
              <a:t>3 steps to rapport building get to know the child</a:t>
            </a:r>
            <a:endParaRPr lang="en-IN" dirty="0" smtClean="0"/>
          </a:p>
          <a:p>
            <a:r>
              <a:rPr lang="en-IN" dirty="0" smtClean="0"/>
              <a:t>Step 1: Greeting the Child</a:t>
            </a:r>
          </a:p>
          <a:p>
            <a:r>
              <a:rPr lang="en-IN" dirty="0" smtClean="0"/>
              <a:t>Step 2: Preliminary Establishment of Context</a:t>
            </a:r>
          </a:p>
          <a:p>
            <a:r>
              <a:rPr lang="en-IN" dirty="0" smtClean="0"/>
              <a:t>Step 3: Let’s get to know each other (activities)</a:t>
            </a:r>
          </a:p>
        </p:txBody>
      </p:sp>
      <p:sp>
        <p:nvSpPr>
          <p:cNvPr id="4" name="Slide Number Placeholder 3"/>
          <p:cNvSpPr>
            <a:spLocks noGrp="1"/>
          </p:cNvSpPr>
          <p:nvPr>
            <p:ph type="sldNum" sz="quarter" idx="12"/>
          </p:nvPr>
        </p:nvSpPr>
        <p:spPr/>
        <p:txBody>
          <a:bodyPr/>
          <a:lstStyle/>
          <a:p>
            <a:fld id="{F42C4A4B-6EFE-42E2-BAF9-5D545D2F71FF}" type="slidenum">
              <a:rPr lang="en-IN" smtClean="0"/>
              <a:pPr/>
              <a:t>52</a:t>
            </a:fld>
            <a:endParaRPr lang="en-IN"/>
          </a:p>
        </p:txBody>
      </p:sp>
    </p:spTree>
    <p:extLst>
      <p:ext uri="{BB962C8B-B14F-4D97-AF65-F5344CB8AC3E}">
        <p14:creationId xmlns:p14="http://schemas.microsoft.com/office/powerpoint/2010/main" val="18439451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428604"/>
            <a:ext cx="8643998" cy="6143668"/>
          </a:xfrm>
        </p:spPr>
        <p:txBody>
          <a:bodyPr>
            <a:normAutofit/>
          </a:bodyPr>
          <a:lstStyle/>
          <a:p>
            <a:pPr>
              <a:buNone/>
            </a:pPr>
            <a:r>
              <a:rPr lang="en-IN" b="1" u="sng" dirty="0" smtClean="0"/>
              <a:t>Step 1: Introducing yourself (as PSS </a:t>
            </a:r>
            <a:r>
              <a:rPr lang="en-IN" b="1" u="sng" dirty="0" err="1" smtClean="0"/>
              <a:t>Counselor</a:t>
            </a:r>
            <a:r>
              <a:rPr lang="en-IN" b="1" u="sng" dirty="0" smtClean="0"/>
              <a:t>/Childcare worker)</a:t>
            </a:r>
          </a:p>
          <a:p>
            <a:pPr lvl="1"/>
            <a:r>
              <a:rPr lang="en-IN" b="1" dirty="0" smtClean="0"/>
              <a:t>Greeting</a:t>
            </a:r>
          </a:p>
          <a:p>
            <a:pPr lvl="2"/>
            <a:r>
              <a:rPr lang="en-IN" dirty="0" smtClean="0"/>
              <a:t>Greet the child.</a:t>
            </a:r>
          </a:p>
          <a:p>
            <a:pPr lvl="2"/>
            <a:r>
              <a:rPr lang="en-IN" dirty="0" smtClean="0"/>
              <a:t>Shake hands if appropriate.</a:t>
            </a:r>
          </a:p>
          <a:p>
            <a:pPr lvl="2"/>
            <a:r>
              <a:rPr lang="en-IN" dirty="0" smtClean="0"/>
              <a:t>Tell her your name and ask </a:t>
            </a:r>
            <a:r>
              <a:rPr lang="en-IN" dirty="0" err="1" smtClean="0"/>
              <a:t>her’s</a:t>
            </a:r>
            <a:r>
              <a:rPr lang="en-IN" dirty="0" smtClean="0"/>
              <a:t>.</a:t>
            </a:r>
          </a:p>
          <a:p>
            <a:pPr lvl="1"/>
            <a:r>
              <a:rPr lang="en-IN" b="1" dirty="0" smtClean="0"/>
              <a:t>Clearing misconceptions about counselling/ alleviating fears</a:t>
            </a:r>
          </a:p>
          <a:p>
            <a:pPr lvl="2"/>
            <a:r>
              <a:rPr lang="en-US" dirty="0" smtClean="0"/>
              <a:t>“I am not here to give you medicines or injections. Am only here to teach you…and to talk to you and play with you when you feel like it…and just to be with you.”</a:t>
            </a:r>
            <a:endParaRPr lang="en-IN" dirty="0" smtClean="0"/>
          </a:p>
          <a:p>
            <a:pPr lvl="1"/>
            <a:r>
              <a:rPr lang="en-IN" b="1" dirty="0" smtClean="0"/>
              <a:t>Normalizing the phenomenon of getting help</a:t>
            </a:r>
          </a:p>
          <a:p>
            <a:pPr lvl="2"/>
            <a:r>
              <a:rPr lang="en-US" dirty="0" smtClean="0"/>
              <a:t>‘</a:t>
            </a:r>
            <a:r>
              <a:rPr lang="en-US" sz="2200" i="1" dirty="0" smtClean="0"/>
              <a:t>When you have fever or tummy ache, you go to a doctor to help you. In the same way, when you are feeling sad and upset about many things, I am here to help you feel better and see how to solve some of the problems you might have. We can play or talk about the things that are worrying you and we can see how best to make them better.’</a:t>
            </a:r>
            <a:endParaRPr lang="en-IN" sz="2200" i="1" dirty="0" smtClean="0"/>
          </a:p>
          <a:p>
            <a:pPr lvl="2"/>
            <a:r>
              <a:rPr lang="en-US" sz="2200" i="1" dirty="0" smtClean="0"/>
              <a:t> </a:t>
            </a:r>
            <a:endParaRPr lang="en-IN" sz="2200" i="1" dirty="0" smtClean="0"/>
          </a:p>
          <a:p>
            <a:pPr lvl="1"/>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53</a:t>
            </a:fld>
            <a:endParaRPr lang="en-IN"/>
          </a:p>
        </p:txBody>
      </p:sp>
    </p:spTree>
    <p:extLst>
      <p:ext uri="{BB962C8B-B14F-4D97-AF65-F5344CB8AC3E}">
        <p14:creationId xmlns:p14="http://schemas.microsoft.com/office/powerpoint/2010/main" val="15731908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85720" y="214290"/>
            <a:ext cx="8572560" cy="5805510"/>
          </a:xfrm>
        </p:spPr>
        <p:txBody>
          <a:bodyPr>
            <a:normAutofit fontScale="92500" lnSpcReduction="10000"/>
          </a:bodyPr>
          <a:lstStyle/>
          <a:p>
            <a:pPr>
              <a:buNone/>
            </a:pPr>
            <a:r>
              <a:rPr lang="en-IN" b="1" u="sng" dirty="0" smtClean="0"/>
              <a:t>Step 2: Preliminary Establishment of Context</a:t>
            </a:r>
          </a:p>
          <a:p>
            <a:pPr lvl="1"/>
            <a:r>
              <a:rPr lang="en-US" sz="2800" b="1" dirty="0" smtClean="0"/>
              <a:t>Universalizing the child’s experience:</a:t>
            </a:r>
            <a:endParaRPr lang="en-IN" sz="2800" b="1" dirty="0" smtClean="0"/>
          </a:p>
          <a:p>
            <a:pPr lvl="2"/>
            <a:r>
              <a:rPr lang="en-US" dirty="0" smtClean="0"/>
              <a:t>‘Like you, lots of children, have had difficult experiences. So many children are sad and upset and need help with what they are feeling and experiencing. None of these children, nor you, are bad people or crazy people.’</a:t>
            </a:r>
          </a:p>
          <a:p>
            <a:pPr lvl="2">
              <a:buNone/>
            </a:pPr>
            <a:endParaRPr lang="en-IN" dirty="0" smtClean="0"/>
          </a:p>
          <a:p>
            <a:pPr lvl="1"/>
            <a:r>
              <a:rPr lang="en-US" sz="2800" b="1" dirty="0" smtClean="0"/>
              <a:t>Individualize the child’s experience: In response to what the child may say about why he/ she is with you: </a:t>
            </a:r>
            <a:endParaRPr lang="en-IN" sz="2800" b="1" dirty="0" smtClean="0"/>
          </a:p>
          <a:p>
            <a:pPr lvl="2"/>
            <a:r>
              <a:rPr lang="en-US" dirty="0" smtClean="0"/>
              <a:t>‘While many children may have gone through experiences and troubles similar to </a:t>
            </a:r>
            <a:r>
              <a:rPr lang="en-US" dirty="0" err="1" smtClean="0"/>
              <a:t>your’s</a:t>
            </a:r>
            <a:r>
              <a:rPr lang="en-US" dirty="0" smtClean="0"/>
              <a:t>, your experience is still different and special. Everyone needs help in different ways. I am here to understand and support you.’</a:t>
            </a:r>
            <a:endParaRPr lang="en-IN" dirty="0" smtClean="0"/>
          </a:p>
          <a:p>
            <a:endParaRPr lang="en-IN" dirty="0" smtClean="0"/>
          </a:p>
          <a:p>
            <a:pPr lvl="1"/>
            <a:r>
              <a:rPr lang="en-US" sz="2800" b="1" dirty="0" smtClean="0"/>
              <a:t>Ensuring Confidentiality </a:t>
            </a:r>
            <a:endParaRPr lang="en-IN" sz="2800" b="1" dirty="0" smtClean="0"/>
          </a:p>
          <a:p>
            <a:pPr lvl="2"/>
            <a:r>
              <a:rPr lang="en-US" dirty="0" smtClean="0"/>
              <a:t>‘I want you to also know that when we talk or play, whatever we share will be between us. I won’t tell anyone about your feelings or upsets. If there is a time/ a need to have to tell some of it to other people, I will only do it after consulting you and getting your permission—never without.’</a:t>
            </a:r>
            <a:endParaRPr lang="en-IN" dirty="0" smtClean="0"/>
          </a:p>
          <a:p>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54</a:t>
            </a:fld>
            <a:endParaRPr lang="en-IN"/>
          </a:p>
        </p:txBody>
      </p:sp>
    </p:spTree>
    <p:extLst>
      <p:ext uri="{BB962C8B-B14F-4D97-AF65-F5344CB8AC3E}">
        <p14:creationId xmlns:p14="http://schemas.microsoft.com/office/powerpoint/2010/main" val="3085978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285728"/>
            <a:ext cx="8715436" cy="6357982"/>
          </a:xfrm>
        </p:spPr>
        <p:txBody>
          <a:bodyPr>
            <a:normAutofit/>
          </a:bodyPr>
          <a:lstStyle/>
          <a:p>
            <a:pPr>
              <a:buNone/>
            </a:pPr>
            <a:r>
              <a:rPr lang="en-IN" b="1" u="sng" dirty="0" smtClean="0"/>
              <a:t>Step 3: Let’s get to know each other…</a:t>
            </a:r>
          </a:p>
          <a:p>
            <a:pPr>
              <a:buNone/>
            </a:pPr>
            <a:endParaRPr lang="en-IN" b="1" u="sng" dirty="0" smtClean="0"/>
          </a:p>
          <a:p>
            <a:pPr lvl="1">
              <a:lnSpc>
                <a:spcPct val="80000"/>
              </a:lnSpc>
            </a:pPr>
            <a:r>
              <a:rPr lang="en-US" b="1" dirty="0" smtClean="0"/>
              <a:t>Ask child neutral, non-threatening questions to elicit information about his/ her likes/ dislikes and interests:</a:t>
            </a:r>
          </a:p>
          <a:p>
            <a:pPr lvl="2"/>
            <a:r>
              <a:rPr lang="en-US" dirty="0" smtClean="0"/>
              <a:t>What did you eat today?/What have you been doing all morning?</a:t>
            </a:r>
            <a:endParaRPr lang="en-IN" dirty="0" smtClean="0"/>
          </a:p>
          <a:p>
            <a:pPr lvl="2"/>
            <a:r>
              <a:rPr lang="en-US" dirty="0" smtClean="0"/>
              <a:t>Flip   a coin: The counselor and the child each choose ‘heads’ or ‘tails’ of a coin. When the coin is flipped, depending on what comes up, the person has to reveal a personal detail i.e. if the counselor chose ‘heads’ and heads comes up, she must reveal a fact about herself; if ‘tails’ comes up, it is the child’s turn to reveal a fact about herself. Example: “Blue is my favorite </a:t>
            </a:r>
            <a:r>
              <a:rPr lang="en-US" dirty="0" err="1" smtClean="0"/>
              <a:t>colour</a:t>
            </a:r>
            <a:r>
              <a:rPr lang="en-US" dirty="0" smtClean="0"/>
              <a:t>”, or “my </a:t>
            </a:r>
            <a:r>
              <a:rPr lang="en-US" dirty="0" err="1" smtClean="0"/>
              <a:t>favourite</a:t>
            </a:r>
            <a:r>
              <a:rPr lang="en-US" dirty="0" smtClean="0"/>
              <a:t> food is …”.</a:t>
            </a:r>
          </a:p>
          <a:p>
            <a:pPr lvl="2">
              <a:buNone/>
            </a:pPr>
            <a:endParaRPr lang="en-US" b="1" dirty="0" smtClean="0"/>
          </a:p>
          <a:p>
            <a:pPr lvl="1">
              <a:lnSpc>
                <a:spcPct val="80000"/>
              </a:lnSpc>
            </a:pPr>
            <a:r>
              <a:rPr lang="en-US" b="1" dirty="0" smtClean="0"/>
              <a:t>Establish a spirit of collaboration</a:t>
            </a:r>
            <a:endParaRPr lang="en-IN" b="1" dirty="0" smtClean="0"/>
          </a:p>
          <a:p>
            <a:pPr lvl="2">
              <a:lnSpc>
                <a:spcPct val="80000"/>
              </a:lnSpc>
            </a:pPr>
            <a:r>
              <a:rPr lang="en-US" dirty="0" smtClean="0"/>
              <a:t>Do an activity together—drawing/ coloring, a puzzle, reading a story…anything that interests the child.</a:t>
            </a:r>
            <a:endParaRPr lang="en-IN" dirty="0" smtClean="0"/>
          </a:p>
          <a:p>
            <a:pPr>
              <a:buNone/>
            </a:pPr>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55</a:t>
            </a:fld>
            <a:endParaRPr lang="en-IN"/>
          </a:p>
        </p:txBody>
      </p:sp>
    </p:spTree>
    <p:extLst>
      <p:ext uri="{BB962C8B-B14F-4D97-AF65-F5344CB8AC3E}">
        <p14:creationId xmlns:p14="http://schemas.microsoft.com/office/powerpoint/2010/main" val="9711287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922114"/>
          </a:xfrm>
        </p:spPr>
        <p:txBody>
          <a:bodyPr>
            <a:normAutofit/>
          </a:bodyPr>
          <a:lstStyle/>
          <a:p>
            <a:r>
              <a:rPr lang="en-IN" b="1" dirty="0" smtClean="0">
                <a:solidFill>
                  <a:srgbClr val="00B0F0"/>
                </a:solidFill>
              </a:rPr>
              <a:t>Activity 1: Getting to Know the Child</a:t>
            </a:r>
            <a:endParaRPr lang="en-IN" b="1" dirty="0">
              <a:solidFill>
                <a:srgbClr val="00B0F0"/>
              </a:solidFill>
            </a:endParaRPr>
          </a:p>
        </p:txBody>
      </p:sp>
      <p:sp>
        <p:nvSpPr>
          <p:cNvPr id="3" name="Slide Number Placeholder 2"/>
          <p:cNvSpPr>
            <a:spLocks noGrp="1"/>
          </p:cNvSpPr>
          <p:nvPr>
            <p:ph type="sldNum" sz="quarter" idx="12"/>
          </p:nvPr>
        </p:nvSpPr>
        <p:spPr/>
        <p:txBody>
          <a:bodyPr/>
          <a:lstStyle/>
          <a:p>
            <a:fld id="{F42C4A4B-6EFE-42E2-BAF9-5D545D2F71FF}" type="slidenum">
              <a:rPr lang="en-IN" smtClean="0"/>
              <a:pPr/>
              <a:t>56</a:t>
            </a:fld>
            <a:endParaRPr lang="en-IN"/>
          </a:p>
        </p:txBody>
      </p:sp>
      <p:sp>
        <p:nvSpPr>
          <p:cNvPr id="4" name="Content Placeholder 3"/>
          <p:cNvSpPr>
            <a:spLocks noGrp="1"/>
          </p:cNvSpPr>
          <p:nvPr>
            <p:ph sz="quarter" idx="1"/>
          </p:nvPr>
        </p:nvSpPr>
        <p:spPr>
          <a:xfrm>
            <a:off x="539552" y="1447800"/>
            <a:ext cx="8147248" cy="5005536"/>
          </a:xfrm>
        </p:spPr>
        <p:txBody>
          <a:bodyPr>
            <a:normAutofit lnSpcReduction="10000"/>
          </a:bodyPr>
          <a:lstStyle/>
          <a:p>
            <a:pPr>
              <a:buNone/>
            </a:pPr>
            <a:r>
              <a:rPr lang="en-US" b="1" dirty="0"/>
              <a:t>Objective</a:t>
            </a:r>
            <a:r>
              <a:rPr lang="en-US" b="1" dirty="0" smtClean="0"/>
              <a:t>:</a:t>
            </a:r>
          </a:p>
          <a:p>
            <a:r>
              <a:rPr lang="en-US" dirty="0"/>
              <a:t>To learn to build rapport with the child.</a:t>
            </a:r>
          </a:p>
          <a:p>
            <a:pPr>
              <a:buNone/>
            </a:pPr>
            <a:r>
              <a:rPr lang="en-US" b="1" dirty="0"/>
              <a:t>Process:</a:t>
            </a:r>
            <a:endParaRPr lang="en-IN" dirty="0"/>
          </a:p>
          <a:p>
            <a:r>
              <a:rPr lang="en-US" dirty="0"/>
              <a:t>Role play in pairs…</a:t>
            </a:r>
          </a:p>
          <a:p>
            <a:pPr lvl="1"/>
            <a:r>
              <a:rPr lang="en-US" dirty="0"/>
              <a:t>Introduce yourself to the child</a:t>
            </a:r>
          </a:p>
          <a:p>
            <a:pPr lvl="1"/>
            <a:r>
              <a:rPr lang="en-US" dirty="0"/>
              <a:t>Establish context of interaction.</a:t>
            </a:r>
          </a:p>
          <a:p>
            <a:pPr lvl="1"/>
            <a:r>
              <a:rPr lang="en-US" dirty="0"/>
              <a:t>Get to know each other </a:t>
            </a:r>
            <a:r>
              <a:rPr lang="en-US" dirty="0" smtClean="0"/>
              <a:t>better</a:t>
            </a:r>
            <a:endParaRPr lang="en-US" b="1" dirty="0"/>
          </a:p>
          <a:p>
            <a:pPr marL="0" indent="0">
              <a:buNone/>
            </a:pPr>
            <a:r>
              <a:rPr lang="en-US" b="1" dirty="0"/>
              <a:t>Discussion:</a:t>
            </a:r>
          </a:p>
          <a:p>
            <a:r>
              <a:rPr lang="en-IN" dirty="0" smtClean="0"/>
              <a:t>Volunteers?</a:t>
            </a:r>
          </a:p>
          <a:p>
            <a:r>
              <a:rPr lang="en-IN" dirty="0" smtClean="0"/>
              <a:t>What did we do right?</a:t>
            </a:r>
          </a:p>
          <a:p>
            <a:r>
              <a:rPr lang="en-IN" dirty="0" smtClean="0"/>
              <a:t>What elements of the 3 steps were we able to implement?</a:t>
            </a:r>
          </a:p>
          <a:p>
            <a:pPr marL="0" indent="0">
              <a:buNone/>
            </a:pPr>
            <a:endParaRPr lang="en-IN" dirty="0"/>
          </a:p>
        </p:txBody>
      </p:sp>
    </p:spTree>
    <p:extLst>
      <p:ext uri="{BB962C8B-B14F-4D97-AF65-F5344CB8AC3E}">
        <p14:creationId xmlns:p14="http://schemas.microsoft.com/office/powerpoint/2010/main" val="34031338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01156" cy="857232"/>
          </a:xfrm>
        </p:spPr>
        <p:txBody>
          <a:bodyPr/>
          <a:lstStyle/>
          <a:p>
            <a:r>
              <a:rPr lang="en-IN" b="1" dirty="0" smtClean="0"/>
              <a:t>Skill 2: </a:t>
            </a:r>
            <a:r>
              <a:rPr lang="en-IN" b="1" dirty="0"/>
              <a:t>Listening and Interest</a:t>
            </a:r>
          </a:p>
        </p:txBody>
      </p:sp>
      <p:sp>
        <p:nvSpPr>
          <p:cNvPr id="3" name="Content Placeholder 2"/>
          <p:cNvSpPr>
            <a:spLocks noGrp="1"/>
          </p:cNvSpPr>
          <p:nvPr>
            <p:ph sz="quarter" idx="1"/>
          </p:nvPr>
        </p:nvSpPr>
        <p:spPr>
          <a:xfrm>
            <a:off x="214282" y="857232"/>
            <a:ext cx="8929718" cy="5786478"/>
          </a:xfrm>
        </p:spPr>
        <p:txBody>
          <a:bodyPr/>
          <a:lstStyle/>
          <a:p>
            <a:r>
              <a:rPr lang="en-US" b="1" dirty="0" smtClean="0"/>
              <a:t>Reflective Listening/ Verbal response:</a:t>
            </a:r>
          </a:p>
          <a:p>
            <a:pPr lvl="1"/>
            <a:r>
              <a:rPr lang="en-US" dirty="0" smtClean="0"/>
              <a:t>Ok…</a:t>
            </a:r>
            <a:endParaRPr lang="en-IN" dirty="0" smtClean="0"/>
          </a:p>
          <a:p>
            <a:pPr lvl="1"/>
            <a:r>
              <a:rPr lang="en-US" dirty="0" smtClean="0"/>
              <a:t>Hmm…</a:t>
            </a:r>
            <a:endParaRPr lang="en-IN" dirty="0" smtClean="0"/>
          </a:p>
          <a:p>
            <a:pPr lvl="1"/>
            <a:r>
              <a:rPr lang="en-US" dirty="0" smtClean="0"/>
              <a:t>Alright…</a:t>
            </a:r>
            <a:endParaRPr lang="en-IN" dirty="0" smtClean="0"/>
          </a:p>
          <a:p>
            <a:pPr lvl="1"/>
            <a:r>
              <a:rPr lang="en-US" dirty="0" smtClean="0"/>
              <a:t>Yes…</a:t>
            </a:r>
            <a:endParaRPr lang="en-US" b="1" dirty="0" smtClean="0"/>
          </a:p>
          <a:p>
            <a:r>
              <a:rPr lang="en-US" b="1" dirty="0" smtClean="0"/>
              <a:t>Attentive listening:</a:t>
            </a:r>
          </a:p>
          <a:p>
            <a:pPr lvl="1"/>
            <a:r>
              <a:rPr lang="en-US" dirty="0" smtClean="0"/>
              <a:t>Maintaining  eye contact </a:t>
            </a:r>
            <a:endParaRPr lang="en-IN" dirty="0" smtClean="0"/>
          </a:p>
          <a:p>
            <a:pPr lvl="1"/>
            <a:r>
              <a:rPr lang="en-US" dirty="0" smtClean="0"/>
              <a:t>Nodding of the head </a:t>
            </a:r>
            <a:endParaRPr lang="en-IN" dirty="0" smtClean="0"/>
          </a:p>
          <a:p>
            <a:pPr lvl="1"/>
            <a:r>
              <a:rPr lang="en-US" dirty="0" smtClean="0"/>
              <a:t>Body posture like leaning forwards towards the child. </a:t>
            </a:r>
            <a:endParaRPr lang="en-IN" dirty="0" smtClean="0"/>
          </a:p>
          <a:p>
            <a:pPr lvl="1"/>
            <a:r>
              <a:rPr lang="en-US" dirty="0" smtClean="0"/>
              <a:t>Empathetic gestures like supportive pat on the shoulder or hand.</a:t>
            </a:r>
            <a:endParaRPr lang="en-IN" dirty="0" smtClean="0"/>
          </a:p>
        </p:txBody>
      </p:sp>
      <p:sp>
        <p:nvSpPr>
          <p:cNvPr id="4" name="Slide Number Placeholder 3"/>
          <p:cNvSpPr>
            <a:spLocks noGrp="1"/>
          </p:cNvSpPr>
          <p:nvPr>
            <p:ph type="sldNum" sz="quarter" idx="12"/>
          </p:nvPr>
        </p:nvSpPr>
        <p:spPr/>
        <p:txBody>
          <a:bodyPr/>
          <a:lstStyle/>
          <a:p>
            <a:fld id="{F42C4A4B-6EFE-42E2-BAF9-5D545D2F71FF}" type="slidenum">
              <a:rPr lang="en-IN" smtClean="0"/>
              <a:pPr/>
              <a:t>57</a:t>
            </a:fld>
            <a:endParaRPr lang="en-IN"/>
          </a:p>
        </p:txBody>
      </p:sp>
    </p:spTree>
    <p:extLst>
      <p:ext uri="{BB962C8B-B14F-4D97-AF65-F5344CB8AC3E}">
        <p14:creationId xmlns:p14="http://schemas.microsoft.com/office/powerpoint/2010/main" val="419241239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428604"/>
            <a:ext cx="8715436" cy="6143668"/>
          </a:xfrm>
        </p:spPr>
        <p:txBody>
          <a:bodyPr/>
          <a:lstStyle/>
          <a:p>
            <a:r>
              <a:rPr lang="en-IN" b="1" dirty="0" smtClean="0"/>
              <a:t>Appropriate Body Language:</a:t>
            </a:r>
          </a:p>
          <a:p>
            <a:pPr lvl="1"/>
            <a:r>
              <a:rPr lang="en-IN" dirty="0" smtClean="0"/>
              <a:t>Attentive but relaxed sitting posture (no slouching/ drooping).</a:t>
            </a:r>
          </a:p>
          <a:p>
            <a:pPr lvl="1"/>
            <a:r>
              <a:rPr lang="en-IN" dirty="0" smtClean="0"/>
              <a:t>No fidgeting.</a:t>
            </a:r>
          </a:p>
          <a:p>
            <a:pPr lvl="1"/>
            <a:r>
              <a:rPr lang="en-IN" dirty="0" smtClean="0"/>
              <a:t>No writing notes/ doing other activities.</a:t>
            </a:r>
          </a:p>
          <a:p>
            <a:pPr lvl="1"/>
            <a:r>
              <a:rPr lang="en-IN" dirty="0" smtClean="0"/>
              <a:t>No looking elsewhere/ poor eye contact.</a:t>
            </a:r>
          </a:p>
          <a:p>
            <a:pPr lvl="1">
              <a:buNone/>
            </a:pPr>
            <a:endParaRPr lang="en-IN" dirty="0" smtClean="0"/>
          </a:p>
          <a:p>
            <a:pPr lvl="1">
              <a:buNone/>
            </a:pPr>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1983423215"/>
              </p:ext>
            </p:extLst>
          </p:nvPr>
        </p:nvGraphicFramePr>
        <p:xfrm>
          <a:off x="428596" y="3000372"/>
          <a:ext cx="8072494" cy="3077790"/>
        </p:xfrm>
        <a:graphic>
          <a:graphicData uri="http://schemas.openxmlformats.org/drawingml/2006/table">
            <a:tbl>
              <a:tblPr firstRow="1" bandRow="1">
                <a:tableStyleId>{5C22544A-7EE6-4342-B048-85BDC9FD1C3A}</a:tableStyleId>
              </a:tblPr>
              <a:tblGrid>
                <a:gridCol w="4036247"/>
                <a:gridCol w="4036247"/>
              </a:tblGrid>
              <a:tr h="428628">
                <a:tc gridSpan="2">
                  <a:txBody>
                    <a:bodyPr/>
                    <a:lstStyle/>
                    <a:p>
                      <a:pPr marL="342900" lvl="0" indent="-342900" algn="ctr">
                        <a:lnSpc>
                          <a:spcPct val="115000"/>
                        </a:lnSpc>
                        <a:spcAft>
                          <a:spcPts val="0"/>
                        </a:spcAft>
                        <a:buFont typeface="Symbol"/>
                        <a:buNone/>
                      </a:pPr>
                      <a:r>
                        <a:rPr lang="en-IN" sz="1400" dirty="0" smtClean="0">
                          <a:latin typeface="Arial" pitchFamily="34" charset="0"/>
                          <a:ea typeface="Calibri"/>
                          <a:cs typeface="Arial" pitchFamily="34" charset="0"/>
                        </a:rPr>
                        <a:t>Listening Dos and Don’ts…</a:t>
                      </a:r>
                      <a:endParaRPr lang="en-IN" sz="1400" dirty="0">
                        <a:latin typeface="Arial" pitchFamily="34" charset="0"/>
                        <a:ea typeface="Calibri"/>
                        <a:cs typeface="Arial" pitchFamily="34" charset="0"/>
                      </a:endParaRPr>
                    </a:p>
                  </a:txBody>
                  <a:tcPr marL="68580" marR="68580" marT="0" marB="0"/>
                </a:tc>
                <a:tc hMerge="1">
                  <a:txBody>
                    <a:bodyPr/>
                    <a:lstStyle/>
                    <a:p>
                      <a:pPr marL="342900" lvl="0" indent="-342900" algn="just">
                        <a:lnSpc>
                          <a:spcPct val="115000"/>
                        </a:lnSpc>
                        <a:spcAft>
                          <a:spcPts val="0"/>
                        </a:spcAft>
                        <a:buFont typeface="Symbol"/>
                        <a:buChar char=""/>
                      </a:pPr>
                      <a:endParaRPr lang="en-IN" sz="1100" dirty="0">
                        <a:latin typeface="Calibri"/>
                        <a:ea typeface="Calibri"/>
                        <a:cs typeface="Times New Roman"/>
                      </a:endParaRPr>
                    </a:p>
                  </a:txBody>
                  <a:tcPr marL="68580" marR="68580" marT="0" marB="0"/>
                </a:tc>
              </a:tr>
              <a:tr h="2649162">
                <a:tc>
                  <a:txBody>
                    <a:bodyPr/>
                    <a:lstStyle/>
                    <a:p>
                      <a:pPr algn="just">
                        <a:lnSpc>
                          <a:spcPct val="115000"/>
                        </a:lnSpc>
                        <a:spcAft>
                          <a:spcPts val="0"/>
                        </a:spcAft>
                      </a:pPr>
                      <a:r>
                        <a:rPr lang="en-US" sz="1400" dirty="0">
                          <a:latin typeface="Arial" pitchFamily="34" charset="0"/>
                          <a:ea typeface="Calibri"/>
                          <a:cs typeface="Arial" pitchFamily="34" charset="0"/>
                        </a:rPr>
                        <a:t>DO…</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Show interest.</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Be empathetic and understanding.</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Demonstrate your interest through verbal and non-verbal cues.</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Listen for causes of the problem.</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Observe silence as appropriate.</a:t>
                      </a:r>
                      <a:endParaRPr lang="en-IN" sz="14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en-US" sz="1400" dirty="0">
                          <a:latin typeface="Arial" pitchFamily="34" charset="0"/>
                          <a:ea typeface="Calibri"/>
                          <a:cs typeface="Arial" pitchFamily="34" charset="0"/>
                        </a:rPr>
                        <a:t>DO NOT…</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Argue.</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Interrupt.</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Be inattentive.</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Do other work.</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Pass </a:t>
                      </a:r>
                      <a:r>
                        <a:rPr lang="en-US" sz="1400" dirty="0" smtClean="0">
                          <a:latin typeface="Arial" pitchFamily="34" charset="0"/>
                          <a:ea typeface="Calibri"/>
                          <a:cs typeface="Arial" pitchFamily="34" charset="0"/>
                        </a:rPr>
                        <a:t>judgment.</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Give advice immediately.</a:t>
                      </a:r>
                      <a:endParaRPr lang="en-IN" sz="1400" dirty="0">
                        <a:latin typeface="Arial" pitchFamily="34" charset="0"/>
                        <a:ea typeface="Calibri"/>
                        <a:cs typeface="Arial" pitchFamily="34" charset="0"/>
                      </a:endParaRPr>
                    </a:p>
                    <a:p>
                      <a:pPr marL="342900" lvl="0" indent="-342900" algn="just">
                        <a:lnSpc>
                          <a:spcPct val="115000"/>
                        </a:lnSpc>
                        <a:spcAft>
                          <a:spcPts val="0"/>
                        </a:spcAft>
                        <a:buFont typeface="Symbol"/>
                        <a:buChar char=""/>
                      </a:pPr>
                      <a:r>
                        <a:rPr lang="en-US" sz="1400" dirty="0">
                          <a:latin typeface="Arial" pitchFamily="34" charset="0"/>
                          <a:ea typeface="Calibri"/>
                          <a:cs typeface="Arial" pitchFamily="34" charset="0"/>
                        </a:rPr>
                        <a:t>Jump to conclusions.</a:t>
                      </a:r>
                      <a:endParaRPr lang="en-IN" sz="1400" dirty="0">
                        <a:latin typeface="Arial" pitchFamily="34" charset="0"/>
                        <a:ea typeface="Calibri"/>
                        <a:cs typeface="Arial" pitchFamily="34"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F42C4A4B-6EFE-42E2-BAF9-5D545D2F71FF}" type="slidenum">
              <a:rPr lang="en-IN" smtClean="0"/>
              <a:pPr/>
              <a:t>58</a:t>
            </a:fld>
            <a:endParaRPr lang="en-IN"/>
          </a:p>
        </p:txBody>
      </p:sp>
    </p:spTree>
    <p:extLst>
      <p:ext uri="{BB962C8B-B14F-4D97-AF65-F5344CB8AC3E}">
        <p14:creationId xmlns:p14="http://schemas.microsoft.com/office/powerpoint/2010/main" val="23109347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7772400" cy="792088"/>
          </a:xfrm>
        </p:spPr>
        <p:txBody>
          <a:bodyPr>
            <a:noAutofit/>
          </a:bodyPr>
          <a:lstStyle/>
          <a:p>
            <a:r>
              <a:rPr lang="en-IN" sz="3600" b="1" dirty="0" smtClean="0">
                <a:solidFill>
                  <a:srgbClr val="00B0F0"/>
                </a:solidFill>
              </a:rPr>
              <a:t>Activity </a:t>
            </a:r>
            <a:r>
              <a:rPr lang="en-IN" sz="3600" b="1" dirty="0">
                <a:solidFill>
                  <a:srgbClr val="00B0F0"/>
                </a:solidFill>
              </a:rPr>
              <a:t>2: </a:t>
            </a:r>
            <a:r>
              <a:rPr lang="en-IN" sz="3600" b="1" dirty="0" smtClean="0">
                <a:solidFill>
                  <a:srgbClr val="00B0F0"/>
                </a:solidFill>
              </a:rPr>
              <a:t>Listening </a:t>
            </a:r>
            <a:r>
              <a:rPr lang="en-IN" sz="3600" b="1" dirty="0">
                <a:solidFill>
                  <a:srgbClr val="00B0F0"/>
                </a:solidFill>
              </a:rPr>
              <a:t>&amp; Interest</a:t>
            </a:r>
          </a:p>
        </p:txBody>
      </p:sp>
      <p:sp>
        <p:nvSpPr>
          <p:cNvPr id="3" name="Slide Number Placeholder 2"/>
          <p:cNvSpPr>
            <a:spLocks noGrp="1"/>
          </p:cNvSpPr>
          <p:nvPr>
            <p:ph type="sldNum" sz="quarter" idx="12"/>
          </p:nvPr>
        </p:nvSpPr>
        <p:spPr/>
        <p:txBody>
          <a:bodyPr/>
          <a:lstStyle/>
          <a:p>
            <a:fld id="{F42C4A4B-6EFE-42E2-BAF9-5D545D2F71FF}" type="slidenum">
              <a:rPr lang="en-IN" smtClean="0"/>
              <a:pPr/>
              <a:t>59</a:t>
            </a:fld>
            <a:endParaRPr lang="en-IN"/>
          </a:p>
        </p:txBody>
      </p:sp>
      <p:sp>
        <p:nvSpPr>
          <p:cNvPr id="4" name="Content Placeholder 3"/>
          <p:cNvSpPr>
            <a:spLocks noGrp="1"/>
          </p:cNvSpPr>
          <p:nvPr>
            <p:ph sz="quarter" idx="1"/>
          </p:nvPr>
        </p:nvSpPr>
        <p:spPr>
          <a:xfrm>
            <a:off x="179512" y="908720"/>
            <a:ext cx="8712968" cy="5616624"/>
          </a:xfrm>
        </p:spPr>
        <p:txBody>
          <a:bodyPr>
            <a:normAutofit fontScale="92500" lnSpcReduction="20000"/>
          </a:bodyPr>
          <a:lstStyle/>
          <a:p>
            <a:pPr marL="0" indent="0">
              <a:buNone/>
            </a:pPr>
            <a:r>
              <a:rPr lang="en-IN" b="1" dirty="0" smtClean="0"/>
              <a:t>Objectives:</a:t>
            </a:r>
          </a:p>
          <a:p>
            <a:r>
              <a:rPr lang="en-IN" dirty="0" smtClean="0"/>
              <a:t>Learning different ways of listening.</a:t>
            </a:r>
          </a:p>
          <a:p>
            <a:pPr marL="0" indent="0">
              <a:buNone/>
            </a:pPr>
            <a:r>
              <a:rPr lang="en-IN" b="1" dirty="0" smtClean="0"/>
              <a:t>Process:</a:t>
            </a:r>
          </a:p>
          <a:p>
            <a:pPr lvl="0"/>
            <a:r>
              <a:rPr lang="en-US" dirty="0" smtClean="0"/>
              <a:t>Divide </a:t>
            </a:r>
            <a:r>
              <a:rPr lang="en-US" dirty="0"/>
              <a:t>into pairs. One member of each pair leaves the room and one stays in.</a:t>
            </a:r>
            <a:endParaRPr lang="en-IN" dirty="0"/>
          </a:p>
          <a:p>
            <a:pPr lvl="0"/>
            <a:r>
              <a:rPr lang="en-US" dirty="0"/>
              <a:t>Round 1: Group that is outside (when they re-join their partners) to talk for a minute continuously about some very important event in their lives to their partners. Instruct the group inside to sit with their fingers blocking their ears i.e. not to listen to their partners talking.</a:t>
            </a:r>
            <a:endParaRPr lang="en-IN" dirty="0"/>
          </a:p>
          <a:p>
            <a:pPr lvl="0"/>
            <a:r>
              <a:rPr lang="en-US" dirty="0"/>
              <a:t>Round 2: Group outside to talk for a minute about some very happy event in their lives tot heir partners. Instruct the group inside to look away, not make eye contact, not respond and act as if they are not listening.</a:t>
            </a:r>
            <a:endParaRPr lang="en-IN" dirty="0"/>
          </a:p>
          <a:p>
            <a:pPr lvl="0"/>
            <a:r>
              <a:rPr lang="en-US" dirty="0"/>
              <a:t>Round 3: Group inside and outside to talk non-stop to their partners. Neither should listen.</a:t>
            </a:r>
            <a:endParaRPr lang="en-IN" dirty="0"/>
          </a:p>
          <a:p>
            <a:pPr lvl="0"/>
            <a:r>
              <a:rPr lang="en-US" dirty="0"/>
              <a:t>Round 4: Group outside to share some very difficult experience in their lives with their partners. Instruct the group inside to be attentive, make eye contact, and express emotion.</a:t>
            </a:r>
            <a:endParaRPr lang="en-IN" dirty="0"/>
          </a:p>
          <a:p>
            <a:pPr marL="0" indent="0">
              <a:buNone/>
            </a:pPr>
            <a:endParaRPr lang="en-IN" dirty="0" smtClean="0"/>
          </a:p>
        </p:txBody>
      </p:sp>
    </p:spTree>
    <p:extLst>
      <p:ext uri="{BB962C8B-B14F-4D97-AF65-F5344CB8AC3E}">
        <p14:creationId xmlns:p14="http://schemas.microsoft.com/office/powerpoint/2010/main" val="463344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57158" y="428604"/>
            <a:ext cx="8329642" cy="5591196"/>
          </a:xfrm>
        </p:spPr>
        <p:txBody>
          <a:bodyPr>
            <a:normAutofit/>
          </a:bodyPr>
          <a:lstStyle/>
          <a:p>
            <a:pPr lvl="0">
              <a:buNone/>
            </a:pPr>
            <a:r>
              <a:rPr lang="en-US" b="1" u="sng" dirty="0" smtClean="0"/>
              <a:t>Discussion:</a:t>
            </a:r>
          </a:p>
          <a:p>
            <a:pPr lvl="0"/>
            <a:r>
              <a:rPr lang="en-US" dirty="0" smtClean="0"/>
              <a:t>How did you feel when you re-visited happy memories versus difficult and traumatic ones? </a:t>
            </a:r>
          </a:p>
          <a:p>
            <a:pPr lvl="0"/>
            <a:r>
              <a:rPr lang="en-US" dirty="0" smtClean="0"/>
              <a:t>Who helped/ how did you cope? </a:t>
            </a:r>
            <a:endParaRPr lang="en-IN" dirty="0" smtClean="0"/>
          </a:p>
          <a:p>
            <a:pPr lvl="0"/>
            <a:r>
              <a:rPr lang="en-US" dirty="0" smtClean="0"/>
              <a:t>The importance of being in touch with your own early childhoods so you know what it is like to be a young child, what makes young children happy, angry or sad…what children like to do etc. </a:t>
            </a:r>
          </a:p>
          <a:p>
            <a:pPr lvl="0"/>
            <a:r>
              <a:rPr lang="en-US" dirty="0" smtClean="0"/>
              <a:t>How this sensitivity is essential to working effectively with children– and realizing that early childhood memories stay with us/ influence for years after.</a:t>
            </a:r>
            <a:endParaRPr lang="en-IN" dirty="0" smtClean="0"/>
          </a:p>
          <a:p>
            <a:pPr marL="0" indent="0">
              <a:buNone/>
            </a:pPr>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6</a:t>
            </a:fld>
            <a:endParaRPr lang="en-IN"/>
          </a:p>
        </p:txBody>
      </p:sp>
    </p:spTree>
    <p:extLst>
      <p:ext uri="{BB962C8B-B14F-4D97-AF65-F5344CB8AC3E}">
        <p14:creationId xmlns:p14="http://schemas.microsoft.com/office/powerpoint/2010/main" val="14103474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60</a:t>
            </a:fld>
            <a:endParaRPr lang="en-IN"/>
          </a:p>
        </p:txBody>
      </p:sp>
      <p:sp>
        <p:nvSpPr>
          <p:cNvPr id="4" name="Content Placeholder 3"/>
          <p:cNvSpPr>
            <a:spLocks noGrp="1"/>
          </p:cNvSpPr>
          <p:nvPr>
            <p:ph sz="quarter" idx="1"/>
          </p:nvPr>
        </p:nvSpPr>
        <p:spPr>
          <a:xfrm>
            <a:off x="611560" y="404664"/>
            <a:ext cx="8075240" cy="5615136"/>
          </a:xfrm>
        </p:spPr>
        <p:txBody>
          <a:bodyPr/>
          <a:lstStyle/>
          <a:p>
            <a:pPr marL="0" lvl="0" indent="0">
              <a:buNone/>
            </a:pPr>
            <a:endParaRPr lang="en-US" b="1" dirty="0" smtClean="0"/>
          </a:p>
          <a:p>
            <a:pPr marL="0" lvl="0" indent="0">
              <a:buNone/>
            </a:pPr>
            <a:r>
              <a:rPr lang="en-US" b="1" dirty="0" smtClean="0"/>
              <a:t>Discussion:</a:t>
            </a:r>
          </a:p>
          <a:p>
            <a:pPr lvl="0"/>
            <a:r>
              <a:rPr lang="en-US" dirty="0" smtClean="0"/>
              <a:t>How </a:t>
            </a:r>
            <a:r>
              <a:rPr lang="en-US" dirty="0"/>
              <a:t>the group outside felt during each round of the game?</a:t>
            </a:r>
            <a:endParaRPr lang="en-IN" dirty="0"/>
          </a:p>
          <a:p>
            <a:pPr lvl="0"/>
            <a:r>
              <a:rPr lang="en-US" dirty="0"/>
              <a:t>Various levels of listening i.e. from not listening at all (1) to ‘hearing’ without listening (2) to talking so much that there is no listening (3) and finally active listening (4). In which round is good communication taking place? Why?</a:t>
            </a:r>
            <a:endParaRPr lang="en-IN" dirty="0"/>
          </a:p>
          <a:p>
            <a:endParaRPr lang="en-IN" dirty="0"/>
          </a:p>
        </p:txBody>
      </p:sp>
    </p:spTree>
    <p:extLst>
      <p:ext uri="{BB962C8B-B14F-4D97-AF65-F5344CB8AC3E}">
        <p14:creationId xmlns:p14="http://schemas.microsoft.com/office/powerpoint/2010/main" val="11097890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1143000"/>
          </a:xfrm>
        </p:spPr>
        <p:txBody>
          <a:bodyPr>
            <a:noAutofit/>
          </a:bodyPr>
          <a:lstStyle/>
          <a:p>
            <a:r>
              <a:rPr lang="en-IN" b="1" dirty="0" smtClean="0"/>
              <a:t>Skill 3: </a:t>
            </a:r>
            <a:r>
              <a:rPr lang="en-IN" b="1" dirty="0"/>
              <a:t>Recognizing and Acknowledging Emotions</a:t>
            </a:r>
          </a:p>
        </p:txBody>
      </p:sp>
      <p:sp>
        <p:nvSpPr>
          <p:cNvPr id="3" name="Slide Number Placeholder 2"/>
          <p:cNvSpPr>
            <a:spLocks noGrp="1"/>
          </p:cNvSpPr>
          <p:nvPr>
            <p:ph type="sldNum" sz="quarter" idx="12"/>
          </p:nvPr>
        </p:nvSpPr>
        <p:spPr/>
        <p:txBody>
          <a:bodyPr/>
          <a:lstStyle/>
          <a:p>
            <a:fld id="{F42C4A4B-6EFE-42E2-BAF9-5D545D2F71FF}" type="slidenum">
              <a:rPr lang="en-IN" smtClean="0"/>
              <a:pPr/>
              <a:t>61</a:t>
            </a:fld>
            <a:endParaRPr lang="en-IN"/>
          </a:p>
        </p:txBody>
      </p:sp>
      <p:sp>
        <p:nvSpPr>
          <p:cNvPr id="4" name="Content Placeholder 3"/>
          <p:cNvSpPr>
            <a:spLocks noGrp="1"/>
          </p:cNvSpPr>
          <p:nvPr>
            <p:ph sz="quarter" idx="1"/>
          </p:nvPr>
        </p:nvSpPr>
        <p:spPr>
          <a:xfrm>
            <a:off x="251520" y="1447800"/>
            <a:ext cx="8712968" cy="5149552"/>
          </a:xfrm>
        </p:spPr>
        <p:txBody>
          <a:bodyPr>
            <a:normAutofit/>
          </a:bodyPr>
          <a:lstStyle/>
          <a:p>
            <a:r>
              <a:rPr lang="en-IN" dirty="0" smtClean="0"/>
              <a:t>What are the ways in which we recognize and identify emotions?</a:t>
            </a:r>
          </a:p>
          <a:p>
            <a:pPr lvl="1"/>
            <a:r>
              <a:rPr lang="en-IN" dirty="0" smtClean="0"/>
              <a:t>Non-verbal cues: facial expressions, gestures</a:t>
            </a:r>
          </a:p>
          <a:p>
            <a:pPr lvl="1"/>
            <a:r>
              <a:rPr lang="en-IN" dirty="0" smtClean="0"/>
              <a:t>Verbal expressions: tone of voice, actual content of speech</a:t>
            </a:r>
          </a:p>
          <a:p>
            <a:pPr lvl="1"/>
            <a:r>
              <a:rPr lang="en-IN" dirty="0" smtClean="0"/>
              <a:t>Other behaviours</a:t>
            </a:r>
          </a:p>
          <a:p>
            <a:r>
              <a:rPr lang="en-IN" dirty="0" smtClean="0"/>
              <a:t>Of course we sympathize…and we feel for the child but how do we show it?</a:t>
            </a:r>
          </a:p>
          <a:p>
            <a:pPr lvl="1"/>
            <a:r>
              <a:rPr lang="en-IN" dirty="0" smtClean="0"/>
              <a:t>Non-verbal cues (holding hands, facial expressions, hugging…)</a:t>
            </a:r>
          </a:p>
          <a:p>
            <a:pPr lvl="1"/>
            <a:r>
              <a:rPr lang="en-IN" dirty="0" smtClean="0"/>
              <a:t>Verbal expressions ( tone of voice, “I know it must have been difficult…it seems like you are really hurt and angry…”</a:t>
            </a:r>
          </a:p>
          <a:p>
            <a:pPr lvl="1"/>
            <a:r>
              <a:rPr lang="en-IN" dirty="0" smtClean="0"/>
              <a:t>NO judgement of emotions expressed! Emotions are neither good nor bad…they just are and we feel them, no matter that. “It is alright for you to feel angry and frustrated…”</a:t>
            </a:r>
          </a:p>
        </p:txBody>
      </p:sp>
    </p:spTree>
    <p:extLst>
      <p:ext uri="{BB962C8B-B14F-4D97-AF65-F5344CB8AC3E}">
        <p14:creationId xmlns:p14="http://schemas.microsoft.com/office/powerpoint/2010/main" val="49314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4098"/>
          </a:xfrm>
        </p:spPr>
        <p:txBody>
          <a:bodyPr>
            <a:normAutofit fontScale="90000"/>
          </a:bodyPr>
          <a:lstStyle/>
          <a:p>
            <a:r>
              <a:rPr lang="en-IN" b="1" dirty="0" smtClean="0"/>
              <a:t/>
            </a:r>
            <a:br>
              <a:rPr lang="en-IN" b="1" dirty="0" smtClean="0"/>
            </a:br>
            <a:r>
              <a:rPr lang="en-IN" b="1" dirty="0" smtClean="0">
                <a:solidFill>
                  <a:srgbClr val="00B0F0"/>
                </a:solidFill>
              </a:rPr>
              <a:t>Activity 3: </a:t>
            </a:r>
            <a:r>
              <a:rPr lang="en-IN" b="1" dirty="0">
                <a:solidFill>
                  <a:srgbClr val="00B0F0"/>
                </a:solidFill>
              </a:rPr>
              <a:t>Recognizing and Acknowledging Emotions</a:t>
            </a:r>
          </a:p>
        </p:txBody>
      </p:sp>
      <p:sp>
        <p:nvSpPr>
          <p:cNvPr id="3" name="Content Placeholder 2"/>
          <p:cNvSpPr>
            <a:spLocks noGrp="1"/>
          </p:cNvSpPr>
          <p:nvPr>
            <p:ph sz="quarter" idx="1"/>
          </p:nvPr>
        </p:nvSpPr>
        <p:spPr>
          <a:xfrm>
            <a:off x="214282" y="1142984"/>
            <a:ext cx="8715436" cy="5500726"/>
          </a:xfrm>
        </p:spPr>
        <p:txBody>
          <a:bodyPr>
            <a:normAutofit fontScale="85000" lnSpcReduction="20000"/>
          </a:bodyPr>
          <a:lstStyle/>
          <a:p>
            <a:pPr>
              <a:buNone/>
            </a:pPr>
            <a:r>
              <a:rPr lang="en-US" sz="2800" b="1" dirty="0" smtClean="0"/>
              <a:t>Objective: </a:t>
            </a:r>
          </a:p>
          <a:p>
            <a:r>
              <a:rPr lang="en-US" sz="2800" dirty="0" smtClean="0"/>
              <a:t>How to identify and recognize emotions.</a:t>
            </a:r>
          </a:p>
          <a:p>
            <a:r>
              <a:rPr lang="en-US" sz="2800" dirty="0" smtClean="0"/>
              <a:t>How to communicate to a child that you recognize &amp; acknowledge his/her emotions.</a:t>
            </a:r>
          </a:p>
          <a:p>
            <a:pPr>
              <a:buNone/>
            </a:pPr>
            <a:r>
              <a:rPr lang="en-IN" sz="2800" b="1" dirty="0" smtClean="0"/>
              <a:t>Process: </a:t>
            </a:r>
          </a:p>
          <a:p>
            <a:pPr lvl="0"/>
            <a:r>
              <a:rPr lang="en-US" sz="2800" dirty="0" smtClean="0"/>
              <a:t>Divide into pairs.</a:t>
            </a:r>
            <a:endParaRPr lang="en-IN" sz="2800" dirty="0" smtClean="0"/>
          </a:p>
          <a:p>
            <a:pPr lvl="0"/>
            <a:r>
              <a:rPr lang="en-US" sz="2800" dirty="0" smtClean="0"/>
              <a:t>Read the children’s expressions provided.</a:t>
            </a:r>
            <a:endParaRPr lang="en-IN" sz="2800" dirty="0" smtClean="0"/>
          </a:p>
          <a:p>
            <a:pPr lvl="0"/>
            <a:r>
              <a:rPr lang="en-US" sz="2800" dirty="0" smtClean="0"/>
              <a:t>Identify the emotions expressed.</a:t>
            </a:r>
            <a:endParaRPr lang="en-IN" sz="2800" dirty="0" smtClean="0"/>
          </a:p>
          <a:p>
            <a:pPr lvl="0"/>
            <a:r>
              <a:rPr lang="en-US" sz="2800" dirty="0" smtClean="0"/>
              <a:t>Next, one participant assumes role of child and the other that of PSS counselor.</a:t>
            </a:r>
            <a:endParaRPr lang="en-IN" sz="2800" dirty="0" smtClean="0"/>
          </a:p>
          <a:p>
            <a:pPr lvl="0"/>
            <a:r>
              <a:rPr lang="en-US" sz="2800" dirty="0" smtClean="0"/>
              <a:t>Use the dialogues of the children (below) and do the following: </a:t>
            </a:r>
            <a:endParaRPr lang="en-IN" sz="2800" dirty="0" smtClean="0"/>
          </a:p>
          <a:p>
            <a:pPr lvl="0"/>
            <a:r>
              <a:rPr lang="en-US" sz="2800" dirty="0" smtClean="0"/>
              <a:t>Role-play your response to the child. How will you respond to them? </a:t>
            </a:r>
            <a:endParaRPr lang="en-IN" sz="2800" dirty="0" smtClean="0"/>
          </a:p>
          <a:p>
            <a:pPr lvl="1"/>
            <a:r>
              <a:rPr lang="en-US" dirty="0" smtClean="0"/>
              <a:t>State your verbal response—to show that you recognize and acknowledge the emotions felt by the child.</a:t>
            </a:r>
            <a:endParaRPr lang="en-IN" dirty="0" smtClean="0"/>
          </a:p>
          <a:p>
            <a:pPr lvl="1"/>
            <a:r>
              <a:rPr lang="en-US" dirty="0" smtClean="0"/>
              <a:t>Demonstrate non-verbal responses you would provide.</a:t>
            </a:r>
            <a:endParaRPr lang="en-IN" dirty="0" smtClean="0"/>
          </a:p>
          <a:p>
            <a:endParaRPr lang="en-IN" dirty="0"/>
          </a:p>
        </p:txBody>
      </p:sp>
      <p:sp>
        <p:nvSpPr>
          <p:cNvPr id="4" name="Slide Number Placeholder 3"/>
          <p:cNvSpPr>
            <a:spLocks noGrp="1"/>
          </p:cNvSpPr>
          <p:nvPr>
            <p:ph type="sldNum" sz="quarter" idx="12"/>
          </p:nvPr>
        </p:nvSpPr>
        <p:spPr/>
        <p:txBody>
          <a:bodyPr/>
          <a:lstStyle/>
          <a:p>
            <a:fld id="{F42C4A4B-6EFE-42E2-BAF9-5D545D2F71FF}" type="slidenum">
              <a:rPr lang="en-IN" smtClean="0"/>
              <a:pPr/>
              <a:t>62</a:t>
            </a:fld>
            <a:endParaRPr lang="en-IN"/>
          </a:p>
        </p:txBody>
      </p:sp>
    </p:spTree>
    <p:extLst>
      <p:ext uri="{BB962C8B-B14F-4D97-AF65-F5344CB8AC3E}">
        <p14:creationId xmlns:p14="http://schemas.microsoft.com/office/powerpoint/2010/main" val="32970242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24" y="116632"/>
            <a:ext cx="8858280" cy="1224136"/>
          </a:xfrm>
        </p:spPr>
        <p:txBody>
          <a:bodyPr>
            <a:noAutofit/>
          </a:bodyPr>
          <a:lstStyle/>
          <a:p>
            <a:r>
              <a:rPr lang="en-IN" sz="2800" b="1" i="1" dirty="0">
                <a:solidFill>
                  <a:srgbClr val="00B0F0"/>
                </a:solidFill>
              </a:rPr>
              <a:t>Children’s Narratives </a:t>
            </a:r>
            <a:r>
              <a:rPr lang="en-IN" sz="2800" b="1" i="1" dirty="0" smtClean="0">
                <a:solidFill>
                  <a:srgbClr val="00B0F0"/>
                </a:solidFill>
              </a:rPr>
              <a:t/>
            </a:r>
            <a:br>
              <a:rPr lang="en-IN" sz="2800" b="1" i="1" dirty="0" smtClean="0">
                <a:solidFill>
                  <a:srgbClr val="00B0F0"/>
                </a:solidFill>
              </a:rPr>
            </a:br>
            <a:r>
              <a:rPr lang="en-IN" sz="2800" b="1" i="1" dirty="0" smtClean="0">
                <a:solidFill>
                  <a:srgbClr val="00B0F0"/>
                </a:solidFill>
              </a:rPr>
              <a:t>(Activity </a:t>
            </a:r>
            <a:r>
              <a:rPr lang="en-IN" sz="2800" b="1" i="1" dirty="0">
                <a:solidFill>
                  <a:srgbClr val="00B0F0"/>
                </a:solidFill>
              </a:rPr>
              <a:t>3: Recognizing &amp; Acknowledging Emotions</a:t>
            </a:r>
            <a:r>
              <a:rPr lang="en-IN" sz="2800" b="1" i="1" dirty="0" smtClean="0">
                <a:solidFill>
                  <a:srgbClr val="00B0F0"/>
                </a:solidFill>
              </a:rPr>
              <a:t>)</a:t>
            </a:r>
            <a:endParaRPr lang="en-IN" sz="2800" b="1" i="1" dirty="0">
              <a:solidFill>
                <a:srgbClr val="00B0F0"/>
              </a:solidFill>
            </a:endParaRPr>
          </a:p>
        </p:txBody>
      </p:sp>
      <p:sp>
        <p:nvSpPr>
          <p:cNvPr id="25602" name="Text Box 2"/>
          <p:cNvSpPr txBox="1">
            <a:spLocks noChangeArrowheads="1"/>
          </p:cNvSpPr>
          <p:nvPr/>
        </p:nvSpPr>
        <p:spPr bwMode="auto">
          <a:xfrm>
            <a:off x="214282" y="3214686"/>
            <a:ext cx="8715436" cy="13681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fontAlgn="base">
              <a:spcBef>
                <a:spcPts val="500"/>
              </a:spcBef>
              <a:spcAft>
                <a:spcPts val="500"/>
              </a:spcAft>
            </a:pPr>
            <a:r>
              <a:rPr lang="en-US" sz="1600" b="1" dirty="0">
                <a:solidFill>
                  <a:srgbClr val="000000"/>
                </a:solidFill>
                <a:latin typeface="Comic Sans MS" pitchFamily="66" charset="0"/>
                <a:cs typeface="Arial" pitchFamily="34" charset="0"/>
              </a:rPr>
              <a:t>Shekhar, age </a:t>
            </a:r>
            <a:r>
              <a:rPr lang="en-US" sz="1600" b="1" dirty="0" smtClean="0">
                <a:solidFill>
                  <a:srgbClr val="000000"/>
                </a:solidFill>
                <a:latin typeface="Comic Sans MS" pitchFamily="66" charset="0"/>
                <a:cs typeface="Arial" pitchFamily="34" charset="0"/>
              </a:rPr>
              <a:t>4</a:t>
            </a:r>
            <a:endParaRPr lang="en-US" sz="1600" b="1" dirty="0">
              <a:solidFill>
                <a:srgbClr val="000000"/>
              </a:solidFill>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600" baseline="0" dirty="0" smtClean="0">
                <a:latin typeface="Arial" pitchFamily="34" charset="0"/>
                <a:cs typeface="Arial" pitchFamily="34" charset="0"/>
              </a:rPr>
              <a:t>“</a:t>
            </a:r>
            <a:r>
              <a:rPr lang="en-US" sz="1600" dirty="0" smtClean="0">
                <a:solidFill>
                  <a:srgbClr val="000000"/>
                </a:solidFill>
                <a:latin typeface="Comic Sans MS" pitchFamily="66" charset="0"/>
                <a:cs typeface="Arial" pitchFamily="34" charset="0"/>
              </a:rPr>
              <a:t>My mother is very sick . She does not eat anything.  She doesn’t play with me or take me to school any more. She doesn’t talk to me any more—her eyes are always closed when she is lying down.”</a:t>
            </a:r>
            <a:endParaRPr lang="en-US" sz="1600" dirty="0">
              <a:solidFill>
                <a:srgbClr val="000000"/>
              </a:solidFill>
              <a:latin typeface="Comic Sans MS" pitchFamily="66" charset="0"/>
              <a:cs typeface="Arial" pitchFamily="34" charset="0"/>
            </a:endParaRPr>
          </a:p>
        </p:txBody>
      </p:sp>
      <p:sp>
        <p:nvSpPr>
          <p:cNvPr id="25603" name="Text Box 3"/>
          <p:cNvSpPr txBox="1">
            <a:spLocks noChangeArrowheads="1"/>
          </p:cNvSpPr>
          <p:nvPr/>
        </p:nvSpPr>
        <p:spPr bwMode="auto">
          <a:xfrm>
            <a:off x="214282" y="1571612"/>
            <a:ext cx="8643998" cy="136815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ts val="500"/>
              </a:spcBef>
              <a:spcAft>
                <a:spcPts val="500"/>
              </a:spcAft>
              <a:buClrTx/>
              <a:buSzTx/>
              <a:buFontTx/>
              <a:buNone/>
              <a:tabLst/>
            </a:pPr>
            <a:r>
              <a:rPr kumimoji="0" lang="en-IN" sz="1600" b="1" i="0" u="none" strike="noStrike" cap="none" normalizeH="0" baseline="0" dirty="0" err="1" smtClean="0">
                <a:ln>
                  <a:noFill/>
                </a:ln>
                <a:solidFill>
                  <a:srgbClr val="000000"/>
                </a:solidFill>
                <a:effectLst/>
                <a:latin typeface="Comic Sans MS" pitchFamily="66" charset="0"/>
                <a:cs typeface="Arial" pitchFamily="34" charset="0"/>
              </a:rPr>
              <a:t>Saira</a:t>
            </a:r>
            <a:r>
              <a:rPr kumimoji="0" lang="en-IN" sz="1600" b="1" i="0" u="none" strike="noStrike" cap="none" normalizeH="0" baseline="0" dirty="0" smtClean="0">
                <a:ln>
                  <a:noFill/>
                </a:ln>
                <a:solidFill>
                  <a:srgbClr val="000000"/>
                </a:solidFill>
                <a:effectLst/>
                <a:latin typeface="Comic Sans MS" pitchFamily="66" charset="0"/>
                <a:cs typeface="Arial" pitchFamily="34" charset="0"/>
              </a:rPr>
              <a:t>, age </a:t>
            </a:r>
            <a:r>
              <a:rPr lang="en-IN" sz="1600" b="1" dirty="0" smtClean="0">
                <a:solidFill>
                  <a:srgbClr val="000000"/>
                </a:solidFill>
                <a:latin typeface="Comic Sans MS" pitchFamily="66" charset="0"/>
                <a:cs typeface="Arial" pitchFamily="34" charset="0"/>
              </a:rPr>
              <a:t>3</a:t>
            </a:r>
            <a:r>
              <a:rPr kumimoji="0" lang="en-IN" sz="1600" b="1" i="0" u="none" strike="noStrike" cap="none" normalizeH="0" baseline="0" dirty="0" smtClean="0">
                <a:ln>
                  <a:noFill/>
                </a:ln>
                <a:solidFill>
                  <a:srgbClr val="000000"/>
                </a:solidFill>
                <a:effectLst/>
                <a:latin typeface="Comic Sans MS" pitchFamily="66" charset="0"/>
                <a:cs typeface="Arial" pitchFamily="34" charset="0"/>
              </a:rPr>
              <a:t>:</a:t>
            </a:r>
          </a:p>
          <a:p>
            <a:pPr marL="0" marR="0" lvl="0" indent="0" algn="just" defTabSz="914400" rtl="0" eaLnBrk="1" fontAlgn="base" latinLnBrk="0" hangingPunct="1">
              <a:lnSpc>
                <a:spcPct val="100000"/>
              </a:lnSpc>
              <a:spcBef>
                <a:spcPts val="500"/>
              </a:spcBef>
              <a:spcAft>
                <a:spcPts val="500"/>
              </a:spcAft>
              <a:buClrTx/>
              <a:buSzTx/>
              <a:buFontTx/>
              <a:buNone/>
              <a:tabLst/>
            </a:pPr>
            <a:r>
              <a:rPr kumimoji="0" lang="en-IN" sz="1600" b="0" i="0" u="none" strike="noStrike" cap="none" normalizeH="0" baseline="0" dirty="0" smtClean="0">
                <a:ln>
                  <a:noFill/>
                </a:ln>
                <a:solidFill>
                  <a:srgbClr val="000000"/>
                </a:solidFill>
                <a:effectLst/>
                <a:latin typeface="Comic Sans MS" pitchFamily="66" charset="0"/>
                <a:cs typeface="Arial" pitchFamily="34" charset="0"/>
              </a:rPr>
              <a:t>  </a:t>
            </a:r>
            <a:r>
              <a:rPr lang="en-IN" sz="1600" dirty="0" smtClean="0">
                <a:solidFill>
                  <a:srgbClr val="000000"/>
                </a:solidFill>
                <a:latin typeface="Comic Sans MS" pitchFamily="66" charset="0"/>
                <a:cs typeface="Arial" pitchFamily="34" charset="0"/>
              </a:rPr>
              <a:t>“I want to play with this toy…I will not eat now. “ (Mother/ care-taker tries to cajole her. Child crying and stamping her foot and hitting out).</a:t>
            </a:r>
            <a:endParaRPr kumimoji="0" lang="en-IN" sz="1600" b="0"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42C4A4B-6EFE-42E2-BAF9-5D545D2F71FF}" type="slidenum">
              <a:rPr lang="en-IN" smtClean="0"/>
              <a:pPr/>
              <a:t>63</a:t>
            </a:fld>
            <a:endParaRPr lang="en-IN"/>
          </a:p>
        </p:txBody>
      </p:sp>
      <p:sp>
        <p:nvSpPr>
          <p:cNvPr id="6" name="Rectangle 5"/>
          <p:cNvSpPr/>
          <p:nvPr/>
        </p:nvSpPr>
        <p:spPr>
          <a:xfrm>
            <a:off x="279047" y="4869160"/>
            <a:ext cx="8624634"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ts val="500"/>
              </a:spcBef>
              <a:spcAft>
                <a:spcPts val="500"/>
              </a:spcAft>
            </a:pPr>
            <a:endParaRPr lang="en-IN" sz="1600" b="1" dirty="0" smtClean="0">
              <a:solidFill>
                <a:srgbClr val="000000"/>
              </a:solidFill>
              <a:latin typeface="Comic Sans MS" pitchFamily="66" charset="0"/>
              <a:cs typeface="Arial" pitchFamily="34" charset="0"/>
            </a:endParaRPr>
          </a:p>
          <a:p>
            <a:pPr algn="just" fontAlgn="base">
              <a:spcBef>
                <a:spcPts val="500"/>
              </a:spcBef>
              <a:spcAft>
                <a:spcPts val="500"/>
              </a:spcAft>
            </a:pPr>
            <a:r>
              <a:rPr lang="en-IN" sz="1600" b="1" dirty="0" err="1" smtClean="0">
                <a:solidFill>
                  <a:srgbClr val="000000"/>
                </a:solidFill>
                <a:latin typeface="Comic Sans MS" pitchFamily="66" charset="0"/>
                <a:cs typeface="Arial" pitchFamily="34" charset="0"/>
              </a:rPr>
              <a:t>Saira</a:t>
            </a:r>
            <a:r>
              <a:rPr lang="en-IN" sz="1600" b="1" dirty="0">
                <a:solidFill>
                  <a:srgbClr val="000000"/>
                </a:solidFill>
                <a:latin typeface="Comic Sans MS" pitchFamily="66" charset="0"/>
                <a:cs typeface="Arial" pitchFamily="34" charset="0"/>
              </a:rPr>
              <a:t>, age 5</a:t>
            </a:r>
          </a:p>
          <a:p>
            <a:r>
              <a:rPr lang="en-IN" dirty="0" smtClean="0">
                <a:solidFill>
                  <a:schemeClr val="tx1"/>
                </a:solidFill>
              </a:rPr>
              <a:t>“</a:t>
            </a:r>
            <a:r>
              <a:rPr lang="en-IN" sz="1600" dirty="0">
                <a:solidFill>
                  <a:srgbClr val="000000"/>
                </a:solidFill>
                <a:latin typeface="Comic Sans MS" pitchFamily="66" charset="0"/>
                <a:cs typeface="Arial" pitchFamily="34" charset="0"/>
              </a:rPr>
              <a:t>Anna at school is bad. He took me again and again to the store room …he said he will show me something special. And he hurt me in my wee-wee, with his hand. I don’t like him</a:t>
            </a:r>
            <a:r>
              <a:rPr lang="en-IN" sz="1600" dirty="0" smtClean="0">
                <a:solidFill>
                  <a:srgbClr val="000000"/>
                </a:solidFill>
                <a:latin typeface="Comic Sans MS" pitchFamily="66" charset="0"/>
                <a:cs typeface="Arial" pitchFamily="34" charset="0"/>
              </a:rPr>
              <a:t>.”</a:t>
            </a:r>
            <a:endParaRPr lang="en-IN" sz="1600" dirty="0">
              <a:solidFill>
                <a:srgbClr val="000000"/>
              </a:solidFill>
              <a:latin typeface="Comic Sans MS" pitchFamily="66" charset="0"/>
              <a:cs typeface="Arial" pitchFamily="34" charset="0"/>
            </a:endParaRPr>
          </a:p>
          <a:p>
            <a:endParaRPr lang="en-IN" dirty="0">
              <a:solidFill>
                <a:schemeClr val="tx1"/>
              </a:solidFill>
            </a:endParaRPr>
          </a:p>
        </p:txBody>
      </p:sp>
    </p:spTree>
    <p:extLst>
      <p:ext uri="{BB962C8B-B14F-4D97-AF65-F5344CB8AC3E}">
        <p14:creationId xmlns:p14="http://schemas.microsoft.com/office/powerpoint/2010/main" val="25915520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29718" cy="1124744"/>
          </a:xfrm>
        </p:spPr>
        <p:txBody>
          <a:bodyPr>
            <a:normAutofit fontScale="90000"/>
          </a:bodyPr>
          <a:lstStyle/>
          <a:p>
            <a:r>
              <a:rPr lang="en-IN" b="1" dirty="0" smtClean="0"/>
              <a:t>Skill 4: Non </a:t>
            </a:r>
            <a:r>
              <a:rPr lang="en-IN" b="1" dirty="0"/>
              <a:t>Judgemental </a:t>
            </a:r>
            <a:r>
              <a:rPr lang="en-IN" b="1" dirty="0" smtClean="0"/>
              <a:t>Attitude &amp; Acceptance</a:t>
            </a:r>
            <a:endParaRPr lang="en-IN" b="1" dirty="0"/>
          </a:p>
        </p:txBody>
      </p:sp>
      <p:sp>
        <p:nvSpPr>
          <p:cNvPr id="3" name="Content Placeholder 2"/>
          <p:cNvSpPr>
            <a:spLocks noGrp="1"/>
          </p:cNvSpPr>
          <p:nvPr>
            <p:ph sz="quarter" idx="1"/>
          </p:nvPr>
        </p:nvSpPr>
        <p:spPr>
          <a:xfrm>
            <a:off x="214282" y="1196752"/>
            <a:ext cx="8715436" cy="5375520"/>
          </a:xfrm>
        </p:spPr>
        <p:txBody>
          <a:bodyPr>
            <a:normAutofit lnSpcReduction="10000"/>
          </a:bodyPr>
          <a:lstStyle/>
          <a:p>
            <a:pPr>
              <a:buNone/>
            </a:pPr>
            <a:r>
              <a:rPr lang="en-IN" b="1" dirty="0" smtClean="0"/>
              <a:t>What does non-judgemental attitude mean?</a:t>
            </a:r>
          </a:p>
          <a:p>
            <a:r>
              <a:rPr lang="en-IN" dirty="0" smtClean="0"/>
              <a:t>Allowing the child to be destructive and hit other children?</a:t>
            </a:r>
          </a:p>
          <a:p>
            <a:r>
              <a:rPr lang="en-IN" dirty="0" smtClean="0"/>
              <a:t>Telling the child it is alright not to go to school if she does not want to?</a:t>
            </a:r>
          </a:p>
          <a:p>
            <a:r>
              <a:rPr lang="en-IN" dirty="0" smtClean="0"/>
              <a:t>Assuring the child it is alright for him cry about his father’s death?</a:t>
            </a:r>
          </a:p>
          <a:p>
            <a:r>
              <a:rPr lang="en-IN" dirty="0" smtClean="0"/>
              <a:t>Acknowledging to the child that the toilets in the institution  are indeed dirty and disgusting?</a:t>
            </a:r>
          </a:p>
          <a:p>
            <a:pPr>
              <a:buNone/>
            </a:pPr>
            <a:r>
              <a:rPr lang="en-IN" b="1" dirty="0" smtClean="0"/>
              <a:t>Non-judgemental </a:t>
            </a:r>
            <a:r>
              <a:rPr lang="en-IN" b="1" dirty="0"/>
              <a:t>attitude </a:t>
            </a:r>
            <a:r>
              <a:rPr lang="en-IN" b="1" dirty="0" smtClean="0"/>
              <a:t>involves…</a:t>
            </a:r>
          </a:p>
          <a:p>
            <a:r>
              <a:rPr lang="en-IN" dirty="0" smtClean="0"/>
              <a:t>Recognizing and acknowledging a feeling/emotion—WITHOUT being judgemental about whether that feeling is ‘right’ or ‘wrong’.</a:t>
            </a:r>
          </a:p>
          <a:p>
            <a:r>
              <a:rPr lang="en-IN" dirty="0" smtClean="0"/>
              <a:t>NOT giving your personal opinion in a way that is critical or blaming in any way.</a:t>
            </a:r>
          </a:p>
          <a:p>
            <a:r>
              <a:rPr lang="en-IN" dirty="0" smtClean="0"/>
              <a:t>Accepting the child for who and what he/she is.</a:t>
            </a:r>
          </a:p>
          <a:p>
            <a:pPr marL="0" indent="0">
              <a:buNone/>
            </a:pPr>
            <a:endParaRPr lang="en-IN" dirty="0" smtClean="0"/>
          </a:p>
          <a:p>
            <a:pPr>
              <a:buNone/>
            </a:pPr>
            <a:endParaRPr lang="en-IN" dirty="0" smtClean="0"/>
          </a:p>
          <a:p>
            <a:endParaRPr lang="en-IN" dirty="0"/>
          </a:p>
        </p:txBody>
      </p:sp>
      <p:sp>
        <p:nvSpPr>
          <p:cNvPr id="5" name="Slide Number Placeholder 4"/>
          <p:cNvSpPr>
            <a:spLocks noGrp="1"/>
          </p:cNvSpPr>
          <p:nvPr>
            <p:ph type="sldNum" sz="quarter" idx="12"/>
          </p:nvPr>
        </p:nvSpPr>
        <p:spPr/>
        <p:txBody>
          <a:bodyPr/>
          <a:lstStyle/>
          <a:p>
            <a:fld id="{F42C4A4B-6EFE-42E2-BAF9-5D545D2F71FF}" type="slidenum">
              <a:rPr lang="en-IN" smtClean="0"/>
              <a:pPr/>
              <a:t>64</a:t>
            </a:fld>
            <a:endParaRPr lang="en-IN"/>
          </a:p>
        </p:txBody>
      </p:sp>
    </p:spTree>
    <p:extLst>
      <p:ext uri="{BB962C8B-B14F-4D97-AF65-F5344CB8AC3E}">
        <p14:creationId xmlns:p14="http://schemas.microsoft.com/office/powerpoint/2010/main" val="11613197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579296" cy="850106"/>
          </a:xfrm>
        </p:spPr>
        <p:txBody>
          <a:bodyPr>
            <a:normAutofit/>
          </a:bodyPr>
          <a:lstStyle/>
          <a:p>
            <a:r>
              <a:rPr lang="en-IN" b="1" dirty="0" smtClean="0">
                <a:solidFill>
                  <a:srgbClr val="00B0F0"/>
                </a:solidFill>
              </a:rPr>
              <a:t>Activity 4: Non-Judgemental Attitude</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65</a:t>
            </a:fld>
            <a:endParaRPr lang="en-IN"/>
          </a:p>
        </p:txBody>
      </p:sp>
      <p:sp>
        <p:nvSpPr>
          <p:cNvPr id="4" name="Content Placeholder 3"/>
          <p:cNvSpPr>
            <a:spLocks noGrp="1"/>
          </p:cNvSpPr>
          <p:nvPr>
            <p:ph sz="quarter" idx="1"/>
          </p:nvPr>
        </p:nvSpPr>
        <p:spPr>
          <a:xfrm>
            <a:off x="179512" y="1124744"/>
            <a:ext cx="8784976" cy="5400600"/>
          </a:xfrm>
        </p:spPr>
        <p:txBody>
          <a:bodyPr>
            <a:normAutofit/>
          </a:bodyPr>
          <a:lstStyle/>
          <a:p>
            <a:pPr marL="0" indent="0">
              <a:buNone/>
            </a:pPr>
            <a:r>
              <a:rPr lang="en-IN" b="1" dirty="0" smtClean="0"/>
              <a:t>Objectives:</a:t>
            </a:r>
          </a:p>
          <a:p>
            <a:r>
              <a:rPr lang="en-IN" dirty="0" smtClean="0"/>
              <a:t>To understand what non-judgemental attitude means.</a:t>
            </a:r>
          </a:p>
          <a:p>
            <a:r>
              <a:rPr lang="en-IN" dirty="0" smtClean="0"/>
              <a:t>To reflect non-judgemental attitude in communication with children.</a:t>
            </a:r>
          </a:p>
          <a:p>
            <a:pPr marL="0" indent="0">
              <a:buNone/>
            </a:pPr>
            <a:r>
              <a:rPr lang="en-IN" b="1" dirty="0" smtClean="0"/>
              <a:t>Process:</a:t>
            </a:r>
          </a:p>
          <a:p>
            <a:pPr marL="0" indent="0">
              <a:buNone/>
            </a:pPr>
            <a:r>
              <a:rPr lang="en-IN" dirty="0" smtClean="0"/>
              <a:t>Read the scenario/conversations below between teacher &amp; child.</a:t>
            </a:r>
          </a:p>
          <a:p>
            <a:r>
              <a:rPr lang="en-US" sz="2400" b="1" dirty="0"/>
              <a:t>Discussion:</a:t>
            </a:r>
            <a:endParaRPr lang="en-IN" sz="2400" dirty="0"/>
          </a:p>
          <a:p>
            <a:pPr lvl="0"/>
            <a:r>
              <a:rPr lang="en-US" sz="2400" dirty="0"/>
              <a:t>What did the counselor do differently in scenario 2 versus scenario 1?</a:t>
            </a:r>
            <a:endParaRPr lang="en-IN" sz="2400" dirty="0"/>
          </a:p>
          <a:p>
            <a:pPr lvl="0"/>
            <a:r>
              <a:rPr lang="en-US" sz="2400" dirty="0"/>
              <a:t>Which do you think would be more effective in building a relationship with the child and why?</a:t>
            </a:r>
            <a:endParaRPr lang="en-IN" sz="2400" dirty="0"/>
          </a:p>
          <a:p>
            <a:pPr lvl="0"/>
            <a:r>
              <a:rPr lang="en-US" sz="2400" dirty="0"/>
              <a:t>How do you think the child would have responded/ said next in </a:t>
            </a:r>
            <a:r>
              <a:rPr lang="en-US" sz="2400" dirty="0" err="1"/>
              <a:t>i</a:t>
            </a:r>
            <a:r>
              <a:rPr lang="en-US" sz="2400" dirty="0"/>
              <a:t>) scenario 1; scenario 2?</a:t>
            </a:r>
            <a:endParaRPr lang="en-IN" sz="2400" dirty="0"/>
          </a:p>
          <a:p>
            <a:pPr marL="0" indent="0">
              <a:buNone/>
            </a:pPr>
            <a:endParaRPr lang="en-IN" dirty="0"/>
          </a:p>
        </p:txBody>
      </p:sp>
    </p:spTree>
    <p:extLst>
      <p:ext uri="{BB962C8B-B14F-4D97-AF65-F5344CB8AC3E}">
        <p14:creationId xmlns:p14="http://schemas.microsoft.com/office/powerpoint/2010/main" val="25799249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929718" cy="1500174"/>
          </a:xfrm>
        </p:spPr>
        <p:txBody>
          <a:bodyPr>
            <a:normAutofit fontScale="90000"/>
          </a:bodyPr>
          <a:lstStyle/>
          <a:p>
            <a:r>
              <a:rPr lang="en-IN" b="1" i="1" dirty="0" smtClean="0">
                <a:solidFill>
                  <a:srgbClr val="00B0F0"/>
                </a:solidFill>
              </a:rPr>
              <a:t/>
            </a:r>
            <a:br>
              <a:rPr lang="en-IN" b="1" i="1" dirty="0" smtClean="0">
                <a:solidFill>
                  <a:srgbClr val="00B0F0"/>
                </a:solidFill>
              </a:rPr>
            </a:br>
            <a:r>
              <a:rPr lang="en-IN" b="1" i="1" dirty="0">
                <a:solidFill>
                  <a:srgbClr val="00B0F0"/>
                </a:solidFill>
              </a:rPr>
              <a:t/>
            </a:r>
            <a:br>
              <a:rPr lang="en-IN" b="1" i="1" dirty="0">
                <a:solidFill>
                  <a:srgbClr val="00B0F0"/>
                </a:solidFill>
              </a:rPr>
            </a:br>
            <a:r>
              <a:rPr lang="en-IN" b="1" i="1" dirty="0" smtClean="0">
                <a:solidFill>
                  <a:srgbClr val="00B0F0"/>
                </a:solidFill>
              </a:rPr>
              <a:t>Teacher-Child conversations </a:t>
            </a:r>
            <a:br>
              <a:rPr lang="en-IN" b="1" i="1" dirty="0" smtClean="0">
                <a:solidFill>
                  <a:srgbClr val="00B0F0"/>
                </a:solidFill>
              </a:rPr>
            </a:br>
            <a:r>
              <a:rPr lang="en-IN" b="1" i="1" dirty="0" smtClean="0">
                <a:solidFill>
                  <a:srgbClr val="00B0F0"/>
                </a:solidFill>
              </a:rPr>
              <a:t>(Activity 4: Non-Judgemental Attitude)</a:t>
            </a:r>
            <a:endParaRPr lang="en-IN" b="1" dirty="0"/>
          </a:p>
        </p:txBody>
      </p:sp>
      <p:sp>
        <p:nvSpPr>
          <p:cNvPr id="3" name="Content Placeholder 2"/>
          <p:cNvSpPr>
            <a:spLocks noGrp="1"/>
          </p:cNvSpPr>
          <p:nvPr>
            <p:ph sz="quarter" idx="1"/>
          </p:nvPr>
        </p:nvSpPr>
        <p:spPr>
          <a:xfrm>
            <a:off x="214282" y="1772816"/>
            <a:ext cx="8715436" cy="4799456"/>
          </a:xfrm>
        </p:spPr>
        <p:txBody>
          <a:bodyPr/>
          <a:lstStyle/>
          <a:p>
            <a:pPr>
              <a:buNone/>
            </a:pPr>
            <a:endParaRPr lang="en-IN" dirty="0" smtClean="0"/>
          </a:p>
          <a:p>
            <a:endParaRPr lang="en-IN" dirty="0"/>
          </a:p>
        </p:txBody>
      </p:sp>
      <p:graphicFrame>
        <p:nvGraphicFramePr>
          <p:cNvPr id="4" name="Table 3"/>
          <p:cNvGraphicFramePr>
            <a:graphicFrameLocks noGrp="1"/>
          </p:cNvGraphicFramePr>
          <p:nvPr>
            <p:extLst>
              <p:ext uri="{D42A27DB-BD31-4B8C-83A1-F6EECF244321}">
                <p14:modId xmlns:p14="http://schemas.microsoft.com/office/powerpoint/2010/main" val="2219021533"/>
              </p:ext>
            </p:extLst>
          </p:nvPr>
        </p:nvGraphicFramePr>
        <p:xfrm>
          <a:off x="357158" y="1785926"/>
          <a:ext cx="8572560" cy="4857784"/>
        </p:xfrm>
        <a:graphic>
          <a:graphicData uri="http://schemas.openxmlformats.org/drawingml/2006/table">
            <a:tbl>
              <a:tblPr firstRow="1" bandRow="1">
                <a:tableStyleId>{5C22544A-7EE6-4342-B048-85BDC9FD1C3A}</a:tableStyleId>
              </a:tblPr>
              <a:tblGrid>
                <a:gridCol w="4442145"/>
                <a:gridCol w="4130415"/>
              </a:tblGrid>
              <a:tr h="546363">
                <a:tc>
                  <a:txBody>
                    <a:bodyPr/>
                    <a:lstStyle/>
                    <a:p>
                      <a:pPr algn="just">
                        <a:lnSpc>
                          <a:spcPct val="115000"/>
                        </a:lnSpc>
                        <a:spcAft>
                          <a:spcPts val="0"/>
                        </a:spcAft>
                      </a:pPr>
                      <a:r>
                        <a:rPr lang="en-US" sz="1600" dirty="0">
                          <a:latin typeface="Comic Sans MS" pitchFamily="66" charset="0"/>
                          <a:ea typeface="Calibri"/>
                          <a:cs typeface="Arial"/>
                        </a:rPr>
                        <a:t>Scenario 1</a:t>
                      </a:r>
                      <a:endParaRPr lang="en-IN" sz="1600" dirty="0">
                        <a:latin typeface="Comic Sans MS" pitchFamily="66" charset="0"/>
                        <a:ea typeface="Calibri"/>
                        <a:cs typeface="Times New Roman"/>
                      </a:endParaRPr>
                    </a:p>
                  </a:txBody>
                  <a:tcPr marL="68580" marR="68580" marT="0" marB="0"/>
                </a:tc>
                <a:tc>
                  <a:txBody>
                    <a:bodyPr/>
                    <a:lstStyle/>
                    <a:p>
                      <a:pPr algn="just">
                        <a:lnSpc>
                          <a:spcPct val="115000"/>
                        </a:lnSpc>
                        <a:spcAft>
                          <a:spcPts val="0"/>
                        </a:spcAft>
                      </a:pPr>
                      <a:r>
                        <a:rPr lang="en-US" sz="1600" dirty="0">
                          <a:latin typeface="Comic Sans MS" pitchFamily="66" charset="0"/>
                          <a:ea typeface="Calibri"/>
                          <a:cs typeface="Arial"/>
                        </a:rPr>
                        <a:t>Scenario 2</a:t>
                      </a:r>
                      <a:endParaRPr lang="en-IN" sz="1600" dirty="0">
                        <a:latin typeface="Comic Sans MS" pitchFamily="66" charset="0"/>
                        <a:ea typeface="Calibri"/>
                        <a:cs typeface="Times New Roman"/>
                      </a:endParaRPr>
                    </a:p>
                  </a:txBody>
                  <a:tcPr marL="68580" marR="68580" marT="0" marB="0"/>
                </a:tc>
              </a:tr>
              <a:tr h="4311421">
                <a:tc>
                  <a:txBody>
                    <a:bodyPr/>
                    <a:lstStyle/>
                    <a:p>
                      <a:pPr>
                        <a:lnSpc>
                          <a:spcPct val="115000"/>
                        </a:lnSpc>
                        <a:spcAft>
                          <a:spcPts val="0"/>
                        </a:spcAft>
                      </a:pPr>
                      <a:r>
                        <a:rPr lang="en-US" sz="1600" dirty="0">
                          <a:latin typeface="Comic Sans MS" pitchFamily="66" charset="0"/>
                          <a:ea typeface="Calibri"/>
                          <a:cs typeface="Times New Roman"/>
                        </a:rPr>
                        <a:t>Child: I </a:t>
                      </a:r>
                      <a:r>
                        <a:rPr lang="en-US" sz="1600" dirty="0" smtClean="0">
                          <a:latin typeface="Comic Sans MS" pitchFamily="66" charset="0"/>
                          <a:ea typeface="Calibri"/>
                          <a:cs typeface="Times New Roman"/>
                        </a:rPr>
                        <a:t>hate staying with my aunty and uncle!</a:t>
                      </a:r>
                      <a:r>
                        <a:rPr lang="en-US" sz="1600" baseline="0" dirty="0" smtClean="0">
                          <a:latin typeface="Comic Sans MS" pitchFamily="66" charset="0"/>
                          <a:ea typeface="Calibri"/>
                          <a:cs typeface="Times New Roman"/>
                        </a:rPr>
                        <a:t> I don’t want to stay in their house…I will run away!</a:t>
                      </a:r>
                      <a:endParaRPr lang="en-IN" sz="1600" dirty="0" smtClean="0">
                        <a:latin typeface="Comic Sans MS" pitchFamily="66" charset="0"/>
                        <a:ea typeface="Calibri"/>
                        <a:cs typeface="Times New Roman"/>
                      </a:endParaRPr>
                    </a:p>
                    <a:p>
                      <a:pPr algn="just">
                        <a:lnSpc>
                          <a:spcPct val="115000"/>
                        </a:lnSpc>
                        <a:spcAft>
                          <a:spcPts val="0"/>
                        </a:spcAft>
                      </a:pPr>
                      <a:r>
                        <a:rPr lang="en-US" sz="1600" dirty="0" smtClean="0">
                          <a:latin typeface="Comic Sans MS" pitchFamily="66" charset="0"/>
                          <a:ea typeface="Calibri"/>
                          <a:cs typeface="Times New Roman"/>
                        </a:rPr>
                        <a:t>Counselor</a:t>
                      </a:r>
                      <a:r>
                        <a:rPr lang="en-US" sz="1600" dirty="0">
                          <a:latin typeface="Comic Sans MS" pitchFamily="66" charset="0"/>
                          <a:ea typeface="Calibri"/>
                          <a:cs typeface="Times New Roman"/>
                        </a:rPr>
                        <a:t>: Yes, it may be difficult for you to be here. But </a:t>
                      </a:r>
                      <a:r>
                        <a:rPr lang="en-US" sz="1600" dirty="0" smtClean="0">
                          <a:latin typeface="Comic Sans MS" pitchFamily="66" charset="0"/>
                          <a:ea typeface="Calibri"/>
                          <a:cs typeface="Times New Roman"/>
                        </a:rPr>
                        <a:t>what option do you have? Your parents are not there…who will look after you then?</a:t>
                      </a:r>
                      <a:endParaRPr lang="en-IN" sz="1600" dirty="0">
                        <a:latin typeface="Comic Sans MS" pitchFamily="66" charset="0"/>
                        <a:ea typeface="Calibri"/>
                        <a:cs typeface="Times New Roman"/>
                      </a:endParaRPr>
                    </a:p>
                    <a:p>
                      <a:pPr algn="just">
                        <a:lnSpc>
                          <a:spcPct val="115000"/>
                        </a:lnSpc>
                        <a:spcAft>
                          <a:spcPts val="0"/>
                        </a:spcAft>
                      </a:pPr>
                      <a:r>
                        <a:rPr lang="en-US" sz="1600" dirty="0">
                          <a:latin typeface="Comic Sans MS" pitchFamily="66" charset="0"/>
                          <a:ea typeface="Calibri"/>
                          <a:cs typeface="Times New Roman"/>
                        </a:rPr>
                        <a:t>Child: </a:t>
                      </a:r>
                      <a:r>
                        <a:rPr lang="en-US" sz="1600" dirty="0" smtClean="0">
                          <a:latin typeface="Comic Sans MS" pitchFamily="66" charset="0"/>
                          <a:ea typeface="Calibri"/>
                          <a:cs typeface="Times New Roman"/>
                        </a:rPr>
                        <a:t>I don’t care…I will run away.</a:t>
                      </a:r>
                      <a:endParaRPr lang="en-IN" sz="1600" dirty="0">
                        <a:latin typeface="Comic Sans MS" pitchFamily="66" charset="0"/>
                        <a:ea typeface="Calibri"/>
                        <a:cs typeface="Times New Roman"/>
                      </a:endParaRPr>
                    </a:p>
                    <a:p>
                      <a:pPr>
                        <a:lnSpc>
                          <a:spcPct val="115000"/>
                        </a:lnSpc>
                        <a:spcAft>
                          <a:spcPts val="0"/>
                        </a:spcAft>
                      </a:pPr>
                      <a:r>
                        <a:rPr lang="en-US" sz="1600" dirty="0">
                          <a:latin typeface="Comic Sans MS" pitchFamily="66" charset="0"/>
                          <a:ea typeface="Calibri"/>
                          <a:cs typeface="Times New Roman"/>
                        </a:rPr>
                        <a:t>Counselor: </a:t>
                      </a:r>
                      <a:r>
                        <a:rPr lang="en-US" sz="1600" dirty="0" smtClean="0">
                          <a:latin typeface="Comic Sans MS" pitchFamily="66" charset="0"/>
                          <a:ea typeface="Calibri"/>
                          <a:cs typeface="Times New Roman"/>
                        </a:rPr>
                        <a:t>Where are you going</a:t>
                      </a:r>
                      <a:r>
                        <a:rPr lang="en-US" sz="1600" baseline="0" dirty="0" smtClean="0">
                          <a:latin typeface="Comic Sans MS" pitchFamily="66" charset="0"/>
                          <a:ea typeface="Calibri"/>
                          <a:cs typeface="Times New Roman"/>
                        </a:rPr>
                        <a:t> to run away to? You know what will happen if you leave home and run away…have you any idea what could happen to you?</a:t>
                      </a:r>
                      <a:endParaRPr lang="en-IN" sz="1600" dirty="0">
                        <a:latin typeface="Comic Sans MS" pitchFamily="66" charset="0"/>
                        <a:ea typeface="Calibri"/>
                        <a:cs typeface="Times New Roman"/>
                      </a:endParaRPr>
                    </a:p>
                  </a:txBody>
                  <a:tcPr marL="68580" marR="68580" marT="0" marB="0"/>
                </a:tc>
                <a:tc>
                  <a:txBody>
                    <a:bodyPr/>
                    <a:lstStyle/>
                    <a:p>
                      <a:pPr>
                        <a:lnSpc>
                          <a:spcPct val="115000"/>
                        </a:lnSpc>
                        <a:spcAft>
                          <a:spcPts val="0"/>
                        </a:spcAft>
                      </a:pPr>
                      <a:r>
                        <a:rPr lang="en-US" sz="1600" dirty="0">
                          <a:latin typeface="Comic Sans MS" pitchFamily="66" charset="0"/>
                          <a:ea typeface="Calibri"/>
                          <a:cs typeface="Times New Roman"/>
                        </a:rPr>
                        <a:t>Child: </a:t>
                      </a:r>
                      <a:r>
                        <a:rPr lang="en-US" sz="1600" dirty="0" smtClean="0">
                          <a:latin typeface="Comic Sans MS" pitchFamily="66" charset="0"/>
                          <a:ea typeface="Calibri"/>
                          <a:cs typeface="Times New Roman"/>
                        </a:rPr>
                        <a:t>I hate staying with my aunty and uncle!</a:t>
                      </a:r>
                      <a:r>
                        <a:rPr lang="en-US" sz="1600" baseline="0" dirty="0" smtClean="0">
                          <a:latin typeface="Comic Sans MS" pitchFamily="66" charset="0"/>
                          <a:ea typeface="Calibri"/>
                          <a:cs typeface="Times New Roman"/>
                        </a:rPr>
                        <a:t> I don’t want to stay in their house…I will run away!</a:t>
                      </a:r>
                      <a:endParaRPr lang="en-IN" sz="1600" dirty="0">
                        <a:latin typeface="Comic Sans MS" pitchFamily="66" charset="0"/>
                        <a:ea typeface="Calibri"/>
                        <a:cs typeface="Times New Roman"/>
                      </a:endParaRPr>
                    </a:p>
                    <a:p>
                      <a:pPr>
                        <a:lnSpc>
                          <a:spcPct val="115000"/>
                        </a:lnSpc>
                        <a:spcAft>
                          <a:spcPts val="0"/>
                        </a:spcAft>
                      </a:pPr>
                      <a:r>
                        <a:rPr lang="en-US" sz="1600" dirty="0">
                          <a:latin typeface="Comic Sans MS" pitchFamily="66" charset="0"/>
                          <a:ea typeface="Calibri"/>
                          <a:cs typeface="Times New Roman"/>
                        </a:rPr>
                        <a:t>Counselor: Yes, it must be difficult for you…it must make you </a:t>
                      </a:r>
                      <a:r>
                        <a:rPr lang="en-US" sz="1600" dirty="0" smtClean="0">
                          <a:latin typeface="Comic Sans MS" pitchFamily="66" charset="0"/>
                          <a:ea typeface="Calibri"/>
                          <a:cs typeface="Times New Roman"/>
                        </a:rPr>
                        <a:t>angry </a:t>
                      </a:r>
                      <a:r>
                        <a:rPr lang="en-US" sz="1600" dirty="0">
                          <a:latin typeface="Comic Sans MS" pitchFamily="66" charset="0"/>
                          <a:ea typeface="Calibri"/>
                          <a:cs typeface="Times New Roman"/>
                        </a:rPr>
                        <a:t>to be in a place you dislike</a:t>
                      </a:r>
                      <a:r>
                        <a:rPr lang="en-US" sz="1600" dirty="0" smtClean="0">
                          <a:latin typeface="Comic Sans MS" pitchFamily="66" charset="0"/>
                          <a:ea typeface="Calibri"/>
                          <a:cs typeface="Times New Roman"/>
                        </a:rPr>
                        <a:t>,</a:t>
                      </a:r>
                      <a:r>
                        <a:rPr lang="en-US" sz="1600" baseline="0" dirty="0" smtClean="0">
                          <a:latin typeface="Comic Sans MS" pitchFamily="66" charset="0"/>
                          <a:ea typeface="Calibri"/>
                          <a:cs typeface="Times New Roman"/>
                        </a:rPr>
                        <a:t> to be away from your parents home—which I know you loved and whom I know you miss</a:t>
                      </a:r>
                      <a:r>
                        <a:rPr lang="en-US" sz="1600" dirty="0" smtClean="0">
                          <a:latin typeface="Comic Sans MS" pitchFamily="66" charset="0"/>
                          <a:ea typeface="Calibri"/>
                          <a:cs typeface="Times New Roman"/>
                        </a:rPr>
                        <a:t>.</a:t>
                      </a:r>
                      <a:endParaRPr lang="en-IN" sz="1600" dirty="0">
                        <a:latin typeface="Comic Sans MS" pitchFamily="66" charset="0"/>
                        <a:ea typeface="Calibri"/>
                        <a:cs typeface="Times New Roman"/>
                      </a:endParaRPr>
                    </a:p>
                    <a:p>
                      <a:pPr>
                        <a:lnSpc>
                          <a:spcPct val="115000"/>
                        </a:lnSpc>
                        <a:spcAft>
                          <a:spcPts val="0"/>
                        </a:spcAft>
                      </a:pPr>
                      <a:r>
                        <a:rPr lang="en-US" sz="1600" dirty="0">
                          <a:latin typeface="Comic Sans MS" pitchFamily="66" charset="0"/>
                          <a:ea typeface="Calibri"/>
                          <a:cs typeface="Times New Roman"/>
                        </a:rPr>
                        <a:t>Child: </a:t>
                      </a:r>
                      <a:r>
                        <a:rPr lang="en-US" sz="1600" dirty="0" smtClean="0">
                          <a:latin typeface="Comic Sans MS" pitchFamily="66" charset="0"/>
                          <a:ea typeface="Calibri"/>
                          <a:cs typeface="Times New Roman"/>
                        </a:rPr>
                        <a:t>I don’t care…I will run away.</a:t>
                      </a:r>
                      <a:endParaRPr lang="en-IN" sz="1600" dirty="0">
                        <a:latin typeface="Comic Sans MS" pitchFamily="66" charset="0"/>
                        <a:ea typeface="Calibri"/>
                        <a:cs typeface="Times New Roman"/>
                      </a:endParaRPr>
                    </a:p>
                    <a:p>
                      <a:pPr>
                        <a:lnSpc>
                          <a:spcPct val="115000"/>
                        </a:lnSpc>
                        <a:spcAft>
                          <a:spcPts val="0"/>
                        </a:spcAft>
                      </a:pPr>
                      <a:r>
                        <a:rPr lang="en-US" sz="1600" dirty="0">
                          <a:latin typeface="Comic Sans MS" pitchFamily="66" charset="0"/>
                          <a:ea typeface="Calibri"/>
                          <a:cs typeface="Times New Roman"/>
                        </a:rPr>
                        <a:t>Counselor: </a:t>
                      </a:r>
                      <a:r>
                        <a:rPr lang="en-US" sz="1600" dirty="0" smtClean="0">
                          <a:latin typeface="Comic Sans MS" pitchFamily="66" charset="0"/>
                          <a:ea typeface="Calibri"/>
                          <a:cs typeface="Times New Roman"/>
                        </a:rPr>
                        <a:t>I would worry if you ran away and we did not know</a:t>
                      </a:r>
                      <a:r>
                        <a:rPr lang="en-US" sz="1600" baseline="0" dirty="0" smtClean="0">
                          <a:latin typeface="Comic Sans MS" pitchFamily="66" charset="0"/>
                          <a:ea typeface="Calibri"/>
                          <a:cs typeface="Times New Roman"/>
                        </a:rPr>
                        <a:t> where to find you. </a:t>
                      </a:r>
                      <a:r>
                        <a:rPr lang="en-US" sz="1600" dirty="0" smtClean="0">
                          <a:latin typeface="Comic Sans MS" pitchFamily="66" charset="0"/>
                          <a:ea typeface="Calibri"/>
                          <a:cs typeface="Times New Roman"/>
                        </a:rPr>
                        <a:t>What </a:t>
                      </a:r>
                      <a:r>
                        <a:rPr lang="en-US" sz="1600" dirty="0">
                          <a:latin typeface="Comic Sans MS" pitchFamily="66" charset="0"/>
                          <a:ea typeface="Calibri"/>
                          <a:cs typeface="Times New Roman"/>
                        </a:rPr>
                        <a:t>else about being </a:t>
                      </a:r>
                      <a:r>
                        <a:rPr lang="en-US" sz="1600" dirty="0" smtClean="0">
                          <a:latin typeface="Comic Sans MS" pitchFamily="66" charset="0"/>
                          <a:ea typeface="Calibri"/>
                          <a:cs typeface="Times New Roman"/>
                        </a:rPr>
                        <a:t>in your aunty and uncle’s home </a:t>
                      </a:r>
                      <a:r>
                        <a:rPr lang="en-US" sz="1600" dirty="0">
                          <a:latin typeface="Comic Sans MS" pitchFamily="66" charset="0"/>
                          <a:ea typeface="Calibri"/>
                          <a:cs typeface="Times New Roman"/>
                        </a:rPr>
                        <a:t>makes it hard for you</a:t>
                      </a:r>
                      <a:r>
                        <a:rPr lang="en-US" sz="1600" dirty="0" smtClean="0">
                          <a:latin typeface="Comic Sans MS" pitchFamily="66" charset="0"/>
                          <a:ea typeface="Calibri"/>
                          <a:cs typeface="Times New Roman"/>
                        </a:rPr>
                        <a:t>? Tell me about a</a:t>
                      </a:r>
                      <a:r>
                        <a:rPr lang="en-US" sz="1600" baseline="0" dirty="0" smtClean="0">
                          <a:latin typeface="Comic Sans MS" pitchFamily="66" charset="0"/>
                          <a:ea typeface="Calibri"/>
                          <a:cs typeface="Times New Roman"/>
                        </a:rPr>
                        <a:t> little about it…?</a:t>
                      </a:r>
                      <a:endParaRPr lang="en-IN" sz="1600" dirty="0">
                        <a:latin typeface="Comic Sans MS" pitchFamily="66" charset="0"/>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fld id="{F42C4A4B-6EFE-42E2-BAF9-5D545D2F71FF}" type="slidenum">
              <a:rPr lang="en-IN" smtClean="0"/>
              <a:pPr/>
              <a:t>66</a:t>
            </a:fld>
            <a:endParaRPr lang="en-IN"/>
          </a:p>
        </p:txBody>
      </p:sp>
    </p:spTree>
    <p:extLst>
      <p:ext uri="{BB962C8B-B14F-4D97-AF65-F5344CB8AC3E}">
        <p14:creationId xmlns:p14="http://schemas.microsoft.com/office/powerpoint/2010/main" val="6025857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67</a:t>
            </a:fld>
            <a:endParaRPr lang="en-IN"/>
          </a:p>
        </p:txBody>
      </p:sp>
      <p:sp>
        <p:nvSpPr>
          <p:cNvPr id="4" name="Content Placeholder 3"/>
          <p:cNvSpPr>
            <a:spLocks noGrp="1"/>
          </p:cNvSpPr>
          <p:nvPr>
            <p:ph sz="quarter" idx="1"/>
          </p:nvPr>
        </p:nvSpPr>
        <p:spPr>
          <a:xfrm>
            <a:off x="611560" y="332656"/>
            <a:ext cx="8075240" cy="6192688"/>
          </a:xfrm>
        </p:spPr>
        <p:txBody>
          <a:bodyPr>
            <a:normAutofit fontScale="92500" lnSpcReduction="20000"/>
          </a:bodyPr>
          <a:lstStyle/>
          <a:p>
            <a:r>
              <a:rPr lang="en-US" sz="2800" b="1" dirty="0"/>
              <a:t>Discussion:</a:t>
            </a:r>
            <a:endParaRPr lang="en-IN" sz="2800" dirty="0"/>
          </a:p>
          <a:p>
            <a:pPr lvl="0"/>
            <a:r>
              <a:rPr lang="en-US" sz="2800" dirty="0"/>
              <a:t>What did the counselor do differently in scenario 2 versus scenario 1?</a:t>
            </a:r>
            <a:endParaRPr lang="en-IN" sz="2800" dirty="0"/>
          </a:p>
          <a:p>
            <a:pPr lvl="0"/>
            <a:r>
              <a:rPr lang="en-US" sz="2800" dirty="0"/>
              <a:t>Which do you think would be more effective in building a relationship with the child and why?</a:t>
            </a:r>
            <a:endParaRPr lang="en-IN" sz="2800" dirty="0"/>
          </a:p>
          <a:p>
            <a:pPr lvl="0"/>
            <a:r>
              <a:rPr lang="en-US" sz="2800" dirty="0"/>
              <a:t>How do you think the child would have responded/ said next in </a:t>
            </a:r>
            <a:r>
              <a:rPr lang="en-US" sz="2800" dirty="0" err="1"/>
              <a:t>i</a:t>
            </a:r>
            <a:r>
              <a:rPr lang="en-US" sz="2800" dirty="0"/>
              <a:t>) scenario 1; scenario 2?</a:t>
            </a:r>
            <a:endParaRPr lang="en-IN" sz="2800" dirty="0"/>
          </a:p>
          <a:p>
            <a:pPr marL="0" lvl="0" indent="0">
              <a:buNone/>
            </a:pPr>
            <a:endParaRPr lang="en-US" sz="2800" b="1" dirty="0" smtClean="0"/>
          </a:p>
          <a:p>
            <a:pPr marL="0" lvl="0" indent="0">
              <a:buNone/>
            </a:pPr>
            <a:r>
              <a:rPr lang="en-US" sz="2800" b="1" dirty="0" smtClean="0"/>
              <a:t>Process (b):</a:t>
            </a:r>
          </a:p>
          <a:p>
            <a:pPr marL="0" lvl="0" indent="0">
              <a:buNone/>
            </a:pPr>
            <a:r>
              <a:rPr lang="en-US" sz="2800" dirty="0" smtClean="0"/>
              <a:t>Divide </a:t>
            </a:r>
            <a:r>
              <a:rPr lang="en-US" sz="2800" dirty="0"/>
              <a:t>(participants) into pairs and role play a conversation between </a:t>
            </a:r>
            <a:r>
              <a:rPr lang="en-US" sz="2800" dirty="0" smtClean="0"/>
              <a:t>teacher </a:t>
            </a:r>
            <a:r>
              <a:rPr lang="en-US" sz="2800" dirty="0"/>
              <a:t>and child on the following </a:t>
            </a:r>
            <a:r>
              <a:rPr lang="en-US" sz="2800" dirty="0" smtClean="0"/>
              <a:t>issues (As teacher, child’s mother has reported the issue to you/ asked for your help): </a:t>
            </a:r>
            <a:endParaRPr lang="en-IN" sz="2800" dirty="0"/>
          </a:p>
          <a:p>
            <a:pPr lvl="1"/>
            <a:r>
              <a:rPr lang="en-US" dirty="0" smtClean="0"/>
              <a:t>A 5 year old boy who does not want to come to school.</a:t>
            </a:r>
            <a:endParaRPr lang="en-IN" dirty="0"/>
          </a:p>
          <a:p>
            <a:pPr lvl="1"/>
            <a:r>
              <a:rPr lang="en-US" dirty="0" smtClean="0"/>
              <a:t>A 4 year old girl who refuses to leave her mother to anywhere.</a:t>
            </a:r>
          </a:p>
          <a:p>
            <a:pPr lvl="1"/>
            <a:r>
              <a:rPr lang="en-US" dirty="0" smtClean="0"/>
              <a:t>A 3 year old girl demanding to go to the park when it is already dark.</a:t>
            </a:r>
            <a:endParaRPr lang="en-IN" dirty="0"/>
          </a:p>
          <a:p>
            <a:endParaRPr lang="en-IN" dirty="0"/>
          </a:p>
        </p:txBody>
      </p:sp>
    </p:spTree>
    <p:extLst>
      <p:ext uri="{BB962C8B-B14F-4D97-AF65-F5344CB8AC3E}">
        <p14:creationId xmlns:p14="http://schemas.microsoft.com/office/powerpoint/2010/main" val="8466245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928670"/>
            <a:ext cx="8572560" cy="2786082"/>
          </a:xfrm>
        </p:spPr>
        <p:txBody>
          <a:bodyPr>
            <a:noAutofit/>
          </a:bodyPr>
          <a:lstStyle/>
          <a:p>
            <a:pPr>
              <a:buClr>
                <a:schemeClr val="accent1"/>
              </a:buClr>
              <a:buSzPct val="85000"/>
            </a:pPr>
            <a:r>
              <a:rPr lang="en-IN" sz="4800" b="1" dirty="0" smtClean="0">
                <a:solidFill>
                  <a:schemeClr val="tx1"/>
                </a:solidFill>
              </a:rPr>
              <a:t>B. Communication Techniques Using Other/ Creative Methods</a:t>
            </a:r>
          </a:p>
        </p:txBody>
      </p:sp>
      <p:sp>
        <p:nvSpPr>
          <p:cNvPr id="3" name="Slide Number Placeholder 2"/>
          <p:cNvSpPr>
            <a:spLocks noGrp="1"/>
          </p:cNvSpPr>
          <p:nvPr>
            <p:ph type="sldNum" sz="quarter" idx="12"/>
          </p:nvPr>
        </p:nvSpPr>
        <p:spPr/>
        <p:txBody>
          <a:bodyPr/>
          <a:lstStyle/>
          <a:p>
            <a:fld id="{F42C4A4B-6EFE-42E2-BAF9-5D545D2F71FF}" type="slidenum">
              <a:rPr lang="en-IN" smtClean="0"/>
              <a:pPr/>
              <a:t>68</a:t>
            </a:fld>
            <a:endParaRPr lang="en-IN"/>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6908"/>
          </a:xfrm>
        </p:spPr>
        <p:txBody>
          <a:bodyPr/>
          <a:lstStyle/>
          <a:p>
            <a:r>
              <a:rPr lang="en-IN" dirty="0" smtClean="0"/>
              <a:t>Use of Art</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69</a:t>
            </a:fld>
            <a:endParaRPr lang="en-IN"/>
          </a:p>
        </p:txBody>
      </p:sp>
      <p:sp>
        <p:nvSpPr>
          <p:cNvPr id="4" name="Content Placeholder 3"/>
          <p:cNvSpPr>
            <a:spLocks noGrp="1"/>
          </p:cNvSpPr>
          <p:nvPr>
            <p:ph sz="quarter" idx="1"/>
          </p:nvPr>
        </p:nvSpPr>
        <p:spPr>
          <a:xfrm>
            <a:off x="285720" y="1142984"/>
            <a:ext cx="8501122" cy="5286412"/>
          </a:xfrm>
        </p:spPr>
        <p:txBody>
          <a:bodyPr>
            <a:normAutofit/>
          </a:bodyPr>
          <a:lstStyle/>
          <a:p>
            <a:r>
              <a:rPr lang="en-US" dirty="0" smtClean="0"/>
              <a:t>Young children’s verbal abilities are not always developed enough to be able to communicate all they need to.</a:t>
            </a:r>
          </a:p>
          <a:p>
            <a:r>
              <a:rPr lang="en-US" dirty="0" smtClean="0"/>
              <a:t>Drawing is a natural mode of communication for children.</a:t>
            </a:r>
          </a:p>
          <a:p>
            <a:r>
              <a:rPr lang="en-US" dirty="0" smtClean="0"/>
              <a:t>It offers a way to express feelings and thoughts in a manner that is less threatening than verbal methods.</a:t>
            </a:r>
          </a:p>
          <a:p>
            <a:r>
              <a:rPr lang="en-US" dirty="0" smtClean="0"/>
              <a:t> It helps children to express emotions and describe events which they may find difficult to speak about (either because of their verbal ability or because the experience is too painful).  </a:t>
            </a:r>
          </a:p>
          <a:p>
            <a:r>
              <a:rPr lang="en-US" dirty="0" smtClean="0"/>
              <a:t>Children’s art work  can also provide information on developmental, emotional, and cognitive functioning, hasten expression of hidden traumas.</a:t>
            </a:r>
            <a:endParaRPr lang="en-IN" dirty="0" smtClean="0"/>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2348880"/>
          </a:xfrm>
        </p:spPr>
        <p:txBody>
          <a:bodyPr>
            <a:normAutofit fontScale="90000"/>
          </a:bodyPr>
          <a:lstStyle/>
          <a:p>
            <a:r>
              <a:rPr lang="en-US" b="1" dirty="0" smtClean="0"/>
              <a:t/>
            </a:r>
            <a:br>
              <a:rPr lang="en-US" b="1" dirty="0" smtClean="0"/>
            </a:br>
            <a:r>
              <a:rPr lang="en-US" sz="4400" b="1" dirty="0" smtClean="0"/>
              <a:t>Identifying </a:t>
            </a:r>
            <a:r>
              <a:rPr lang="en-US" sz="4400" b="1" dirty="0"/>
              <a:t>Child Developmental Needs &amp; How They are Impacted by </a:t>
            </a:r>
            <a:r>
              <a:rPr lang="en-US" sz="4400" b="1" dirty="0" smtClean="0"/>
              <a:t>Conflict/ War Situations</a:t>
            </a:r>
            <a:endParaRPr lang="en-IN" sz="4400"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7</a:t>
            </a:fld>
            <a:endParaRPr lang="en-IN"/>
          </a:p>
        </p:txBody>
      </p:sp>
      <p:sp>
        <p:nvSpPr>
          <p:cNvPr id="4" name="Content Placeholder 3"/>
          <p:cNvSpPr>
            <a:spLocks noGrp="1"/>
          </p:cNvSpPr>
          <p:nvPr>
            <p:ph sz="quarter" idx="1"/>
          </p:nvPr>
        </p:nvSpPr>
        <p:spPr>
          <a:xfrm>
            <a:off x="179512" y="2564904"/>
            <a:ext cx="8712968" cy="3960440"/>
          </a:xfrm>
        </p:spPr>
        <p:txBody>
          <a:bodyPr/>
          <a:lstStyle/>
          <a:p>
            <a:pPr marL="0" indent="0">
              <a:buNone/>
            </a:pPr>
            <a:r>
              <a:rPr lang="en-US" b="1" dirty="0"/>
              <a:t>Objectives:</a:t>
            </a:r>
            <a:endParaRPr lang="en-IN" b="1" dirty="0"/>
          </a:p>
          <a:p>
            <a:pPr lvl="0"/>
            <a:r>
              <a:rPr lang="en-US" dirty="0"/>
              <a:t>To identify children’s physical, social, emotional and cognitive needs.</a:t>
            </a:r>
            <a:endParaRPr lang="en-IN" dirty="0"/>
          </a:p>
          <a:p>
            <a:pPr lvl="0"/>
            <a:r>
              <a:rPr lang="en-US" dirty="0"/>
              <a:t>To understand how these developmental needs have been impacted by </a:t>
            </a:r>
            <a:r>
              <a:rPr lang="en-US" dirty="0" smtClean="0"/>
              <a:t>war/conflict situations.</a:t>
            </a:r>
            <a:endParaRPr lang="en-IN" dirty="0"/>
          </a:p>
          <a:p>
            <a:pPr marL="0" indent="0">
              <a:buNone/>
            </a:pPr>
            <a:endParaRPr lang="en-IN" dirty="0"/>
          </a:p>
        </p:txBody>
      </p:sp>
    </p:spTree>
    <p:extLst>
      <p:ext uri="{BB962C8B-B14F-4D97-AF65-F5344CB8AC3E}">
        <p14:creationId xmlns:p14="http://schemas.microsoft.com/office/powerpoint/2010/main" val="38870271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0"/>
            <a:ext cx="7843838" cy="928670"/>
          </a:xfrm>
        </p:spPr>
        <p:txBody>
          <a:bodyPr>
            <a:normAutofit/>
          </a:bodyPr>
          <a:lstStyle/>
          <a:p>
            <a:r>
              <a:rPr lang="en-IN" dirty="0" smtClean="0"/>
              <a:t>Use of Stories</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70</a:t>
            </a:fld>
            <a:endParaRPr lang="en-IN"/>
          </a:p>
        </p:txBody>
      </p:sp>
      <p:sp>
        <p:nvSpPr>
          <p:cNvPr id="4" name="Content Placeholder 3"/>
          <p:cNvSpPr>
            <a:spLocks noGrp="1"/>
          </p:cNvSpPr>
          <p:nvPr>
            <p:ph sz="quarter" idx="1"/>
          </p:nvPr>
        </p:nvSpPr>
        <p:spPr>
          <a:xfrm>
            <a:off x="285720" y="1071546"/>
            <a:ext cx="8572560" cy="5429288"/>
          </a:xfrm>
        </p:spPr>
        <p:txBody>
          <a:bodyPr>
            <a:normAutofit/>
          </a:bodyPr>
          <a:lstStyle/>
          <a:p>
            <a:pPr algn="just"/>
            <a:r>
              <a:rPr lang="en-US" dirty="0" smtClean="0"/>
              <a:t>Story telling or the oral tradition of communication is one of the oldest customs.</a:t>
            </a:r>
          </a:p>
          <a:p>
            <a:pPr algn="just"/>
            <a:r>
              <a:rPr lang="en-US" dirty="0" smtClean="0"/>
              <a:t>Most people and cultures are familiar. </a:t>
            </a:r>
          </a:p>
          <a:p>
            <a:pPr algn="just"/>
            <a:r>
              <a:rPr lang="en-US" dirty="0" smtClean="0"/>
              <a:t>Most children love to listen to stories. </a:t>
            </a:r>
          </a:p>
          <a:p>
            <a:pPr algn="just"/>
            <a:r>
              <a:rPr lang="en-US" dirty="0" smtClean="0"/>
              <a:t>Stories provide ways in which to entertain, relax as well as appeal to children’s imaginative and cognitive processes. </a:t>
            </a:r>
          </a:p>
          <a:p>
            <a:pPr algn="just"/>
            <a:r>
              <a:rPr lang="en-US" dirty="0" smtClean="0"/>
              <a:t>Getting children to tell stories encourages thinking and creative skills;  </a:t>
            </a:r>
          </a:p>
          <a:p>
            <a:pPr algn="just"/>
            <a:r>
              <a:rPr lang="en-US" dirty="0" smtClean="0"/>
              <a:t>It provides a space for children to project their own life experiences or tell their own stories—and in the process, find solutions to their own problems.</a:t>
            </a:r>
          </a:p>
          <a:p>
            <a:endParaRPr lang="en-IN"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329642" cy="868346"/>
          </a:xfrm>
        </p:spPr>
        <p:txBody>
          <a:bodyPr/>
          <a:lstStyle/>
          <a:p>
            <a:r>
              <a:rPr lang="en-IN" dirty="0" smtClean="0"/>
              <a:t>Use of Dolls and Puppets</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71</a:t>
            </a:fld>
            <a:endParaRPr lang="en-IN"/>
          </a:p>
        </p:txBody>
      </p:sp>
      <p:sp>
        <p:nvSpPr>
          <p:cNvPr id="4" name="Content Placeholder 3"/>
          <p:cNvSpPr>
            <a:spLocks noGrp="1"/>
          </p:cNvSpPr>
          <p:nvPr>
            <p:ph sz="quarter" idx="1"/>
          </p:nvPr>
        </p:nvSpPr>
        <p:spPr>
          <a:xfrm>
            <a:off x="214282" y="1000108"/>
            <a:ext cx="8715436" cy="5500726"/>
          </a:xfrm>
        </p:spPr>
        <p:txBody>
          <a:bodyPr>
            <a:normAutofit lnSpcReduction="10000"/>
          </a:bodyPr>
          <a:lstStyle/>
          <a:p>
            <a:r>
              <a:rPr lang="en-US" dirty="0" smtClean="0"/>
              <a:t>Children naturally project their thoughts and feelings onto dolls or puppets.  </a:t>
            </a:r>
          </a:p>
          <a:p>
            <a:r>
              <a:rPr lang="en-US" dirty="0" smtClean="0"/>
              <a:t>Another creative method by which children can verbalize feelings and experiences and seek solutions to problems. </a:t>
            </a:r>
          </a:p>
          <a:p>
            <a:r>
              <a:rPr lang="en-US" dirty="0" smtClean="0"/>
              <a:t>Puppets are also useful for rapport building with younger children when they are very anxious and withdrawn.</a:t>
            </a:r>
          </a:p>
          <a:p>
            <a:r>
              <a:rPr lang="en-US" dirty="0" smtClean="0"/>
              <a:t>Puppets serve as a medium to reflect understanding and provide corrective emotional experiences in the context of the children. </a:t>
            </a:r>
          </a:p>
          <a:p>
            <a:r>
              <a:rPr lang="en-US" dirty="0" smtClean="0"/>
              <a:t>By using the puppet to symbolically represent persons and events, the focus is removed from the child, thereby making the child feel safer/less threatened by the immediacy or personalization of emotions or situations.  </a:t>
            </a:r>
          </a:p>
          <a:p>
            <a:r>
              <a:rPr lang="en-US" dirty="0" smtClean="0"/>
              <a:t>Puppet play also gives children the chance to bring inner stories outside. </a:t>
            </a:r>
          </a:p>
          <a:p>
            <a:endParaRPr lang="en-IN"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42852"/>
            <a:ext cx="8329642" cy="582594"/>
          </a:xfrm>
        </p:spPr>
        <p:txBody>
          <a:bodyPr>
            <a:normAutofit fontScale="90000"/>
          </a:bodyPr>
          <a:lstStyle/>
          <a:p>
            <a:r>
              <a:rPr lang="en-IN" b="1" dirty="0" smtClean="0"/>
              <a:t>Activity </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72</a:t>
            </a:fld>
            <a:endParaRPr lang="en-IN"/>
          </a:p>
        </p:txBody>
      </p:sp>
      <p:sp>
        <p:nvSpPr>
          <p:cNvPr id="4" name="Content Placeholder 3"/>
          <p:cNvSpPr>
            <a:spLocks noGrp="1"/>
          </p:cNvSpPr>
          <p:nvPr>
            <p:ph sz="quarter" idx="1"/>
          </p:nvPr>
        </p:nvSpPr>
        <p:spPr>
          <a:xfrm>
            <a:off x="357158" y="785794"/>
            <a:ext cx="8501122" cy="5572164"/>
          </a:xfrm>
        </p:spPr>
        <p:txBody>
          <a:bodyPr>
            <a:normAutofit fontScale="70000" lnSpcReduction="20000"/>
          </a:bodyPr>
          <a:lstStyle/>
          <a:p>
            <a:pPr algn="just" fontAlgn="base">
              <a:buNone/>
            </a:pPr>
            <a:r>
              <a:rPr lang="en-IN" sz="2800" u="sng" dirty="0" smtClean="0">
                <a:latin typeface="Arial" pitchFamily="34" charset="0"/>
                <a:cs typeface="Arial" pitchFamily="34" charset="0"/>
              </a:rPr>
              <a:t>Case 1:</a:t>
            </a:r>
            <a:r>
              <a:rPr lang="en-IN" sz="2800" dirty="0" smtClean="0">
                <a:latin typeface="Arial" pitchFamily="34" charset="0"/>
                <a:cs typeface="Arial" pitchFamily="34" charset="0"/>
              </a:rPr>
              <a:t> </a:t>
            </a:r>
            <a:r>
              <a:rPr lang="en-IN" sz="2800" dirty="0" err="1" smtClean="0">
                <a:latin typeface="Arial" pitchFamily="34" charset="0"/>
                <a:cs typeface="Arial" pitchFamily="34" charset="0"/>
              </a:rPr>
              <a:t>Rashmi</a:t>
            </a:r>
            <a:r>
              <a:rPr lang="en-IN" sz="2800" dirty="0" smtClean="0">
                <a:latin typeface="Arial" pitchFamily="34" charset="0"/>
                <a:cs typeface="Arial" pitchFamily="34" charset="0"/>
              </a:rPr>
              <a:t>, a 5 year old child’s father left home two months ago in search of work. The child has become very clingy to the mother. It is now time for the child to resume school but she refuses to go—she becomes very tearful and throws tantrums daily at school time as well as other times when she does not get what she wants.</a:t>
            </a:r>
          </a:p>
          <a:p>
            <a:pPr algn="just" fontAlgn="base">
              <a:buNone/>
            </a:pPr>
            <a:endParaRPr lang="en-IN" sz="2800" dirty="0" smtClean="0">
              <a:latin typeface="Arial" pitchFamily="34" charset="0"/>
              <a:cs typeface="Arial" pitchFamily="34" charset="0"/>
            </a:endParaRPr>
          </a:p>
          <a:p>
            <a:pPr algn="just" fontAlgn="base">
              <a:buNone/>
            </a:pPr>
            <a:r>
              <a:rPr lang="en-IN" sz="2800" u="sng" dirty="0" smtClean="0">
                <a:latin typeface="Arial" pitchFamily="34" charset="0"/>
                <a:cs typeface="Arial" pitchFamily="34" charset="0"/>
              </a:rPr>
              <a:t>Case 3:</a:t>
            </a:r>
            <a:r>
              <a:rPr lang="en-IN" sz="2800" dirty="0" smtClean="0">
                <a:latin typeface="Arial" pitchFamily="34" charset="0"/>
                <a:cs typeface="Arial" pitchFamily="34" charset="0"/>
              </a:rPr>
              <a:t> </a:t>
            </a:r>
            <a:r>
              <a:rPr lang="en-IN" sz="2800" dirty="0" err="1" smtClean="0">
                <a:latin typeface="Arial" pitchFamily="34" charset="0"/>
                <a:cs typeface="Arial" pitchFamily="34" charset="0"/>
              </a:rPr>
              <a:t>Teesta</a:t>
            </a:r>
            <a:r>
              <a:rPr lang="en-IN" sz="2800" dirty="0" smtClean="0">
                <a:latin typeface="Arial" pitchFamily="34" charset="0"/>
                <a:cs typeface="Arial" pitchFamily="34" charset="0"/>
              </a:rPr>
              <a:t> is a 3 year old girl. Her pet dog drowned in the river near her house. It has been a month since the incident and she is found to be silent and crying all the time, and not wanting to play with other children. Her mother also says that she hardly eats any food and keeps waking up and crying in the middle of the night.</a:t>
            </a:r>
          </a:p>
          <a:p>
            <a:endParaRPr lang="en-IN" dirty="0" smtClean="0"/>
          </a:p>
          <a:p>
            <a:pPr>
              <a:buNone/>
            </a:pPr>
            <a:r>
              <a:rPr lang="en-IN" sz="3600" b="1" dirty="0" smtClean="0">
                <a:solidFill>
                  <a:srgbClr val="FF0000"/>
                </a:solidFill>
              </a:rPr>
              <a:t>How would you communicate with/ help a child in above situations:</a:t>
            </a:r>
          </a:p>
          <a:p>
            <a:pPr>
              <a:buNone/>
            </a:pPr>
            <a:r>
              <a:rPr lang="en-IN" sz="3600" b="1" dirty="0" err="1" smtClean="0">
                <a:solidFill>
                  <a:srgbClr val="FF0000"/>
                </a:solidFill>
              </a:rPr>
              <a:t>i</a:t>
            </a:r>
            <a:r>
              <a:rPr lang="en-IN" sz="3600" b="1" dirty="0" smtClean="0">
                <a:solidFill>
                  <a:srgbClr val="FF0000"/>
                </a:solidFill>
              </a:rPr>
              <a:t>) Using art</a:t>
            </a:r>
          </a:p>
          <a:p>
            <a:pPr>
              <a:buNone/>
            </a:pPr>
            <a:r>
              <a:rPr lang="en-IN" sz="3600" b="1" dirty="0" smtClean="0">
                <a:solidFill>
                  <a:srgbClr val="FF0000"/>
                </a:solidFill>
              </a:rPr>
              <a:t>ii) Using a story</a:t>
            </a:r>
          </a:p>
          <a:p>
            <a:pPr>
              <a:buNone/>
            </a:pPr>
            <a:r>
              <a:rPr lang="en-IN" sz="3600" b="1" dirty="0" smtClean="0">
                <a:solidFill>
                  <a:srgbClr val="FF0000"/>
                </a:solidFill>
              </a:rPr>
              <a:t>iii) Using puppets</a:t>
            </a:r>
          </a:p>
          <a:p>
            <a:endParaRPr lang="en-IN"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643050"/>
            <a:ext cx="7772400" cy="2286016"/>
          </a:xfrm>
        </p:spPr>
        <p:txBody>
          <a:bodyPr>
            <a:noAutofit/>
          </a:bodyPr>
          <a:lstStyle/>
          <a:p>
            <a:pPr>
              <a:buClr>
                <a:schemeClr val="accent1"/>
              </a:buClr>
              <a:buSzPct val="85000"/>
            </a:pPr>
            <a:r>
              <a:rPr lang="en-IN" sz="4800" b="1" dirty="0" smtClean="0">
                <a:solidFill>
                  <a:schemeClr val="tx1"/>
                </a:solidFill>
              </a:rPr>
              <a:t>C. Some General Techniques to Engage with Children</a:t>
            </a:r>
          </a:p>
        </p:txBody>
      </p:sp>
      <p:sp>
        <p:nvSpPr>
          <p:cNvPr id="3" name="Slide Number Placeholder 2"/>
          <p:cNvSpPr>
            <a:spLocks noGrp="1"/>
          </p:cNvSpPr>
          <p:nvPr>
            <p:ph type="sldNum" sz="quarter" idx="12"/>
          </p:nvPr>
        </p:nvSpPr>
        <p:spPr/>
        <p:txBody>
          <a:bodyPr/>
          <a:lstStyle/>
          <a:p>
            <a:fld id="{F42C4A4B-6EFE-42E2-BAF9-5D545D2F71FF}" type="slidenum">
              <a:rPr lang="en-IN" smtClean="0"/>
              <a:pPr/>
              <a:t>73</a:t>
            </a:fld>
            <a:endParaRPr lang="en-IN"/>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0"/>
            <a:ext cx="7772400" cy="868346"/>
          </a:xfrm>
        </p:spPr>
        <p:txBody>
          <a:bodyPr/>
          <a:lstStyle/>
          <a:p>
            <a:r>
              <a:rPr lang="en-IN" dirty="0" smtClean="0"/>
              <a:t>Communication should involve…</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74</a:t>
            </a:fld>
            <a:endParaRPr lang="en-IN"/>
          </a:p>
        </p:txBody>
      </p:sp>
      <p:sp>
        <p:nvSpPr>
          <p:cNvPr id="4" name="Content Placeholder 3"/>
          <p:cNvSpPr>
            <a:spLocks noGrp="1"/>
          </p:cNvSpPr>
          <p:nvPr>
            <p:ph sz="quarter" idx="1"/>
          </p:nvPr>
        </p:nvSpPr>
        <p:spPr>
          <a:xfrm>
            <a:off x="642910" y="1071546"/>
            <a:ext cx="8043890" cy="5357850"/>
          </a:xfrm>
        </p:spPr>
        <p:txBody>
          <a:bodyPr>
            <a:normAutofit lnSpcReduction="10000"/>
          </a:bodyPr>
          <a:lstStyle/>
          <a:p>
            <a:r>
              <a:rPr lang="en-IN" dirty="0" smtClean="0"/>
              <a:t>Observing young children’s actions and behaviours and being alert to what they mean.</a:t>
            </a:r>
          </a:p>
          <a:p>
            <a:r>
              <a:rPr lang="en-IN" dirty="0" smtClean="0"/>
              <a:t>Listening to young children when they speak.</a:t>
            </a:r>
          </a:p>
          <a:p>
            <a:r>
              <a:rPr lang="en-IN" dirty="0" smtClean="0"/>
              <a:t>Starting conversations with young children.</a:t>
            </a:r>
          </a:p>
          <a:p>
            <a:r>
              <a:rPr lang="en-IN" dirty="0" smtClean="0"/>
              <a:t>Encouraging them to express feelings and report/describe events.</a:t>
            </a:r>
          </a:p>
          <a:p>
            <a:r>
              <a:rPr lang="en-IN" dirty="0" smtClean="0"/>
              <a:t> Using other mediums of communication such as  art and story-telling to understand and engage them.</a:t>
            </a:r>
          </a:p>
          <a:p>
            <a:r>
              <a:rPr lang="en-IN" dirty="0" smtClean="0"/>
              <a:t>Validating and reassuring children at all times.</a:t>
            </a:r>
          </a:p>
          <a:p>
            <a:r>
              <a:rPr lang="en-IN" dirty="0" smtClean="0"/>
              <a:t>Never to dismiss what they say or feel.</a:t>
            </a:r>
          </a:p>
          <a:p>
            <a:r>
              <a:rPr lang="en-IN" dirty="0" smtClean="0"/>
              <a:t>Avoid reducing their feelings/ actions to ‘good boy/ bad girl’ type of responses.</a:t>
            </a:r>
          </a:p>
          <a:p>
            <a:endParaRPr lang="en-IN"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496944" cy="1077816"/>
          </a:xfrm>
        </p:spPr>
        <p:txBody>
          <a:bodyPr>
            <a:normAutofit fontScale="90000"/>
          </a:bodyPr>
          <a:lstStyle/>
          <a:p>
            <a:r>
              <a:rPr lang="en-IN" b="1" dirty="0" smtClean="0"/>
              <a:t>Positive Engagement with Children with Disability and/or Behaviour Problems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75</a:t>
            </a:fld>
            <a:endParaRPr lang="en-IN"/>
          </a:p>
        </p:txBody>
      </p:sp>
      <p:sp>
        <p:nvSpPr>
          <p:cNvPr id="4" name="Content Placeholder 3"/>
          <p:cNvSpPr>
            <a:spLocks noGrp="1"/>
          </p:cNvSpPr>
          <p:nvPr>
            <p:ph sz="quarter" idx="1"/>
          </p:nvPr>
        </p:nvSpPr>
        <p:spPr>
          <a:xfrm>
            <a:off x="285720" y="1428736"/>
            <a:ext cx="8435280" cy="5429264"/>
          </a:xfrm>
        </p:spPr>
        <p:txBody>
          <a:bodyPr>
            <a:normAutofit/>
          </a:bodyPr>
          <a:lstStyle/>
          <a:p>
            <a:r>
              <a:rPr lang="en-IN" dirty="0" smtClean="0"/>
              <a:t>Seat child in front/ near the teacher </a:t>
            </a:r>
            <a:r>
              <a:rPr lang="en-IN" dirty="0"/>
              <a:t>to limit </a:t>
            </a:r>
            <a:r>
              <a:rPr lang="en-IN" dirty="0" smtClean="0"/>
              <a:t>distractions. </a:t>
            </a:r>
          </a:p>
          <a:p>
            <a:r>
              <a:rPr lang="en-IN" dirty="0" smtClean="0"/>
              <a:t>Provide frequent </a:t>
            </a:r>
            <a:r>
              <a:rPr lang="en-IN" dirty="0"/>
              <a:t>one-to-one attention </a:t>
            </a:r>
            <a:endParaRPr lang="en-IN" dirty="0" smtClean="0"/>
          </a:p>
          <a:p>
            <a:r>
              <a:rPr lang="en-IN" dirty="0" smtClean="0"/>
              <a:t>Seat child </a:t>
            </a:r>
            <a:r>
              <a:rPr lang="en-IN" dirty="0"/>
              <a:t>with another child who is of low risk for such </a:t>
            </a:r>
            <a:r>
              <a:rPr lang="en-IN" dirty="0" smtClean="0"/>
              <a:t>behaviour.</a:t>
            </a:r>
          </a:p>
          <a:p>
            <a:r>
              <a:rPr lang="en-IN" dirty="0" smtClean="0"/>
              <a:t>Give </a:t>
            </a:r>
            <a:r>
              <a:rPr lang="en-IN" dirty="0"/>
              <a:t>the child an opportunity to </a:t>
            </a:r>
            <a:r>
              <a:rPr lang="en-IN" dirty="0" smtClean="0"/>
              <a:t>explain his/ her action/ behaviour.</a:t>
            </a:r>
          </a:p>
          <a:p>
            <a:r>
              <a:rPr lang="en-IN" dirty="0" smtClean="0"/>
              <a:t>Notice </a:t>
            </a:r>
            <a:r>
              <a:rPr lang="en-IN" dirty="0"/>
              <a:t>children being good and appreciate them </a:t>
            </a:r>
            <a:r>
              <a:rPr lang="en-IN" dirty="0" smtClean="0"/>
              <a:t>verbally.</a:t>
            </a:r>
            <a:endParaRPr lang="en-IN" dirty="0"/>
          </a:p>
          <a:p>
            <a:r>
              <a:rPr lang="en-IN" dirty="0" smtClean="0"/>
              <a:t>Focus </a:t>
            </a:r>
            <a:r>
              <a:rPr lang="en-IN" dirty="0"/>
              <a:t>on the positives of every child, even the most difficult </a:t>
            </a:r>
            <a:r>
              <a:rPr lang="en-IN" dirty="0" smtClean="0"/>
              <a:t>ones.</a:t>
            </a:r>
            <a:endParaRPr lang="en-IN" dirty="0"/>
          </a:p>
          <a:p>
            <a:r>
              <a:rPr lang="en-IN" dirty="0" smtClean="0"/>
              <a:t> </a:t>
            </a:r>
            <a:r>
              <a:rPr lang="en-IN" dirty="0"/>
              <a:t>Identify good efforts even if ultimately </a:t>
            </a:r>
            <a:r>
              <a:rPr lang="en-IN" dirty="0" smtClean="0"/>
              <a:t>unsuccessful.</a:t>
            </a:r>
          </a:p>
          <a:p>
            <a:r>
              <a:rPr lang="en-IN" dirty="0"/>
              <a:t>Use star charts for good behaviour</a:t>
            </a:r>
            <a:r>
              <a:rPr lang="en-IN" dirty="0" smtClean="0"/>
              <a:t>.</a:t>
            </a:r>
            <a:endParaRPr lang="en-IN" dirty="0"/>
          </a:p>
          <a:p>
            <a:r>
              <a:rPr lang="en-IN" dirty="0" smtClean="0"/>
              <a:t>Check </a:t>
            </a:r>
            <a:r>
              <a:rPr lang="en-IN" dirty="0"/>
              <a:t>for underlying causes such as learning difficulties, attention deficit and </a:t>
            </a:r>
            <a:r>
              <a:rPr lang="en-IN" dirty="0" smtClean="0"/>
              <a:t>hyperactivity, difficult </a:t>
            </a:r>
            <a:r>
              <a:rPr lang="en-IN" dirty="0"/>
              <a:t>home environment, trauma</a:t>
            </a:r>
          </a:p>
        </p:txBody>
      </p:sp>
    </p:spTree>
    <p:extLst>
      <p:ext uri="{BB962C8B-B14F-4D97-AF65-F5344CB8AC3E}">
        <p14:creationId xmlns:p14="http://schemas.microsoft.com/office/powerpoint/2010/main" val="31139896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1368152"/>
          </a:xfrm>
        </p:spPr>
        <p:txBody>
          <a:bodyPr>
            <a:normAutofit/>
          </a:bodyPr>
          <a:lstStyle/>
          <a:p>
            <a:r>
              <a:rPr lang="en-IN" b="1" dirty="0" smtClean="0"/>
              <a:t>Use of Negative Reinforcement: What is NOT Acceptable</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76</a:t>
            </a:fld>
            <a:endParaRPr lang="en-IN"/>
          </a:p>
        </p:txBody>
      </p:sp>
      <p:sp>
        <p:nvSpPr>
          <p:cNvPr id="4" name="Content Placeholder 3"/>
          <p:cNvSpPr>
            <a:spLocks noGrp="1"/>
          </p:cNvSpPr>
          <p:nvPr>
            <p:ph sz="quarter" idx="1"/>
          </p:nvPr>
        </p:nvSpPr>
        <p:spPr>
          <a:xfrm>
            <a:off x="179512" y="1484784"/>
            <a:ext cx="8507288" cy="5112568"/>
          </a:xfrm>
        </p:spPr>
        <p:txBody>
          <a:bodyPr>
            <a:normAutofit fontScale="92500" lnSpcReduction="10000"/>
          </a:bodyPr>
          <a:lstStyle/>
          <a:p>
            <a:pPr marL="0" indent="0">
              <a:buNone/>
            </a:pPr>
            <a:r>
              <a:rPr lang="en-IN" b="1" dirty="0" smtClean="0"/>
              <a:t>Physical Harassment:</a:t>
            </a:r>
          </a:p>
          <a:p>
            <a:r>
              <a:rPr lang="en-IN" dirty="0" smtClean="0"/>
              <a:t>Causing </a:t>
            </a:r>
            <a:r>
              <a:rPr lang="en-IN" dirty="0"/>
              <a:t>physical harm to children by hitting, kicking, scratching, pinching, biting, pulling the hair,</a:t>
            </a:r>
          </a:p>
          <a:p>
            <a:r>
              <a:rPr lang="en-IN" dirty="0"/>
              <a:t>B</a:t>
            </a:r>
            <a:r>
              <a:rPr lang="en-IN" dirty="0" smtClean="0"/>
              <a:t>oxing </a:t>
            </a:r>
            <a:r>
              <a:rPr lang="en-IN" dirty="0"/>
              <a:t>ears, smacking, slapping, spanking or with any implement (cane, stick, shoe, chalk, </a:t>
            </a:r>
            <a:r>
              <a:rPr lang="en-IN" dirty="0" smtClean="0"/>
              <a:t>dusters, belt</a:t>
            </a:r>
            <a:r>
              <a:rPr lang="en-IN" dirty="0"/>
              <a:t>, whip, giving electric shock etc.);</a:t>
            </a:r>
          </a:p>
          <a:p>
            <a:r>
              <a:rPr lang="en-IN" dirty="0" smtClean="0"/>
              <a:t>Making </a:t>
            </a:r>
            <a:r>
              <a:rPr lang="en-IN" dirty="0"/>
              <a:t>children assume an uncomfortable position (standing on bench, standing against the wall </a:t>
            </a:r>
            <a:r>
              <a:rPr lang="en-IN" dirty="0" smtClean="0"/>
              <a:t>in a </a:t>
            </a:r>
            <a:r>
              <a:rPr lang="en-IN" dirty="0"/>
              <a:t>chair-like position, standing with schoolbag on head, holding ears through legs, kneeling etc</a:t>
            </a:r>
            <a:r>
              <a:rPr lang="en-IN" dirty="0" smtClean="0"/>
              <a:t>.).</a:t>
            </a:r>
            <a:endParaRPr lang="en-IN" dirty="0"/>
          </a:p>
          <a:p>
            <a:r>
              <a:rPr lang="en-IN" dirty="0" smtClean="0"/>
              <a:t>Forced </a:t>
            </a:r>
            <a:r>
              <a:rPr lang="en-IN" dirty="0"/>
              <a:t>ingestion of anything (for example: washing soap, mud, chalk, hot spices etc</a:t>
            </a:r>
            <a:r>
              <a:rPr lang="en-IN" dirty="0" smtClean="0"/>
              <a:t>.)</a:t>
            </a:r>
            <a:endParaRPr lang="en-IN" dirty="0"/>
          </a:p>
          <a:p>
            <a:r>
              <a:rPr lang="en-IN" dirty="0" smtClean="0"/>
              <a:t>Detention </a:t>
            </a:r>
            <a:r>
              <a:rPr lang="en-IN" dirty="0"/>
              <a:t>in the classroom, library, toilet or any closed space in the school</a:t>
            </a:r>
            <a:r>
              <a:rPr lang="en-IN" dirty="0" smtClean="0"/>
              <a:t>.</a:t>
            </a:r>
          </a:p>
          <a:p>
            <a:r>
              <a:rPr lang="en-IN" dirty="0" err="1" smtClean="0"/>
              <a:t>Witholding</a:t>
            </a:r>
            <a:r>
              <a:rPr lang="en-IN" dirty="0" smtClean="0"/>
              <a:t> food </a:t>
            </a:r>
            <a:r>
              <a:rPr lang="en-IN" dirty="0"/>
              <a:t>or other basic needs by way of punishment.</a:t>
            </a:r>
          </a:p>
          <a:p>
            <a:endParaRPr lang="en-IN" dirty="0" smtClean="0"/>
          </a:p>
          <a:p>
            <a:pPr>
              <a:buFont typeface="Arial" panose="020B0604020202020204" pitchFamily="34" charset="0"/>
              <a:buChar char="•"/>
            </a:pPr>
            <a:endParaRPr lang="en-IN" dirty="0"/>
          </a:p>
          <a:p>
            <a:pPr>
              <a:buFont typeface="Arial" panose="020B0604020202020204" pitchFamily="34" charset="0"/>
              <a:buChar char="•"/>
            </a:pPr>
            <a:endParaRPr lang="en-IN" dirty="0"/>
          </a:p>
        </p:txBody>
      </p:sp>
    </p:spTree>
    <p:extLst>
      <p:ext uri="{BB962C8B-B14F-4D97-AF65-F5344CB8AC3E}">
        <p14:creationId xmlns:p14="http://schemas.microsoft.com/office/powerpoint/2010/main" val="11865819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77</a:t>
            </a:fld>
            <a:endParaRPr lang="en-IN"/>
          </a:p>
        </p:txBody>
      </p:sp>
      <p:sp>
        <p:nvSpPr>
          <p:cNvPr id="4" name="Content Placeholder 3"/>
          <p:cNvSpPr>
            <a:spLocks noGrp="1"/>
          </p:cNvSpPr>
          <p:nvPr>
            <p:ph sz="quarter" idx="1"/>
          </p:nvPr>
        </p:nvSpPr>
        <p:spPr>
          <a:xfrm>
            <a:off x="914400" y="404664"/>
            <a:ext cx="7772400" cy="5615136"/>
          </a:xfrm>
        </p:spPr>
        <p:txBody>
          <a:bodyPr>
            <a:normAutofit lnSpcReduction="10000"/>
          </a:bodyPr>
          <a:lstStyle/>
          <a:p>
            <a:pPr marL="0" indent="0">
              <a:buNone/>
            </a:pPr>
            <a:r>
              <a:rPr lang="en-IN" b="1" dirty="0" smtClean="0"/>
              <a:t>Mental Harassment:</a:t>
            </a:r>
          </a:p>
          <a:p>
            <a:r>
              <a:rPr lang="en-IN" dirty="0"/>
              <a:t>Sarcasm that hurts or lowers the child’s dignity</a:t>
            </a:r>
            <a:r>
              <a:rPr lang="en-IN" dirty="0" smtClean="0"/>
              <a:t>;</a:t>
            </a:r>
          </a:p>
          <a:p>
            <a:r>
              <a:rPr lang="en-IN" dirty="0" smtClean="0"/>
              <a:t>Calling </a:t>
            </a:r>
            <a:r>
              <a:rPr lang="en-IN" dirty="0"/>
              <a:t>names and scolding using humiliating adjectives, intimidation;</a:t>
            </a:r>
          </a:p>
          <a:p>
            <a:r>
              <a:rPr lang="en-IN" dirty="0" smtClean="0"/>
              <a:t>Using </a:t>
            </a:r>
            <a:r>
              <a:rPr lang="en-IN" dirty="0"/>
              <a:t>derogatory remarks for the child, including pinning of slogans;</a:t>
            </a:r>
          </a:p>
          <a:p>
            <a:r>
              <a:rPr lang="en-IN" dirty="0" smtClean="0"/>
              <a:t>Ridiculing </a:t>
            </a:r>
            <a:r>
              <a:rPr lang="en-IN" dirty="0"/>
              <a:t>the child with regard to her background or status or parental occupation or caste;</a:t>
            </a:r>
          </a:p>
          <a:p>
            <a:r>
              <a:rPr lang="en-IN" dirty="0" smtClean="0"/>
              <a:t>Ridiculing </a:t>
            </a:r>
            <a:r>
              <a:rPr lang="en-IN" dirty="0"/>
              <a:t>the child with regard to her health status or that of the family – especially </a:t>
            </a:r>
            <a:r>
              <a:rPr lang="en-IN" dirty="0" smtClean="0"/>
              <a:t>HIV/AIDS and tuberculosis.</a:t>
            </a:r>
            <a:endParaRPr lang="en-IN" dirty="0"/>
          </a:p>
          <a:p>
            <a:r>
              <a:rPr lang="en-IN" dirty="0"/>
              <a:t>Belittling a child in the classroom due to his/her inability to meet the teacher’s expectations </a:t>
            </a:r>
            <a:r>
              <a:rPr lang="en-IN" dirty="0" smtClean="0"/>
              <a:t>of academic </a:t>
            </a:r>
            <a:r>
              <a:rPr lang="en-IN" dirty="0"/>
              <a:t>achievement;</a:t>
            </a:r>
          </a:p>
          <a:p>
            <a:pPr>
              <a:buFont typeface="Arial" panose="020B0604020202020204" pitchFamily="34" charset="0"/>
              <a:buChar char="•"/>
            </a:pPr>
            <a:r>
              <a:rPr lang="en-IN" dirty="0" smtClean="0"/>
              <a:t>Avoid </a:t>
            </a:r>
            <a:r>
              <a:rPr lang="en-IN" dirty="0"/>
              <a:t>involving other students/ do not compare behaviours.</a:t>
            </a:r>
          </a:p>
          <a:p>
            <a:pPr marL="0" indent="0">
              <a:buNone/>
            </a:pPr>
            <a:endParaRPr lang="en-IN" dirty="0"/>
          </a:p>
        </p:txBody>
      </p:sp>
    </p:spTree>
    <p:extLst>
      <p:ext uri="{BB962C8B-B14F-4D97-AF65-F5344CB8AC3E}">
        <p14:creationId xmlns:p14="http://schemas.microsoft.com/office/powerpoint/2010/main" val="31151379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1152128"/>
          </a:xfrm>
        </p:spPr>
        <p:txBody>
          <a:bodyPr>
            <a:normAutofit fontScale="90000"/>
          </a:bodyPr>
          <a:lstStyle/>
          <a:p>
            <a:r>
              <a:rPr lang="en-IN" b="1" dirty="0" smtClean="0"/>
              <a:t>Use of Negative Reinforcement: What is Acceptable</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78</a:t>
            </a:fld>
            <a:endParaRPr lang="en-IN"/>
          </a:p>
        </p:txBody>
      </p:sp>
      <p:sp>
        <p:nvSpPr>
          <p:cNvPr id="4" name="Content Placeholder 3"/>
          <p:cNvSpPr>
            <a:spLocks noGrp="1"/>
          </p:cNvSpPr>
          <p:nvPr>
            <p:ph sz="quarter" idx="1"/>
          </p:nvPr>
        </p:nvSpPr>
        <p:spPr>
          <a:xfrm>
            <a:off x="323528" y="1124744"/>
            <a:ext cx="8568952" cy="5400600"/>
          </a:xfrm>
        </p:spPr>
        <p:txBody>
          <a:bodyPr>
            <a:normAutofit fontScale="92500" lnSpcReduction="20000"/>
          </a:bodyPr>
          <a:lstStyle/>
          <a:p>
            <a:r>
              <a:rPr lang="en-IN" dirty="0" smtClean="0"/>
              <a:t>Give </a:t>
            </a:r>
            <a:r>
              <a:rPr lang="en-IN" dirty="0"/>
              <a:t>a warning and a chance before taking any further </a:t>
            </a:r>
            <a:r>
              <a:rPr lang="en-IN" dirty="0" smtClean="0"/>
              <a:t>action.</a:t>
            </a:r>
          </a:p>
          <a:p>
            <a:r>
              <a:rPr lang="en-IN" dirty="0"/>
              <a:t>A simple verbal warning e.g. just calling out the name of the child who is talking in the class </a:t>
            </a:r>
            <a:r>
              <a:rPr lang="en-IN" dirty="0" smtClean="0"/>
              <a:t>or asking </a:t>
            </a:r>
            <a:r>
              <a:rPr lang="en-IN" dirty="0"/>
              <a:t>him/her question could </a:t>
            </a:r>
            <a:r>
              <a:rPr lang="en-IN" dirty="0" smtClean="0"/>
              <a:t>help.</a:t>
            </a:r>
          </a:p>
          <a:p>
            <a:r>
              <a:rPr lang="en-IN" dirty="0" smtClean="0"/>
              <a:t>If </a:t>
            </a:r>
            <a:r>
              <a:rPr lang="en-IN" dirty="0"/>
              <a:t>behaviour continues, take away privileges in consultation with the children (</a:t>
            </a:r>
            <a:r>
              <a:rPr lang="en-IN" dirty="0" smtClean="0"/>
              <a:t>negative reinforcement </a:t>
            </a:r>
            <a:r>
              <a:rPr lang="en-IN" dirty="0"/>
              <a:t>– this encourages the child to follow good behaviour to keep his privilege, </a:t>
            </a:r>
            <a:r>
              <a:rPr lang="en-IN" dirty="0" smtClean="0"/>
              <a:t>therefore it </a:t>
            </a:r>
            <a:r>
              <a:rPr lang="en-IN" dirty="0"/>
              <a:t>is not considered punishment</a:t>
            </a:r>
            <a:r>
              <a:rPr lang="en-IN" dirty="0" smtClean="0"/>
              <a:t>).</a:t>
            </a:r>
            <a:endParaRPr lang="en-IN" dirty="0"/>
          </a:p>
          <a:p>
            <a:r>
              <a:rPr lang="en-IN" dirty="0" smtClean="0"/>
              <a:t>Do </a:t>
            </a:r>
            <a:r>
              <a:rPr lang="en-IN" dirty="0"/>
              <a:t>not give star/point/mark on his chart for the day or give negative </a:t>
            </a:r>
            <a:r>
              <a:rPr lang="en-IN" dirty="0" smtClean="0"/>
              <a:t>point/marks.</a:t>
            </a:r>
            <a:endParaRPr lang="en-IN" dirty="0"/>
          </a:p>
          <a:p>
            <a:r>
              <a:rPr lang="en-IN" dirty="0" smtClean="0"/>
              <a:t>Take </a:t>
            </a:r>
            <a:r>
              <a:rPr lang="en-IN" dirty="0"/>
              <a:t>away 15 minutes of any privilege time (child and teacher mutually agree) for </a:t>
            </a:r>
            <a:r>
              <a:rPr lang="en-IN" dirty="0" smtClean="0"/>
              <a:t>recurrent misbehaviours.</a:t>
            </a:r>
            <a:endParaRPr lang="en-IN" dirty="0"/>
          </a:p>
          <a:p>
            <a:r>
              <a:rPr lang="en-IN" dirty="0" smtClean="0"/>
              <a:t>Discuss </a:t>
            </a:r>
            <a:r>
              <a:rPr lang="en-IN" dirty="0"/>
              <a:t>the consequences well ahead with children so that there is consensus regarding plan </a:t>
            </a:r>
            <a:r>
              <a:rPr lang="en-IN" dirty="0" smtClean="0"/>
              <a:t>of action </a:t>
            </a:r>
            <a:r>
              <a:rPr lang="en-IN" dirty="0"/>
              <a:t>when a particular behaviour occurs</a:t>
            </a:r>
          </a:p>
          <a:p>
            <a:r>
              <a:rPr lang="en-IN" dirty="0" smtClean="0"/>
              <a:t>The </a:t>
            </a:r>
            <a:r>
              <a:rPr lang="en-IN" dirty="0"/>
              <a:t>negative reinforcement should be appropriate and </a:t>
            </a:r>
            <a:r>
              <a:rPr lang="en-IN" dirty="0" smtClean="0"/>
              <a:t>fair.</a:t>
            </a:r>
            <a:endParaRPr lang="en-IN" dirty="0"/>
          </a:p>
          <a:p>
            <a:r>
              <a:rPr lang="en-IN" dirty="0" smtClean="0"/>
              <a:t> </a:t>
            </a:r>
            <a:r>
              <a:rPr lang="en-IN" dirty="0"/>
              <a:t>It should be consistently </a:t>
            </a:r>
            <a:r>
              <a:rPr lang="en-IN" dirty="0" smtClean="0"/>
              <a:t>employed.</a:t>
            </a:r>
            <a:endParaRPr lang="en-IN" dirty="0"/>
          </a:p>
        </p:txBody>
      </p:sp>
    </p:spTree>
    <p:extLst>
      <p:ext uri="{BB962C8B-B14F-4D97-AF65-F5344CB8AC3E}">
        <p14:creationId xmlns:p14="http://schemas.microsoft.com/office/powerpoint/2010/main" val="10682957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40768"/>
          </a:xfrm>
        </p:spPr>
        <p:txBody>
          <a:bodyPr>
            <a:normAutofit fontScale="90000"/>
          </a:bodyPr>
          <a:lstStyle/>
          <a:p>
            <a:r>
              <a:rPr lang="en-IN" b="1" dirty="0" smtClean="0"/>
              <a:t>Other Behaviour Management Strategies in the Classroom</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79</a:t>
            </a:fld>
            <a:endParaRPr lang="en-IN"/>
          </a:p>
        </p:txBody>
      </p:sp>
      <p:sp>
        <p:nvSpPr>
          <p:cNvPr id="4" name="Content Placeholder 3"/>
          <p:cNvSpPr>
            <a:spLocks noGrp="1"/>
          </p:cNvSpPr>
          <p:nvPr>
            <p:ph sz="quarter" idx="1"/>
          </p:nvPr>
        </p:nvSpPr>
        <p:spPr>
          <a:xfrm>
            <a:off x="395536" y="1447800"/>
            <a:ext cx="8291264" cy="4933528"/>
          </a:xfrm>
        </p:spPr>
        <p:txBody>
          <a:bodyPr/>
          <a:lstStyle/>
          <a:p>
            <a:r>
              <a:rPr lang="en-IN" dirty="0" smtClean="0"/>
              <a:t>Ignore </a:t>
            </a:r>
            <a:r>
              <a:rPr lang="en-IN" dirty="0"/>
              <a:t>minor incidents or </a:t>
            </a:r>
            <a:r>
              <a:rPr lang="en-IN" dirty="0" smtClean="0"/>
              <a:t>lapses.</a:t>
            </a:r>
          </a:p>
          <a:p>
            <a:r>
              <a:rPr lang="en-IN" dirty="0"/>
              <a:t>Set clear </a:t>
            </a:r>
            <a:r>
              <a:rPr lang="en-IN" dirty="0" smtClean="0"/>
              <a:t>limits.</a:t>
            </a:r>
            <a:endParaRPr lang="en-IN" dirty="0"/>
          </a:p>
          <a:p>
            <a:r>
              <a:rPr lang="en-IN" dirty="0" smtClean="0"/>
              <a:t>Explain </a:t>
            </a:r>
            <a:r>
              <a:rPr lang="en-IN" dirty="0"/>
              <a:t>clearly the classroom behaviour expectations that the children have framed together</a:t>
            </a:r>
          </a:p>
          <a:p>
            <a:r>
              <a:rPr lang="en-IN" dirty="0" smtClean="0"/>
              <a:t>Use </a:t>
            </a:r>
            <a:r>
              <a:rPr lang="en-IN" dirty="0"/>
              <a:t>‘I need you to ...’ rather than ‘You need to ...’ statements</a:t>
            </a:r>
          </a:p>
          <a:p>
            <a:r>
              <a:rPr lang="en-IN" dirty="0" smtClean="0"/>
              <a:t>Give </a:t>
            </a:r>
            <a:r>
              <a:rPr lang="en-IN" dirty="0"/>
              <a:t>clear commands on what is expected, e.g., ‘stay quiet’ instead of ‘be </a:t>
            </a:r>
            <a:r>
              <a:rPr lang="en-IN" dirty="0" smtClean="0"/>
              <a:t>good.’</a:t>
            </a:r>
          </a:p>
          <a:p>
            <a:r>
              <a:rPr lang="en-IN" dirty="0"/>
              <a:t>Use a ‘firm </a:t>
            </a:r>
            <a:r>
              <a:rPr lang="en-IN" dirty="0" smtClean="0"/>
              <a:t>and </a:t>
            </a:r>
            <a:r>
              <a:rPr lang="en-IN" dirty="0"/>
              <a:t>calm’ manner – avoid an angry </a:t>
            </a:r>
            <a:r>
              <a:rPr lang="en-IN" dirty="0" smtClean="0"/>
              <a:t>tone.</a:t>
            </a:r>
            <a:endParaRPr lang="en-IN" dirty="0"/>
          </a:p>
        </p:txBody>
      </p:sp>
    </p:spTree>
    <p:extLst>
      <p:ext uri="{BB962C8B-B14F-4D97-AF65-F5344CB8AC3E}">
        <p14:creationId xmlns:p14="http://schemas.microsoft.com/office/powerpoint/2010/main" val="14134098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8</a:t>
            </a:fld>
            <a:endParaRPr lang="en-IN"/>
          </a:p>
        </p:txBody>
      </p:sp>
      <p:grpSp>
        <p:nvGrpSpPr>
          <p:cNvPr id="2" name="Group 5"/>
          <p:cNvGrpSpPr/>
          <p:nvPr/>
        </p:nvGrpSpPr>
        <p:grpSpPr>
          <a:xfrm>
            <a:off x="251520" y="1412776"/>
            <a:ext cx="8712968" cy="4176464"/>
            <a:chOff x="0" y="0"/>
            <a:chExt cx="7703065" cy="2941164"/>
          </a:xfrm>
        </p:grpSpPr>
        <p:sp>
          <p:nvSpPr>
            <p:cNvPr id="7" name="Oval 6"/>
            <p:cNvSpPr/>
            <p:nvPr/>
          </p:nvSpPr>
          <p:spPr>
            <a:xfrm>
              <a:off x="2018581" y="0"/>
              <a:ext cx="3570605" cy="11468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2000" dirty="0">
                  <a:effectLst/>
                  <a:latin typeface="Arial"/>
                  <a:ea typeface="Calibri"/>
                </a:rPr>
                <a:t>Key Areas for Child Development</a:t>
              </a:r>
              <a:endParaRPr lang="en-IN" sz="1100" dirty="0">
                <a:effectLst/>
                <a:latin typeface="Arial"/>
                <a:ea typeface="Calibri"/>
              </a:endParaRPr>
            </a:p>
          </p:txBody>
        </p:sp>
        <p:sp>
          <p:nvSpPr>
            <p:cNvPr id="8" name="Oval 7"/>
            <p:cNvSpPr/>
            <p:nvPr/>
          </p:nvSpPr>
          <p:spPr>
            <a:xfrm>
              <a:off x="690113" y="1854679"/>
              <a:ext cx="1543685" cy="108648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effectLst/>
                  <a:latin typeface="Arial"/>
                  <a:ea typeface="Calibri"/>
                </a:rPr>
                <a:t>Social</a:t>
              </a:r>
              <a:endParaRPr lang="en-IN" sz="1100">
                <a:effectLst/>
                <a:latin typeface="Arial"/>
                <a:ea typeface="Calibri"/>
              </a:endParaRPr>
            </a:p>
          </p:txBody>
        </p:sp>
        <p:sp>
          <p:nvSpPr>
            <p:cNvPr id="9" name="Oval 8"/>
            <p:cNvSpPr/>
            <p:nvPr/>
          </p:nvSpPr>
          <p:spPr>
            <a:xfrm>
              <a:off x="2372264" y="1854679"/>
              <a:ext cx="1880139" cy="1086485"/>
            </a:xfrm>
            <a:prstGeom prst="ellipse">
              <a:avLst/>
            </a:prstGeom>
            <a:solidFill>
              <a:schemeClr val="accent2">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solidFill>
                    <a:srgbClr val="FFFFFF"/>
                  </a:solidFill>
                  <a:effectLst/>
                  <a:latin typeface="Arial"/>
                  <a:ea typeface="Calibri"/>
                </a:rPr>
                <a:t>Language</a:t>
              </a:r>
              <a:endParaRPr lang="en-IN" sz="1100">
                <a:effectLst/>
                <a:latin typeface="Arial"/>
                <a:ea typeface="Calibri"/>
              </a:endParaRPr>
            </a:p>
          </p:txBody>
        </p:sp>
        <p:sp>
          <p:nvSpPr>
            <p:cNvPr id="10" name="Oval 9"/>
            <p:cNvSpPr/>
            <p:nvPr/>
          </p:nvSpPr>
          <p:spPr>
            <a:xfrm>
              <a:off x="4399472" y="1751162"/>
              <a:ext cx="1794198" cy="1086485"/>
            </a:xfrm>
            <a:prstGeom prst="ellipse">
              <a:avLst/>
            </a:prstGeom>
            <a:solidFill>
              <a:schemeClr val="accent2">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solidFill>
                    <a:srgbClr val="FFFFFF"/>
                  </a:solidFill>
                  <a:effectLst/>
                  <a:latin typeface="Arial"/>
                  <a:ea typeface="Calibri"/>
                </a:rPr>
                <a:t>Cognitive</a:t>
              </a:r>
              <a:endParaRPr lang="en-IN" sz="1100">
                <a:effectLst/>
                <a:latin typeface="Arial"/>
                <a:ea typeface="Calibri"/>
              </a:endParaRPr>
            </a:p>
          </p:txBody>
        </p:sp>
        <p:sp>
          <p:nvSpPr>
            <p:cNvPr id="11" name="Oval 10"/>
            <p:cNvSpPr/>
            <p:nvPr/>
          </p:nvSpPr>
          <p:spPr>
            <a:xfrm>
              <a:off x="0" y="681486"/>
              <a:ext cx="1630045" cy="1086485"/>
            </a:xfrm>
            <a:prstGeom prst="ellipse">
              <a:avLst/>
            </a:prstGeom>
            <a:solidFill>
              <a:schemeClr val="accent2">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solidFill>
                    <a:srgbClr val="FFFFFF"/>
                  </a:solidFill>
                  <a:effectLst/>
                  <a:latin typeface="Arial"/>
                  <a:ea typeface="Calibri"/>
                </a:rPr>
                <a:t>Physical</a:t>
              </a:r>
              <a:endParaRPr lang="en-IN" sz="1100">
                <a:effectLst/>
                <a:latin typeface="Arial"/>
                <a:ea typeface="Calibri"/>
              </a:endParaRPr>
            </a:p>
          </p:txBody>
        </p:sp>
        <p:sp>
          <p:nvSpPr>
            <p:cNvPr id="12" name="Oval 11"/>
            <p:cNvSpPr/>
            <p:nvPr/>
          </p:nvSpPr>
          <p:spPr>
            <a:xfrm>
              <a:off x="5822830" y="862641"/>
              <a:ext cx="1880235" cy="1086485"/>
            </a:xfrm>
            <a:prstGeom prst="ellipse">
              <a:avLst/>
            </a:prstGeom>
            <a:solidFill>
              <a:schemeClr val="accent2">
                <a:lumMod val="75000"/>
              </a:schemeClr>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IN" sz="1800">
                  <a:solidFill>
                    <a:srgbClr val="FFFFFF"/>
                  </a:solidFill>
                  <a:effectLst/>
                  <a:latin typeface="Arial"/>
                  <a:ea typeface="Calibri"/>
                </a:rPr>
                <a:t>Emotional</a:t>
              </a:r>
              <a:endParaRPr lang="en-IN" sz="1100">
                <a:effectLst/>
                <a:latin typeface="Arial"/>
                <a:ea typeface="Calibri"/>
              </a:endParaRPr>
            </a:p>
          </p:txBody>
        </p:sp>
        <p:cxnSp>
          <p:nvCxnSpPr>
            <p:cNvPr id="13" name="Straight Arrow Connector 12"/>
            <p:cNvCxnSpPr/>
            <p:nvPr/>
          </p:nvCxnSpPr>
          <p:spPr>
            <a:xfrm flipH="1">
              <a:off x="1552755" y="750498"/>
              <a:ext cx="534837" cy="250166"/>
            </a:xfrm>
            <a:prstGeom prst="straightConnector1">
              <a:avLst/>
            </a:prstGeom>
            <a:ln w="50800" cmpd="sng">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28800" y="1000664"/>
              <a:ext cx="759124" cy="92363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536830" y="1147313"/>
              <a:ext cx="103517" cy="70786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04913" y="1061049"/>
              <a:ext cx="258792" cy="70692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477773" y="672860"/>
              <a:ext cx="577970" cy="388189"/>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58448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1643050"/>
            <a:ext cx="7772400" cy="2786074"/>
          </a:xfrm>
        </p:spPr>
        <p:txBody>
          <a:bodyPr>
            <a:noAutofit/>
          </a:bodyPr>
          <a:lstStyle/>
          <a:p>
            <a:pPr algn="ctr">
              <a:spcBef>
                <a:spcPts val="580"/>
              </a:spcBef>
              <a:buClr>
                <a:schemeClr val="accent1"/>
              </a:buClr>
              <a:buSzPct val="85000"/>
            </a:pPr>
            <a:r>
              <a:rPr lang="en-IN" sz="6000" b="1" dirty="0" smtClean="0">
                <a:solidFill>
                  <a:schemeClr val="tx1"/>
                </a:solidFill>
                <a:latin typeface="+mn-lt"/>
                <a:ea typeface="+mn-ea"/>
                <a:cs typeface="+mn-cs"/>
              </a:rPr>
              <a:t>V. Understanding Traumatic Experiences in Pre-School Children</a:t>
            </a:r>
          </a:p>
        </p:txBody>
      </p:sp>
      <p:sp>
        <p:nvSpPr>
          <p:cNvPr id="3" name="Slide Number Placeholder 2"/>
          <p:cNvSpPr>
            <a:spLocks noGrp="1"/>
          </p:cNvSpPr>
          <p:nvPr>
            <p:ph type="sldNum" sz="quarter" idx="12"/>
          </p:nvPr>
        </p:nvSpPr>
        <p:spPr/>
        <p:txBody>
          <a:bodyPr/>
          <a:lstStyle/>
          <a:p>
            <a:fld id="{F42C4A4B-6EFE-42E2-BAF9-5D545D2F71FF}" type="slidenum">
              <a:rPr lang="en-IN" smtClean="0"/>
              <a:pPr/>
              <a:t>80</a:t>
            </a:fld>
            <a:endParaRPr lang="en-IN"/>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IN" b="1" dirty="0" smtClean="0"/>
              <a:t>Activity 1: Thinking about What Trauma Means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81</a:t>
            </a:fld>
            <a:endParaRPr lang="en-IN"/>
          </a:p>
        </p:txBody>
      </p:sp>
      <p:sp>
        <p:nvSpPr>
          <p:cNvPr id="4" name="Content Placeholder 3"/>
          <p:cNvSpPr>
            <a:spLocks noGrp="1"/>
          </p:cNvSpPr>
          <p:nvPr>
            <p:ph sz="quarter" idx="1"/>
          </p:nvPr>
        </p:nvSpPr>
        <p:spPr>
          <a:xfrm>
            <a:off x="323528" y="1447800"/>
            <a:ext cx="8363272" cy="4572000"/>
          </a:xfrm>
        </p:spPr>
        <p:txBody>
          <a:bodyPr>
            <a:normAutofit fontScale="77500" lnSpcReduction="20000"/>
          </a:bodyPr>
          <a:lstStyle/>
          <a:p>
            <a:pPr marL="0" indent="0">
              <a:buNone/>
            </a:pPr>
            <a:r>
              <a:rPr lang="en-IN" sz="2800" dirty="0" smtClean="0"/>
              <a:t>Objective</a:t>
            </a:r>
            <a:r>
              <a:rPr lang="en-IN" sz="2800" dirty="0"/>
              <a:t>: </a:t>
            </a:r>
            <a:endParaRPr lang="en-IN" sz="3600" dirty="0"/>
          </a:p>
          <a:p>
            <a:pPr lvl="0"/>
            <a:r>
              <a:rPr lang="en-IN" sz="2800" dirty="0"/>
              <a:t>To understand what trauma is and how we view it.</a:t>
            </a:r>
            <a:endParaRPr lang="en-IN" sz="3600" dirty="0"/>
          </a:p>
          <a:p>
            <a:r>
              <a:rPr lang="en-IN" sz="2800" dirty="0"/>
              <a:t>Method: Visualization, drawing, narrative</a:t>
            </a:r>
            <a:endParaRPr lang="en-IN" sz="3600" dirty="0"/>
          </a:p>
          <a:p>
            <a:r>
              <a:rPr lang="en-IN" sz="2800" dirty="0"/>
              <a:t>Materials: paper and colours</a:t>
            </a:r>
            <a:endParaRPr lang="en-IN" sz="3600" dirty="0"/>
          </a:p>
          <a:p>
            <a:pPr marL="0" indent="0">
              <a:buNone/>
            </a:pPr>
            <a:r>
              <a:rPr lang="en-IN" sz="2800" dirty="0"/>
              <a:t>Process:</a:t>
            </a:r>
            <a:endParaRPr lang="en-IN" sz="3600" dirty="0"/>
          </a:p>
          <a:p>
            <a:pPr lvl="0"/>
            <a:r>
              <a:rPr lang="en-IN" sz="2800" dirty="0"/>
              <a:t>Ask participants to do the following, step by step:</a:t>
            </a:r>
            <a:endParaRPr lang="en-IN" sz="3600" dirty="0"/>
          </a:p>
          <a:p>
            <a:pPr lvl="1"/>
            <a:r>
              <a:rPr lang="en-IN" dirty="0"/>
              <a:t>Close your eyes and think of a traumatic time/event in your lives.</a:t>
            </a:r>
            <a:endParaRPr lang="en-IN" sz="3200" dirty="0"/>
          </a:p>
          <a:p>
            <a:pPr lvl="1"/>
            <a:r>
              <a:rPr lang="en-IN" dirty="0"/>
              <a:t>Imagine the event/ time as an image (not a narrative/ not in words)…like a still photograph.</a:t>
            </a:r>
            <a:endParaRPr lang="en-IN" sz="3200" dirty="0"/>
          </a:p>
          <a:p>
            <a:pPr lvl="1"/>
            <a:r>
              <a:rPr lang="en-IN" dirty="0"/>
              <a:t>Now, draw it.</a:t>
            </a:r>
            <a:endParaRPr lang="en-IN" sz="3200" dirty="0"/>
          </a:p>
          <a:p>
            <a:pPr lvl="1"/>
            <a:r>
              <a:rPr lang="en-IN" dirty="0"/>
              <a:t>Now describe it—either to yourself or the person next to you.</a:t>
            </a:r>
            <a:endParaRPr lang="en-IN" sz="3200" dirty="0"/>
          </a:p>
          <a:p>
            <a:pPr marL="0" indent="0">
              <a:buNone/>
            </a:pPr>
            <a:r>
              <a:rPr lang="en-IN" sz="2800" dirty="0"/>
              <a:t>Discussion:</a:t>
            </a:r>
            <a:endParaRPr lang="en-IN" sz="3600" dirty="0"/>
          </a:p>
          <a:p>
            <a:pPr lvl="0"/>
            <a:r>
              <a:rPr lang="en-IN" sz="2800" dirty="0"/>
              <a:t>What sort of images and feelings came back to you?</a:t>
            </a:r>
            <a:endParaRPr lang="en-IN" sz="3600" dirty="0"/>
          </a:p>
          <a:p>
            <a:pPr lvl="0"/>
            <a:r>
              <a:rPr lang="en-IN" sz="2800" dirty="0"/>
              <a:t>Was it easy to express the emotions you felt?</a:t>
            </a:r>
            <a:endParaRPr lang="en-IN" sz="3600" dirty="0"/>
          </a:p>
          <a:p>
            <a:endParaRPr lang="en-IN" dirty="0"/>
          </a:p>
        </p:txBody>
      </p:sp>
    </p:spTree>
    <p:extLst>
      <p:ext uri="{BB962C8B-B14F-4D97-AF65-F5344CB8AC3E}">
        <p14:creationId xmlns:p14="http://schemas.microsoft.com/office/powerpoint/2010/main" val="10748789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flipH="1">
            <a:off x="8458200" y="609600"/>
            <a:ext cx="76200" cy="76200"/>
          </a:xfrm>
        </p:spPr>
        <p:txBody>
          <a:bodyPr>
            <a:normAutofit fontScale="90000"/>
          </a:bodyPr>
          <a:lstStyle/>
          <a:p>
            <a:pPr eaLnBrk="1" fontAlgn="auto" hangingPunct="1">
              <a:spcAft>
                <a:spcPts val="0"/>
              </a:spcAft>
              <a:defRPr/>
            </a:pPr>
            <a:endParaRPr lang="en-US" dirty="0" smtClean="0">
              <a:solidFill>
                <a:schemeClr val="accent1">
                  <a:tint val="88000"/>
                  <a:satMod val="150000"/>
                </a:schemeClr>
              </a:solidFill>
            </a:endParaRPr>
          </a:p>
        </p:txBody>
      </p:sp>
      <p:sp>
        <p:nvSpPr>
          <p:cNvPr id="3075" name="Rectangle 3"/>
          <p:cNvSpPr>
            <a:spLocks noGrp="1" noChangeArrowheads="1"/>
          </p:cNvSpPr>
          <p:nvPr>
            <p:ph idx="1"/>
          </p:nvPr>
        </p:nvSpPr>
        <p:spPr>
          <a:xfrm>
            <a:off x="381000" y="457200"/>
            <a:ext cx="8382000" cy="6096000"/>
          </a:xfrm>
        </p:spPr>
        <p:txBody>
          <a:bodyPr>
            <a:normAutofit fontScale="92500" lnSpcReduction="10000"/>
          </a:bodyPr>
          <a:lstStyle/>
          <a:p>
            <a:pPr eaLnBrk="1" hangingPunct="1">
              <a:lnSpc>
                <a:spcPct val="90000"/>
              </a:lnSpc>
              <a:buFontTx/>
              <a:buNone/>
            </a:pPr>
            <a:r>
              <a:rPr lang="en-US" altLang="en-US" b="1" dirty="0" smtClean="0"/>
              <a:t>Trauma…</a:t>
            </a:r>
          </a:p>
          <a:p>
            <a:pPr algn="ctr" eaLnBrk="1" hangingPunct="1">
              <a:lnSpc>
                <a:spcPct val="90000"/>
              </a:lnSpc>
              <a:buFontTx/>
              <a:buNone/>
            </a:pPr>
            <a:r>
              <a:rPr lang="en-US" altLang="en-US" dirty="0" smtClean="0"/>
              <a:t>Domestic Violence</a:t>
            </a:r>
          </a:p>
          <a:p>
            <a:pPr algn="ctr" eaLnBrk="1" hangingPunct="1">
              <a:lnSpc>
                <a:spcPct val="90000"/>
              </a:lnSpc>
              <a:buFontTx/>
              <a:buNone/>
            </a:pPr>
            <a:r>
              <a:rPr lang="en-US" altLang="en-US" dirty="0" smtClean="0"/>
              <a:t>Natural Disasters</a:t>
            </a:r>
          </a:p>
          <a:p>
            <a:pPr algn="ctr" eaLnBrk="1" hangingPunct="1">
              <a:lnSpc>
                <a:spcPct val="90000"/>
              </a:lnSpc>
              <a:buFontTx/>
              <a:buNone/>
            </a:pPr>
            <a:r>
              <a:rPr lang="en-US" altLang="en-US" dirty="0" smtClean="0">
                <a:solidFill>
                  <a:srgbClr val="FF0000"/>
                </a:solidFill>
              </a:rPr>
              <a:t>Man-made Disasters</a:t>
            </a:r>
          </a:p>
          <a:p>
            <a:pPr algn="ctr" eaLnBrk="1" hangingPunct="1">
              <a:lnSpc>
                <a:spcPct val="90000"/>
              </a:lnSpc>
              <a:buFontTx/>
              <a:buNone/>
            </a:pPr>
            <a:r>
              <a:rPr lang="en-US" altLang="en-US" dirty="0" smtClean="0">
                <a:solidFill>
                  <a:srgbClr val="FF0000"/>
                </a:solidFill>
              </a:rPr>
              <a:t>Death, Dying, Bereavement</a:t>
            </a:r>
          </a:p>
          <a:p>
            <a:pPr algn="ctr" eaLnBrk="1" hangingPunct="1">
              <a:lnSpc>
                <a:spcPct val="90000"/>
              </a:lnSpc>
              <a:buFontTx/>
              <a:buNone/>
            </a:pPr>
            <a:r>
              <a:rPr lang="en-US" altLang="en-US" dirty="0" smtClean="0">
                <a:solidFill>
                  <a:srgbClr val="FF0000"/>
                </a:solidFill>
              </a:rPr>
              <a:t>Loss Experiences</a:t>
            </a:r>
          </a:p>
          <a:p>
            <a:pPr algn="ctr" eaLnBrk="1" hangingPunct="1">
              <a:lnSpc>
                <a:spcPct val="90000"/>
              </a:lnSpc>
              <a:buFontTx/>
              <a:buNone/>
            </a:pPr>
            <a:r>
              <a:rPr lang="en-US" altLang="en-US" dirty="0" smtClean="0">
                <a:solidFill>
                  <a:srgbClr val="FF0000"/>
                </a:solidFill>
              </a:rPr>
              <a:t>Rape, Child Sexual Abuse</a:t>
            </a:r>
          </a:p>
          <a:p>
            <a:pPr algn="ctr" eaLnBrk="1" hangingPunct="1">
              <a:lnSpc>
                <a:spcPct val="90000"/>
              </a:lnSpc>
              <a:buFontTx/>
              <a:buNone/>
            </a:pPr>
            <a:r>
              <a:rPr lang="en-US" altLang="en-US" dirty="0" smtClean="0"/>
              <a:t>(Child) Trafficking</a:t>
            </a:r>
          </a:p>
          <a:p>
            <a:pPr algn="ctr" eaLnBrk="1" hangingPunct="1">
              <a:lnSpc>
                <a:spcPct val="90000"/>
              </a:lnSpc>
              <a:buFontTx/>
              <a:buNone/>
            </a:pPr>
            <a:r>
              <a:rPr lang="en-US" altLang="en-US" dirty="0" smtClean="0"/>
              <a:t>Accidents – Disfigurement, Loss Of Limb</a:t>
            </a:r>
          </a:p>
          <a:p>
            <a:pPr algn="ctr" eaLnBrk="1" hangingPunct="1">
              <a:lnSpc>
                <a:spcPct val="90000"/>
              </a:lnSpc>
              <a:buFontTx/>
              <a:buNone/>
            </a:pPr>
            <a:r>
              <a:rPr lang="en-US" altLang="en-US" dirty="0" smtClean="0"/>
              <a:t>Terminal Illnesses</a:t>
            </a:r>
          </a:p>
          <a:p>
            <a:pPr algn="ctr" eaLnBrk="1" hangingPunct="1">
              <a:lnSpc>
                <a:spcPct val="90000"/>
              </a:lnSpc>
              <a:buFontTx/>
              <a:buNone/>
            </a:pPr>
            <a:r>
              <a:rPr lang="en-US" altLang="en-US" dirty="0" smtClean="0"/>
              <a:t>Torture</a:t>
            </a:r>
          </a:p>
          <a:p>
            <a:pPr algn="ctr">
              <a:lnSpc>
                <a:spcPct val="90000"/>
              </a:lnSpc>
              <a:buNone/>
            </a:pPr>
            <a:r>
              <a:rPr lang="en-US" altLang="en-US" dirty="0" smtClean="0">
                <a:solidFill>
                  <a:srgbClr val="FF0000"/>
                </a:solidFill>
              </a:rPr>
              <a:t>Difficult </a:t>
            </a:r>
            <a:r>
              <a:rPr lang="en-US" altLang="en-US" dirty="0">
                <a:solidFill>
                  <a:srgbClr val="FF0000"/>
                </a:solidFill>
              </a:rPr>
              <a:t>Experiences</a:t>
            </a:r>
          </a:p>
          <a:p>
            <a:pPr algn="ctr">
              <a:lnSpc>
                <a:spcPct val="90000"/>
              </a:lnSpc>
              <a:buNone/>
            </a:pPr>
            <a:r>
              <a:rPr lang="en-US" altLang="en-US" dirty="0"/>
              <a:t>Sex and Sexuality</a:t>
            </a:r>
          </a:p>
          <a:p>
            <a:pPr algn="ctr">
              <a:lnSpc>
                <a:spcPct val="90000"/>
              </a:lnSpc>
              <a:buNone/>
            </a:pPr>
            <a:r>
              <a:rPr lang="en-US" altLang="en-US" dirty="0">
                <a:solidFill>
                  <a:srgbClr val="FF0000"/>
                </a:solidFill>
              </a:rPr>
              <a:t>Abuse, violence, Violation, Exploitation</a:t>
            </a:r>
          </a:p>
          <a:p>
            <a:pPr algn="ctr">
              <a:lnSpc>
                <a:spcPct val="90000"/>
              </a:lnSpc>
              <a:buNone/>
            </a:pPr>
            <a:r>
              <a:rPr lang="en-US" altLang="en-US" dirty="0">
                <a:solidFill>
                  <a:srgbClr val="FF0000"/>
                </a:solidFill>
              </a:rPr>
              <a:t>Gender and Patriarchy</a:t>
            </a:r>
          </a:p>
          <a:p>
            <a:pPr algn="ctr">
              <a:lnSpc>
                <a:spcPct val="90000"/>
              </a:lnSpc>
              <a:buNone/>
            </a:pPr>
            <a:r>
              <a:rPr lang="en-US" altLang="en-US" dirty="0">
                <a:solidFill>
                  <a:srgbClr val="FF0000"/>
                </a:solidFill>
              </a:rPr>
              <a:t>Power and Domination</a:t>
            </a:r>
          </a:p>
          <a:p>
            <a:pPr algn="ctr" eaLnBrk="1" hangingPunct="1">
              <a:lnSpc>
                <a:spcPct val="90000"/>
              </a:lnSpc>
              <a:buFontTx/>
              <a:buNone/>
            </a:pPr>
            <a:endParaRPr lang="en-US" altLang="en-US" dirty="0" smtClean="0"/>
          </a:p>
        </p:txBody>
      </p:sp>
      <p:sp>
        <p:nvSpPr>
          <p:cNvPr id="3" name="Slide Number Placeholder 2"/>
          <p:cNvSpPr>
            <a:spLocks noGrp="1"/>
          </p:cNvSpPr>
          <p:nvPr>
            <p:ph type="sldNum" sz="quarter" idx="12"/>
          </p:nvPr>
        </p:nvSpPr>
        <p:spPr/>
        <p:txBody>
          <a:bodyPr/>
          <a:lstStyle/>
          <a:p>
            <a:fld id="{355124D6-B63E-43F8-800B-A49973767DB3}" type="slidenum">
              <a:rPr lang="en-IN" smtClean="0"/>
              <a:pPr/>
              <a:t>82</a:t>
            </a:fld>
            <a:endParaRPr lang="en-IN"/>
          </a:p>
        </p:txBody>
      </p:sp>
    </p:spTree>
    <p:extLst>
      <p:ext uri="{BB962C8B-B14F-4D97-AF65-F5344CB8AC3E}">
        <p14:creationId xmlns:p14="http://schemas.microsoft.com/office/powerpoint/2010/main" val="289909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50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dissolve">
                                      <p:cBhvr>
                                        <p:cTn id="12" dur="50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dissolve">
                                      <p:cBhvr>
                                        <p:cTn id="17" dur="50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dissolve">
                                      <p:cBhvr>
                                        <p:cTn id="22" dur="50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dissolve">
                                      <p:cBhvr>
                                        <p:cTn id="27" dur="50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dissolve">
                                      <p:cBhvr>
                                        <p:cTn id="32" dur="50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dissolve">
                                      <p:cBhvr>
                                        <p:cTn id="37" dur="500"/>
                                        <p:tgtEl>
                                          <p:spTgt spid="30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dissolve">
                                      <p:cBhvr>
                                        <p:cTn id="42" dur="500"/>
                                        <p:tgtEl>
                                          <p:spTgt spid="30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075">
                                            <p:txEl>
                                              <p:pRg st="8" end="8"/>
                                            </p:txEl>
                                          </p:spTgt>
                                        </p:tgtEl>
                                        <p:attrNameLst>
                                          <p:attrName>style.visibility</p:attrName>
                                        </p:attrNameLst>
                                      </p:cBhvr>
                                      <p:to>
                                        <p:strVal val="visible"/>
                                      </p:to>
                                    </p:set>
                                    <p:animEffect transition="in" filter="dissolve">
                                      <p:cBhvr>
                                        <p:cTn id="47" dur="500"/>
                                        <p:tgtEl>
                                          <p:spTgt spid="30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075">
                                            <p:txEl>
                                              <p:pRg st="9" end="9"/>
                                            </p:txEl>
                                          </p:spTgt>
                                        </p:tgtEl>
                                        <p:attrNameLst>
                                          <p:attrName>style.visibility</p:attrName>
                                        </p:attrNameLst>
                                      </p:cBhvr>
                                      <p:to>
                                        <p:strVal val="visible"/>
                                      </p:to>
                                    </p:set>
                                    <p:animEffect transition="in" filter="dissolve">
                                      <p:cBhvr>
                                        <p:cTn id="52" dur="500"/>
                                        <p:tgtEl>
                                          <p:spTgt spid="307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075">
                                            <p:txEl>
                                              <p:pRg st="10" end="10"/>
                                            </p:txEl>
                                          </p:spTgt>
                                        </p:tgtEl>
                                        <p:attrNameLst>
                                          <p:attrName>style.visibility</p:attrName>
                                        </p:attrNameLst>
                                      </p:cBhvr>
                                      <p:to>
                                        <p:strVal val="visible"/>
                                      </p:to>
                                    </p:set>
                                    <p:animEffect transition="in" filter="dissolve">
                                      <p:cBhvr>
                                        <p:cTn id="57" dur="500"/>
                                        <p:tgtEl>
                                          <p:spTgt spid="307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075">
                                            <p:txEl>
                                              <p:pRg st="11" end="11"/>
                                            </p:txEl>
                                          </p:spTgt>
                                        </p:tgtEl>
                                        <p:attrNameLst>
                                          <p:attrName>style.visibility</p:attrName>
                                        </p:attrNameLst>
                                      </p:cBhvr>
                                      <p:to>
                                        <p:strVal val="visible"/>
                                      </p:to>
                                    </p:set>
                                    <p:animEffect transition="in" filter="dissolve">
                                      <p:cBhvr>
                                        <p:cTn id="62" dur="500"/>
                                        <p:tgtEl>
                                          <p:spTgt spid="307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075">
                                            <p:txEl>
                                              <p:pRg st="12" end="12"/>
                                            </p:txEl>
                                          </p:spTgt>
                                        </p:tgtEl>
                                        <p:attrNameLst>
                                          <p:attrName>style.visibility</p:attrName>
                                        </p:attrNameLst>
                                      </p:cBhvr>
                                      <p:to>
                                        <p:strVal val="visible"/>
                                      </p:to>
                                    </p:set>
                                    <p:animEffect transition="in" filter="dissolve">
                                      <p:cBhvr>
                                        <p:cTn id="67" dur="500"/>
                                        <p:tgtEl>
                                          <p:spTgt spid="307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075">
                                            <p:txEl>
                                              <p:pRg st="13" end="13"/>
                                            </p:txEl>
                                          </p:spTgt>
                                        </p:tgtEl>
                                        <p:attrNameLst>
                                          <p:attrName>style.visibility</p:attrName>
                                        </p:attrNameLst>
                                      </p:cBhvr>
                                      <p:to>
                                        <p:strVal val="visible"/>
                                      </p:to>
                                    </p:set>
                                    <p:animEffect transition="in" filter="dissolve">
                                      <p:cBhvr>
                                        <p:cTn id="72" dur="500"/>
                                        <p:tgtEl>
                                          <p:spTgt spid="307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3075">
                                            <p:txEl>
                                              <p:pRg st="14" end="14"/>
                                            </p:txEl>
                                          </p:spTgt>
                                        </p:tgtEl>
                                        <p:attrNameLst>
                                          <p:attrName>style.visibility</p:attrName>
                                        </p:attrNameLst>
                                      </p:cBhvr>
                                      <p:to>
                                        <p:strVal val="visible"/>
                                      </p:to>
                                    </p:set>
                                    <p:animEffect transition="in" filter="dissolve">
                                      <p:cBhvr>
                                        <p:cTn id="77" dur="500"/>
                                        <p:tgtEl>
                                          <p:spTgt spid="3075">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075">
                                            <p:txEl>
                                              <p:pRg st="15" end="15"/>
                                            </p:txEl>
                                          </p:spTgt>
                                        </p:tgtEl>
                                        <p:attrNameLst>
                                          <p:attrName>style.visibility</p:attrName>
                                        </p:attrNameLst>
                                      </p:cBhvr>
                                      <p:to>
                                        <p:strVal val="visible"/>
                                      </p:to>
                                    </p:set>
                                    <p:animEffect transition="in" filter="dissolve">
                                      <p:cBhvr>
                                        <p:cTn id="82" dur="500"/>
                                        <p:tgtEl>
                                          <p:spTgt spid="307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Types of Trauma</a:t>
            </a:r>
            <a:br>
              <a:rPr lang="en-IN" b="1" dirty="0"/>
            </a:b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83</a:t>
            </a:fld>
            <a:endParaRPr lang="en-IN"/>
          </a:p>
        </p:txBody>
      </p:sp>
      <p:sp>
        <p:nvSpPr>
          <p:cNvPr id="4" name="Content Placeholder 3"/>
          <p:cNvSpPr>
            <a:spLocks noGrp="1"/>
          </p:cNvSpPr>
          <p:nvPr>
            <p:ph sz="quarter" idx="1"/>
          </p:nvPr>
        </p:nvSpPr>
        <p:spPr>
          <a:xfrm>
            <a:off x="395536" y="1447800"/>
            <a:ext cx="8291264" cy="4572000"/>
          </a:xfrm>
        </p:spPr>
        <p:txBody>
          <a:bodyPr>
            <a:normAutofit/>
          </a:bodyPr>
          <a:lstStyle/>
          <a:p>
            <a:pPr marL="0" indent="0">
              <a:buNone/>
            </a:pPr>
            <a:r>
              <a:rPr lang="en-IN" dirty="0"/>
              <a:t>T</a:t>
            </a:r>
            <a:r>
              <a:rPr lang="en-IN" dirty="0" smtClean="0"/>
              <a:t>wo </a:t>
            </a:r>
            <a:r>
              <a:rPr lang="en-IN" dirty="0"/>
              <a:t>types of trauma that can happen to children:</a:t>
            </a:r>
          </a:p>
          <a:p>
            <a:pPr lvl="0"/>
            <a:r>
              <a:rPr lang="en-US" b="1" dirty="0"/>
              <a:t>Acts of omission: </a:t>
            </a:r>
            <a:r>
              <a:rPr lang="en-US" dirty="0" smtClean="0"/>
              <a:t>psychological </a:t>
            </a:r>
            <a:r>
              <a:rPr lang="en-US" dirty="0"/>
              <a:t>neglect, sustained parental non-responsiveness and psychological or physical unavailability. </a:t>
            </a:r>
            <a:endParaRPr lang="en-IN" dirty="0"/>
          </a:p>
          <a:p>
            <a:pPr lvl="0"/>
            <a:r>
              <a:rPr lang="en-US" b="1" dirty="0"/>
              <a:t>Acts of commission: </a:t>
            </a:r>
            <a:r>
              <a:rPr lang="en-US" dirty="0" smtClean="0"/>
              <a:t>actual </a:t>
            </a:r>
            <a:r>
              <a:rPr lang="en-US" dirty="0"/>
              <a:t>trauma directed toward the </a:t>
            </a:r>
            <a:r>
              <a:rPr lang="en-US" dirty="0" smtClean="0"/>
              <a:t>child.--acts </a:t>
            </a:r>
            <a:r>
              <a:rPr lang="en-US" dirty="0"/>
              <a:t>(of abuse), whether physical, sexual, or psychological, can produce longstanding interpersonal difficulties, as well as distorted thinking patterns, emotional disturbance, and posttraumatic stress.</a:t>
            </a:r>
            <a:endParaRPr lang="en-IN" dirty="0"/>
          </a:p>
          <a:p>
            <a:endParaRPr lang="en-IN" dirty="0"/>
          </a:p>
        </p:txBody>
      </p:sp>
    </p:spTree>
    <p:extLst>
      <p:ext uri="{BB962C8B-B14F-4D97-AF65-F5344CB8AC3E}">
        <p14:creationId xmlns:p14="http://schemas.microsoft.com/office/powerpoint/2010/main" val="9408183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922114"/>
          </a:xfrm>
        </p:spPr>
        <p:txBody>
          <a:bodyPr/>
          <a:lstStyle/>
          <a:p>
            <a:r>
              <a:rPr lang="en-IN" b="1" dirty="0" smtClean="0"/>
              <a:t>Impact of Trauma on Pre-Schoolers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84</a:t>
            </a:fld>
            <a:endParaRPr lang="en-IN"/>
          </a:p>
        </p:txBody>
      </p:sp>
      <p:sp>
        <p:nvSpPr>
          <p:cNvPr id="4" name="Content Placeholder 3"/>
          <p:cNvSpPr>
            <a:spLocks noGrp="1"/>
          </p:cNvSpPr>
          <p:nvPr>
            <p:ph sz="quarter" idx="1"/>
          </p:nvPr>
        </p:nvSpPr>
        <p:spPr>
          <a:xfrm>
            <a:off x="323528" y="1447800"/>
            <a:ext cx="8363272" cy="4572000"/>
          </a:xfrm>
        </p:spPr>
        <p:txBody>
          <a:bodyPr/>
          <a:lstStyle/>
          <a:p>
            <a:r>
              <a:rPr lang="en-US" dirty="0" smtClean="0"/>
              <a:t>Persistent crying/ sadness/ irritability</a:t>
            </a:r>
          </a:p>
          <a:p>
            <a:r>
              <a:rPr lang="en-US" dirty="0" smtClean="0"/>
              <a:t>Refusal to play</a:t>
            </a:r>
          </a:p>
          <a:p>
            <a:r>
              <a:rPr lang="en-US" dirty="0" smtClean="0"/>
              <a:t>Fear, anxiety</a:t>
            </a:r>
          </a:p>
          <a:p>
            <a:r>
              <a:rPr lang="en-US" dirty="0" smtClean="0"/>
              <a:t>Nightmares/flash-backs of traumatic event</a:t>
            </a:r>
          </a:p>
          <a:p>
            <a:r>
              <a:rPr lang="en-US" dirty="0" smtClean="0"/>
              <a:t>Bed-wetting</a:t>
            </a:r>
          </a:p>
          <a:p>
            <a:r>
              <a:rPr lang="en-US" dirty="0" smtClean="0"/>
              <a:t>Extreme fear/panic reactions</a:t>
            </a:r>
            <a:r>
              <a:rPr lang="en-US" dirty="0"/>
              <a:t> </a:t>
            </a:r>
            <a:r>
              <a:rPr lang="en-US" dirty="0" smtClean="0"/>
              <a:t>(when </a:t>
            </a:r>
            <a:r>
              <a:rPr lang="en-US" dirty="0"/>
              <a:t>a child hears the sounds of bombing or sees </a:t>
            </a:r>
            <a:r>
              <a:rPr lang="en-US" dirty="0" smtClean="0"/>
              <a:t>smoke…) </a:t>
            </a:r>
          </a:p>
          <a:p>
            <a:r>
              <a:rPr lang="en-US" dirty="0" smtClean="0"/>
              <a:t>Excessive clinginess to parent (separation anxiety)</a:t>
            </a:r>
          </a:p>
          <a:p>
            <a:r>
              <a:rPr lang="en-US" dirty="0" smtClean="0"/>
              <a:t>Developmental/ </a:t>
            </a:r>
            <a:r>
              <a:rPr lang="en-US" dirty="0"/>
              <a:t>l</a:t>
            </a:r>
            <a:r>
              <a:rPr lang="en-US" dirty="0" smtClean="0"/>
              <a:t>earning abilities  adversely affected</a:t>
            </a:r>
            <a:endParaRPr lang="en-IN" dirty="0"/>
          </a:p>
        </p:txBody>
      </p:sp>
    </p:spTree>
    <p:extLst>
      <p:ext uri="{BB962C8B-B14F-4D97-AF65-F5344CB8AC3E}">
        <p14:creationId xmlns:p14="http://schemas.microsoft.com/office/powerpoint/2010/main" val="478473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1728192"/>
          </a:xfrm>
        </p:spPr>
        <p:txBody>
          <a:bodyPr>
            <a:noAutofit/>
          </a:bodyPr>
          <a:lstStyle/>
          <a:p>
            <a:r>
              <a:rPr lang="en-IN" b="1" dirty="0" smtClean="0"/>
              <a:t>A. Loss</a:t>
            </a:r>
            <a:r>
              <a:rPr lang="en-IN" b="1" dirty="0"/>
              <a:t>, Grief, Death </a:t>
            </a:r>
            <a:r>
              <a:rPr lang="en-IN" b="1" dirty="0" smtClean="0"/>
              <a:t>Experiences in Pre-Schoolers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85</a:t>
            </a:fld>
            <a:endParaRPr lang="en-IN"/>
          </a:p>
        </p:txBody>
      </p:sp>
      <p:sp>
        <p:nvSpPr>
          <p:cNvPr id="4" name="Content Placeholder 3"/>
          <p:cNvSpPr>
            <a:spLocks noGrp="1"/>
          </p:cNvSpPr>
          <p:nvPr>
            <p:ph sz="quarter" idx="1"/>
          </p:nvPr>
        </p:nvSpPr>
        <p:spPr>
          <a:xfrm>
            <a:off x="914400" y="2060848"/>
            <a:ext cx="7772400" cy="3958952"/>
          </a:xfrm>
        </p:spPr>
        <p:txBody>
          <a:bodyPr>
            <a:normAutofit/>
          </a:bodyPr>
          <a:lstStyle/>
          <a:p>
            <a:pPr>
              <a:spcBef>
                <a:spcPct val="0"/>
              </a:spcBef>
            </a:pPr>
            <a:r>
              <a:rPr lang="en-IN" sz="3200" b="1" dirty="0" smtClean="0">
                <a:solidFill>
                  <a:schemeClr val="tx2"/>
                </a:solidFill>
                <a:latin typeface="+mj-lt"/>
                <a:ea typeface="+mj-ea"/>
                <a:cs typeface="+mj-cs"/>
              </a:rPr>
              <a:t>How to young children experience loss/grief/death issues?</a:t>
            </a:r>
          </a:p>
          <a:p>
            <a:pPr>
              <a:spcBef>
                <a:spcPct val="0"/>
              </a:spcBef>
            </a:pPr>
            <a:r>
              <a:rPr lang="en-IN" sz="3200" b="1" dirty="0" smtClean="0">
                <a:solidFill>
                  <a:schemeClr val="tx2"/>
                </a:solidFill>
                <a:latin typeface="+mj-lt"/>
                <a:ea typeface="+mj-ea"/>
                <a:cs typeface="+mj-cs"/>
              </a:rPr>
              <a:t>How to explain death to young children?</a:t>
            </a:r>
          </a:p>
          <a:p>
            <a:pPr>
              <a:spcBef>
                <a:spcPct val="0"/>
              </a:spcBef>
            </a:pPr>
            <a:r>
              <a:rPr lang="en-IN" sz="3200" b="1" dirty="0" smtClean="0">
                <a:solidFill>
                  <a:schemeClr val="tx2"/>
                </a:solidFill>
                <a:latin typeface="+mj-lt"/>
                <a:ea typeface="+mj-ea"/>
                <a:cs typeface="+mj-cs"/>
              </a:rPr>
              <a:t>Other responses to young children’s loss experiences.</a:t>
            </a:r>
            <a:endParaRPr lang="en-IN" sz="3200" b="1" dirty="0">
              <a:solidFill>
                <a:schemeClr val="tx2"/>
              </a:solidFill>
              <a:latin typeface="+mj-lt"/>
              <a:ea typeface="+mj-ea"/>
              <a:cs typeface="+mj-cs"/>
            </a:endParaRPr>
          </a:p>
        </p:txBody>
      </p:sp>
    </p:spTree>
    <p:extLst>
      <p:ext uri="{BB962C8B-B14F-4D97-AF65-F5344CB8AC3E}">
        <p14:creationId xmlns:p14="http://schemas.microsoft.com/office/powerpoint/2010/main" val="386926919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002234"/>
          </a:xfrm>
        </p:spPr>
        <p:txBody>
          <a:bodyPr>
            <a:normAutofit/>
          </a:bodyPr>
          <a:lstStyle/>
          <a:p>
            <a:r>
              <a:rPr lang="en-IN" b="1" dirty="0" smtClean="0"/>
              <a:t>Young Children’s Understanding of Death/ How they Grieve</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86</a:t>
            </a:fld>
            <a:endParaRPr lang="en-IN"/>
          </a:p>
        </p:txBody>
      </p:sp>
      <p:sp>
        <p:nvSpPr>
          <p:cNvPr id="4" name="Content Placeholder 3"/>
          <p:cNvSpPr>
            <a:spLocks noGrp="1"/>
          </p:cNvSpPr>
          <p:nvPr>
            <p:ph sz="quarter" idx="1"/>
          </p:nvPr>
        </p:nvSpPr>
        <p:spPr>
          <a:xfrm>
            <a:off x="914400" y="2348880"/>
            <a:ext cx="7772400" cy="3670920"/>
          </a:xfrm>
        </p:spPr>
        <p:txBody>
          <a:bodyPr/>
          <a:lstStyle/>
          <a:p>
            <a:pPr marL="0" indent="0">
              <a:buNone/>
            </a:pPr>
            <a:r>
              <a:rPr lang="en-IN" b="1" dirty="0"/>
              <a:t>How much do we know about </a:t>
            </a:r>
            <a:r>
              <a:rPr lang="en-IN" b="1" dirty="0" smtClean="0"/>
              <a:t>young children’s </a:t>
            </a:r>
            <a:r>
              <a:rPr lang="en-IN" b="1" dirty="0"/>
              <a:t>grieving patterns?</a:t>
            </a:r>
            <a:endParaRPr lang="en-IN" dirty="0"/>
          </a:p>
        </p:txBody>
      </p:sp>
    </p:spTree>
    <p:extLst>
      <p:ext uri="{BB962C8B-B14F-4D97-AF65-F5344CB8AC3E}">
        <p14:creationId xmlns:p14="http://schemas.microsoft.com/office/powerpoint/2010/main" val="15255553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507288" cy="764704"/>
          </a:xfrm>
        </p:spPr>
        <p:txBody>
          <a:bodyPr>
            <a:normAutofit/>
          </a:bodyPr>
          <a:lstStyle/>
          <a:p>
            <a:r>
              <a:rPr lang="en-IN" dirty="0" smtClean="0"/>
              <a:t>Myth or Reality?</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87</a:t>
            </a:fld>
            <a:endParaRPr lang="en-IN"/>
          </a:p>
        </p:txBody>
      </p:sp>
      <p:sp>
        <p:nvSpPr>
          <p:cNvPr id="4" name="Content Placeholder 3"/>
          <p:cNvSpPr>
            <a:spLocks noGrp="1"/>
          </p:cNvSpPr>
          <p:nvPr>
            <p:ph sz="quarter" idx="1"/>
          </p:nvPr>
        </p:nvSpPr>
        <p:spPr>
          <a:xfrm>
            <a:off x="107504" y="692696"/>
            <a:ext cx="8856984" cy="6048672"/>
          </a:xfrm>
        </p:spPr>
        <p:txBody>
          <a:bodyPr>
            <a:normAutofit fontScale="85000" lnSpcReduction="10000"/>
          </a:bodyPr>
          <a:lstStyle/>
          <a:p>
            <a:r>
              <a:rPr lang="en-US" dirty="0"/>
              <a:t>Children do not understand or experience death</a:t>
            </a:r>
            <a:r>
              <a:rPr lang="en-US" dirty="0" smtClean="0"/>
              <a:t>.</a:t>
            </a:r>
          </a:p>
          <a:p>
            <a:r>
              <a:rPr lang="en-US" dirty="0"/>
              <a:t>Even young children experience loss and separation—which is how they experience death</a:t>
            </a:r>
            <a:r>
              <a:rPr lang="en-US" dirty="0" smtClean="0"/>
              <a:t>.</a:t>
            </a:r>
          </a:p>
          <a:p>
            <a:r>
              <a:rPr lang="en-US" dirty="0"/>
              <a:t>It is alright never to tell children the truth about death because they will forget</a:t>
            </a:r>
            <a:r>
              <a:rPr lang="en-US" dirty="0" smtClean="0"/>
              <a:t>.</a:t>
            </a:r>
          </a:p>
          <a:p>
            <a:r>
              <a:rPr lang="en-US" dirty="0"/>
              <a:t>Never lie to children and ignore the truth—they do not forget.</a:t>
            </a:r>
            <a:endParaRPr lang="en-IN" dirty="0"/>
          </a:p>
          <a:p>
            <a:r>
              <a:rPr lang="en-US" dirty="0"/>
              <a:t>It is better to tell children that ‘she has gone away and may come back</a:t>
            </a:r>
            <a:r>
              <a:rPr lang="en-US" dirty="0" smtClean="0"/>
              <a:t>’.</a:t>
            </a:r>
          </a:p>
          <a:p>
            <a:r>
              <a:rPr lang="en-US" dirty="0" smtClean="0"/>
              <a:t>If children are expectant </a:t>
            </a:r>
            <a:r>
              <a:rPr lang="en-US" dirty="0"/>
              <a:t>of the dead person’s </a:t>
            </a:r>
            <a:r>
              <a:rPr lang="en-US" dirty="0" smtClean="0"/>
              <a:t>return, the </a:t>
            </a:r>
            <a:r>
              <a:rPr lang="en-US" dirty="0"/>
              <a:t>betrayal is greater when they find out this is not true</a:t>
            </a:r>
            <a:r>
              <a:rPr lang="en-US" dirty="0" smtClean="0"/>
              <a:t>.</a:t>
            </a:r>
          </a:p>
          <a:p>
            <a:r>
              <a:rPr lang="en-US" dirty="0"/>
              <a:t>Children will be scared if they find out the truth</a:t>
            </a:r>
            <a:r>
              <a:rPr lang="en-US" dirty="0" smtClean="0"/>
              <a:t>.</a:t>
            </a:r>
          </a:p>
          <a:p>
            <a:r>
              <a:rPr lang="en-US" dirty="0"/>
              <a:t>W</a:t>
            </a:r>
            <a:r>
              <a:rPr lang="en-US" dirty="0" smtClean="0"/>
              <a:t>hen </a:t>
            </a:r>
            <a:r>
              <a:rPr lang="en-US" dirty="0"/>
              <a:t>children become scared about a death, they are afraid about related issues, such as whether remaining parents or supports will also go away. They may also be reflecting fears and anxiety from the adults who are also involved in the </a:t>
            </a:r>
            <a:r>
              <a:rPr lang="en-US" dirty="0" smtClean="0"/>
              <a:t>family</a:t>
            </a:r>
          </a:p>
          <a:p>
            <a:r>
              <a:rPr lang="en-US" dirty="0"/>
              <a:t>Children should NOT attend funerals or be involved in grieving</a:t>
            </a:r>
            <a:r>
              <a:rPr lang="en-US" dirty="0" smtClean="0"/>
              <a:t>.</a:t>
            </a:r>
          </a:p>
          <a:p>
            <a:r>
              <a:rPr lang="en-US" dirty="0" smtClean="0"/>
              <a:t>Adults </a:t>
            </a:r>
            <a:r>
              <a:rPr lang="en-US" dirty="0"/>
              <a:t>fear that the children will not be able to handle the </a:t>
            </a:r>
            <a:r>
              <a:rPr lang="en-US" dirty="0" smtClean="0"/>
              <a:t>funeral, </a:t>
            </a:r>
            <a:r>
              <a:rPr lang="en-US" dirty="0"/>
              <a:t>or become disruptive. </a:t>
            </a:r>
            <a:endParaRPr lang="en-US" dirty="0" smtClean="0"/>
          </a:p>
          <a:p>
            <a:r>
              <a:rPr lang="en-US" dirty="0" smtClean="0"/>
              <a:t>Children </a:t>
            </a:r>
            <a:r>
              <a:rPr lang="en-US" dirty="0"/>
              <a:t>need closure and can attend grieving rituals provided they are not further exposed to traumatizing factors.</a:t>
            </a:r>
            <a:endParaRPr lang="en-US" dirty="0" smtClean="0"/>
          </a:p>
          <a:p>
            <a:endParaRPr lang="en-IN" dirty="0"/>
          </a:p>
          <a:p>
            <a:endParaRPr lang="en-IN" dirty="0"/>
          </a:p>
        </p:txBody>
      </p:sp>
    </p:spTree>
    <p:extLst>
      <p:ext uri="{BB962C8B-B14F-4D97-AF65-F5344CB8AC3E}">
        <p14:creationId xmlns:p14="http://schemas.microsoft.com/office/powerpoint/2010/main" val="23833558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772400" cy="922114"/>
          </a:xfrm>
        </p:spPr>
        <p:txBody>
          <a:bodyPr/>
          <a:lstStyle/>
          <a:p>
            <a:r>
              <a:rPr lang="en-IN" dirty="0" smtClean="0"/>
              <a:t>When Loss/ Grief Occur</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88</a:t>
            </a:fld>
            <a:endParaRPr lang="en-IN"/>
          </a:p>
        </p:txBody>
      </p:sp>
      <p:sp>
        <p:nvSpPr>
          <p:cNvPr id="4" name="Content Placeholder 3"/>
          <p:cNvSpPr>
            <a:spLocks noGrp="1"/>
          </p:cNvSpPr>
          <p:nvPr>
            <p:ph sz="quarter" idx="1"/>
          </p:nvPr>
        </p:nvSpPr>
        <p:spPr>
          <a:xfrm>
            <a:off x="323528" y="1052736"/>
            <a:ext cx="8640960" cy="5544616"/>
          </a:xfrm>
        </p:spPr>
        <p:txBody>
          <a:bodyPr>
            <a:normAutofit fontScale="92500" lnSpcReduction="10000"/>
          </a:bodyPr>
          <a:lstStyle/>
          <a:p>
            <a:pPr marL="0" indent="0">
              <a:buNone/>
            </a:pPr>
            <a:r>
              <a:rPr lang="en-US" dirty="0"/>
              <a:t>Loss of people either through separation or death may have occurred in many ways: </a:t>
            </a:r>
            <a:endParaRPr lang="en-US" dirty="0" smtClean="0"/>
          </a:p>
          <a:p>
            <a:r>
              <a:rPr lang="en-US" dirty="0" smtClean="0"/>
              <a:t>death </a:t>
            </a:r>
            <a:r>
              <a:rPr lang="en-US" dirty="0"/>
              <a:t>of significant family members due to </a:t>
            </a:r>
            <a:r>
              <a:rPr lang="en-US" dirty="0" smtClean="0"/>
              <a:t>illness/ accident</a:t>
            </a:r>
          </a:p>
          <a:p>
            <a:r>
              <a:rPr lang="en-US" dirty="0" smtClean="0"/>
              <a:t> separation </a:t>
            </a:r>
            <a:r>
              <a:rPr lang="en-US" dirty="0"/>
              <a:t>from loved ones due to displacement and movement away from home/family. </a:t>
            </a:r>
            <a:endParaRPr lang="en-US" dirty="0" smtClean="0"/>
          </a:p>
          <a:p>
            <a:r>
              <a:rPr lang="en-US" dirty="0"/>
              <a:t>because of attack by armed </a:t>
            </a:r>
            <a:r>
              <a:rPr lang="en-US" dirty="0" smtClean="0"/>
              <a:t>groups/injury/death</a:t>
            </a:r>
          </a:p>
          <a:p>
            <a:r>
              <a:rPr lang="en-US" dirty="0" smtClean="0"/>
              <a:t>loss </a:t>
            </a:r>
            <a:r>
              <a:rPr lang="en-US" dirty="0"/>
              <a:t>is not limited to loss of loved ones or people </a:t>
            </a:r>
            <a:r>
              <a:rPr lang="en-US" dirty="0" smtClean="0"/>
              <a:t>alone: extends </a:t>
            </a:r>
            <a:r>
              <a:rPr lang="en-US" dirty="0"/>
              <a:t>to loss of home, school, play, routine and childhood </a:t>
            </a:r>
            <a:r>
              <a:rPr lang="en-US" dirty="0" smtClean="0"/>
              <a:t>(as in case of abuse/ child labor)</a:t>
            </a:r>
          </a:p>
          <a:p>
            <a:r>
              <a:rPr lang="en-US" dirty="0" smtClean="0"/>
              <a:t>multiple </a:t>
            </a:r>
            <a:r>
              <a:rPr lang="en-US" dirty="0"/>
              <a:t>levels of loss </a:t>
            </a:r>
            <a:r>
              <a:rPr lang="en-US" dirty="0" smtClean="0"/>
              <a:t>experience: </a:t>
            </a:r>
            <a:r>
              <a:rPr lang="en-US" dirty="0"/>
              <a:t>children may feel some aspects of the loss more acutely than others or they might experience loss as a whole, a combination of its various sub-parts. </a:t>
            </a:r>
            <a:endParaRPr lang="en-US" dirty="0" smtClean="0"/>
          </a:p>
          <a:p>
            <a:r>
              <a:rPr lang="en-US" dirty="0" smtClean="0"/>
              <a:t>loss </a:t>
            </a:r>
            <a:r>
              <a:rPr lang="en-US" dirty="0"/>
              <a:t>of loved </a:t>
            </a:r>
            <a:r>
              <a:rPr lang="en-US" dirty="0" smtClean="0"/>
              <a:t>ones (attachment figures/ </a:t>
            </a:r>
            <a:r>
              <a:rPr lang="en-US" dirty="0"/>
              <a:t>significant </a:t>
            </a:r>
            <a:r>
              <a:rPr lang="en-US" dirty="0" smtClean="0"/>
              <a:t>others/caregivers) make </a:t>
            </a:r>
            <a:r>
              <a:rPr lang="en-US" dirty="0"/>
              <a:t>for the most traumatic loss and grief experiences.</a:t>
            </a:r>
            <a:endParaRPr lang="en-IN" dirty="0"/>
          </a:p>
          <a:p>
            <a:endParaRPr lang="en-IN" dirty="0"/>
          </a:p>
        </p:txBody>
      </p:sp>
    </p:spTree>
    <p:extLst>
      <p:ext uri="{BB962C8B-B14F-4D97-AF65-F5344CB8AC3E}">
        <p14:creationId xmlns:p14="http://schemas.microsoft.com/office/powerpoint/2010/main" val="26727850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1301006"/>
          </a:xfrm>
        </p:spPr>
        <p:txBody>
          <a:bodyPr>
            <a:normAutofit fontScale="90000"/>
          </a:bodyPr>
          <a:lstStyle/>
          <a:p>
            <a:r>
              <a:rPr lang="en-US" b="1" dirty="0"/>
              <a:t>Risk factors for Children experiencing loss and </a:t>
            </a:r>
            <a:r>
              <a:rPr lang="en-US" b="1" dirty="0" smtClean="0"/>
              <a:t>death</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89</a:t>
            </a:fld>
            <a:endParaRPr lang="en-IN"/>
          </a:p>
        </p:txBody>
      </p:sp>
      <p:sp>
        <p:nvSpPr>
          <p:cNvPr id="4" name="Content Placeholder 3"/>
          <p:cNvSpPr>
            <a:spLocks noGrp="1"/>
          </p:cNvSpPr>
          <p:nvPr>
            <p:ph sz="quarter" idx="1"/>
          </p:nvPr>
        </p:nvSpPr>
        <p:spPr/>
        <p:txBody>
          <a:bodyPr>
            <a:normAutofit fontScale="85000" lnSpcReduction="20000"/>
          </a:bodyPr>
          <a:lstStyle/>
          <a:p>
            <a:pPr lvl="0"/>
            <a:r>
              <a:rPr lang="en-US" dirty="0" smtClean="0"/>
              <a:t>Sudden </a:t>
            </a:r>
            <a:r>
              <a:rPr lang="en-US" dirty="0"/>
              <a:t>deaths, suicides, homicides, killings </a:t>
            </a:r>
            <a:endParaRPr lang="en-IN" dirty="0"/>
          </a:p>
          <a:p>
            <a:pPr lvl="0"/>
            <a:r>
              <a:rPr lang="en-US" dirty="0"/>
              <a:t>Displacement and lack of familiar surroundings</a:t>
            </a:r>
            <a:endParaRPr lang="en-IN" dirty="0"/>
          </a:p>
          <a:p>
            <a:pPr lvl="0"/>
            <a:r>
              <a:rPr lang="en-US" dirty="0"/>
              <a:t>Death of significant person/ caregiver/ attachment figure</a:t>
            </a:r>
            <a:endParaRPr lang="en-IN" dirty="0"/>
          </a:p>
          <a:p>
            <a:pPr lvl="0"/>
            <a:r>
              <a:rPr lang="en-US" dirty="0"/>
              <a:t>Psychologically vulnerable parent (remaining) and the role he/she plays</a:t>
            </a:r>
            <a:endParaRPr lang="en-IN" dirty="0"/>
          </a:p>
          <a:p>
            <a:pPr lvl="0"/>
            <a:r>
              <a:rPr lang="en-US" dirty="0"/>
              <a:t>Poor family coping </a:t>
            </a:r>
            <a:endParaRPr lang="en-IN" dirty="0"/>
          </a:p>
          <a:p>
            <a:pPr lvl="0"/>
            <a:r>
              <a:rPr lang="en-US" dirty="0"/>
              <a:t>Lack of family and community support</a:t>
            </a:r>
            <a:endParaRPr lang="en-IN" dirty="0"/>
          </a:p>
          <a:p>
            <a:pPr lvl="0"/>
            <a:r>
              <a:rPr lang="en-US" dirty="0"/>
              <a:t>Lack of understanding about the concept of death (especially in younger children)</a:t>
            </a:r>
            <a:endParaRPr lang="en-IN" dirty="0"/>
          </a:p>
          <a:p>
            <a:pPr lvl="0"/>
            <a:r>
              <a:rPr lang="en-US" dirty="0"/>
              <a:t>Conflicting relationship with deceased person prior to death (guilt) </a:t>
            </a:r>
            <a:endParaRPr lang="en-IN" dirty="0"/>
          </a:p>
          <a:p>
            <a:pPr lvl="0"/>
            <a:r>
              <a:rPr lang="en-US" dirty="0"/>
              <a:t>Denial regarding the death</a:t>
            </a:r>
            <a:endParaRPr lang="en-IN" dirty="0"/>
          </a:p>
          <a:p>
            <a:pPr lvl="0"/>
            <a:r>
              <a:rPr lang="en-US" dirty="0"/>
              <a:t>Lack of understanding about death (concept of death not yet present) </a:t>
            </a:r>
            <a:endParaRPr lang="en-IN" dirty="0"/>
          </a:p>
          <a:p>
            <a:pPr lvl="0"/>
            <a:r>
              <a:rPr lang="en-US" dirty="0"/>
              <a:t>Guilt/ self-blame for the death </a:t>
            </a:r>
            <a:endParaRPr lang="en-IN" dirty="0"/>
          </a:p>
          <a:p>
            <a:pPr lvl="0"/>
            <a:r>
              <a:rPr lang="en-US" dirty="0"/>
              <a:t>Pre-existing psychological difficulties </a:t>
            </a:r>
            <a:endParaRPr lang="en-IN" dirty="0"/>
          </a:p>
          <a:p>
            <a:endParaRPr lang="en-IN" dirty="0"/>
          </a:p>
        </p:txBody>
      </p:sp>
    </p:spTree>
    <p:extLst>
      <p:ext uri="{BB962C8B-B14F-4D97-AF65-F5344CB8AC3E}">
        <p14:creationId xmlns:p14="http://schemas.microsoft.com/office/powerpoint/2010/main" val="9692696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42C4A4B-6EFE-42E2-BAF9-5D545D2F71FF}" type="slidenum">
              <a:rPr lang="en-IN" smtClean="0"/>
              <a:pPr/>
              <a:t>9</a:t>
            </a:fld>
            <a:endParaRPr lang="en-IN"/>
          </a:p>
        </p:txBody>
      </p:sp>
      <p:sp>
        <p:nvSpPr>
          <p:cNvPr id="4" name="Content Placeholder 3"/>
          <p:cNvSpPr>
            <a:spLocks noGrp="1"/>
          </p:cNvSpPr>
          <p:nvPr>
            <p:ph sz="quarter" idx="1"/>
          </p:nvPr>
        </p:nvSpPr>
        <p:spPr>
          <a:xfrm>
            <a:off x="179512" y="260648"/>
            <a:ext cx="8784976" cy="6480720"/>
          </a:xfrm>
        </p:spPr>
        <p:txBody>
          <a:bodyPr>
            <a:normAutofit/>
          </a:bodyPr>
          <a:lstStyle/>
          <a:p>
            <a:pPr marL="0" indent="0">
              <a:buNone/>
            </a:pPr>
            <a:r>
              <a:rPr lang="en-US" b="1" dirty="0" smtClean="0"/>
              <a:t>Process:</a:t>
            </a:r>
          </a:p>
          <a:p>
            <a:r>
              <a:rPr lang="en-US" dirty="0" smtClean="0"/>
              <a:t>Divide into 5 sub-groups.</a:t>
            </a:r>
          </a:p>
          <a:p>
            <a:r>
              <a:rPr lang="en-US" dirty="0" smtClean="0"/>
              <a:t>Round 1: Sort cards into 5 domains of development. (Each group picks up cards relevant to their domain).</a:t>
            </a:r>
          </a:p>
          <a:p>
            <a:r>
              <a:rPr lang="en-US" dirty="0" smtClean="0"/>
              <a:t>Round 2: Within each domain, sort cards for abilities &amp; skills to match needs and opportunities.  (Within each group, after initial round of sorting, further categorize and match the cards).</a:t>
            </a:r>
          </a:p>
          <a:p>
            <a:r>
              <a:rPr lang="en-US" dirty="0" smtClean="0"/>
              <a:t>View the categorization in plenary…discuss.</a:t>
            </a:r>
          </a:p>
          <a:p>
            <a:r>
              <a:rPr lang="en-US" dirty="0" smtClean="0"/>
              <a:t>Generate ideas/ activities to further child development in each domain—physical, social, speech and language, emotional &amp; cognitive areas. What types of activities can we do/ do you do? Let us develop a list…</a:t>
            </a:r>
          </a:p>
          <a:p>
            <a:endParaRPr lang="en-US" dirty="0" smtClean="0"/>
          </a:p>
          <a:p>
            <a:pPr>
              <a:buNone/>
            </a:pPr>
            <a:endParaRPr lang="en-US" dirty="0" smtClean="0"/>
          </a:p>
        </p:txBody>
      </p:sp>
    </p:spTree>
    <p:extLst>
      <p:ext uri="{BB962C8B-B14F-4D97-AF65-F5344CB8AC3E}">
        <p14:creationId xmlns:p14="http://schemas.microsoft.com/office/powerpoint/2010/main" val="236126581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38138"/>
          </a:xfrm>
        </p:spPr>
        <p:txBody>
          <a:bodyPr>
            <a:normAutofit fontScale="90000"/>
          </a:bodyPr>
          <a:lstStyle/>
          <a:p>
            <a:r>
              <a:rPr lang="en-US" b="1" dirty="0" smtClean="0"/>
              <a:t/>
            </a:r>
            <a:br>
              <a:rPr lang="en-US" b="1" dirty="0" smtClean="0"/>
            </a:br>
            <a:r>
              <a:rPr lang="en-US" b="1" dirty="0" smtClean="0"/>
              <a:t>Assessment of Loss and Grief Trauma</a:t>
            </a:r>
            <a:r>
              <a:rPr lang="en-IN" b="1" dirty="0" smtClean="0"/>
              <a:t/>
            </a:r>
            <a:br>
              <a:rPr lang="en-IN" b="1" dirty="0" smtClean="0"/>
            </a:br>
            <a:endParaRPr lang="en-IN" dirty="0"/>
          </a:p>
        </p:txBody>
      </p:sp>
      <p:sp>
        <p:nvSpPr>
          <p:cNvPr id="3" name="Content Placeholder 2"/>
          <p:cNvSpPr>
            <a:spLocks noGrp="1"/>
          </p:cNvSpPr>
          <p:nvPr>
            <p:ph idx="1"/>
          </p:nvPr>
        </p:nvSpPr>
        <p:spPr>
          <a:xfrm>
            <a:off x="251520" y="1412776"/>
            <a:ext cx="8640960" cy="5112568"/>
          </a:xfrm>
        </p:spPr>
        <p:txBody>
          <a:bodyPr>
            <a:normAutofit fontScale="70000" lnSpcReduction="20000"/>
          </a:bodyPr>
          <a:lstStyle/>
          <a:p>
            <a:pPr marL="0" lvl="0" indent="0">
              <a:buNone/>
            </a:pPr>
            <a:r>
              <a:rPr lang="en-US" sz="3400" b="1" dirty="0" smtClean="0"/>
              <a:t>What to assess…</a:t>
            </a:r>
          </a:p>
          <a:p>
            <a:r>
              <a:rPr lang="en-US" sz="3400" dirty="0" smtClean="0"/>
              <a:t>Child’s </a:t>
            </a:r>
            <a:r>
              <a:rPr lang="en-US" sz="3400" dirty="0"/>
              <a:t>emotional, social, cognitive functioning before and after the death </a:t>
            </a:r>
            <a:endParaRPr lang="en-IN" sz="3400" b="1" dirty="0"/>
          </a:p>
          <a:p>
            <a:pPr lvl="0"/>
            <a:r>
              <a:rPr lang="en-US" sz="3400" dirty="0"/>
              <a:t>Child’s relationship with the deceased </a:t>
            </a:r>
            <a:endParaRPr lang="en-IN" sz="3400" b="1" dirty="0"/>
          </a:p>
          <a:p>
            <a:pPr lvl="0"/>
            <a:r>
              <a:rPr lang="en-US" sz="3400" dirty="0"/>
              <a:t>Circumstances of the death, i.e. anticipated/sudden/ violent</a:t>
            </a:r>
            <a:endParaRPr lang="en-IN" sz="3400" b="1" dirty="0"/>
          </a:p>
          <a:p>
            <a:pPr lvl="0"/>
            <a:r>
              <a:rPr lang="en-US" sz="3400" dirty="0"/>
              <a:t>Child’s contact with the deceased, and involvement in mourning rituals </a:t>
            </a:r>
            <a:endParaRPr lang="en-IN" sz="3400" b="1" dirty="0"/>
          </a:p>
          <a:p>
            <a:pPr lvl="0"/>
            <a:r>
              <a:rPr lang="en-US" sz="3400" dirty="0"/>
              <a:t>Child’s expression of “goodbye” </a:t>
            </a:r>
            <a:endParaRPr lang="en-IN" sz="3400" b="1" dirty="0"/>
          </a:p>
          <a:p>
            <a:pPr lvl="0"/>
            <a:r>
              <a:rPr lang="en-US" sz="3400" dirty="0"/>
              <a:t>Child’s grief reactions / Traumatic grief </a:t>
            </a:r>
            <a:endParaRPr lang="en-IN" sz="3400" b="1" dirty="0"/>
          </a:p>
          <a:p>
            <a:pPr lvl="0"/>
            <a:r>
              <a:rPr lang="en-US" sz="3400" dirty="0"/>
              <a:t>Child’s relationships with family, peers, community </a:t>
            </a:r>
            <a:endParaRPr lang="en-IN" sz="3400" b="1" dirty="0"/>
          </a:p>
          <a:p>
            <a:pPr lvl="0"/>
            <a:r>
              <a:rPr lang="en-US" sz="3400" dirty="0"/>
              <a:t>Cultural and family beliefs and traditions regarding death and mourning </a:t>
            </a:r>
            <a:endParaRPr lang="en-IN" sz="3400" b="1" dirty="0"/>
          </a:p>
          <a:p>
            <a:pPr lvl="0"/>
            <a:r>
              <a:rPr lang="en-US" sz="3400" dirty="0"/>
              <a:t>Family’s grief reactions and ability to communicate openly about the death </a:t>
            </a:r>
            <a:endParaRPr lang="en-IN" sz="3400" b="1" dirty="0"/>
          </a:p>
          <a:p>
            <a:pPr lvl="0"/>
            <a:r>
              <a:rPr lang="en-US" sz="3400" dirty="0"/>
              <a:t>The parents’ strengths and vulnerabilities in caring for the child </a:t>
            </a:r>
            <a:endParaRPr lang="en-IN" sz="3400" b="1" dirty="0"/>
          </a:p>
          <a:p>
            <a:pPr lvl="0"/>
            <a:r>
              <a:rPr lang="en-US" sz="3400" dirty="0"/>
              <a:t>Other major stresses in the child’s life </a:t>
            </a:r>
            <a:endParaRPr lang="en-IN" sz="3400" b="1" dirty="0"/>
          </a:p>
          <a:p>
            <a:endParaRPr lang="en-IN" dirty="0"/>
          </a:p>
        </p:txBody>
      </p:sp>
      <p:sp>
        <p:nvSpPr>
          <p:cNvPr id="5" name="Slide Number Placeholder 4"/>
          <p:cNvSpPr>
            <a:spLocks noGrp="1"/>
          </p:cNvSpPr>
          <p:nvPr>
            <p:ph type="sldNum" sz="quarter" idx="12"/>
          </p:nvPr>
        </p:nvSpPr>
        <p:spPr/>
        <p:txBody>
          <a:bodyPr/>
          <a:lstStyle/>
          <a:p>
            <a:fld id="{355124D6-B63E-43F8-800B-A49973767DB3}" type="slidenum">
              <a:rPr lang="en-IN" smtClean="0"/>
              <a:pPr/>
              <a:t>90</a:t>
            </a:fld>
            <a:endParaRPr lang="en-IN"/>
          </a:p>
        </p:txBody>
      </p:sp>
    </p:spTree>
    <p:extLst>
      <p:ext uri="{BB962C8B-B14F-4D97-AF65-F5344CB8AC3E}">
        <p14:creationId xmlns:p14="http://schemas.microsoft.com/office/powerpoint/2010/main" val="8122393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496944" cy="648072"/>
          </a:xfrm>
        </p:spPr>
        <p:txBody>
          <a:bodyPr>
            <a:noAutofit/>
          </a:bodyPr>
          <a:lstStyle/>
          <a:p>
            <a:r>
              <a:rPr lang="en-IN" sz="3600" b="1" dirty="0" smtClean="0"/>
              <a:t>How Children Understand Death &amp; Grieve</a:t>
            </a:r>
            <a:endParaRPr lang="en-IN"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3834656"/>
              </p:ext>
            </p:extLst>
          </p:nvPr>
        </p:nvGraphicFramePr>
        <p:xfrm>
          <a:off x="179512" y="1076605"/>
          <a:ext cx="8784976" cy="5452232"/>
        </p:xfrm>
        <a:graphic>
          <a:graphicData uri="http://schemas.openxmlformats.org/drawingml/2006/table">
            <a:tbl>
              <a:tblPr firstRow="1" firstCol="1" bandRow="1">
                <a:tableStyleId>{5C22544A-7EE6-4342-B048-85BDC9FD1C3A}</a:tableStyleId>
              </a:tblPr>
              <a:tblGrid>
                <a:gridCol w="707208"/>
                <a:gridCol w="2899175"/>
                <a:gridCol w="5178593"/>
              </a:tblGrid>
              <a:tr h="568343">
                <a:tc>
                  <a:txBody>
                    <a:bodyPr/>
                    <a:lstStyle/>
                    <a:p>
                      <a:pPr algn="just">
                        <a:lnSpc>
                          <a:spcPts val="1425"/>
                        </a:lnSpc>
                        <a:spcAft>
                          <a:spcPts val="0"/>
                        </a:spcAft>
                      </a:pPr>
                      <a:r>
                        <a:rPr lang="en-IN" sz="1800" dirty="0">
                          <a:effectLst/>
                        </a:rPr>
                        <a:t>Age group</a:t>
                      </a:r>
                      <a:endParaRPr lang="en-IN" sz="1800" b="1" dirty="0">
                        <a:effectLst/>
                        <a:latin typeface="Calibri"/>
                        <a:ea typeface="Calibri"/>
                        <a:cs typeface="Times New Roman"/>
                      </a:endParaRPr>
                    </a:p>
                  </a:txBody>
                  <a:tcPr marL="57351" marR="57351" marT="0" marB="0"/>
                </a:tc>
                <a:tc>
                  <a:txBody>
                    <a:bodyPr/>
                    <a:lstStyle/>
                    <a:p>
                      <a:pPr algn="just">
                        <a:lnSpc>
                          <a:spcPts val="1425"/>
                        </a:lnSpc>
                        <a:spcAft>
                          <a:spcPts val="0"/>
                        </a:spcAft>
                      </a:pPr>
                      <a:r>
                        <a:rPr lang="en-IN" sz="1800" dirty="0">
                          <a:effectLst/>
                        </a:rPr>
                        <a:t>Understanding of death</a:t>
                      </a:r>
                      <a:endParaRPr lang="en-IN" sz="1800" b="1" dirty="0">
                        <a:effectLst/>
                        <a:latin typeface="Calibri"/>
                        <a:ea typeface="Calibri"/>
                        <a:cs typeface="Times New Roman"/>
                      </a:endParaRPr>
                    </a:p>
                  </a:txBody>
                  <a:tcPr marL="57351" marR="57351" marT="0" marB="0"/>
                </a:tc>
                <a:tc>
                  <a:txBody>
                    <a:bodyPr/>
                    <a:lstStyle/>
                    <a:p>
                      <a:pPr algn="just">
                        <a:lnSpc>
                          <a:spcPts val="1425"/>
                        </a:lnSpc>
                        <a:spcAft>
                          <a:spcPts val="0"/>
                        </a:spcAft>
                      </a:pPr>
                      <a:r>
                        <a:rPr lang="en-IN" sz="1800" dirty="0">
                          <a:effectLst/>
                        </a:rPr>
                        <a:t>Patterns of grieving in children</a:t>
                      </a:r>
                      <a:endParaRPr lang="en-IN" sz="1800" b="1" dirty="0">
                        <a:effectLst/>
                        <a:latin typeface="Calibri"/>
                        <a:ea typeface="Calibri"/>
                        <a:cs typeface="Times New Roman"/>
                      </a:endParaRPr>
                    </a:p>
                  </a:txBody>
                  <a:tcPr marL="57351" marR="57351" marT="0" marB="0"/>
                </a:tc>
              </a:tr>
              <a:tr h="957666">
                <a:tc>
                  <a:txBody>
                    <a:bodyPr/>
                    <a:lstStyle/>
                    <a:p>
                      <a:pPr algn="just">
                        <a:lnSpc>
                          <a:spcPts val="1425"/>
                        </a:lnSpc>
                        <a:spcAft>
                          <a:spcPts val="0"/>
                        </a:spcAft>
                      </a:pPr>
                      <a:endParaRPr lang="en-IN" sz="1800" dirty="0" smtClean="0">
                        <a:effectLst/>
                      </a:endParaRPr>
                    </a:p>
                    <a:p>
                      <a:pPr algn="just">
                        <a:lnSpc>
                          <a:spcPts val="1425"/>
                        </a:lnSpc>
                        <a:spcAft>
                          <a:spcPts val="0"/>
                        </a:spcAft>
                      </a:pPr>
                      <a:endParaRPr lang="en-IN" sz="1800" dirty="0" smtClean="0">
                        <a:effectLst/>
                      </a:endParaRPr>
                    </a:p>
                    <a:p>
                      <a:pPr algn="just">
                        <a:lnSpc>
                          <a:spcPts val="1425"/>
                        </a:lnSpc>
                        <a:spcAft>
                          <a:spcPts val="0"/>
                        </a:spcAft>
                      </a:pPr>
                      <a:r>
                        <a:rPr lang="en-IN" sz="1800" dirty="0" smtClean="0">
                          <a:solidFill>
                            <a:schemeClr val="tx1"/>
                          </a:solidFill>
                          <a:effectLst/>
                        </a:rPr>
                        <a:t>0-3</a:t>
                      </a:r>
                      <a:endParaRPr lang="en-IN" sz="1800" b="1" dirty="0">
                        <a:solidFill>
                          <a:schemeClr val="tx1"/>
                        </a:solidFill>
                        <a:effectLst/>
                        <a:latin typeface="Calibri"/>
                        <a:ea typeface="Calibri"/>
                        <a:cs typeface="Times New Roman"/>
                      </a:endParaRPr>
                    </a:p>
                  </a:txBody>
                  <a:tcPr marL="57351" marR="57351" marT="0" marB="0">
                    <a:solidFill>
                      <a:srgbClr val="FFFF00"/>
                    </a:solidFill>
                  </a:tcPr>
                </a:tc>
                <a:tc>
                  <a:txBody>
                    <a:bodyPr/>
                    <a:lstStyle/>
                    <a:p>
                      <a:pPr marL="342900" lvl="0" indent="-342900" algn="just">
                        <a:lnSpc>
                          <a:spcPts val="1425"/>
                        </a:lnSpc>
                        <a:spcAft>
                          <a:spcPts val="0"/>
                        </a:spcAft>
                        <a:buFont typeface="Courier New"/>
                        <a:buChar char="o"/>
                      </a:pPr>
                      <a:r>
                        <a:rPr lang="en-IN" sz="1800" dirty="0">
                          <a:effectLst/>
                        </a:rPr>
                        <a:t>No understanding of death</a:t>
                      </a:r>
                    </a:p>
                    <a:p>
                      <a:pPr marL="342900" lvl="0" indent="-342900" algn="just">
                        <a:lnSpc>
                          <a:spcPts val="1425"/>
                        </a:lnSpc>
                        <a:spcAft>
                          <a:spcPts val="0"/>
                        </a:spcAft>
                        <a:buFont typeface="Courier New"/>
                        <a:buChar char="o"/>
                      </a:pPr>
                      <a:r>
                        <a:rPr lang="en-IN" sz="1800" dirty="0">
                          <a:effectLst/>
                        </a:rPr>
                        <a:t>Absorbs emotions of others around her/him</a:t>
                      </a:r>
                      <a:endParaRPr lang="en-IN" sz="1800" b="1" dirty="0">
                        <a:effectLst/>
                        <a:latin typeface="Calibri"/>
                        <a:ea typeface="Calibri"/>
                        <a:cs typeface="Times New Roman"/>
                      </a:endParaRPr>
                    </a:p>
                  </a:txBody>
                  <a:tcPr marL="57351" marR="57351" marT="0" marB="0">
                    <a:solidFill>
                      <a:srgbClr val="FFFF00"/>
                    </a:solidFill>
                  </a:tcPr>
                </a:tc>
                <a:tc>
                  <a:txBody>
                    <a:bodyPr/>
                    <a:lstStyle/>
                    <a:p>
                      <a:pPr marL="342900" lvl="0" indent="-342900" algn="just">
                        <a:lnSpc>
                          <a:spcPts val="1425"/>
                        </a:lnSpc>
                        <a:spcAft>
                          <a:spcPts val="0"/>
                        </a:spcAft>
                        <a:buFont typeface="Courier New"/>
                        <a:buChar char="o"/>
                      </a:pPr>
                      <a:r>
                        <a:rPr lang="en-IN" sz="1800" dirty="0">
                          <a:effectLst/>
                        </a:rPr>
                        <a:t>May show signs of irritability</a:t>
                      </a:r>
                    </a:p>
                    <a:p>
                      <a:pPr marL="342900" lvl="0" indent="-342900" algn="just">
                        <a:lnSpc>
                          <a:spcPts val="1425"/>
                        </a:lnSpc>
                        <a:spcAft>
                          <a:spcPts val="0"/>
                        </a:spcAft>
                        <a:buFont typeface="Courier New"/>
                        <a:buChar char="o"/>
                      </a:pPr>
                      <a:r>
                        <a:rPr lang="en-IN" sz="1800" dirty="0">
                          <a:effectLst/>
                        </a:rPr>
                        <a:t>May exhibit changes in eating, nursing patterns, crying, and in bowel and bladder movement.</a:t>
                      </a:r>
                    </a:p>
                    <a:p>
                      <a:pPr marL="342900" lvl="0" indent="-342900" algn="just">
                        <a:lnSpc>
                          <a:spcPts val="1425"/>
                        </a:lnSpc>
                        <a:spcAft>
                          <a:spcPts val="0"/>
                        </a:spcAft>
                        <a:buFont typeface="Courier New"/>
                        <a:buChar char="o"/>
                      </a:pPr>
                      <a:r>
                        <a:rPr lang="en-IN" sz="1800" dirty="0">
                          <a:effectLst/>
                        </a:rPr>
                        <a:t>Dependency on nonverbal communications; physical care, affection, reassurances</a:t>
                      </a:r>
                      <a:endParaRPr lang="en-IN" sz="1800" b="1" dirty="0">
                        <a:effectLst/>
                        <a:latin typeface="Calibri"/>
                        <a:ea typeface="Calibri"/>
                        <a:cs typeface="Times New Roman"/>
                      </a:endParaRPr>
                    </a:p>
                  </a:txBody>
                  <a:tcPr marL="57351" marR="57351" marT="0" marB="0">
                    <a:solidFill>
                      <a:srgbClr val="FFFF00"/>
                    </a:solidFill>
                  </a:tcPr>
                </a:tc>
              </a:tr>
              <a:tr h="1904429">
                <a:tc>
                  <a:txBody>
                    <a:bodyPr/>
                    <a:lstStyle/>
                    <a:p>
                      <a:pPr algn="just">
                        <a:lnSpc>
                          <a:spcPts val="1425"/>
                        </a:lnSpc>
                        <a:spcAft>
                          <a:spcPts val="0"/>
                        </a:spcAft>
                      </a:pPr>
                      <a:endParaRPr lang="en-IN" sz="1800" dirty="0" smtClean="0">
                        <a:effectLst/>
                      </a:endParaRPr>
                    </a:p>
                    <a:p>
                      <a:pPr algn="just">
                        <a:lnSpc>
                          <a:spcPts val="1425"/>
                        </a:lnSpc>
                        <a:spcAft>
                          <a:spcPts val="0"/>
                        </a:spcAft>
                      </a:pPr>
                      <a:endParaRPr lang="en-IN" sz="1800" dirty="0" smtClean="0">
                        <a:effectLst/>
                      </a:endParaRPr>
                    </a:p>
                    <a:p>
                      <a:pPr algn="just">
                        <a:lnSpc>
                          <a:spcPts val="1425"/>
                        </a:lnSpc>
                        <a:spcAft>
                          <a:spcPts val="0"/>
                        </a:spcAft>
                      </a:pPr>
                      <a:endParaRPr lang="en-IN" sz="1800" dirty="0" smtClean="0">
                        <a:effectLst/>
                      </a:endParaRPr>
                    </a:p>
                    <a:p>
                      <a:pPr algn="just">
                        <a:lnSpc>
                          <a:spcPts val="1425"/>
                        </a:lnSpc>
                        <a:spcAft>
                          <a:spcPts val="0"/>
                        </a:spcAft>
                      </a:pPr>
                      <a:r>
                        <a:rPr lang="en-IN" sz="1800" dirty="0" smtClean="0">
                          <a:solidFill>
                            <a:schemeClr val="tx1"/>
                          </a:solidFill>
                          <a:effectLst/>
                        </a:rPr>
                        <a:t>3-6yrs</a:t>
                      </a:r>
                      <a:endParaRPr lang="en-IN" sz="1800" b="1" dirty="0">
                        <a:solidFill>
                          <a:schemeClr val="tx1"/>
                        </a:solidFill>
                        <a:effectLst/>
                        <a:latin typeface="Calibri"/>
                        <a:ea typeface="Calibri"/>
                        <a:cs typeface="Times New Roman"/>
                      </a:endParaRPr>
                    </a:p>
                  </a:txBody>
                  <a:tcPr marL="57351" marR="57351" marT="0" marB="0">
                    <a:solidFill>
                      <a:srgbClr val="FFFF00"/>
                    </a:solidFill>
                  </a:tcPr>
                </a:tc>
                <a:tc>
                  <a:txBody>
                    <a:bodyPr/>
                    <a:lstStyle/>
                    <a:p>
                      <a:pPr marL="342900" lvl="0" indent="-342900" algn="just">
                        <a:lnSpc>
                          <a:spcPts val="1425"/>
                        </a:lnSpc>
                        <a:spcAft>
                          <a:spcPts val="0"/>
                        </a:spcAft>
                        <a:buFont typeface="Courier New"/>
                        <a:buChar char="o"/>
                      </a:pPr>
                      <a:r>
                        <a:rPr lang="en-IN" sz="1800" dirty="0">
                          <a:effectLst/>
                        </a:rPr>
                        <a:t>Child thinks death is reversible; temporary, believes that people who die will come back.</a:t>
                      </a:r>
                    </a:p>
                    <a:p>
                      <a:pPr marL="342900" lvl="0" indent="-342900" algn="just">
                        <a:lnSpc>
                          <a:spcPts val="1425"/>
                        </a:lnSpc>
                        <a:spcAft>
                          <a:spcPts val="1400"/>
                        </a:spcAft>
                        <a:buFont typeface="Courier New"/>
                        <a:buChar char="o"/>
                      </a:pPr>
                      <a:r>
                        <a:rPr lang="en-IN" sz="1800" dirty="0">
                          <a:effectLst/>
                        </a:rPr>
                        <a:t>"Magical thinking"; believes their thoughts, actions, word caused the death; or can bring deceased back;</a:t>
                      </a:r>
                    </a:p>
                    <a:p>
                      <a:pPr algn="just">
                        <a:lnSpc>
                          <a:spcPts val="1425"/>
                        </a:lnSpc>
                        <a:spcBef>
                          <a:spcPts val="1400"/>
                        </a:spcBef>
                        <a:spcAft>
                          <a:spcPts val="0"/>
                        </a:spcAft>
                      </a:pPr>
                      <a:r>
                        <a:rPr lang="en-IN" sz="1800" dirty="0">
                          <a:effectLst/>
                        </a:rPr>
                        <a:t> </a:t>
                      </a:r>
                      <a:endParaRPr lang="en-IN" sz="1800" b="1" dirty="0">
                        <a:effectLst/>
                        <a:latin typeface="Calibri"/>
                        <a:ea typeface="Calibri"/>
                        <a:cs typeface="Times New Roman"/>
                      </a:endParaRPr>
                    </a:p>
                  </a:txBody>
                  <a:tcPr marL="57351" marR="57351" marT="0" marB="0">
                    <a:solidFill>
                      <a:srgbClr val="FFFF00"/>
                    </a:solidFill>
                  </a:tcPr>
                </a:tc>
                <a:tc>
                  <a:txBody>
                    <a:bodyPr/>
                    <a:lstStyle/>
                    <a:p>
                      <a:pPr marL="342900" lvl="0" indent="-342900" algn="just">
                        <a:lnSpc>
                          <a:spcPts val="1425"/>
                        </a:lnSpc>
                        <a:spcAft>
                          <a:spcPts val="0"/>
                        </a:spcAft>
                        <a:buFont typeface="Courier New"/>
                        <a:buChar char="o"/>
                      </a:pPr>
                      <a:r>
                        <a:rPr lang="en-IN" sz="1800" dirty="0">
                          <a:effectLst/>
                        </a:rPr>
                        <a:t>Craves for affection / physical contact, even from strangers</a:t>
                      </a:r>
                    </a:p>
                    <a:p>
                      <a:pPr marL="342900" lvl="0" indent="-342900" algn="just">
                        <a:lnSpc>
                          <a:spcPts val="1425"/>
                        </a:lnSpc>
                        <a:spcAft>
                          <a:spcPts val="0"/>
                        </a:spcAft>
                        <a:buFont typeface="Courier New"/>
                        <a:buChar char="o"/>
                      </a:pPr>
                      <a:r>
                        <a:rPr lang="en-IN" sz="1800" dirty="0">
                          <a:effectLst/>
                        </a:rPr>
                        <a:t>Connects events that are not connected</a:t>
                      </a:r>
                    </a:p>
                    <a:p>
                      <a:pPr marL="342900" lvl="0" indent="-342900" algn="just">
                        <a:lnSpc>
                          <a:spcPts val="1425"/>
                        </a:lnSpc>
                        <a:spcAft>
                          <a:spcPts val="0"/>
                        </a:spcAft>
                        <a:buFont typeface="Courier New"/>
                        <a:buChar char="o"/>
                      </a:pPr>
                      <a:r>
                        <a:rPr lang="en-IN" sz="1800" dirty="0">
                          <a:effectLst/>
                        </a:rPr>
                        <a:t>Greatly impacted by parent's emotional state</a:t>
                      </a:r>
                    </a:p>
                    <a:p>
                      <a:pPr marL="342900" lvl="0" indent="-342900" algn="just">
                        <a:lnSpc>
                          <a:spcPts val="1425"/>
                        </a:lnSpc>
                        <a:spcAft>
                          <a:spcPts val="0"/>
                        </a:spcAft>
                        <a:buFont typeface="Courier New"/>
                        <a:buChar char="o"/>
                      </a:pPr>
                      <a:r>
                        <a:rPr lang="en-IN" sz="1800" dirty="0">
                          <a:effectLst/>
                        </a:rPr>
                        <a:t>Regressive </a:t>
                      </a:r>
                      <a:r>
                        <a:rPr lang="en-IN" sz="1800" dirty="0" err="1">
                          <a:effectLst/>
                        </a:rPr>
                        <a:t>behaviors</a:t>
                      </a:r>
                      <a:r>
                        <a:rPr lang="en-IN" sz="1800" dirty="0">
                          <a:effectLst/>
                        </a:rPr>
                        <a:t>; bed wetting, security blanket, thumb sucking, etc.</a:t>
                      </a:r>
                    </a:p>
                    <a:p>
                      <a:pPr marL="342900" lvl="0" indent="-342900" algn="just">
                        <a:lnSpc>
                          <a:spcPts val="1425"/>
                        </a:lnSpc>
                        <a:spcAft>
                          <a:spcPts val="0"/>
                        </a:spcAft>
                        <a:buFont typeface="Courier New"/>
                        <a:buChar char="o"/>
                      </a:pPr>
                      <a:r>
                        <a:rPr lang="en-IN" sz="1800" dirty="0">
                          <a:effectLst/>
                        </a:rPr>
                        <a:t>Difficulty in verbalizing, and acts out feeling</a:t>
                      </a:r>
                    </a:p>
                    <a:p>
                      <a:pPr marL="342900" lvl="0" indent="-342900" algn="just">
                        <a:lnSpc>
                          <a:spcPts val="1425"/>
                        </a:lnSpc>
                        <a:spcAft>
                          <a:spcPts val="0"/>
                        </a:spcAft>
                        <a:buFont typeface="Courier New"/>
                        <a:buChar char="o"/>
                      </a:pPr>
                      <a:r>
                        <a:rPr lang="en-IN" sz="1800" dirty="0">
                          <a:effectLst/>
                        </a:rPr>
                        <a:t>Have worries of abandonment and fear that when others leave that they are not going to come back.</a:t>
                      </a:r>
                      <a:endParaRPr lang="en-IN" sz="1800" b="1" dirty="0">
                        <a:effectLst/>
                        <a:latin typeface="Calibri"/>
                        <a:ea typeface="Calibri"/>
                        <a:cs typeface="Times New Roman"/>
                      </a:endParaRPr>
                    </a:p>
                  </a:txBody>
                  <a:tcPr marL="57351" marR="57351" marT="0" marB="0">
                    <a:solidFill>
                      <a:srgbClr val="FFFF00"/>
                    </a:solidFill>
                  </a:tcPr>
                </a:tc>
              </a:tr>
              <a:tr h="1946293">
                <a:tc>
                  <a:txBody>
                    <a:bodyPr/>
                    <a:lstStyle/>
                    <a:p>
                      <a:pPr algn="just">
                        <a:lnSpc>
                          <a:spcPts val="1425"/>
                        </a:lnSpc>
                        <a:spcAft>
                          <a:spcPts val="0"/>
                        </a:spcAft>
                      </a:pPr>
                      <a:endParaRPr lang="en-IN" sz="1800" dirty="0" smtClean="0">
                        <a:effectLst/>
                      </a:endParaRPr>
                    </a:p>
                    <a:p>
                      <a:pPr algn="just">
                        <a:lnSpc>
                          <a:spcPts val="1425"/>
                        </a:lnSpc>
                        <a:spcAft>
                          <a:spcPts val="0"/>
                        </a:spcAft>
                      </a:pPr>
                      <a:endParaRPr lang="en-IN" sz="1800" dirty="0" smtClean="0">
                        <a:effectLst/>
                      </a:endParaRPr>
                    </a:p>
                    <a:p>
                      <a:pPr algn="just">
                        <a:lnSpc>
                          <a:spcPts val="1425"/>
                        </a:lnSpc>
                        <a:spcAft>
                          <a:spcPts val="0"/>
                        </a:spcAft>
                      </a:pPr>
                      <a:r>
                        <a:rPr lang="en-IN" sz="1800" dirty="0" smtClean="0">
                          <a:effectLst/>
                        </a:rPr>
                        <a:t>6-9 </a:t>
                      </a:r>
                      <a:r>
                        <a:rPr lang="en-IN" sz="1800" dirty="0" err="1">
                          <a:effectLst/>
                        </a:rPr>
                        <a:t>yrs</a:t>
                      </a:r>
                      <a:endParaRPr lang="en-IN" sz="1800" b="1" dirty="0">
                        <a:effectLst/>
                        <a:latin typeface="Calibri"/>
                        <a:ea typeface="Calibri"/>
                        <a:cs typeface="Times New Roman"/>
                      </a:endParaRPr>
                    </a:p>
                  </a:txBody>
                  <a:tcPr marL="57351" marR="57351" marT="0" marB="0"/>
                </a:tc>
                <a:tc>
                  <a:txBody>
                    <a:bodyPr/>
                    <a:lstStyle/>
                    <a:p>
                      <a:pPr marL="342900" lvl="0" indent="-342900" algn="just">
                        <a:lnSpc>
                          <a:spcPts val="1425"/>
                        </a:lnSpc>
                        <a:spcAft>
                          <a:spcPts val="0"/>
                        </a:spcAft>
                        <a:buFont typeface="Courier New"/>
                        <a:buChar char="o"/>
                      </a:pPr>
                      <a:r>
                        <a:rPr lang="en-IN" sz="1800" dirty="0">
                          <a:effectLst/>
                        </a:rPr>
                        <a:t>Child begins to understand the finality of death; some do and some may not.</a:t>
                      </a:r>
                    </a:p>
                    <a:p>
                      <a:pPr marL="342900" lvl="0" indent="-342900" algn="just">
                        <a:lnSpc>
                          <a:spcPts val="1425"/>
                        </a:lnSpc>
                        <a:spcAft>
                          <a:spcPts val="1400"/>
                        </a:spcAft>
                        <a:buFont typeface="Courier New"/>
                        <a:buChar char="o"/>
                      </a:pPr>
                      <a:r>
                        <a:rPr lang="en-IN" sz="1800" dirty="0">
                          <a:effectLst/>
                        </a:rPr>
                        <a:t>Sees death as a taker or spirit that comes and gets </a:t>
                      </a:r>
                      <a:r>
                        <a:rPr lang="en-IN" sz="1800" dirty="0" smtClean="0">
                          <a:effectLst/>
                        </a:rPr>
                        <a:t>you</a:t>
                      </a:r>
                      <a:r>
                        <a:rPr lang="en-IN" sz="1800" b="1" dirty="0">
                          <a:effectLst/>
                          <a:latin typeface="Calibri"/>
                          <a:cs typeface="Times New Roman"/>
                        </a:rPr>
                        <a:t>.</a:t>
                      </a:r>
                      <a:endParaRPr lang="en-IN" sz="1800" dirty="0">
                        <a:effectLst/>
                      </a:endParaRPr>
                    </a:p>
                  </a:txBody>
                  <a:tcPr marL="57351" marR="57351" marT="0" marB="0"/>
                </a:tc>
                <a:tc>
                  <a:txBody>
                    <a:bodyPr/>
                    <a:lstStyle/>
                    <a:p>
                      <a:pPr marL="342900" lvl="0" indent="-342900" algn="just">
                        <a:lnSpc>
                          <a:spcPts val="1425"/>
                        </a:lnSpc>
                        <a:spcAft>
                          <a:spcPts val="0"/>
                        </a:spcAft>
                        <a:buFont typeface="Courier New"/>
                        <a:buChar char="o"/>
                      </a:pPr>
                      <a:r>
                        <a:rPr lang="en-IN" sz="1800" dirty="0">
                          <a:effectLst/>
                        </a:rPr>
                        <a:t>Fear that death is contagious others can die too</a:t>
                      </a:r>
                    </a:p>
                    <a:p>
                      <a:pPr marL="342900" lvl="0" indent="-342900" algn="just">
                        <a:lnSpc>
                          <a:spcPts val="1425"/>
                        </a:lnSpc>
                        <a:spcAft>
                          <a:spcPts val="0"/>
                        </a:spcAft>
                        <a:buFont typeface="Courier New"/>
                        <a:buChar char="o"/>
                      </a:pPr>
                      <a:r>
                        <a:rPr lang="en-IN" sz="1800" dirty="0">
                          <a:effectLst/>
                        </a:rPr>
                        <a:t>Asks concrete questions</a:t>
                      </a:r>
                    </a:p>
                    <a:p>
                      <a:pPr marL="342900" lvl="0" indent="-342900" algn="just">
                        <a:lnSpc>
                          <a:spcPts val="1425"/>
                        </a:lnSpc>
                        <a:spcAft>
                          <a:spcPts val="0"/>
                        </a:spcAft>
                        <a:buFont typeface="Courier New"/>
                        <a:buChar char="o"/>
                      </a:pPr>
                      <a:r>
                        <a:rPr lang="en-IN" sz="1800" dirty="0">
                          <a:effectLst/>
                        </a:rPr>
                        <a:t>May worry how the deceased can eat, breathe, etc.</a:t>
                      </a:r>
                    </a:p>
                    <a:p>
                      <a:pPr marL="342900" lvl="0" indent="-342900" algn="just">
                        <a:lnSpc>
                          <a:spcPts val="1425"/>
                        </a:lnSpc>
                        <a:spcAft>
                          <a:spcPts val="0"/>
                        </a:spcAft>
                        <a:buFont typeface="Courier New"/>
                        <a:buChar char="o"/>
                      </a:pPr>
                      <a:r>
                        <a:rPr lang="en-IN" sz="1800" dirty="0">
                          <a:effectLst/>
                        </a:rPr>
                        <a:t>Defends against feeling helpless</a:t>
                      </a:r>
                    </a:p>
                    <a:p>
                      <a:pPr marL="342900" lvl="0" indent="-342900" algn="just">
                        <a:lnSpc>
                          <a:spcPts val="1425"/>
                        </a:lnSpc>
                        <a:spcAft>
                          <a:spcPts val="0"/>
                        </a:spcAft>
                        <a:buFont typeface="Courier New"/>
                        <a:buChar char="o"/>
                      </a:pPr>
                      <a:r>
                        <a:rPr lang="en-IN" sz="1800" dirty="0">
                          <a:effectLst/>
                        </a:rPr>
                        <a:t>Guilt - blames self for death</a:t>
                      </a:r>
                    </a:p>
                    <a:p>
                      <a:pPr marL="342900" lvl="0" indent="-342900" algn="just">
                        <a:lnSpc>
                          <a:spcPts val="1425"/>
                        </a:lnSpc>
                        <a:spcAft>
                          <a:spcPts val="0"/>
                        </a:spcAft>
                        <a:buFont typeface="Courier New"/>
                        <a:buChar char="o"/>
                      </a:pPr>
                      <a:r>
                        <a:rPr lang="en-IN" sz="1800" dirty="0">
                          <a:effectLst/>
                        </a:rPr>
                        <a:t>Continues to have difficulty expressing feelings verbally</a:t>
                      </a:r>
                    </a:p>
                    <a:p>
                      <a:pPr marL="342900" lvl="0" indent="-342900" algn="just">
                        <a:lnSpc>
                          <a:spcPts val="1425"/>
                        </a:lnSpc>
                        <a:spcAft>
                          <a:spcPts val="0"/>
                        </a:spcAft>
                        <a:buFont typeface="Courier New"/>
                        <a:buChar char="o"/>
                      </a:pPr>
                      <a:r>
                        <a:rPr lang="en-IN" sz="1800" dirty="0">
                          <a:effectLst/>
                        </a:rPr>
                        <a:t>Increased aggression</a:t>
                      </a:r>
                    </a:p>
                    <a:p>
                      <a:pPr marL="342900" lvl="0" indent="-342900" algn="just">
                        <a:lnSpc>
                          <a:spcPts val="1425"/>
                        </a:lnSpc>
                        <a:spcAft>
                          <a:spcPts val="0"/>
                        </a:spcAft>
                        <a:buFont typeface="Courier New"/>
                        <a:buChar char="o"/>
                      </a:pPr>
                      <a:r>
                        <a:rPr lang="en-IN" sz="1800" dirty="0">
                          <a:effectLst/>
                        </a:rPr>
                        <a:t>Somatic symptoms</a:t>
                      </a:r>
                    </a:p>
                    <a:p>
                      <a:pPr marL="342900" lvl="0" indent="-342900" algn="just">
                        <a:lnSpc>
                          <a:spcPts val="1425"/>
                        </a:lnSpc>
                        <a:spcAft>
                          <a:spcPts val="0"/>
                        </a:spcAft>
                        <a:buFont typeface="Courier New"/>
                        <a:buChar char="o"/>
                      </a:pPr>
                      <a:r>
                        <a:rPr lang="en-IN" sz="1800" dirty="0">
                          <a:effectLst/>
                        </a:rPr>
                        <a:t>School phobia (especially if single parent)</a:t>
                      </a:r>
                      <a:endParaRPr lang="en-IN" sz="1800" b="1" dirty="0">
                        <a:effectLst/>
                        <a:latin typeface="Calibri"/>
                        <a:ea typeface="Calibri"/>
                        <a:cs typeface="Times New Roman"/>
                      </a:endParaRPr>
                    </a:p>
                  </a:txBody>
                  <a:tcPr marL="57351" marR="57351" marT="0" marB="0"/>
                </a:tc>
              </a:tr>
            </a:tbl>
          </a:graphicData>
        </a:graphic>
      </p:graphicFrame>
      <p:sp>
        <p:nvSpPr>
          <p:cNvPr id="4" name="Slide Number Placeholder 3"/>
          <p:cNvSpPr>
            <a:spLocks noGrp="1"/>
          </p:cNvSpPr>
          <p:nvPr>
            <p:ph type="sldNum" sz="quarter" idx="12"/>
          </p:nvPr>
        </p:nvSpPr>
        <p:spPr/>
        <p:txBody>
          <a:bodyPr/>
          <a:lstStyle/>
          <a:p>
            <a:fld id="{355124D6-B63E-43F8-800B-A49973767DB3}" type="slidenum">
              <a:rPr lang="en-IN" smtClean="0"/>
              <a:pPr/>
              <a:t>91</a:t>
            </a:fld>
            <a:endParaRPr lang="en-IN"/>
          </a:p>
        </p:txBody>
      </p:sp>
    </p:spTree>
    <p:extLst>
      <p:ext uri="{BB962C8B-B14F-4D97-AF65-F5344CB8AC3E}">
        <p14:creationId xmlns:p14="http://schemas.microsoft.com/office/powerpoint/2010/main" val="40526344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928992" cy="706090"/>
          </a:xfrm>
        </p:spPr>
        <p:txBody>
          <a:bodyPr>
            <a:normAutofit fontScale="90000"/>
          </a:bodyPr>
          <a:lstStyle/>
          <a:p>
            <a:r>
              <a:rPr lang="en-IN" sz="3600" b="1" dirty="0" smtClean="0"/>
              <a:t>How Children Understand Death &amp; Grieve…cont.</a:t>
            </a:r>
            <a:endParaRPr lang="en-IN"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5487228"/>
              </p:ext>
            </p:extLst>
          </p:nvPr>
        </p:nvGraphicFramePr>
        <p:xfrm>
          <a:off x="251520" y="692696"/>
          <a:ext cx="8784976" cy="6086335"/>
        </p:xfrm>
        <a:graphic>
          <a:graphicData uri="http://schemas.openxmlformats.org/drawingml/2006/table">
            <a:tbl>
              <a:tblPr firstRow="1" firstCol="1" bandRow="1">
                <a:tableStyleId>{5C22544A-7EE6-4342-B048-85BDC9FD1C3A}</a:tableStyleId>
              </a:tblPr>
              <a:tblGrid>
                <a:gridCol w="864096"/>
                <a:gridCol w="2624046"/>
                <a:gridCol w="5296834"/>
              </a:tblGrid>
              <a:tr h="649111">
                <a:tc>
                  <a:txBody>
                    <a:bodyPr/>
                    <a:lstStyle/>
                    <a:p>
                      <a:pPr algn="just">
                        <a:lnSpc>
                          <a:spcPts val="1425"/>
                        </a:lnSpc>
                        <a:spcAft>
                          <a:spcPts val="0"/>
                        </a:spcAft>
                      </a:pPr>
                      <a:r>
                        <a:rPr lang="en-IN" sz="1600" dirty="0">
                          <a:effectLst/>
                        </a:rPr>
                        <a:t>Age group</a:t>
                      </a:r>
                      <a:endParaRPr lang="en-IN" sz="1600" b="1" dirty="0">
                        <a:effectLst/>
                        <a:latin typeface="Calibri"/>
                        <a:ea typeface="Calibri"/>
                        <a:cs typeface="Times New Roman"/>
                      </a:endParaRPr>
                    </a:p>
                  </a:txBody>
                  <a:tcPr marL="57351" marR="57351" marT="0" marB="0"/>
                </a:tc>
                <a:tc>
                  <a:txBody>
                    <a:bodyPr/>
                    <a:lstStyle/>
                    <a:p>
                      <a:pPr algn="just">
                        <a:lnSpc>
                          <a:spcPts val="1425"/>
                        </a:lnSpc>
                        <a:spcAft>
                          <a:spcPts val="0"/>
                        </a:spcAft>
                      </a:pPr>
                      <a:r>
                        <a:rPr lang="en-IN" sz="1600" dirty="0">
                          <a:effectLst/>
                        </a:rPr>
                        <a:t>Understanding of death</a:t>
                      </a:r>
                      <a:endParaRPr lang="en-IN" sz="1600" b="1" dirty="0">
                        <a:effectLst/>
                        <a:latin typeface="Calibri"/>
                        <a:ea typeface="Calibri"/>
                        <a:cs typeface="Times New Roman"/>
                      </a:endParaRPr>
                    </a:p>
                  </a:txBody>
                  <a:tcPr marL="57351" marR="57351" marT="0" marB="0"/>
                </a:tc>
                <a:tc>
                  <a:txBody>
                    <a:bodyPr/>
                    <a:lstStyle/>
                    <a:p>
                      <a:pPr algn="just">
                        <a:lnSpc>
                          <a:spcPts val="1425"/>
                        </a:lnSpc>
                        <a:spcAft>
                          <a:spcPts val="0"/>
                        </a:spcAft>
                      </a:pPr>
                      <a:r>
                        <a:rPr lang="en-IN" sz="1600" dirty="0">
                          <a:effectLst/>
                        </a:rPr>
                        <a:t>Patterns of grieving in children</a:t>
                      </a:r>
                      <a:endParaRPr lang="en-IN" sz="1600" b="1" dirty="0">
                        <a:effectLst/>
                        <a:latin typeface="Calibri"/>
                        <a:ea typeface="Calibri"/>
                        <a:cs typeface="Times New Roman"/>
                      </a:endParaRPr>
                    </a:p>
                  </a:txBody>
                  <a:tcPr marL="57351" marR="57351" marT="0" marB="0"/>
                </a:tc>
              </a:tr>
              <a:tr h="2298378">
                <a:tc>
                  <a:txBody>
                    <a:bodyPr/>
                    <a:lstStyle/>
                    <a:p>
                      <a:pPr algn="just">
                        <a:lnSpc>
                          <a:spcPts val="1425"/>
                        </a:lnSpc>
                        <a:spcAft>
                          <a:spcPts val="0"/>
                        </a:spcAft>
                      </a:pPr>
                      <a:r>
                        <a:rPr lang="en-IN" sz="1600" dirty="0">
                          <a:effectLst/>
                        </a:rPr>
                        <a:t>9-13 </a:t>
                      </a:r>
                      <a:r>
                        <a:rPr lang="en-IN" sz="1600" dirty="0" err="1">
                          <a:effectLst/>
                        </a:rPr>
                        <a:t>yrs</a:t>
                      </a:r>
                      <a:endParaRPr lang="en-IN" sz="1600" b="1" dirty="0">
                        <a:effectLst/>
                        <a:latin typeface="Calibri"/>
                        <a:ea typeface="Calibri"/>
                        <a:cs typeface="Times New Roman"/>
                      </a:endParaRPr>
                    </a:p>
                  </a:txBody>
                  <a:tcPr marL="59516" marR="59516" marT="0" marB="0"/>
                </a:tc>
                <a:tc>
                  <a:txBody>
                    <a:bodyPr/>
                    <a:lstStyle/>
                    <a:p>
                      <a:pPr marL="342900" lvl="0" indent="-342900" algn="just">
                        <a:lnSpc>
                          <a:spcPts val="1425"/>
                        </a:lnSpc>
                        <a:spcAft>
                          <a:spcPts val="0"/>
                        </a:spcAft>
                        <a:buFont typeface="Courier New"/>
                        <a:buChar char="o"/>
                      </a:pPr>
                      <a:r>
                        <a:rPr lang="en-IN" sz="1600" dirty="0">
                          <a:effectLst/>
                        </a:rPr>
                        <a:t>Child's understanding is nearer to adult understanding of death;</a:t>
                      </a:r>
                    </a:p>
                    <a:p>
                      <a:pPr marL="342900" lvl="0" indent="-342900" algn="just">
                        <a:lnSpc>
                          <a:spcPts val="1425"/>
                        </a:lnSpc>
                        <a:spcAft>
                          <a:spcPts val="0"/>
                        </a:spcAft>
                        <a:buFont typeface="Courier New"/>
                        <a:buChar char="o"/>
                      </a:pPr>
                      <a:r>
                        <a:rPr lang="en-IN" sz="1600" dirty="0">
                          <a:effectLst/>
                        </a:rPr>
                        <a:t>More aware of finality of death and impact the death has on them.</a:t>
                      </a:r>
                      <a:endParaRPr lang="en-IN" sz="1600" b="1" dirty="0">
                        <a:effectLst/>
                        <a:latin typeface="Calibri"/>
                        <a:ea typeface="Calibri"/>
                        <a:cs typeface="Times New Roman"/>
                      </a:endParaRPr>
                    </a:p>
                  </a:txBody>
                  <a:tcPr marL="59516" marR="59516" marT="0" marB="0"/>
                </a:tc>
                <a:tc>
                  <a:txBody>
                    <a:bodyPr/>
                    <a:lstStyle/>
                    <a:p>
                      <a:pPr marL="342900" lvl="0" indent="-342900" algn="just">
                        <a:lnSpc>
                          <a:spcPts val="1425"/>
                        </a:lnSpc>
                        <a:spcAft>
                          <a:spcPts val="0"/>
                        </a:spcAft>
                        <a:buFont typeface="Courier New"/>
                        <a:buChar char="o"/>
                      </a:pPr>
                      <a:r>
                        <a:rPr lang="en-IN" sz="1600" dirty="0">
                          <a:effectLst/>
                        </a:rPr>
                        <a:t>Concerned with how their world will change;</a:t>
                      </a:r>
                    </a:p>
                    <a:p>
                      <a:pPr marL="342900" lvl="0" indent="-342900" algn="just">
                        <a:lnSpc>
                          <a:spcPts val="1425"/>
                        </a:lnSpc>
                        <a:spcAft>
                          <a:spcPts val="0"/>
                        </a:spcAft>
                        <a:buFont typeface="Courier New"/>
                        <a:buChar char="o"/>
                      </a:pPr>
                      <a:r>
                        <a:rPr lang="en-IN" sz="1600" dirty="0">
                          <a:effectLst/>
                        </a:rPr>
                        <a:t>Questions have stopped</a:t>
                      </a:r>
                    </a:p>
                    <a:p>
                      <a:pPr marL="342900" lvl="0" indent="-342900" algn="just">
                        <a:lnSpc>
                          <a:spcPts val="1425"/>
                        </a:lnSpc>
                        <a:spcAft>
                          <a:spcPts val="0"/>
                        </a:spcAft>
                        <a:buFont typeface="Courier New"/>
                        <a:buChar char="o"/>
                      </a:pPr>
                      <a:r>
                        <a:rPr lang="en-IN" sz="1600" dirty="0">
                          <a:effectLst/>
                        </a:rPr>
                        <a:t>Fragile independence</a:t>
                      </a:r>
                    </a:p>
                    <a:p>
                      <a:pPr marL="342900" lvl="0" indent="-342900" algn="just">
                        <a:lnSpc>
                          <a:spcPts val="1425"/>
                        </a:lnSpc>
                        <a:spcAft>
                          <a:spcPts val="0"/>
                        </a:spcAft>
                        <a:buFont typeface="Courier New"/>
                        <a:buChar char="o"/>
                      </a:pPr>
                      <a:r>
                        <a:rPr lang="en-IN" sz="1600" dirty="0">
                          <a:effectLst/>
                        </a:rPr>
                        <a:t>Self-conscious about their fears (of own death, remaining parents)- Reluctant to open up</a:t>
                      </a:r>
                    </a:p>
                    <a:p>
                      <a:pPr marL="342900" lvl="0" indent="-342900" algn="just">
                        <a:lnSpc>
                          <a:spcPts val="1425"/>
                        </a:lnSpc>
                        <a:spcAft>
                          <a:spcPts val="0"/>
                        </a:spcAft>
                        <a:buFont typeface="Courier New"/>
                        <a:buChar char="o"/>
                      </a:pPr>
                      <a:r>
                        <a:rPr lang="en-IN" sz="1600" dirty="0">
                          <a:effectLst/>
                        </a:rPr>
                        <a:t>Delayed reactions - at first seems as if nothing has happened, then grief reaction May show strong degree of affect</a:t>
                      </a:r>
                    </a:p>
                    <a:p>
                      <a:pPr marL="342900" lvl="0" indent="-342900" algn="just">
                        <a:lnSpc>
                          <a:spcPts val="1425"/>
                        </a:lnSpc>
                        <a:spcAft>
                          <a:spcPts val="0"/>
                        </a:spcAft>
                        <a:buFont typeface="Courier New"/>
                        <a:buChar char="o"/>
                      </a:pPr>
                      <a:r>
                        <a:rPr lang="en-IN" sz="1600" dirty="0">
                          <a:effectLst/>
                        </a:rPr>
                        <a:t>Disrupted relationships with peers</a:t>
                      </a:r>
                    </a:p>
                    <a:p>
                      <a:pPr marL="342900" lvl="0" indent="-342900" algn="just">
                        <a:lnSpc>
                          <a:spcPts val="1425"/>
                        </a:lnSpc>
                        <a:spcAft>
                          <a:spcPts val="0"/>
                        </a:spcAft>
                        <a:buFont typeface="Courier New"/>
                        <a:buChar char="o"/>
                      </a:pPr>
                      <a:r>
                        <a:rPr lang="en-IN" sz="1600" dirty="0">
                          <a:effectLst/>
                        </a:rPr>
                        <a:t>Increased anger, guilt</a:t>
                      </a:r>
                    </a:p>
                    <a:p>
                      <a:pPr marL="342900" lvl="0" indent="-342900" algn="just">
                        <a:lnSpc>
                          <a:spcPts val="1425"/>
                        </a:lnSpc>
                        <a:spcAft>
                          <a:spcPts val="0"/>
                        </a:spcAft>
                        <a:buFont typeface="Courier New"/>
                        <a:buChar char="o"/>
                      </a:pPr>
                      <a:r>
                        <a:rPr lang="en-IN" sz="1600" dirty="0">
                          <a:effectLst/>
                        </a:rPr>
                        <a:t>Somatic symptoms</a:t>
                      </a:r>
                    </a:p>
                    <a:p>
                      <a:pPr marL="342900" lvl="0" indent="-342900" algn="just">
                        <a:lnSpc>
                          <a:spcPts val="1425"/>
                        </a:lnSpc>
                        <a:spcAft>
                          <a:spcPts val="1400"/>
                        </a:spcAft>
                        <a:buFont typeface="Courier New"/>
                        <a:buChar char="o"/>
                      </a:pPr>
                      <a:r>
                        <a:rPr lang="en-IN" sz="1600" dirty="0">
                          <a:effectLst/>
                        </a:rPr>
                        <a:t>School phobia</a:t>
                      </a:r>
                      <a:endParaRPr lang="en-IN" sz="1600" b="1" dirty="0">
                        <a:effectLst/>
                        <a:latin typeface="Calibri"/>
                        <a:ea typeface="Calibri"/>
                        <a:cs typeface="Times New Roman"/>
                      </a:endParaRPr>
                    </a:p>
                  </a:txBody>
                  <a:tcPr marL="59516" marR="59516" marT="0" marB="0"/>
                </a:tc>
              </a:tr>
              <a:tr h="3138846">
                <a:tc>
                  <a:txBody>
                    <a:bodyPr/>
                    <a:lstStyle/>
                    <a:p>
                      <a:pPr algn="just">
                        <a:lnSpc>
                          <a:spcPts val="1425"/>
                        </a:lnSpc>
                        <a:spcAft>
                          <a:spcPts val="0"/>
                        </a:spcAft>
                      </a:pPr>
                      <a:r>
                        <a:rPr lang="en-IN" sz="1600">
                          <a:effectLst/>
                        </a:rPr>
                        <a:t>13-18yrs</a:t>
                      </a:r>
                      <a:endParaRPr lang="en-IN" sz="1600" b="1">
                        <a:effectLst/>
                        <a:latin typeface="Calibri"/>
                        <a:ea typeface="Calibri"/>
                        <a:cs typeface="Times New Roman"/>
                      </a:endParaRPr>
                    </a:p>
                  </a:txBody>
                  <a:tcPr marL="59516" marR="59516" marT="0" marB="0"/>
                </a:tc>
                <a:tc>
                  <a:txBody>
                    <a:bodyPr/>
                    <a:lstStyle/>
                    <a:p>
                      <a:pPr marL="285750" indent="-285750" algn="just">
                        <a:lnSpc>
                          <a:spcPts val="1425"/>
                        </a:lnSpc>
                        <a:spcAft>
                          <a:spcPts val="0"/>
                        </a:spcAft>
                        <a:buFont typeface="Courier New" panose="02070309020205020404" pitchFamily="49" charset="0"/>
                        <a:buChar char="o"/>
                      </a:pPr>
                      <a:r>
                        <a:rPr lang="en-IN" sz="1600" dirty="0" smtClean="0">
                          <a:effectLst/>
                        </a:rPr>
                        <a:t>Death </a:t>
                      </a:r>
                      <a:r>
                        <a:rPr lang="en-IN" sz="1600" dirty="0">
                          <a:effectLst/>
                        </a:rPr>
                        <a:t>is viewed as an interruption. </a:t>
                      </a:r>
                      <a:endParaRPr lang="en-IN" sz="1600" dirty="0" smtClean="0">
                        <a:effectLst/>
                      </a:endParaRPr>
                    </a:p>
                    <a:p>
                      <a:pPr marL="285750" indent="-285750" algn="just">
                        <a:lnSpc>
                          <a:spcPts val="1425"/>
                        </a:lnSpc>
                        <a:spcAft>
                          <a:spcPts val="0"/>
                        </a:spcAft>
                        <a:buFont typeface="Courier New" panose="02070309020205020404" pitchFamily="49" charset="0"/>
                        <a:buChar char="o"/>
                      </a:pPr>
                      <a:r>
                        <a:rPr lang="en-IN" sz="1600" dirty="0" smtClean="0">
                          <a:effectLst/>
                        </a:rPr>
                        <a:t>Death </a:t>
                      </a:r>
                      <a:r>
                        <a:rPr lang="en-IN" sz="1600" dirty="0">
                          <a:effectLst/>
                        </a:rPr>
                        <a:t>is an enemy</a:t>
                      </a:r>
                    </a:p>
                    <a:p>
                      <a:pPr marL="285750" indent="-285750" algn="just">
                        <a:lnSpc>
                          <a:spcPts val="1425"/>
                        </a:lnSpc>
                        <a:spcAft>
                          <a:spcPts val="0"/>
                        </a:spcAft>
                        <a:buFont typeface="Courier New" panose="02070309020205020404" pitchFamily="49" charset="0"/>
                        <a:buChar char="o"/>
                      </a:pPr>
                      <a:r>
                        <a:rPr lang="en-IN" sz="1600" dirty="0" smtClean="0">
                          <a:effectLst/>
                        </a:rPr>
                        <a:t>Bodily </a:t>
                      </a:r>
                      <a:r>
                        <a:rPr lang="en-IN" sz="1600" dirty="0">
                          <a:effectLst/>
                        </a:rPr>
                        <a:t>changes emphasize growth and life.</a:t>
                      </a:r>
                    </a:p>
                    <a:p>
                      <a:pPr algn="just">
                        <a:lnSpc>
                          <a:spcPts val="1425"/>
                        </a:lnSpc>
                        <a:spcBef>
                          <a:spcPts val="1400"/>
                        </a:spcBef>
                        <a:spcAft>
                          <a:spcPts val="0"/>
                        </a:spcAft>
                      </a:pPr>
                      <a:r>
                        <a:rPr lang="en-IN" sz="1600" dirty="0">
                          <a:effectLst/>
                        </a:rPr>
                        <a:t> </a:t>
                      </a:r>
                      <a:endParaRPr lang="en-IN" sz="1600" b="1" dirty="0">
                        <a:effectLst/>
                        <a:latin typeface="Calibri"/>
                        <a:ea typeface="Calibri"/>
                        <a:cs typeface="Times New Roman"/>
                      </a:endParaRPr>
                    </a:p>
                  </a:txBody>
                  <a:tcPr marL="59516" marR="59516" marT="0" marB="0"/>
                </a:tc>
                <a:tc>
                  <a:txBody>
                    <a:bodyPr/>
                    <a:lstStyle/>
                    <a:p>
                      <a:pPr marL="285750" indent="-285750" algn="just">
                        <a:lnSpc>
                          <a:spcPts val="1425"/>
                        </a:lnSpc>
                        <a:spcAft>
                          <a:spcPts val="0"/>
                        </a:spcAft>
                        <a:buFont typeface="Courier New" panose="02070309020205020404" pitchFamily="49" charset="0"/>
                        <a:buChar char="o"/>
                      </a:pPr>
                      <a:r>
                        <a:rPr lang="en-IN" sz="1600" dirty="0" smtClean="0">
                          <a:effectLst/>
                        </a:rPr>
                        <a:t>Increased </a:t>
                      </a:r>
                      <a:r>
                        <a:rPr lang="en-IN" sz="1600" dirty="0">
                          <a:effectLst/>
                        </a:rPr>
                        <a:t>vulnerability due to many other changes</a:t>
                      </a:r>
                    </a:p>
                    <a:p>
                      <a:pPr marL="285750" indent="-285750" algn="just">
                        <a:lnSpc>
                          <a:spcPts val="1425"/>
                        </a:lnSpc>
                        <a:spcAft>
                          <a:spcPts val="0"/>
                        </a:spcAft>
                        <a:buFont typeface="Courier New" panose="02070309020205020404" pitchFamily="49" charset="0"/>
                        <a:buChar char="o"/>
                      </a:pPr>
                      <a:r>
                        <a:rPr lang="en-IN" sz="1600" dirty="0" smtClean="0">
                          <a:effectLst/>
                        </a:rPr>
                        <a:t>A </a:t>
                      </a:r>
                      <a:r>
                        <a:rPr lang="en-IN" sz="1600" dirty="0">
                          <a:effectLst/>
                        </a:rPr>
                        <a:t>sense of future becomes part of their psychology</a:t>
                      </a:r>
                    </a:p>
                    <a:p>
                      <a:pPr marL="285750" indent="-285750" algn="just">
                        <a:lnSpc>
                          <a:spcPts val="1425"/>
                        </a:lnSpc>
                        <a:spcAft>
                          <a:spcPts val="0"/>
                        </a:spcAft>
                        <a:buFont typeface="Courier New" panose="02070309020205020404" pitchFamily="49" charset="0"/>
                        <a:buChar char="o"/>
                      </a:pPr>
                      <a:r>
                        <a:rPr lang="en-IN" sz="1600" dirty="0">
                          <a:effectLst/>
                        </a:rPr>
                        <a:t> Increased risk taking in effort to reduce anxiety or to defy fate</a:t>
                      </a:r>
                    </a:p>
                    <a:p>
                      <a:pPr marL="285750" indent="-285750" algn="just">
                        <a:lnSpc>
                          <a:spcPts val="1425"/>
                        </a:lnSpc>
                        <a:spcAft>
                          <a:spcPts val="0"/>
                        </a:spcAft>
                        <a:buFont typeface="Courier New" panose="02070309020205020404" pitchFamily="49" charset="0"/>
                        <a:buChar char="o"/>
                      </a:pPr>
                      <a:r>
                        <a:rPr lang="en-IN" sz="1600" dirty="0" smtClean="0">
                          <a:effectLst/>
                        </a:rPr>
                        <a:t>May </a:t>
                      </a:r>
                      <a:r>
                        <a:rPr lang="en-IN" sz="1600" dirty="0">
                          <a:effectLst/>
                        </a:rPr>
                        <a:t>show full range of affect or almost no affect</a:t>
                      </a:r>
                    </a:p>
                    <a:p>
                      <a:pPr marL="285750" indent="-285750" algn="just">
                        <a:lnSpc>
                          <a:spcPts val="1425"/>
                        </a:lnSpc>
                        <a:spcAft>
                          <a:spcPts val="0"/>
                        </a:spcAft>
                        <a:buFont typeface="Courier New" panose="02070309020205020404" pitchFamily="49" charset="0"/>
                        <a:buChar char="o"/>
                      </a:pPr>
                      <a:r>
                        <a:rPr lang="en-IN" sz="1600" dirty="0" smtClean="0">
                          <a:effectLst/>
                        </a:rPr>
                        <a:t>Wants </a:t>
                      </a:r>
                      <a:r>
                        <a:rPr lang="en-IN" sz="1600" dirty="0">
                          <a:effectLst/>
                        </a:rPr>
                        <a:t>to grieve with her/his peers not adults</a:t>
                      </a:r>
                    </a:p>
                    <a:p>
                      <a:pPr marL="285750" indent="-285750" algn="just">
                        <a:lnSpc>
                          <a:spcPts val="1425"/>
                        </a:lnSpc>
                        <a:spcAft>
                          <a:spcPts val="0"/>
                        </a:spcAft>
                        <a:buFont typeface="Courier New" panose="02070309020205020404" pitchFamily="49" charset="0"/>
                        <a:buChar char="o"/>
                      </a:pPr>
                      <a:r>
                        <a:rPr lang="en-IN" sz="1600" dirty="0" smtClean="0">
                          <a:effectLst/>
                        </a:rPr>
                        <a:t>May </a:t>
                      </a:r>
                      <a:r>
                        <a:rPr lang="en-IN" sz="1600" dirty="0">
                          <a:effectLst/>
                        </a:rPr>
                        <a:t>need permission to grieve</a:t>
                      </a:r>
                    </a:p>
                    <a:p>
                      <a:pPr marL="285750" indent="-285750" algn="just">
                        <a:lnSpc>
                          <a:spcPts val="1425"/>
                        </a:lnSpc>
                        <a:spcAft>
                          <a:spcPts val="0"/>
                        </a:spcAft>
                        <a:buFont typeface="Courier New" panose="02070309020205020404" pitchFamily="49" charset="0"/>
                        <a:buChar char="o"/>
                      </a:pPr>
                      <a:r>
                        <a:rPr lang="en-IN" sz="1600" dirty="0" smtClean="0">
                          <a:effectLst/>
                        </a:rPr>
                        <a:t>Suicidal </a:t>
                      </a:r>
                      <a:r>
                        <a:rPr lang="en-IN" sz="1600" dirty="0">
                          <a:effectLst/>
                        </a:rPr>
                        <a:t>thoughts</a:t>
                      </a:r>
                    </a:p>
                    <a:p>
                      <a:pPr marL="285750" indent="-285750" algn="just">
                        <a:lnSpc>
                          <a:spcPts val="1425"/>
                        </a:lnSpc>
                        <a:spcAft>
                          <a:spcPts val="0"/>
                        </a:spcAft>
                        <a:buFont typeface="Courier New" panose="02070309020205020404" pitchFamily="49" charset="0"/>
                        <a:buChar char="o"/>
                      </a:pPr>
                      <a:r>
                        <a:rPr lang="en-IN" sz="1600" dirty="0" smtClean="0">
                          <a:effectLst/>
                        </a:rPr>
                        <a:t>Represses </a:t>
                      </a:r>
                      <a:r>
                        <a:rPr lang="en-IN" sz="1600" dirty="0">
                          <a:effectLst/>
                        </a:rPr>
                        <a:t>sadness, feels anger, depression</a:t>
                      </a:r>
                    </a:p>
                    <a:p>
                      <a:pPr marL="285750" indent="-285750" algn="just">
                        <a:lnSpc>
                          <a:spcPts val="1425"/>
                        </a:lnSpc>
                        <a:spcAft>
                          <a:spcPts val="0"/>
                        </a:spcAft>
                        <a:buFont typeface="Courier New" panose="02070309020205020404" pitchFamily="49" charset="0"/>
                        <a:buChar char="o"/>
                      </a:pPr>
                      <a:r>
                        <a:rPr lang="en-IN" sz="1600" dirty="0" smtClean="0">
                          <a:effectLst/>
                        </a:rPr>
                        <a:t>Escapes</a:t>
                      </a:r>
                      <a:r>
                        <a:rPr lang="en-IN" sz="1600" dirty="0">
                          <a:effectLst/>
                        </a:rPr>
                        <a:t>; uses drugs or alcohol sexually acts out</a:t>
                      </a:r>
                    </a:p>
                    <a:p>
                      <a:pPr marL="285750" indent="-285750" algn="just">
                        <a:lnSpc>
                          <a:spcPts val="1425"/>
                        </a:lnSpc>
                        <a:spcAft>
                          <a:spcPts val="0"/>
                        </a:spcAft>
                        <a:buFont typeface="Courier New" panose="02070309020205020404" pitchFamily="49" charset="0"/>
                        <a:buChar char="o"/>
                      </a:pPr>
                      <a:r>
                        <a:rPr lang="en-IN" sz="1600" dirty="0" smtClean="0">
                          <a:effectLst/>
                        </a:rPr>
                        <a:t>Denial </a:t>
                      </a:r>
                      <a:r>
                        <a:rPr lang="en-IN" sz="1600" dirty="0">
                          <a:effectLst/>
                        </a:rPr>
                        <a:t>- tries not to think about it, doesn't want to talk about it</a:t>
                      </a:r>
                    </a:p>
                    <a:p>
                      <a:pPr marL="285750" indent="-285750" algn="just">
                        <a:lnSpc>
                          <a:spcPts val="1425"/>
                        </a:lnSpc>
                        <a:spcAft>
                          <a:spcPts val="0"/>
                        </a:spcAft>
                        <a:buFont typeface="Courier New" panose="02070309020205020404" pitchFamily="49" charset="0"/>
                        <a:buChar char="o"/>
                      </a:pPr>
                      <a:r>
                        <a:rPr lang="en-IN" sz="1600" dirty="0" smtClean="0">
                          <a:effectLst/>
                        </a:rPr>
                        <a:t>Difficulty </a:t>
                      </a:r>
                      <a:r>
                        <a:rPr lang="en-IN" sz="1600" dirty="0">
                          <a:effectLst/>
                        </a:rPr>
                        <a:t>with long term plans</a:t>
                      </a:r>
                    </a:p>
                    <a:p>
                      <a:pPr marL="285750" indent="-285750" algn="just">
                        <a:lnSpc>
                          <a:spcPts val="1425"/>
                        </a:lnSpc>
                        <a:spcAft>
                          <a:spcPts val="1400"/>
                        </a:spcAft>
                        <a:buFont typeface="Courier New" panose="02070309020205020404" pitchFamily="49" charset="0"/>
                        <a:buChar char="o"/>
                      </a:pPr>
                      <a:r>
                        <a:rPr lang="en-IN" sz="1600" dirty="0" smtClean="0">
                          <a:effectLst/>
                        </a:rPr>
                        <a:t>Somatic symptoms</a:t>
                      </a:r>
                    </a:p>
                    <a:p>
                      <a:pPr marL="285750" indent="-285750" algn="just">
                        <a:lnSpc>
                          <a:spcPts val="1425"/>
                        </a:lnSpc>
                        <a:spcAft>
                          <a:spcPts val="1400"/>
                        </a:spcAft>
                        <a:buFont typeface="Courier New" panose="02070309020205020404" pitchFamily="49" charset="0"/>
                        <a:buChar char="o"/>
                      </a:pPr>
                      <a:r>
                        <a:rPr lang="en-IN" sz="1600" dirty="0" smtClean="0">
                          <a:effectLst/>
                        </a:rPr>
                        <a:t>Questions </a:t>
                      </a:r>
                      <a:r>
                        <a:rPr lang="en-IN" sz="1600" dirty="0">
                          <a:effectLst/>
                        </a:rPr>
                        <a:t>religious/spiritual be????</a:t>
                      </a:r>
                      <a:endParaRPr lang="en-IN" sz="1600" b="1" dirty="0">
                        <a:effectLst/>
                        <a:latin typeface="Calibri"/>
                        <a:ea typeface="Calibri"/>
                        <a:cs typeface="Times New Roman"/>
                      </a:endParaRPr>
                    </a:p>
                  </a:txBody>
                  <a:tcPr marL="59516" marR="59516" marT="0" marB="0"/>
                </a:tc>
              </a:tr>
            </a:tbl>
          </a:graphicData>
        </a:graphic>
      </p:graphicFrame>
      <p:sp>
        <p:nvSpPr>
          <p:cNvPr id="5" name="Slide Number Placeholder 4"/>
          <p:cNvSpPr>
            <a:spLocks noGrp="1"/>
          </p:cNvSpPr>
          <p:nvPr>
            <p:ph type="sldNum" sz="quarter" idx="12"/>
          </p:nvPr>
        </p:nvSpPr>
        <p:spPr/>
        <p:txBody>
          <a:bodyPr/>
          <a:lstStyle/>
          <a:p>
            <a:fld id="{355124D6-B63E-43F8-800B-A49973767DB3}" type="slidenum">
              <a:rPr lang="en-IN" smtClean="0"/>
              <a:pPr/>
              <a:t>92</a:t>
            </a:fld>
            <a:endParaRPr lang="en-IN"/>
          </a:p>
        </p:txBody>
      </p:sp>
    </p:spTree>
    <p:extLst>
      <p:ext uri="{BB962C8B-B14F-4D97-AF65-F5344CB8AC3E}">
        <p14:creationId xmlns:p14="http://schemas.microsoft.com/office/powerpoint/2010/main" val="101748985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785926"/>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Activity : How do you explain death to children?</a:t>
            </a:r>
            <a:br>
              <a:rPr lang="en-US" b="1" dirty="0" smtClean="0"/>
            </a:br>
            <a:endParaRPr lang="en-IN" dirty="0"/>
          </a:p>
        </p:txBody>
      </p:sp>
      <p:sp>
        <p:nvSpPr>
          <p:cNvPr id="3" name="Content Placeholder 2"/>
          <p:cNvSpPr>
            <a:spLocks noGrp="1"/>
          </p:cNvSpPr>
          <p:nvPr>
            <p:ph idx="1"/>
          </p:nvPr>
        </p:nvSpPr>
        <p:spPr>
          <a:xfrm>
            <a:off x="179512" y="1285860"/>
            <a:ext cx="8750206" cy="5429288"/>
          </a:xfrm>
        </p:spPr>
        <p:txBody>
          <a:bodyPr>
            <a:normAutofit fontScale="92500" lnSpcReduction="20000"/>
          </a:bodyPr>
          <a:lstStyle/>
          <a:p>
            <a:pPr marL="0" indent="0"/>
            <a:r>
              <a:rPr lang="en-IN" sz="3000" b="1" dirty="0" smtClean="0"/>
              <a:t>What types of questions do children ask when a death occurs?</a:t>
            </a:r>
          </a:p>
          <a:p>
            <a:pPr marL="0" indent="0"/>
            <a:r>
              <a:rPr lang="en-IN" sz="3000" b="1" dirty="0" smtClean="0"/>
              <a:t>Generate questions.</a:t>
            </a:r>
          </a:p>
          <a:p>
            <a:pPr marL="0" indent="0">
              <a:buNone/>
            </a:pPr>
            <a:r>
              <a:rPr lang="en-IN" dirty="0" smtClean="0"/>
              <a:t>For example:</a:t>
            </a:r>
            <a:endParaRPr lang="en-IN" dirty="0"/>
          </a:p>
          <a:p>
            <a:r>
              <a:rPr lang="en-US" dirty="0" smtClean="0"/>
              <a:t>Where </a:t>
            </a:r>
            <a:r>
              <a:rPr lang="en-US" dirty="0"/>
              <a:t>did dad go</a:t>
            </a:r>
            <a:r>
              <a:rPr lang="en-US" dirty="0" smtClean="0"/>
              <a:t>?</a:t>
            </a:r>
            <a:endParaRPr lang="en-IN" dirty="0"/>
          </a:p>
          <a:p>
            <a:r>
              <a:rPr lang="en-US" dirty="0" smtClean="0"/>
              <a:t>Is </a:t>
            </a:r>
            <a:r>
              <a:rPr lang="en-US" dirty="0"/>
              <a:t>he coming back</a:t>
            </a:r>
            <a:r>
              <a:rPr lang="en-US" dirty="0" smtClean="0"/>
              <a:t>?</a:t>
            </a:r>
            <a:endParaRPr lang="en-IN" dirty="0"/>
          </a:p>
          <a:p>
            <a:r>
              <a:rPr lang="en-US" dirty="0" smtClean="0"/>
              <a:t>Does </a:t>
            </a:r>
            <a:r>
              <a:rPr lang="en-US" dirty="0"/>
              <a:t>he know where I am now</a:t>
            </a:r>
            <a:r>
              <a:rPr lang="en-US" dirty="0" smtClean="0"/>
              <a:t>?</a:t>
            </a:r>
            <a:endParaRPr lang="en-IN" dirty="0"/>
          </a:p>
          <a:p>
            <a:r>
              <a:rPr lang="en-US" dirty="0" smtClean="0"/>
              <a:t>Did </a:t>
            </a:r>
            <a:r>
              <a:rPr lang="en-US" dirty="0"/>
              <a:t>he go away because he was angry with me</a:t>
            </a:r>
            <a:r>
              <a:rPr lang="en-US" dirty="0" smtClean="0"/>
              <a:t>?</a:t>
            </a:r>
          </a:p>
          <a:p>
            <a:r>
              <a:rPr lang="en-US" dirty="0" smtClean="0"/>
              <a:t>Will mamma also go away?</a:t>
            </a:r>
            <a:endParaRPr lang="en-IN" dirty="0"/>
          </a:p>
          <a:p>
            <a:r>
              <a:rPr lang="en-US" dirty="0" smtClean="0"/>
              <a:t>Where </a:t>
            </a:r>
            <a:r>
              <a:rPr lang="en-US" dirty="0"/>
              <a:t>do people who die go</a:t>
            </a:r>
            <a:r>
              <a:rPr lang="en-US" dirty="0" smtClean="0"/>
              <a:t>?</a:t>
            </a:r>
            <a:endParaRPr lang="en-IN" dirty="0"/>
          </a:p>
          <a:p>
            <a:r>
              <a:rPr lang="en-US" dirty="0" smtClean="0"/>
              <a:t>So </a:t>
            </a:r>
            <a:r>
              <a:rPr lang="en-US" dirty="0"/>
              <a:t>people who die never come back</a:t>
            </a:r>
            <a:r>
              <a:rPr lang="en-US" dirty="0" smtClean="0"/>
              <a:t>?</a:t>
            </a:r>
            <a:endParaRPr lang="en-IN" dirty="0"/>
          </a:p>
          <a:p>
            <a:r>
              <a:rPr lang="en-US" dirty="0" smtClean="0"/>
              <a:t>Can </a:t>
            </a:r>
            <a:r>
              <a:rPr lang="en-US" dirty="0"/>
              <a:t>dad see me now, wherever he is? Does he know what I am </a:t>
            </a:r>
            <a:r>
              <a:rPr lang="en-US" dirty="0" smtClean="0"/>
              <a:t>doing?</a:t>
            </a:r>
            <a:endParaRPr lang="en-IN" dirty="0" smtClean="0"/>
          </a:p>
          <a:p>
            <a:pPr marL="0" indent="0"/>
            <a:r>
              <a:rPr lang="en-IN" sz="3000" b="1" dirty="0" smtClean="0"/>
              <a:t>What would you say? How would you answer these questions?</a:t>
            </a:r>
            <a:endParaRPr lang="en-IN" sz="3000" b="1" dirty="0"/>
          </a:p>
        </p:txBody>
      </p:sp>
      <p:sp>
        <p:nvSpPr>
          <p:cNvPr id="5" name="Slide Number Placeholder 4"/>
          <p:cNvSpPr>
            <a:spLocks noGrp="1"/>
          </p:cNvSpPr>
          <p:nvPr>
            <p:ph type="sldNum" sz="quarter" idx="12"/>
          </p:nvPr>
        </p:nvSpPr>
        <p:spPr/>
        <p:txBody>
          <a:bodyPr/>
          <a:lstStyle/>
          <a:p>
            <a:fld id="{355124D6-B63E-43F8-800B-A49973767DB3}" type="slidenum">
              <a:rPr lang="en-IN" smtClean="0"/>
              <a:pPr/>
              <a:t>93</a:t>
            </a:fld>
            <a:endParaRPr lang="en-IN"/>
          </a:p>
        </p:txBody>
      </p:sp>
    </p:spTree>
    <p:extLst>
      <p:ext uri="{BB962C8B-B14F-4D97-AF65-F5344CB8AC3E}">
        <p14:creationId xmlns:p14="http://schemas.microsoft.com/office/powerpoint/2010/main" val="229458876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483432" cy="928670"/>
          </a:xfrm>
        </p:spPr>
        <p:txBody>
          <a:bodyPr>
            <a:normAutofit/>
          </a:bodyPr>
          <a:lstStyle/>
          <a:p>
            <a:r>
              <a:rPr lang="en-IN" b="1" dirty="0" smtClean="0"/>
              <a:t>Focus of Loss and Grief Interventions</a:t>
            </a:r>
            <a:endParaRPr lang="en-IN" b="1" dirty="0"/>
          </a:p>
        </p:txBody>
      </p:sp>
      <p:sp>
        <p:nvSpPr>
          <p:cNvPr id="3" name="Content Placeholder 2"/>
          <p:cNvSpPr>
            <a:spLocks noGrp="1"/>
          </p:cNvSpPr>
          <p:nvPr>
            <p:ph idx="1"/>
          </p:nvPr>
        </p:nvSpPr>
        <p:spPr>
          <a:xfrm>
            <a:off x="0" y="1357298"/>
            <a:ext cx="8964488" cy="5384070"/>
          </a:xfrm>
        </p:spPr>
        <p:txBody>
          <a:bodyPr>
            <a:normAutofit fontScale="85000" lnSpcReduction="20000"/>
          </a:bodyPr>
          <a:lstStyle/>
          <a:p>
            <a:pPr lvl="0"/>
            <a:r>
              <a:rPr lang="en-US" sz="5100" dirty="0"/>
              <a:t>Adequate information—clear and comprehensible information about death. </a:t>
            </a:r>
            <a:endParaRPr lang="en-IN" sz="5100" b="1" dirty="0"/>
          </a:p>
          <a:p>
            <a:pPr lvl="0"/>
            <a:r>
              <a:rPr lang="en-US" sz="5100" dirty="0"/>
              <a:t>Continued routine activities—in the form of age-appropriate activities, such as play and school.  </a:t>
            </a:r>
            <a:endParaRPr lang="en-IN" sz="5100" b="1" dirty="0"/>
          </a:p>
          <a:p>
            <a:pPr lvl="0"/>
            <a:r>
              <a:rPr lang="en-US" sz="5100" dirty="0"/>
              <a:t>Fears and anxieties </a:t>
            </a:r>
            <a:r>
              <a:rPr lang="en-US" sz="5100" dirty="0" smtClean="0"/>
              <a:t>addressed/to </a:t>
            </a:r>
            <a:r>
              <a:rPr lang="en-US" sz="5100" dirty="0"/>
              <a:t>know that they will be cared for.</a:t>
            </a:r>
            <a:endParaRPr lang="en-IN" sz="5100" b="1" dirty="0"/>
          </a:p>
          <a:p>
            <a:pPr lvl="0"/>
            <a:r>
              <a:rPr lang="en-US" sz="5100" dirty="0"/>
              <a:t>Reassurance that they are not to </a:t>
            </a:r>
            <a:r>
              <a:rPr lang="en-US" sz="5100" dirty="0" smtClean="0"/>
              <a:t>blame.</a:t>
            </a:r>
          </a:p>
          <a:p>
            <a:pPr lvl="0"/>
            <a:r>
              <a:rPr lang="en-US" sz="5100" dirty="0" smtClean="0"/>
              <a:t>Soothing/ reassurance. </a:t>
            </a:r>
            <a:endParaRPr lang="en-IN" sz="5100" b="1" dirty="0"/>
          </a:p>
          <a:p>
            <a:endParaRPr lang="en-IN" dirty="0"/>
          </a:p>
        </p:txBody>
      </p:sp>
      <p:sp>
        <p:nvSpPr>
          <p:cNvPr id="5" name="Slide Number Placeholder 4"/>
          <p:cNvSpPr>
            <a:spLocks noGrp="1"/>
          </p:cNvSpPr>
          <p:nvPr>
            <p:ph type="sldNum" sz="quarter" idx="12"/>
          </p:nvPr>
        </p:nvSpPr>
        <p:spPr/>
        <p:txBody>
          <a:bodyPr/>
          <a:lstStyle/>
          <a:p>
            <a:fld id="{355124D6-B63E-43F8-800B-A49973767DB3}" type="slidenum">
              <a:rPr lang="en-IN" smtClean="0"/>
              <a:pPr/>
              <a:t>94</a:t>
            </a:fld>
            <a:endParaRPr lang="en-IN"/>
          </a:p>
        </p:txBody>
      </p:sp>
    </p:spTree>
    <p:extLst>
      <p:ext uri="{BB962C8B-B14F-4D97-AF65-F5344CB8AC3E}">
        <p14:creationId xmlns:p14="http://schemas.microsoft.com/office/powerpoint/2010/main" val="20868389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marL="0" indent="0">
              <a:buNone/>
            </a:pPr>
            <a:r>
              <a:rPr lang="en-IN" b="1" dirty="0" smtClean="0"/>
              <a:t>How to support child’s caregivers:</a:t>
            </a:r>
            <a:endParaRPr lang="en-IN" b="1" dirty="0"/>
          </a:p>
          <a:p>
            <a:pPr lvl="0"/>
            <a:r>
              <a:rPr lang="en-US" dirty="0"/>
              <a:t>Recognize and understand the impact of grief on child’s affect and behavior</a:t>
            </a:r>
            <a:endParaRPr lang="en-IN" b="1" dirty="0"/>
          </a:p>
          <a:p>
            <a:pPr lvl="0"/>
            <a:r>
              <a:rPr lang="en-US" dirty="0"/>
              <a:t>Model open and direct communication about </a:t>
            </a:r>
            <a:r>
              <a:rPr lang="en-US" dirty="0" smtClean="0"/>
              <a:t>death. </a:t>
            </a:r>
            <a:endParaRPr lang="en-IN" b="1" dirty="0"/>
          </a:p>
          <a:p>
            <a:pPr lvl="0"/>
            <a:r>
              <a:rPr lang="en-US" dirty="0"/>
              <a:t>Help the family talk openly and directly about the </a:t>
            </a:r>
            <a:r>
              <a:rPr lang="en-US" dirty="0" smtClean="0"/>
              <a:t>death. </a:t>
            </a:r>
            <a:endParaRPr lang="en-IN" b="1" dirty="0"/>
          </a:p>
          <a:p>
            <a:endParaRPr lang="en-IN" dirty="0"/>
          </a:p>
        </p:txBody>
      </p:sp>
      <p:sp>
        <p:nvSpPr>
          <p:cNvPr id="4" name="Slide Number Placeholder 3"/>
          <p:cNvSpPr>
            <a:spLocks noGrp="1"/>
          </p:cNvSpPr>
          <p:nvPr>
            <p:ph type="sldNum" sz="quarter" idx="12"/>
          </p:nvPr>
        </p:nvSpPr>
        <p:spPr/>
        <p:txBody>
          <a:bodyPr/>
          <a:lstStyle/>
          <a:p>
            <a:fld id="{355124D6-B63E-43F8-800B-A49973767DB3}" type="slidenum">
              <a:rPr lang="en-IN" smtClean="0"/>
              <a:pPr/>
              <a:t>95</a:t>
            </a:fld>
            <a:endParaRPr lang="en-IN"/>
          </a:p>
        </p:txBody>
      </p:sp>
    </p:spTree>
    <p:extLst>
      <p:ext uri="{BB962C8B-B14F-4D97-AF65-F5344CB8AC3E}">
        <p14:creationId xmlns:p14="http://schemas.microsoft.com/office/powerpoint/2010/main" val="7688472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2405"/>
            <a:ext cx="7772400" cy="850106"/>
          </a:xfrm>
        </p:spPr>
        <p:txBody>
          <a:bodyPr/>
          <a:lstStyle/>
          <a:p>
            <a:r>
              <a:rPr lang="en-IN" dirty="0" smtClean="0"/>
              <a:t>Last Thoughts on Grief…</a:t>
            </a:r>
            <a:endParaRPr lang="en-IN"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96</a:t>
            </a:fld>
            <a:endParaRPr lang="en-IN"/>
          </a:p>
        </p:txBody>
      </p:sp>
      <p:sp>
        <p:nvSpPr>
          <p:cNvPr id="4" name="Content Placeholder 3"/>
          <p:cNvSpPr>
            <a:spLocks noGrp="1"/>
          </p:cNvSpPr>
          <p:nvPr>
            <p:ph sz="quarter" idx="1"/>
          </p:nvPr>
        </p:nvSpPr>
        <p:spPr>
          <a:xfrm>
            <a:off x="179512" y="908720"/>
            <a:ext cx="8784976" cy="5616624"/>
          </a:xfrm>
        </p:spPr>
        <p:txBody>
          <a:bodyPr/>
          <a:lstStyle/>
          <a:p>
            <a:r>
              <a:rPr lang="en-IN" dirty="0"/>
              <a:t>Working with Silences…</a:t>
            </a:r>
          </a:p>
          <a:p>
            <a:r>
              <a:rPr lang="en-IN" dirty="0"/>
              <a:t>Is it </a:t>
            </a:r>
            <a:r>
              <a:rPr lang="en-IN" dirty="0" smtClean="0"/>
              <a:t>alright to </a:t>
            </a:r>
            <a:r>
              <a:rPr lang="en-IN" dirty="0"/>
              <a:t>cry along with the child?</a:t>
            </a:r>
          </a:p>
          <a:p>
            <a:r>
              <a:rPr lang="en-IN" dirty="0"/>
              <a:t>When the child has been told an untruth to hide information about death…</a:t>
            </a:r>
          </a:p>
          <a:p>
            <a:r>
              <a:rPr lang="en-IN" dirty="0"/>
              <a:t>Can the child be encouraged to keep an object as a memory of her loved one?</a:t>
            </a:r>
          </a:p>
          <a:p>
            <a:r>
              <a:rPr lang="en-IN" dirty="0"/>
              <a:t>Is it wrong to offer explanations about death in term of </a:t>
            </a:r>
            <a:r>
              <a:rPr lang="en-IN" dirty="0" smtClean="0"/>
              <a:t>religious and non-religious beliefs</a:t>
            </a:r>
            <a:r>
              <a:rPr lang="en-IN" dirty="0"/>
              <a:t>? Are beliefs akin to lies? </a:t>
            </a:r>
          </a:p>
          <a:p>
            <a:endParaRPr lang="en-IN" dirty="0"/>
          </a:p>
        </p:txBody>
      </p:sp>
    </p:spTree>
    <p:extLst>
      <p:ext uri="{BB962C8B-B14F-4D97-AF65-F5344CB8AC3E}">
        <p14:creationId xmlns:p14="http://schemas.microsoft.com/office/powerpoint/2010/main" val="22873650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786210"/>
          </a:xfrm>
        </p:spPr>
        <p:txBody>
          <a:bodyPr>
            <a:normAutofit/>
          </a:bodyPr>
          <a:lstStyle/>
          <a:p>
            <a:r>
              <a:rPr lang="en-IN" b="1" dirty="0" smtClean="0"/>
              <a:t>B. Personal Safety Issues for Pre-Schoolers</a:t>
            </a:r>
            <a:endParaRPr lang="en-IN"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97</a:t>
            </a:fld>
            <a:endParaRPr lang="en-IN"/>
          </a:p>
        </p:txBody>
      </p:sp>
      <p:sp>
        <p:nvSpPr>
          <p:cNvPr id="4" name="Content Placeholder 3"/>
          <p:cNvSpPr>
            <a:spLocks noGrp="1"/>
          </p:cNvSpPr>
          <p:nvPr>
            <p:ph sz="quarter" idx="1"/>
          </p:nvPr>
        </p:nvSpPr>
        <p:spPr>
          <a:xfrm>
            <a:off x="914400" y="2204864"/>
            <a:ext cx="7772400" cy="3814936"/>
          </a:xfrm>
        </p:spPr>
        <p:txBody>
          <a:bodyPr/>
          <a:lstStyle/>
          <a:p>
            <a:r>
              <a:rPr lang="en-IN" dirty="0" smtClean="0"/>
              <a:t>What is child sexual abuse?</a:t>
            </a:r>
          </a:p>
          <a:p>
            <a:r>
              <a:rPr lang="en-IN" dirty="0" smtClean="0"/>
              <a:t>When to suspect CSA in pre-schoolers?</a:t>
            </a:r>
          </a:p>
          <a:p>
            <a:r>
              <a:rPr lang="en-IN" dirty="0" smtClean="0"/>
              <a:t>What to do if CSA occurs? (Emergency response)</a:t>
            </a:r>
          </a:p>
          <a:p>
            <a:r>
              <a:rPr lang="en-IN" dirty="0" smtClean="0"/>
              <a:t>How to teach children about personal safety? (Prevention of CSA)</a:t>
            </a:r>
            <a:endParaRPr lang="en-IN" dirty="0"/>
          </a:p>
        </p:txBody>
      </p:sp>
    </p:spTree>
    <p:extLst>
      <p:ext uri="{BB962C8B-B14F-4D97-AF65-F5344CB8AC3E}">
        <p14:creationId xmlns:p14="http://schemas.microsoft.com/office/powerpoint/2010/main" val="1550111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643182"/>
            <a:ext cx="7772400" cy="1143000"/>
          </a:xfrm>
        </p:spPr>
        <p:txBody>
          <a:bodyPr>
            <a:normAutofit/>
          </a:bodyPr>
          <a:lstStyle/>
          <a:p>
            <a:pPr algn="ctr"/>
            <a:r>
              <a:rPr lang="en-IN" sz="4800" b="1" dirty="0" smtClean="0"/>
              <a:t>Child Sexual Abuse Basics</a:t>
            </a:r>
            <a:endParaRPr lang="en-IN" sz="4800" b="1" dirty="0"/>
          </a:p>
        </p:txBody>
      </p:sp>
      <p:sp>
        <p:nvSpPr>
          <p:cNvPr id="3" name="Slide Number Placeholder 2"/>
          <p:cNvSpPr>
            <a:spLocks noGrp="1"/>
          </p:cNvSpPr>
          <p:nvPr>
            <p:ph type="sldNum" sz="quarter" idx="12"/>
          </p:nvPr>
        </p:nvSpPr>
        <p:spPr/>
        <p:txBody>
          <a:bodyPr/>
          <a:lstStyle/>
          <a:p>
            <a:fld id="{F42C4A4B-6EFE-42E2-BAF9-5D545D2F71FF}" type="slidenum">
              <a:rPr lang="en-IN" smtClean="0"/>
              <a:pPr/>
              <a:t>98</a:t>
            </a:fld>
            <a:endParaRPr lang="en-IN"/>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en-IN" b="1" dirty="0" smtClean="0"/>
              <a:t>What is CSA?</a:t>
            </a:r>
            <a:endParaRPr lang="en-IN" b="1" dirty="0"/>
          </a:p>
        </p:txBody>
      </p:sp>
      <p:sp>
        <p:nvSpPr>
          <p:cNvPr id="3" name="Content Placeholder 2"/>
          <p:cNvSpPr>
            <a:spLocks noGrp="1"/>
          </p:cNvSpPr>
          <p:nvPr>
            <p:ph idx="1"/>
          </p:nvPr>
        </p:nvSpPr>
        <p:spPr>
          <a:xfrm>
            <a:off x="323528" y="980728"/>
            <a:ext cx="8363272" cy="5544616"/>
          </a:xfrm>
        </p:spPr>
        <p:txBody>
          <a:bodyPr>
            <a:normAutofit/>
          </a:bodyPr>
          <a:lstStyle/>
          <a:p>
            <a:r>
              <a:rPr lang="en-IN" dirty="0"/>
              <a:t>an interaction between a child and an adult where the child </a:t>
            </a:r>
            <a:r>
              <a:rPr lang="en-IN" dirty="0" smtClean="0"/>
              <a:t>Is </a:t>
            </a:r>
            <a:r>
              <a:rPr lang="en-IN" dirty="0"/>
              <a:t>used for sexual stimulation. </a:t>
            </a:r>
            <a:endParaRPr lang="en-IN" dirty="0" smtClean="0"/>
          </a:p>
          <a:p>
            <a:r>
              <a:rPr lang="en-IN" dirty="0"/>
              <a:t>exploration of sexuality between a minor, traditionally understood as below 18 years of age, could be exploitative if the age difference between them is more than 5 years</a:t>
            </a:r>
            <a:r>
              <a:rPr lang="en-IN" dirty="0" smtClean="0"/>
              <a:t>.</a:t>
            </a:r>
          </a:p>
          <a:p>
            <a:r>
              <a:rPr lang="en-IN" dirty="0"/>
              <a:t>not restricted to </a:t>
            </a:r>
            <a:r>
              <a:rPr lang="en-IN" dirty="0" smtClean="0"/>
              <a:t>rape/penetrative </a:t>
            </a:r>
            <a:r>
              <a:rPr lang="en-IN" dirty="0"/>
              <a:t>genital </a:t>
            </a:r>
            <a:r>
              <a:rPr lang="en-IN" dirty="0" smtClean="0"/>
              <a:t>contact.</a:t>
            </a:r>
          </a:p>
          <a:p>
            <a:r>
              <a:rPr lang="en-US" dirty="0"/>
              <a:t>digital handling of the child’s </a:t>
            </a:r>
            <a:r>
              <a:rPr lang="en-US" dirty="0" smtClean="0"/>
              <a:t>genitalia.</a:t>
            </a:r>
            <a:endParaRPr lang="en-IN" dirty="0" smtClean="0"/>
          </a:p>
          <a:p>
            <a:r>
              <a:rPr lang="en-IN" dirty="0"/>
              <a:t>non-genital forms of sexual </a:t>
            </a:r>
            <a:r>
              <a:rPr lang="en-IN" dirty="0" smtClean="0"/>
              <a:t>touching.</a:t>
            </a:r>
          </a:p>
          <a:p>
            <a:r>
              <a:rPr lang="en-US" dirty="0"/>
              <a:t>non-contact forms of abuse for the pleasure of the perpetrator such as exposing the child to pornography or taking nude pictures of the </a:t>
            </a:r>
            <a:r>
              <a:rPr lang="en-US" dirty="0" smtClean="0"/>
              <a:t>child. </a:t>
            </a:r>
            <a:endParaRPr lang="en-IN" dirty="0" smtClean="0"/>
          </a:p>
          <a:p>
            <a:endParaRPr lang="en-IN" dirty="0"/>
          </a:p>
        </p:txBody>
      </p:sp>
    </p:spTree>
    <p:extLst>
      <p:ext uri="{BB962C8B-B14F-4D97-AF65-F5344CB8AC3E}">
        <p14:creationId xmlns:p14="http://schemas.microsoft.com/office/powerpoint/2010/main" val="290532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4128</TotalTime>
  <Words>9969</Words>
  <Application>Microsoft Office PowerPoint</Application>
  <PresentationFormat>On-screen Show (4:3)</PresentationFormat>
  <Paragraphs>1252</Paragraphs>
  <Slides>123</Slides>
  <Notes>0</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Equity</vt:lpstr>
      <vt:lpstr>PowerPoint Presentation</vt:lpstr>
      <vt:lpstr>Our Learning Objectives</vt:lpstr>
      <vt:lpstr>Our Learning Methods</vt:lpstr>
      <vt:lpstr>PowerPoint Presentation</vt:lpstr>
      <vt:lpstr>Setting the Tone…Re-Connecting with Your Childhood </vt:lpstr>
      <vt:lpstr>PowerPoint Presentation</vt:lpstr>
      <vt:lpstr> Identifying Child Developmental Needs &amp; How They are Impacted by Conflict/ War Situations</vt:lpstr>
      <vt:lpstr>PowerPoint Presentation</vt:lpstr>
      <vt:lpstr>PowerPoint Presentation</vt:lpstr>
      <vt:lpstr>PowerPoint Presentation</vt:lpstr>
      <vt:lpstr>Let’s Talk about Attachment…</vt:lpstr>
      <vt:lpstr>Physical Development</vt:lpstr>
      <vt:lpstr>Physical Skill Development Activities</vt:lpstr>
      <vt:lpstr>Social Development</vt:lpstr>
      <vt:lpstr>Social Skill Development Activities</vt:lpstr>
      <vt:lpstr>Language Development</vt:lpstr>
      <vt:lpstr>Speech and Language Skill Development Activities</vt:lpstr>
      <vt:lpstr>Cognitive Development</vt:lpstr>
      <vt:lpstr>Cognitive Skills Development Activities</vt:lpstr>
      <vt:lpstr>Emotional Development</vt:lpstr>
      <vt:lpstr>Activities for Emotional Development</vt:lpstr>
      <vt:lpstr>Vulnerability of Pre-Schoolers</vt:lpstr>
      <vt:lpstr>Difference between Pre-school Children and Older Children?</vt:lpstr>
      <vt:lpstr>II. Children with Disabilities</vt:lpstr>
      <vt:lpstr>In your classroom…</vt:lpstr>
      <vt:lpstr>What is disability or developmental problem?</vt:lpstr>
      <vt:lpstr>Types of Disability</vt:lpstr>
      <vt:lpstr>PowerPoint Presentation</vt:lpstr>
      <vt:lpstr>10 Questions for Basic Disability Assessment</vt:lpstr>
      <vt:lpstr>Activity</vt:lpstr>
      <vt:lpstr>Screening for Disability: Ages 2 to 6 yrs</vt:lpstr>
      <vt:lpstr>PowerPoint Presentation</vt:lpstr>
      <vt:lpstr>PowerPoint Presentation</vt:lpstr>
      <vt:lpstr>PowerPoint Presentation</vt:lpstr>
      <vt:lpstr>PowerPoint Presentation</vt:lpstr>
      <vt:lpstr>Case Studies</vt:lpstr>
      <vt:lpstr>Responding to Physical and Intellectual Disabilities in Pre-Schoolers</vt:lpstr>
      <vt:lpstr>Severe Motor Skill Problems/ Cerebral Palsy</vt:lpstr>
      <vt:lpstr>Severe Speech and Language Problems</vt:lpstr>
      <vt:lpstr>Techniques for Teaching Self-Help Skills Training</vt:lpstr>
      <vt:lpstr>DAY 1/EVENING:  FILM SCREENING</vt:lpstr>
      <vt:lpstr>III. Common Emotional &amp; Behavioural Issues in Pre-School Children</vt:lpstr>
      <vt:lpstr>Identifying Common Emotional &amp; Behavioural Issues in Pre-Schoolers </vt:lpstr>
      <vt:lpstr>The Anxious Child…</vt:lpstr>
      <vt:lpstr>The Angry Child</vt:lpstr>
      <vt:lpstr>The Depressed Child</vt:lpstr>
      <vt:lpstr>Addressing Child Psychosocial &amp; Protection Issues: Levels of Response and Interventions</vt:lpstr>
      <vt:lpstr>PowerPoint Presentation</vt:lpstr>
      <vt:lpstr>Our Focus…</vt:lpstr>
      <vt:lpstr>IV. Communication Techniques with  Pre-School Children</vt:lpstr>
      <vt:lpstr>A. Talking with Young Children</vt:lpstr>
      <vt:lpstr>Skill 1: Getting to Know the Child</vt:lpstr>
      <vt:lpstr>PowerPoint Presentation</vt:lpstr>
      <vt:lpstr>PowerPoint Presentation</vt:lpstr>
      <vt:lpstr>PowerPoint Presentation</vt:lpstr>
      <vt:lpstr>Activity 1: Getting to Know the Child</vt:lpstr>
      <vt:lpstr>Skill 2: Listening and Interest</vt:lpstr>
      <vt:lpstr>PowerPoint Presentation</vt:lpstr>
      <vt:lpstr>Activity 2: Listening &amp; Interest</vt:lpstr>
      <vt:lpstr>PowerPoint Presentation</vt:lpstr>
      <vt:lpstr>Skill 3: Recognizing and Acknowledging Emotions</vt:lpstr>
      <vt:lpstr> Activity 3: Recognizing and Acknowledging Emotions</vt:lpstr>
      <vt:lpstr>Children’s Narratives  (Activity 3: Recognizing &amp; Acknowledging Emotions)</vt:lpstr>
      <vt:lpstr>Skill 4: Non Judgemental Attitude &amp; Acceptance</vt:lpstr>
      <vt:lpstr>Activity 4: Non-Judgemental Attitude</vt:lpstr>
      <vt:lpstr>  Teacher-Child conversations  (Activity 4: Non-Judgemental Attitude)</vt:lpstr>
      <vt:lpstr>PowerPoint Presentation</vt:lpstr>
      <vt:lpstr>B. Communication Techniques Using Other/ Creative Methods</vt:lpstr>
      <vt:lpstr>Use of Art</vt:lpstr>
      <vt:lpstr>Use of Stories</vt:lpstr>
      <vt:lpstr>Use of Dolls and Puppets</vt:lpstr>
      <vt:lpstr>Activity </vt:lpstr>
      <vt:lpstr>C. Some General Techniques to Engage with Children</vt:lpstr>
      <vt:lpstr>Communication should involve…</vt:lpstr>
      <vt:lpstr>Positive Engagement with Children with Disability and/or Behaviour Problems</vt:lpstr>
      <vt:lpstr>Use of Negative Reinforcement: What is NOT Acceptable</vt:lpstr>
      <vt:lpstr>PowerPoint Presentation</vt:lpstr>
      <vt:lpstr>Use of Negative Reinforcement: What is Acceptable</vt:lpstr>
      <vt:lpstr>Other Behaviour Management Strategies in the Classroom</vt:lpstr>
      <vt:lpstr>V. Understanding Traumatic Experiences in Pre-School Children</vt:lpstr>
      <vt:lpstr>Activity 1: Thinking about What Trauma Means</vt:lpstr>
      <vt:lpstr>PowerPoint Presentation</vt:lpstr>
      <vt:lpstr>Types of Trauma </vt:lpstr>
      <vt:lpstr>Impact of Trauma on Pre-Schoolers</vt:lpstr>
      <vt:lpstr>A. Loss, Grief, Death Experiences in Pre-Schoolers</vt:lpstr>
      <vt:lpstr>Young Children’s Understanding of Death/ How they Grieve</vt:lpstr>
      <vt:lpstr>Myth or Reality?</vt:lpstr>
      <vt:lpstr>When Loss/ Grief Occur</vt:lpstr>
      <vt:lpstr>Risk factors for Children experiencing loss and death</vt:lpstr>
      <vt:lpstr> Assessment of Loss and Grief Trauma </vt:lpstr>
      <vt:lpstr>How Children Understand Death &amp; Grieve</vt:lpstr>
      <vt:lpstr>How Children Understand Death &amp; Grieve…cont.</vt:lpstr>
      <vt:lpstr>   Activity : How do you explain death to children? </vt:lpstr>
      <vt:lpstr>Focus of Loss and Grief Interventions</vt:lpstr>
      <vt:lpstr>PowerPoint Presentation</vt:lpstr>
      <vt:lpstr>Last Thoughts on Grief…</vt:lpstr>
      <vt:lpstr>B. Personal Safety Issues for Pre-Schoolers</vt:lpstr>
      <vt:lpstr>Child Sexual Abuse Basics</vt:lpstr>
      <vt:lpstr>What is CSA?</vt:lpstr>
      <vt:lpstr>Perpetrators of CSA</vt:lpstr>
      <vt:lpstr>Where CSA Occurs</vt:lpstr>
      <vt:lpstr>How CSA Plays Out…What Happens then…</vt:lpstr>
      <vt:lpstr>How to Recognize Sexual Abuse in Pre-School Children</vt:lpstr>
      <vt:lpstr>Responding to Child Sexual Abuse</vt:lpstr>
      <vt:lpstr>Immediate/ Emergency Interventions</vt:lpstr>
      <vt:lpstr>PowerPoint Presentation</vt:lpstr>
      <vt:lpstr>PowerPoint Presentation</vt:lpstr>
      <vt:lpstr>Healing Work…lets try it out……</vt:lpstr>
      <vt:lpstr>…continuing…….</vt:lpstr>
      <vt:lpstr>Child Sexual Abuse Prevention</vt:lpstr>
      <vt:lpstr>Teaching Pre-Schoolers about Safety &amp; Protection</vt:lpstr>
      <vt:lpstr>Activity  (i): Safe Spaces and Safe People</vt:lpstr>
      <vt:lpstr>PowerPoint Presentation</vt:lpstr>
      <vt:lpstr>PowerPoint Presentation</vt:lpstr>
      <vt:lpstr>Activity  (ii): Privacy</vt:lpstr>
      <vt:lpstr>Activity (iii) : Body Mapping</vt:lpstr>
      <vt:lpstr>Activity (iv) : Boundaries &amp; Privacy  </vt:lpstr>
      <vt:lpstr>PowerPoint Presentation</vt:lpstr>
      <vt:lpstr>Picture 1</vt:lpstr>
      <vt:lpstr>Picture 2</vt:lpstr>
      <vt:lpstr>Picture 3</vt:lpstr>
      <vt:lpstr>PowerPoint Presentation</vt:lpstr>
      <vt:lpstr>Feedback &amp; 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Psychosocial Care for  Conflict-Affected Children in Syria</dc:title>
  <dc:creator>Sheila</dc:creator>
  <cp:lastModifiedBy>Admin</cp:lastModifiedBy>
  <cp:revision>526</cp:revision>
  <dcterms:created xsi:type="dcterms:W3CDTF">2013-04-13T09:00:20Z</dcterms:created>
  <dcterms:modified xsi:type="dcterms:W3CDTF">2017-07-05T04:33:19Z</dcterms:modified>
</cp:coreProperties>
</file>