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3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64" r:id="rId15"/>
    <p:sldId id="266" r:id="rId16"/>
    <p:sldId id="265" r:id="rId17"/>
    <p:sldId id="257" r:id="rId18"/>
    <p:sldId id="259" r:id="rId19"/>
    <p:sldId id="260" r:id="rId20"/>
    <p:sldId id="261" r:id="rId21"/>
    <p:sldId id="262" r:id="rId22"/>
    <p:sldId id="263" r:id="rId23"/>
    <p:sldId id="267" r:id="rId24"/>
    <p:sldId id="268" r:id="rId25"/>
    <p:sldId id="269" r:id="rId26"/>
    <p:sldId id="285" r:id="rId27"/>
    <p:sldId id="27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ABF8-3B2A-42D2-A212-FD3C8DFB9394}" type="datetimeFigureOut">
              <a:rPr lang="en-IN" smtClean="0"/>
              <a:t>16-08-2014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EA87F-E178-42EE-A9F4-93F0049CA5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6773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ABF8-3B2A-42D2-A212-FD3C8DFB9394}" type="datetimeFigureOut">
              <a:rPr lang="en-IN" smtClean="0"/>
              <a:t>16-08-2014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EA87F-E178-42EE-A9F4-93F0049CA5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2742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ABF8-3B2A-42D2-A212-FD3C8DFB9394}" type="datetimeFigureOut">
              <a:rPr lang="en-IN" smtClean="0"/>
              <a:t>16-08-2014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EA87F-E178-42EE-A9F4-93F0049CA5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6231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ABF8-3B2A-42D2-A212-FD3C8DFB9394}" type="datetimeFigureOut">
              <a:rPr lang="en-IN" smtClean="0"/>
              <a:t>16-08-2014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EA87F-E178-42EE-A9F4-93F0049CA5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5502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ABF8-3B2A-42D2-A212-FD3C8DFB9394}" type="datetimeFigureOut">
              <a:rPr lang="en-IN" smtClean="0"/>
              <a:t>16-08-2014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EA87F-E178-42EE-A9F4-93F0049CA5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2274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ABF8-3B2A-42D2-A212-FD3C8DFB9394}" type="datetimeFigureOut">
              <a:rPr lang="en-IN" smtClean="0"/>
              <a:t>16-08-2014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EA87F-E178-42EE-A9F4-93F0049CA5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9114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ABF8-3B2A-42D2-A212-FD3C8DFB9394}" type="datetimeFigureOut">
              <a:rPr lang="en-IN" smtClean="0"/>
              <a:t>16-08-2014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EA87F-E178-42EE-A9F4-93F0049CA5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4656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ABF8-3B2A-42D2-A212-FD3C8DFB9394}" type="datetimeFigureOut">
              <a:rPr lang="en-IN" smtClean="0"/>
              <a:t>16-08-2014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EA87F-E178-42EE-A9F4-93F0049CA5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1594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ABF8-3B2A-42D2-A212-FD3C8DFB9394}" type="datetimeFigureOut">
              <a:rPr lang="en-IN" smtClean="0"/>
              <a:t>16-08-2014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EA87F-E178-42EE-A9F4-93F0049CA5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7894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ABF8-3B2A-42D2-A212-FD3C8DFB9394}" type="datetimeFigureOut">
              <a:rPr lang="en-IN" smtClean="0"/>
              <a:t>16-08-2014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EA87F-E178-42EE-A9F4-93F0049CA5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492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AABF8-3B2A-42D2-A212-FD3C8DFB9394}" type="datetimeFigureOut">
              <a:rPr lang="en-IN" smtClean="0"/>
              <a:t>16-08-2014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EA87F-E178-42EE-A9F4-93F0049CA5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8906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AABF8-3B2A-42D2-A212-FD3C8DFB9394}" type="datetimeFigureOut">
              <a:rPr lang="en-IN" smtClean="0"/>
              <a:t>16-08-2014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EA87F-E178-42EE-A9F4-93F0049CA5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058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476672"/>
            <a:ext cx="8640960" cy="3816424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Understanding </a:t>
            </a:r>
            <a:br>
              <a:rPr lang="en-IN" b="1" dirty="0" smtClean="0"/>
            </a:br>
            <a:r>
              <a:rPr lang="en-IN" b="1" dirty="0" smtClean="0"/>
              <a:t>Psychosocial &amp; Mental Health Issues </a:t>
            </a:r>
            <a:br>
              <a:rPr lang="en-IN" b="1" dirty="0" smtClean="0"/>
            </a:br>
            <a:r>
              <a:rPr lang="en-IN" b="1" dirty="0" smtClean="0"/>
              <a:t>in Pre-School Children</a:t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sz="3600" b="1" dirty="0"/>
              <a:t>Orientation Workshop for  </a:t>
            </a:r>
            <a:br>
              <a:rPr lang="en-IN" sz="3600" b="1" dirty="0"/>
            </a:br>
            <a:r>
              <a:rPr lang="en-IN" sz="3600" b="1" dirty="0" err="1"/>
              <a:t>Anganwadi</a:t>
            </a:r>
            <a:r>
              <a:rPr lang="en-IN" sz="3600" b="1" dirty="0"/>
              <a:t> Teachers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581128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IN" b="1" dirty="0" smtClean="0">
                <a:solidFill>
                  <a:schemeClr val="tx1"/>
                </a:solidFill>
              </a:rPr>
              <a:t>18</a:t>
            </a:r>
            <a:r>
              <a:rPr lang="en-IN" b="1" baseline="30000" dirty="0" smtClean="0">
                <a:solidFill>
                  <a:schemeClr val="tx1"/>
                </a:solidFill>
              </a:rPr>
              <a:t>th</a:t>
            </a:r>
            <a:r>
              <a:rPr lang="en-IN" b="1" dirty="0" smtClean="0">
                <a:solidFill>
                  <a:schemeClr val="tx1"/>
                </a:solidFill>
              </a:rPr>
              <a:t> &amp; 19</a:t>
            </a:r>
            <a:r>
              <a:rPr lang="en-IN" b="1" baseline="30000" dirty="0" smtClean="0">
                <a:solidFill>
                  <a:schemeClr val="tx1"/>
                </a:solidFill>
              </a:rPr>
              <a:t>th</a:t>
            </a:r>
            <a:r>
              <a:rPr lang="en-IN" b="1" dirty="0" smtClean="0">
                <a:solidFill>
                  <a:schemeClr val="tx1"/>
                </a:solidFill>
              </a:rPr>
              <a:t>  August 2014</a:t>
            </a:r>
          </a:p>
          <a:p>
            <a:r>
              <a:rPr lang="en-IN" b="1" dirty="0" smtClean="0">
                <a:solidFill>
                  <a:schemeClr val="tx1"/>
                </a:solidFill>
              </a:rPr>
              <a:t>Community-Based Child &amp; Adolescent Mental Health Project</a:t>
            </a:r>
          </a:p>
          <a:p>
            <a:r>
              <a:rPr lang="en-IN" b="1" dirty="0" smtClean="0">
                <a:solidFill>
                  <a:schemeClr val="tx1"/>
                </a:solidFill>
              </a:rPr>
              <a:t>Dept. of Child &amp; Adolescent Psychiatry</a:t>
            </a:r>
          </a:p>
          <a:p>
            <a:r>
              <a:rPr lang="en-IN" b="1" dirty="0" smtClean="0">
                <a:solidFill>
                  <a:schemeClr val="tx1"/>
                </a:solidFill>
              </a:rPr>
              <a:t>NIMHANS, Bangalore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4243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Cognitive Development</a:t>
            </a:r>
            <a:endParaRPr lang="en-IN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A4B-6EFE-42E2-BAF9-5D545D2F71FF}" type="slidenum">
              <a:rPr lang="en-IN" smtClean="0"/>
              <a:pPr/>
              <a:t>10</a:t>
            </a:fld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435280" cy="5149552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Fund of information</a:t>
            </a:r>
          </a:p>
          <a:p>
            <a:r>
              <a:rPr lang="en-IN" dirty="0" smtClean="0"/>
              <a:t>Knowledge of use of objects</a:t>
            </a:r>
          </a:p>
          <a:p>
            <a:r>
              <a:rPr lang="en-IN" dirty="0" smtClean="0"/>
              <a:t>Ability to form associations</a:t>
            </a:r>
          </a:p>
          <a:p>
            <a:r>
              <a:rPr lang="en-IN" dirty="0" smtClean="0"/>
              <a:t>Ability to form categories</a:t>
            </a:r>
          </a:p>
          <a:p>
            <a:r>
              <a:rPr lang="en-IN" dirty="0" smtClean="0"/>
              <a:t>Sequencing and organizing abilities</a:t>
            </a:r>
          </a:p>
          <a:p>
            <a:r>
              <a:rPr lang="en-IN" dirty="0" smtClean="0"/>
              <a:t>Ability to understand concepts such as shape, size, distance, directions</a:t>
            </a:r>
          </a:p>
          <a:p>
            <a:pPr marL="0" indent="0">
              <a:buNone/>
            </a:pPr>
            <a:endParaRPr lang="en-IN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IN" b="1" dirty="0" smtClean="0">
                <a:latin typeface="Comic Sans MS" panose="030F0702030302020204" pitchFamily="66" charset="0"/>
              </a:rPr>
              <a:t>…Types of activities you do for cognitive development?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2856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Cognitive Skills Development Activities</a:t>
            </a:r>
            <a:endParaRPr lang="en-IN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A4B-6EFE-42E2-BAF9-5D545D2F71FF}" type="slidenum">
              <a:rPr lang="en-IN" smtClean="0"/>
              <a:pPr/>
              <a:t>11</a:t>
            </a:fld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Puzzles</a:t>
            </a:r>
          </a:p>
          <a:p>
            <a:r>
              <a:rPr lang="en-IN" dirty="0" smtClean="0"/>
              <a:t>Identification of </a:t>
            </a:r>
            <a:r>
              <a:rPr lang="en-IN" dirty="0" err="1" smtClean="0"/>
              <a:t>colors</a:t>
            </a:r>
            <a:r>
              <a:rPr lang="en-IN" dirty="0" smtClean="0"/>
              <a:t>, shapes</a:t>
            </a:r>
          </a:p>
          <a:p>
            <a:r>
              <a:rPr lang="en-IN" dirty="0" smtClean="0"/>
              <a:t>Story telling (including discussions)</a:t>
            </a:r>
          </a:p>
          <a:p>
            <a:r>
              <a:rPr lang="en-IN" dirty="0" smtClean="0"/>
              <a:t>Story Completion</a:t>
            </a:r>
          </a:p>
          <a:p>
            <a:r>
              <a:rPr lang="en-IN" dirty="0" smtClean="0"/>
              <a:t>Use of pictures for sequencing events/ stories</a:t>
            </a:r>
          </a:p>
          <a:p>
            <a:r>
              <a:rPr lang="en-IN" dirty="0" smtClean="0"/>
              <a:t>Play to demonstrate use of objects</a:t>
            </a:r>
          </a:p>
          <a:p>
            <a:r>
              <a:rPr lang="en-IN" dirty="0" smtClean="0"/>
              <a:t>Attention enhancing tasks (joining dots, spotting the difference, eye-hand coordination activities)</a:t>
            </a:r>
          </a:p>
          <a:p>
            <a:r>
              <a:rPr lang="en-IN" dirty="0" smtClean="0"/>
              <a:t>Concept book/ flash cards</a:t>
            </a:r>
          </a:p>
          <a:p>
            <a:pPr marL="0" indent="0" algn="r">
              <a:buNone/>
            </a:pPr>
            <a:r>
              <a:rPr lang="en-IN" dirty="0">
                <a:latin typeface="Comic Sans MS" panose="030F0702030302020204" pitchFamily="66" charset="0"/>
              </a:rPr>
              <a:t>…Others?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6384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Emotional Development</a:t>
            </a:r>
            <a:endParaRPr lang="en-IN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A4B-6EFE-42E2-BAF9-5D545D2F71FF}" type="slidenum">
              <a:rPr lang="en-IN" smtClean="0"/>
              <a:pPr/>
              <a:t>12</a:t>
            </a:fld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07504" y="1600200"/>
            <a:ext cx="8579296" cy="5141168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Attachment and bonding</a:t>
            </a:r>
          </a:p>
          <a:p>
            <a:r>
              <a:rPr lang="en-IN" dirty="0" smtClean="0"/>
              <a:t>Ability to identify emotions</a:t>
            </a:r>
          </a:p>
          <a:p>
            <a:r>
              <a:rPr lang="en-IN" dirty="0" smtClean="0"/>
              <a:t>Ability to report emotional states</a:t>
            </a:r>
          </a:p>
          <a:p>
            <a:r>
              <a:rPr lang="en-IN" dirty="0" smtClean="0"/>
              <a:t>Ability to regulate emotions</a:t>
            </a:r>
          </a:p>
          <a:p>
            <a:r>
              <a:rPr lang="en-IN" dirty="0" smtClean="0"/>
              <a:t>Ability to recognize emotional state of another person and ascribe simple reasons to causality</a:t>
            </a:r>
          </a:p>
          <a:p>
            <a:r>
              <a:rPr lang="en-IN" dirty="0" smtClean="0"/>
              <a:t>Differentiating between positive and negative emotions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b="1" dirty="0" smtClean="0">
                <a:latin typeface="Comic Sans MS" panose="030F0702030302020204" pitchFamily="66" charset="0"/>
              </a:rPr>
              <a:t>…Types of activities you do for emotional development?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0028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Activities for Emotional Development</a:t>
            </a:r>
            <a:endParaRPr lang="en-IN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A4B-6EFE-42E2-BAF9-5D545D2F71FF}" type="slidenum">
              <a:rPr lang="en-IN" smtClean="0"/>
              <a:pPr/>
              <a:t>13</a:t>
            </a:fld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Providing frequent and timely responses of love/ affection to child, incl. positive feed-back, verbal and non-verbal. </a:t>
            </a:r>
          </a:p>
          <a:p>
            <a:r>
              <a:rPr lang="en-IN" dirty="0" smtClean="0"/>
              <a:t>Identifying emotions through pictures</a:t>
            </a:r>
          </a:p>
          <a:p>
            <a:r>
              <a:rPr lang="en-IN" dirty="0" smtClean="0"/>
              <a:t>Story  telling</a:t>
            </a:r>
          </a:p>
          <a:p>
            <a:r>
              <a:rPr lang="en-IN" dirty="0" smtClean="0"/>
              <a:t>Story completion</a:t>
            </a:r>
          </a:p>
          <a:p>
            <a:r>
              <a:rPr lang="en-IN" dirty="0" smtClean="0"/>
              <a:t>Visual analogue (emotion scale)</a:t>
            </a:r>
          </a:p>
          <a:p>
            <a:r>
              <a:rPr lang="en-IN" dirty="0" smtClean="0"/>
              <a:t>Listing situations in which a certain emotion is felt (‘you are happy when…’)</a:t>
            </a:r>
          </a:p>
          <a:p>
            <a:pPr marL="0" indent="0" algn="r">
              <a:buNone/>
            </a:pPr>
            <a:r>
              <a:rPr lang="en-IN" b="1" dirty="0">
                <a:latin typeface="Comic Sans MS" panose="030F0702030302020204" pitchFamily="66" charset="0"/>
              </a:rPr>
              <a:t>…Others?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3156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Identifying Disabilities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>
                <a:latin typeface="Comic Sans MS" panose="030F0702030302020204" pitchFamily="66" charset="0"/>
              </a:rPr>
              <a:t>What types of disabilities do you observe in young children?</a:t>
            </a:r>
          </a:p>
          <a:p>
            <a:pPr marL="0" indent="0">
              <a:buNone/>
            </a:pPr>
            <a:endParaRPr lang="en-IN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IN" dirty="0" smtClean="0">
                <a:latin typeface="Comic Sans MS" panose="030F0702030302020204" pitchFamily="66" charset="0"/>
              </a:rPr>
              <a:t>List them…</a:t>
            </a:r>
          </a:p>
          <a:p>
            <a:pPr marL="0" indent="0">
              <a:buNone/>
            </a:pPr>
            <a:endParaRPr lang="en-IN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IN" dirty="0" smtClean="0">
                <a:latin typeface="Comic Sans MS" panose="030F0702030302020204" pitchFamily="66" charset="0"/>
              </a:rPr>
              <a:t>How do you identify them?</a:t>
            </a:r>
            <a:endParaRPr lang="en-IN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36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pPr algn="l"/>
            <a:r>
              <a:rPr lang="en-IN" b="1" dirty="0" smtClean="0"/>
              <a:t>Basic Disability Assessment</a:t>
            </a:r>
            <a:endParaRPr lang="en-IN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A4B-6EFE-42E2-BAF9-5D545D2F71FF}" type="slidenum">
              <a:rPr lang="en-IN" smtClean="0"/>
              <a:pPr/>
              <a:t>15</a:t>
            </a:fld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856984" cy="597666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IN" sz="8800" dirty="0" smtClean="0"/>
              <a:t>1. </a:t>
            </a:r>
            <a:r>
              <a:rPr lang="en-IN" sz="8800" dirty="0"/>
              <a:t>Compared with other children, did the </a:t>
            </a:r>
            <a:r>
              <a:rPr lang="en-IN" sz="8800" dirty="0" smtClean="0"/>
              <a:t>child have </a:t>
            </a:r>
            <a:r>
              <a:rPr lang="en-IN" sz="8800" dirty="0"/>
              <a:t>any serious delay in sitting, </a:t>
            </a:r>
            <a:r>
              <a:rPr lang="en-IN" sz="8800" dirty="0" smtClean="0"/>
              <a:t>standing or </a:t>
            </a:r>
            <a:r>
              <a:rPr lang="en-IN" sz="8800" dirty="0"/>
              <a:t>walking?</a:t>
            </a:r>
          </a:p>
          <a:p>
            <a:pPr marL="0" indent="0">
              <a:buNone/>
            </a:pPr>
            <a:r>
              <a:rPr lang="en-IN" sz="8800" dirty="0" smtClean="0"/>
              <a:t>2. </a:t>
            </a:r>
            <a:r>
              <a:rPr lang="en-IN" sz="8800" dirty="0"/>
              <a:t>Compared with other children does </a:t>
            </a:r>
            <a:r>
              <a:rPr lang="en-IN" sz="8800" dirty="0" smtClean="0"/>
              <a:t>the child </a:t>
            </a:r>
            <a:r>
              <a:rPr lang="en-IN" sz="8800" dirty="0"/>
              <a:t>have difficulty seeing, either in </a:t>
            </a:r>
            <a:r>
              <a:rPr lang="en-IN" sz="8800" dirty="0" smtClean="0"/>
              <a:t>the daytime </a:t>
            </a:r>
            <a:r>
              <a:rPr lang="en-IN" sz="8800" dirty="0"/>
              <a:t>or at night?</a:t>
            </a:r>
          </a:p>
          <a:p>
            <a:pPr marL="0" indent="0">
              <a:buNone/>
            </a:pPr>
            <a:r>
              <a:rPr lang="en-IN" sz="8800" dirty="0" smtClean="0"/>
              <a:t>3. </a:t>
            </a:r>
            <a:r>
              <a:rPr lang="en-IN" sz="8800" dirty="0"/>
              <a:t>Does the child appear to have </a:t>
            </a:r>
            <a:r>
              <a:rPr lang="en-IN" sz="8800" dirty="0" smtClean="0"/>
              <a:t>difficulty hearing</a:t>
            </a:r>
            <a:r>
              <a:rPr lang="en-IN" sz="8800" dirty="0"/>
              <a:t>?</a:t>
            </a:r>
          </a:p>
          <a:p>
            <a:pPr marL="0" indent="0">
              <a:buNone/>
            </a:pPr>
            <a:r>
              <a:rPr lang="en-IN" sz="8800" dirty="0" smtClean="0"/>
              <a:t>4 .When </a:t>
            </a:r>
            <a:r>
              <a:rPr lang="en-IN" sz="8800" dirty="0"/>
              <a:t>you tell the child to do </a:t>
            </a:r>
            <a:r>
              <a:rPr lang="en-IN" sz="8800" dirty="0" smtClean="0"/>
              <a:t>something, does </a:t>
            </a:r>
            <a:r>
              <a:rPr lang="en-IN" sz="8800" dirty="0"/>
              <a:t>he/she seem to understand what </a:t>
            </a:r>
            <a:r>
              <a:rPr lang="en-IN" sz="8800" dirty="0" smtClean="0"/>
              <a:t>you are </a:t>
            </a:r>
            <a:r>
              <a:rPr lang="en-IN" sz="8800" dirty="0"/>
              <a:t>saying?</a:t>
            </a:r>
          </a:p>
          <a:p>
            <a:pPr marL="0" indent="0">
              <a:buNone/>
            </a:pPr>
            <a:r>
              <a:rPr lang="en-IN" sz="8800" dirty="0" smtClean="0"/>
              <a:t>5. </a:t>
            </a:r>
            <a:r>
              <a:rPr lang="en-IN" sz="8800" dirty="0"/>
              <a:t>Does the child have difficulty in walking </a:t>
            </a:r>
            <a:r>
              <a:rPr lang="en-IN" sz="8800" dirty="0" smtClean="0"/>
              <a:t>or moving </a:t>
            </a:r>
            <a:r>
              <a:rPr lang="en-IN" sz="8800" dirty="0"/>
              <a:t>his/her arms or does he/she </a:t>
            </a:r>
            <a:r>
              <a:rPr lang="en-IN" sz="8800" dirty="0" smtClean="0"/>
              <a:t>have weakness </a:t>
            </a:r>
            <a:r>
              <a:rPr lang="en-IN" sz="8800" dirty="0"/>
              <a:t>and/or stiffness in the arms </a:t>
            </a:r>
            <a:r>
              <a:rPr lang="en-IN" sz="8800" dirty="0" smtClean="0"/>
              <a:t>or legs</a:t>
            </a:r>
            <a:r>
              <a:rPr lang="en-IN" sz="8800" dirty="0"/>
              <a:t>?</a:t>
            </a:r>
          </a:p>
          <a:p>
            <a:pPr marL="0" indent="0">
              <a:buNone/>
            </a:pPr>
            <a:r>
              <a:rPr lang="en-IN" sz="8800" dirty="0" smtClean="0"/>
              <a:t>6. </a:t>
            </a:r>
            <a:r>
              <a:rPr lang="en-IN" sz="8800" dirty="0"/>
              <a:t>Does the child sometimes have fits, </a:t>
            </a:r>
            <a:r>
              <a:rPr lang="en-IN" sz="8800" dirty="0" smtClean="0"/>
              <a:t>become rigid</a:t>
            </a:r>
            <a:r>
              <a:rPr lang="en-IN" sz="8800" dirty="0"/>
              <a:t>, or lose consciousness?</a:t>
            </a:r>
          </a:p>
          <a:p>
            <a:pPr marL="0" indent="0">
              <a:buNone/>
            </a:pPr>
            <a:r>
              <a:rPr lang="en-IN" sz="8800" dirty="0" smtClean="0"/>
              <a:t>7. </a:t>
            </a:r>
            <a:r>
              <a:rPr lang="en-IN" sz="8800" dirty="0"/>
              <a:t>Does the child learn to do things like </a:t>
            </a:r>
            <a:r>
              <a:rPr lang="en-IN" sz="8800" dirty="0" smtClean="0"/>
              <a:t>other children </a:t>
            </a:r>
            <a:r>
              <a:rPr lang="en-IN" sz="8800" dirty="0"/>
              <a:t>his/her age?</a:t>
            </a:r>
          </a:p>
          <a:p>
            <a:pPr marL="0" indent="0">
              <a:buNone/>
            </a:pPr>
            <a:r>
              <a:rPr lang="en-IN" sz="8800" dirty="0" smtClean="0"/>
              <a:t>8. </a:t>
            </a:r>
            <a:r>
              <a:rPr lang="en-IN" sz="8800" dirty="0"/>
              <a:t>Does the child speak at all (can he/she </a:t>
            </a:r>
            <a:r>
              <a:rPr lang="en-IN" sz="8800" dirty="0" smtClean="0"/>
              <a:t>make himself/herself </a:t>
            </a:r>
            <a:r>
              <a:rPr lang="en-IN" sz="8800" dirty="0"/>
              <a:t>understood in words; </a:t>
            </a:r>
            <a:r>
              <a:rPr lang="en-IN" sz="8800" dirty="0" smtClean="0"/>
              <a:t>can he/she </a:t>
            </a:r>
            <a:r>
              <a:rPr lang="en-IN" sz="8800" dirty="0"/>
              <a:t>say any recognizable words)?</a:t>
            </a:r>
          </a:p>
          <a:p>
            <a:pPr marL="0" indent="0">
              <a:buNone/>
            </a:pPr>
            <a:r>
              <a:rPr lang="en-IN" sz="8800" dirty="0" smtClean="0"/>
              <a:t>9. Is </a:t>
            </a:r>
            <a:r>
              <a:rPr lang="en-IN" sz="8800" dirty="0"/>
              <a:t>the child's speech in any way </a:t>
            </a:r>
            <a:r>
              <a:rPr lang="en-IN" sz="8800" dirty="0" smtClean="0"/>
              <a:t>different from </a:t>
            </a:r>
            <a:r>
              <a:rPr lang="en-IN" sz="8800" dirty="0"/>
              <a:t>normal (not clear enough to be </a:t>
            </a:r>
            <a:r>
              <a:rPr lang="en-IN" sz="8800" dirty="0" smtClean="0"/>
              <a:t>understood </a:t>
            </a:r>
            <a:r>
              <a:rPr lang="en-IN" sz="8800" dirty="0"/>
              <a:t>by people other than his/her </a:t>
            </a:r>
            <a:r>
              <a:rPr lang="en-IN" sz="8800" dirty="0" smtClean="0"/>
              <a:t>immediate </a:t>
            </a:r>
            <a:r>
              <a:rPr lang="en-IN" sz="8800" dirty="0"/>
              <a:t>family)?</a:t>
            </a:r>
          </a:p>
          <a:p>
            <a:pPr marL="0" indent="0">
              <a:buNone/>
            </a:pPr>
            <a:r>
              <a:rPr lang="en-IN" sz="8800" dirty="0" smtClean="0"/>
              <a:t>Can </a:t>
            </a:r>
            <a:r>
              <a:rPr lang="en-IN" sz="8800" dirty="0"/>
              <a:t>he/she name at least one object (</a:t>
            </a:r>
            <a:r>
              <a:rPr lang="en-IN" sz="8800" dirty="0" smtClean="0"/>
              <a:t>for example</a:t>
            </a:r>
            <a:r>
              <a:rPr lang="en-IN" sz="8800" dirty="0"/>
              <a:t>, an </a:t>
            </a:r>
            <a:r>
              <a:rPr lang="en-IN" sz="8800" dirty="0" smtClean="0"/>
              <a:t>animal, a toy, cup/ spoon)?</a:t>
            </a:r>
            <a:endParaRPr lang="en-IN" sz="8800" dirty="0"/>
          </a:p>
          <a:p>
            <a:pPr marL="0" indent="0">
              <a:buNone/>
            </a:pPr>
            <a:r>
              <a:rPr lang="en-IN" sz="8800" dirty="0" smtClean="0"/>
              <a:t>10. </a:t>
            </a:r>
            <a:r>
              <a:rPr lang="en-IN" sz="8800" dirty="0"/>
              <a:t>Compared with other children of </a:t>
            </a:r>
            <a:r>
              <a:rPr lang="en-IN" sz="8800" dirty="0" smtClean="0"/>
              <a:t>his/her age</a:t>
            </a:r>
            <a:r>
              <a:rPr lang="en-IN" sz="8800" dirty="0"/>
              <a:t>, does the child appear in any way </a:t>
            </a:r>
            <a:r>
              <a:rPr lang="en-IN" sz="8800" dirty="0" smtClean="0"/>
              <a:t>mentally </a:t>
            </a:r>
            <a:r>
              <a:rPr lang="en-IN" sz="8800" dirty="0"/>
              <a:t>backward, dull or slow?</a:t>
            </a:r>
          </a:p>
          <a:p>
            <a:pPr marL="0" indent="0">
              <a:buNone/>
            </a:pPr>
            <a:endParaRPr lang="en-IN" sz="7200" dirty="0"/>
          </a:p>
        </p:txBody>
      </p:sp>
    </p:spTree>
    <p:extLst>
      <p:ext uri="{BB962C8B-B14F-4D97-AF65-F5344CB8AC3E}">
        <p14:creationId xmlns:p14="http://schemas.microsoft.com/office/powerpoint/2010/main" val="184482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Responding to Disability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/>
              <a:t>Depending on the disability…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More physical development activities?</a:t>
            </a:r>
          </a:p>
          <a:p>
            <a:pPr marL="0" indent="0">
              <a:buNone/>
            </a:pPr>
            <a:r>
              <a:rPr lang="en-IN" dirty="0" smtClean="0"/>
              <a:t>More emotional development activities?</a:t>
            </a:r>
          </a:p>
          <a:p>
            <a:pPr marL="0" indent="0">
              <a:buNone/>
            </a:pPr>
            <a:r>
              <a:rPr lang="en-IN" dirty="0" smtClean="0"/>
              <a:t>More social development activities?</a:t>
            </a:r>
          </a:p>
          <a:p>
            <a:pPr marL="0" indent="0">
              <a:buNone/>
            </a:pPr>
            <a:r>
              <a:rPr lang="en-IN" dirty="0" smtClean="0"/>
              <a:t>More cognitive development activities?</a:t>
            </a:r>
          </a:p>
          <a:p>
            <a:pPr marL="0" indent="0">
              <a:buNone/>
            </a:pPr>
            <a:r>
              <a:rPr lang="en-IN" dirty="0" smtClean="0"/>
              <a:t>More speech/language development activities?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9775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Emotional &amp; Behaviour Problems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>
                <a:latin typeface="Comic Sans MS" panose="030F0702030302020204" pitchFamily="66" charset="0"/>
              </a:rPr>
              <a:t>What are common emotional and behaviour problems you observe in young children?</a:t>
            </a:r>
          </a:p>
          <a:p>
            <a:pPr marL="0" indent="0">
              <a:buNone/>
            </a:pPr>
            <a:endParaRPr lang="en-IN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IN" dirty="0">
                <a:latin typeface="Comic Sans MS" panose="030F0702030302020204" pitchFamily="66" charset="0"/>
              </a:rPr>
              <a:t>List them…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0844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Emotional Issues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Often </a:t>
            </a:r>
            <a:r>
              <a:rPr lang="en-IN" dirty="0"/>
              <a:t>complains of headaches, stomach-aches or </a:t>
            </a:r>
            <a:r>
              <a:rPr lang="en-IN" dirty="0" smtClean="0"/>
              <a:t>sickness</a:t>
            </a:r>
            <a:endParaRPr lang="en-IN" dirty="0"/>
          </a:p>
          <a:p>
            <a:r>
              <a:rPr lang="en-IN" dirty="0" smtClean="0"/>
              <a:t>Many </a:t>
            </a:r>
            <a:r>
              <a:rPr lang="en-IN" dirty="0"/>
              <a:t>worries, often seems </a:t>
            </a:r>
            <a:r>
              <a:rPr lang="en-IN" dirty="0" smtClean="0"/>
              <a:t>worried</a:t>
            </a:r>
            <a:endParaRPr lang="en-IN" dirty="0"/>
          </a:p>
          <a:p>
            <a:r>
              <a:rPr lang="en-IN" dirty="0"/>
              <a:t>Often unhappy, down-hearted or </a:t>
            </a:r>
            <a:r>
              <a:rPr lang="en-IN" dirty="0" smtClean="0"/>
              <a:t>tearful</a:t>
            </a:r>
            <a:endParaRPr lang="en-IN" dirty="0"/>
          </a:p>
          <a:p>
            <a:r>
              <a:rPr lang="en-IN" dirty="0"/>
              <a:t>Nervous or clingy in new situations, easily loses </a:t>
            </a:r>
            <a:r>
              <a:rPr lang="en-IN" dirty="0" smtClean="0"/>
              <a:t>confidence</a:t>
            </a:r>
            <a:endParaRPr lang="en-IN" dirty="0"/>
          </a:p>
          <a:p>
            <a:r>
              <a:rPr lang="en-IN" dirty="0"/>
              <a:t>Many fears, easily scared</a:t>
            </a:r>
          </a:p>
        </p:txBody>
      </p:sp>
    </p:spTree>
    <p:extLst>
      <p:ext uri="{BB962C8B-B14F-4D97-AF65-F5344CB8AC3E}">
        <p14:creationId xmlns:p14="http://schemas.microsoft.com/office/powerpoint/2010/main" val="15556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Conduct Issues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Often </a:t>
            </a:r>
            <a:r>
              <a:rPr lang="en-IN" dirty="0"/>
              <a:t>has temper tantrums or hot </a:t>
            </a:r>
            <a:r>
              <a:rPr lang="en-IN" dirty="0" smtClean="0"/>
              <a:t>tempers</a:t>
            </a:r>
            <a:endParaRPr lang="en-IN" dirty="0"/>
          </a:p>
          <a:p>
            <a:r>
              <a:rPr lang="en-IN" dirty="0"/>
              <a:t>Generally obedient, usually does what adults </a:t>
            </a:r>
            <a:r>
              <a:rPr lang="en-IN" dirty="0" smtClean="0"/>
              <a:t>request</a:t>
            </a:r>
            <a:endParaRPr lang="en-IN" dirty="0"/>
          </a:p>
          <a:p>
            <a:r>
              <a:rPr lang="en-IN" dirty="0"/>
              <a:t>Often fights with other children or bullies </a:t>
            </a:r>
            <a:r>
              <a:rPr lang="en-IN" dirty="0" smtClean="0"/>
              <a:t>them</a:t>
            </a:r>
          </a:p>
          <a:p>
            <a:r>
              <a:rPr lang="en-IN" dirty="0" smtClean="0"/>
              <a:t>Often </a:t>
            </a:r>
            <a:r>
              <a:rPr lang="en-IN" dirty="0"/>
              <a:t>argumentative with </a:t>
            </a:r>
            <a:r>
              <a:rPr lang="en-IN" dirty="0" smtClean="0"/>
              <a:t>adults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6352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925"/>
            <a:ext cx="8229600" cy="1042811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Objectives of Orientation Workshop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400600"/>
          </a:xfrm>
        </p:spPr>
        <p:txBody>
          <a:bodyPr>
            <a:normAutofit/>
          </a:bodyPr>
          <a:lstStyle/>
          <a:p>
            <a:r>
              <a:rPr lang="en-IN" dirty="0" smtClean="0"/>
              <a:t>To introduce our community project and how we will support your work in the next few years.</a:t>
            </a:r>
          </a:p>
          <a:p>
            <a:r>
              <a:rPr lang="en-IN" dirty="0" smtClean="0"/>
              <a:t>To provide an orientation on some key areas of working with pre-school children</a:t>
            </a:r>
          </a:p>
          <a:p>
            <a:pPr lvl="1"/>
            <a:r>
              <a:rPr lang="en-IN" dirty="0" smtClean="0"/>
              <a:t>child development</a:t>
            </a:r>
          </a:p>
          <a:p>
            <a:pPr lvl="1"/>
            <a:r>
              <a:rPr lang="en-IN" dirty="0" smtClean="0"/>
              <a:t>identification of disability </a:t>
            </a:r>
          </a:p>
          <a:p>
            <a:pPr lvl="1"/>
            <a:r>
              <a:rPr lang="en-IN" dirty="0" smtClean="0"/>
              <a:t>emotional and behaviour problems</a:t>
            </a:r>
          </a:p>
          <a:p>
            <a:r>
              <a:rPr lang="en-IN" dirty="0" smtClean="0"/>
              <a:t>Understanding your needs/ areas for training &amp; capacity building.</a:t>
            </a:r>
          </a:p>
        </p:txBody>
      </p:sp>
    </p:spTree>
    <p:extLst>
      <p:ext uri="{BB962C8B-B14F-4D97-AF65-F5344CB8AC3E}">
        <p14:creationId xmlns:p14="http://schemas.microsoft.com/office/powerpoint/2010/main" val="276887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Hyperactivity Issues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Constantly </a:t>
            </a:r>
            <a:r>
              <a:rPr lang="en-IN" dirty="0"/>
              <a:t>fidgeting or squirming</a:t>
            </a:r>
          </a:p>
          <a:p>
            <a:r>
              <a:rPr lang="en-IN" dirty="0" smtClean="0"/>
              <a:t>Restless</a:t>
            </a:r>
            <a:r>
              <a:rPr lang="en-IN" dirty="0"/>
              <a:t>, overactive, cannot stay still for </a:t>
            </a:r>
            <a:r>
              <a:rPr lang="en-IN" dirty="0" smtClean="0"/>
              <a:t>long</a:t>
            </a:r>
          </a:p>
          <a:p>
            <a:r>
              <a:rPr lang="en-IN" dirty="0" smtClean="0"/>
              <a:t>Easily </a:t>
            </a:r>
            <a:r>
              <a:rPr lang="en-IN" dirty="0"/>
              <a:t>distracted, concentration </a:t>
            </a:r>
            <a:r>
              <a:rPr lang="en-IN" dirty="0" smtClean="0"/>
              <a:t>wanders</a:t>
            </a:r>
          </a:p>
          <a:p>
            <a:r>
              <a:rPr lang="en-IN" dirty="0" smtClean="0"/>
              <a:t>Can </a:t>
            </a:r>
            <a:r>
              <a:rPr lang="en-IN" dirty="0"/>
              <a:t>stop and think things out before </a:t>
            </a:r>
            <a:r>
              <a:rPr lang="en-IN" dirty="0" smtClean="0"/>
              <a:t>acting</a:t>
            </a:r>
          </a:p>
          <a:p>
            <a:r>
              <a:rPr lang="en-IN" dirty="0" smtClean="0"/>
              <a:t>Sees </a:t>
            </a:r>
            <a:r>
              <a:rPr lang="en-IN" dirty="0"/>
              <a:t>tasks through to the end, good attention span</a:t>
            </a:r>
          </a:p>
        </p:txBody>
      </p:sp>
    </p:spTree>
    <p:extLst>
      <p:ext uri="{BB962C8B-B14F-4D97-AF65-F5344CB8AC3E}">
        <p14:creationId xmlns:p14="http://schemas.microsoft.com/office/powerpoint/2010/main" val="344628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Peer Relationship Issues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Shares </a:t>
            </a:r>
            <a:r>
              <a:rPr lang="en-IN" dirty="0"/>
              <a:t>readily with other children (treats, toys, pencils etc.)</a:t>
            </a:r>
          </a:p>
          <a:p>
            <a:r>
              <a:rPr lang="en-IN" dirty="0"/>
              <a:t>Has at least one good friend</a:t>
            </a:r>
          </a:p>
          <a:p>
            <a:r>
              <a:rPr lang="en-IN" dirty="0" smtClean="0"/>
              <a:t>Picked </a:t>
            </a:r>
            <a:r>
              <a:rPr lang="en-IN" dirty="0"/>
              <a:t>on or bullied by other </a:t>
            </a:r>
            <a:r>
              <a:rPr lang="en-IN" dirty="0" smtClean="0"/>
              <a:t>children</a:t>
            </a:r>
            <a:endParaRPr lang="en-IN" dirty="0"/>
          </a:p>
          <a:p>
            <a:r>
              <a:rPr lang="en-IN" dirty="0"/>
              <a:t>Gets on better with adults than with other </a:t>
            </a:r>
            <a:r>
              <a:rPr lang="en-IN" dirty="0" smtClean="0"/>
              <a:t>children</a:t>
            </a:r>
          </a:p>
          <a:p>
            <a:r>
              <a:rPr lang="en-IN" dirty="0"/>
              <a:t>Generally liked by other children </a:t>
            </a:r>
            <a:endParaRPr lang="en-IN" dirty="0" smtClean="0"/>
          </a:p>
          <a:p>
            <a:r>
              <a:rPr lang="en-IN" dirty="0" smtClean="0"/>
              <a:t>Rather solitary, tends to play alone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3334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Pro-Social Behaviours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Considerate </a:t>
            </a:r>
            <a:r>
              <a:rPr lang="en-IN" dirty="0"/>
              <a:t>of other people's </a:t>
            </a:r>
            <a:r>
              <a:rPr lang="en-IN" dirty="0" smtClean="0"/>
              <a:t>feelings</a:t>
            </a:r>
          </a:p>
          <a:p>
            <a:r>
              <a:rPr lang="en-IN" dirty="0" smtClean="0"/>
              <a:t>Helpful if someone is hurt, upset or feeling ill</a:t>
            </a:r>
          </a:p>
          <a:p>
            <a:r>
              <a:rPr lang="en-IN" dirty="0" smtClean="0"/>
              <a:t>Kind </a:t>
            </a:r>
            <a:r>
              <a:rPr lang="en-IN" dirty="0"/>
              <a:t>to younger </a:t>
            </a:r>
            <a:r>
              <a:rPr lang="en-IN" dirty="0" smtClean="0"/>
              <a:t>children</a:t>
            </a:r>
          </a:p>
          <a:p>
            <a:r>
              <a:rPr lang="en-IN" dirty="0" smtClean="0"/>
              <a:t>Often </a:t>
            </a:r>
            <a:r>
              <a:rPr lang="en-IN" dirty="0"/>
              <a:t>volunteers to help others (parents, teachers, other </a:t>
            </a:r>
            <a:r>
              <a:rPr lang="en-IN" dirty="0" smtClean="0"/>
              <a:t>children</a:t>
            </a:r>
            <a:r>
              <a:rPr lang="en-IN" dirty="0" smtClean="0"/>
              <a:t>)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307965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pPr algn="l"/>
            <a:r>
              <a:rPr lang="en-IN" dirty="0" smtClean="0"/>
              <a:t>Responding to Emotional &amp; </a:t>
            </a:r>
            <a:r>
              <a:rPr lang="en-IN" dirty="0" err="1" smtClean="0"/>
              <a:t>Behavior</a:t>
            </a:r>
            <a:r>
              <a:rPr lang="en-IN" dirty="0" smtClean="0"/>
              <a:t> Problems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50691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 smtClean="0">
                <a:latin typeface="Comic Sans MS" panose="030F0702030302020204" pitchFamily="66" charset="0"/>
              </a:rPr>
              <a:t>What do you do in case of…</a:t>
            </a:r>
          </a:p>
          <a:p>
            <a:pPr marL="0" indent="0">
              <a:buNone/>
            </a:pPr>
            <a:endParaRPr lang="en-IN" dirty="0" smtClean="0">
              <a:latin typeface="Comic Sans MS" panose="030F0702030302020204" pitchFamily="66" charset="0"/>
            </a:endParaRPr>
          </a:p>
          <a:p>
            <a:r>
              <a:rPr lang="en-IN" dirty="0" smtClean="0">
                <a:latin typeface="Comic Sans MS" panose="030F0702030302020204" pitchFamily="66" charset="0"/>
              </a:rPr>
              <a:t>Emotional issues?</a:t>
            </a:r>
          </a:p>
          <a:p>
            <a:r>
              <a:rPr lang="en-IN" dirty="0" smtClean="0">
                <a:latin typeface="Comic Sans MS" panose="030F0702030302020204" pitchFamily="66" charset="0"/>
              </a:rPr>
              <a:t>Conduct problems?</a:t>
            </a:r>
          </a:p>
          <a:p>
            <a:r>
              <a:rPr lang="en-IN" dirty="0" smtClean="0">
                <a:latin typeface="Comic Sans MS" panose="030F0702030302020204" pitchFamily="66" charset="0"/>
              </a:rPr>
              <a:t>Hyperactivity problems?</a:t>
            </a:r>
          </a:p>
          <a:p>
            <a:r>
              <a:rPr lang="en-IN" dirty="0" smtClean="0">
                <a:latin typeface="Comic Sans MS" panose="030F0702030302020204" pitchFamily="66" charset="0"/>
              </a:rPr>
              <a:t>Peer relationship problems?</a:t>
            </a:r>
          </a:p>
          <a:p>
            <a:r>
              <a:rPr lang="en-IN" dirty="0" smtClean="0">
                <a:latin typeface="Comic Sans MS" panose="030F0702030302020204" pitchFamily="66" charset="0"/>
              </a:rPr>
              <a:t>Pro-social behaviour problems?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2024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8720"/>
          </a:xfrm>
        </p:spPr>
        <p:txBody>
          <a:bodyPr/>
          <a:lstStyle/>
          <a:p>
            <a:r>
              <a:rPr lang="en-IN" dirty="0" smtClean="0"/>
              <a:t>Some Examples for Response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8600917"/>
              </p:ext>
            </p:extLst>
          </p:nvPr>
        </p:nvGraphicFramePr>
        <p:xfrm>
          <a:off x="179512" y="980729"/>
          <a:ext cx="8784976" cy="561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1121545"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chemeClr val="tx1"/>
                          </a:solidFill>
                        </a:rPr>
                        <a:t>Emotional</a:t>
                      </a:r>
                      <a:r>
                        <a:rPr lang="en-IN" baseline="0" dirty="0" smtClean="0">
                          <a:solidFill>
                            <a:schemeClr val="tx1"/>
                          </a:solidFill>
                        </a:rPr>
                        <a:t> Problems: </a:t>
                      </a:r>
                    </a:p>
                    <a:p>
                      <a:r>
                        <a:rPr lang="en-IN" baseline="0" dirty="0" smtClean="0">
                          <a:solidFill>
                            <a:schemeClr val="tx1"/>
                          </a:solidFill>
                        </a:rPr>
                        <a:t>Nervous, Clingy, Scared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b="0" dirty="0" smtClean="0">
                          <a:solidFill>
                            <a:schemeClr val="tx1"/>
                          </a:solidFill>
                        </a:rPr>
                        <a:t>Stories of courage, graded exposure</a:t>
                      </a:r>
                      <a:endParaRPr lang="en-IN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9783">
                <a:tc>
                  <a:txBody>
                    <a:bodyPr/>
                    <a:lstStyle/>
                    <a:p>
                      <a:r>
                        <a:rPr lang="en-IN" b="1" dirty="0" smtClean="0"/>
                        <a:t>Conduct Issues: </a:t>
                      </a:r>
                    </a:p>
                    <a:p>
                      <a:r>
                        <a:rPr lang="en-IN" b="1" dirty="0" smtClean="0"/>
                        <a:t>temper tantrums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Ignoring, diversion, soothing/reassurance</a:t>
                      </a:r>
                      <a:endParaRPr lang="en-IN" dirty="0"/>
                    </a:p>
                  </a:txBody>
                  <a:tcPr/>
                </a:tc>
              </a:tr>
              <a:tr h="1121545">
                <a:tc>
                  <a:txBody>
                    <a:bodyPr/>
                    <a:lstStyle/>
                    <a:p>
                      <a:r>
                        <a:rPr lang="en-IN" b="1" dirty="0" smtClean="0"/>
                        <a:t>Hyperactivity:</a:t>
                      </a:r>
                      <a:r>
                        <a:rPr lang="en-IN" b="1" baseline="0" dirty="0" smtClean="0"/>
                        <a:t> </a:t>
                      </a:r>
                    </a:p>
                    <a:p>
                      <a:r>
                        <a:rPr lang="en-IN" b="1" baseline="0" dirty="0" smtClean="0"/>
                        <a:t>constantly fidgeting, easily distracted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Attentional</a:t>
                      </a:r>
                      <a:r>
                        <a:rPr lang="en-IN" dirty="0" smtClean="0"/>
                        <a:t> tasks, classroom seating, use of reward</a:t>
                      </a:r>
                      <a:r>
                        <a:rPr lang="en-IN" baseline="0" dirty="0" smtClean="0"/>
                        <a:t> and incentive</a:t>
                      </a:r>
                      <a:endParaRPr lang="en-IN" dirty="0"/>
                    </a:p>
                  </a:txBody>
                  <a:tcPr/>
                </a:tc>
              </a:tr>
              <a:tr h="16022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smtClean="0"/>
                        <a:t>Peer Relationship Problems: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smtClean="0"/>
                        <a:t>does not share stuff, no friends</a:t>
                      </a:r>
                    </a:p>
                    <a:p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Story completion on themes of friendship,</a:t>
                      </a:r>
                      <a:r>
                        <a:rPr lang="en-IN" baseline="0" dirty="0" smtClean="0"/>
                        <a:t> rewards for being friendly/ helpful, expressive-communicative tasks</a:t>
                      </a:r>
                      <a:endParaRPr lang="en-IN" dirty="0"/>
                    </a:p>
                  </a:txBody>
                  <a:tcPr/>
                </a:tc>
              </a:tr>
              <a:tr h="1121545">
                <a:tc>
                  <a:txBody>
                    <a:bodyPr/>
                    <a:lstStyle/>
                    <a:p>
                      <a:r>
                        <a:rPr lang="en-IN" b="1" dirty="0" err="1" smtClean="0"/>
                        <a:t>Prosocial</a:t>
                      </a:r>
                      <a:r>
                        <a:rPr lang="en-IN" b="1" dirty="0" smtClean="0"/>
                        <a:t> Behaviour</a:t>
                      </a:r>
                      <a:r>
                        <a:rPr lang="en-IN" b="1" baseline="0" dirty="0" smtClean="0"/>
                        <a:t> Problems: </a:t>
                      </a:r>
                    </a:p>
                    <a:p>
                      <a:r>
                        <a:rPr lang="en-IN" b="1" baseline="0" dirty="0" smtClean="0"/>
                        <a:t>Bullies younger children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Engaging</a:t>
                      </a:r>
                      <a:r>
                        <a:rPr lang="en-IN" baseline="0" dirty="0" smtClean="0"/>
                        <a:t> in pro-social activities/ opportunities to be helpful in class, helping  younger children, class leadership roles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944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Training Needs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 smtClean="0">
                <a:latin typeface="Comic Sans MS" panose="030F0702030302020204" pitchFamily="66" charset="0"/>
              </a:rPr>
              <a:t>What are some areas you specifically need training on?</a:t>
            </a:r>
          </a:p>
          <a:p>
            <a:pPr marL="0" indent="0">
              <a:buNone/>
            </a:pPr>
            <a:endParaRPr lang="en-IN" dirty="0" smtClean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r>
              <a:rPr lang="en-IN" dirty="0" smtClean="0">
                <a:latin typeface="Comic Sans MS" panose="030F0702030302020204" pitchFamily="66" charset="0"/>
              </a:rPr>
              <a:t>Knowledge/ Information</a:t>
            </a:r>
          </a:p>
          <a:p>
            <a:pPr>
              <a:buFontTx/>
              <a:buChar char="-"/>
            </a:pPr>
            <a:r>
              <a:rPr lang="en-IN" dirty="0" smtClean="0">
                <a:latin typeface="Comic Sans MS" panose="030F0702030302020204" pitchFamily="66" charset="0"/>
              </a:rPr>
              <a:t>Skills (what children’s issues are difficult to manage?)</a:t>
            </a:r>
            <a:endParaRPr lang="en-IN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43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940"/>
            <a:ext cx="8229600" cy="850106"/>
          </a:xfrm>
        </p:spPr>
        <p:txBody>
          <a:bodyPr/>
          <a:lstStyle/>
          <a:p>
            <a:r>
              <a:rPr lang="en-IN" b="1" dirty="0" smtClean="0"/>
              <a:t>Other Issues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544616"/>
          </a:xfrm>
        </p:spPr>
        <p:txBody>
          <a:bodyPr>
            <a:normAutofit lnSpcReduction="10000"/>
          </a:bodyPr>
          <a:lstStyle/>
          <a:p>
            <a:r>
              <a:rPr lang="en-IN" dirty="0"/>
              <a:t>Tell us a little about the curriculum used in early child/ non-formal education? </a:t>
            </a:r>
          </a:p>
          <a:p>
            <a:r>
              <a:rPr lang="en-IN" dirty="0"/>
              <a:t>Have you received any quality standards/ specifications for the curriculum that you need to follow? What are they?</a:t>
            </a:r>
          </a:p>
          <a:p>
            <a:r>
              <a:rPr lang="en-IN" dirty="0"/>
              <a:t>Are play and learning materials provided for each </a:t>
            </a:r>
            <a:r>
              <a:rPr lang="en-IN" dirty="0" err="1"/>
              <a:t>anganwadi</a:t>
            </a:r>
            <a:r>
              <a:rPr lang="en-IN" dirty="0"/>
              <a:t>? In adequate quantity?</a:t>
            </a:r>
          </a:p>
          <a:p>
            <a:r>
              <a:rPr lang="en-IN" dirty="0"/>
              <a:t>What assessment processes are in place for children—to ensure that program is tailored to child’s needs? (Assessment </a:t>
            </a:r>
            <a:r>
              <a:rPr lang="en-IN" dirty="0" err="1"/>
              <a:t>proforma</a:t>
            </a:r>
            <a:r>
              <a:rPr lang="en-IN" dirty="0"/>
              <a:t> in place</a:t>
            </a:r>
            <a:r>
              <a:rPr lang="en-IN" dirty="0" smtClean="0"/>
              <a:t>?)</a:t>
            </a:r>
          </a:p>
          <a:p>
            <a:r>
              <a:rPr lang="en-IN" dirty="0" smtClean="0"/>
              <a:t>Any challenges you face in doing your work?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234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Feedback and Summary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IN" dirty="0" smtClean="0">
                <a:latin typeface="Comic Sans MS" panose="030F0702030302020204" pitchFamily="66" charset="0"/>
              </a:rPr>
              <a:t>What did you learn today?</a:t>
            </a:r>
          </a:p>
          <a:p>
            <a:pPr marL="0" indent="0">
              <a:buNone/>
            </a:pPr>
            <a:endParaRPr lang="en-IN" dirty="0" smtClean="0">
              <a:latin typeface="Comic Sans MS" panose="030F0702030302020204" pitchFamily="66" charset="0"/>
            </a:endParaRPr>
          </a:p>
          <a:p>
            <a:pPr lvl="1"/>
            <a:r>
              <a:rPr lang="en-IN" dirty="0" smtClean="0">
                <a:latin typeface="Comic Sans MS" panose="030F0702030302020204" pitchFamily="66" charset="0"/>
              </a:rPr>
              <a:t>One new thing?</a:t>
            </a:r>
          </a:p>
          <a:p>
            <a:pPr lvl="1"/>
            <a:r>
              <a:rPr lang="en-IN" dirty="0" smtClean="0">
                <a:latin typeface="Comic Sans MS" panose="030F0702030302020204" pitchFamily="66" charset="0"/>
              </a:rPr>
              <a:t>A new idea?</a:t>
            </a:r>
          </a:p>
          <a:p>
            <a:pPr lvl="1"/>
            <a:r>
              <a:rPr lang="en-IN" dirty="0" smtClean="0">
                <a:latin typeface="Comic Sans MS" panose="030F0702030302020204" pitchFamily="66" charset="0"/>
              </a:rPr>
              <a:t>Something you would like to know more about?</a:t>
            </a:r>
            <a:endParaRPr lang="en-IN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8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A4B-6EFE-42E2-BAF9-5D545D2F71FF}" type="slidenum">
              <a:rPr lang="en-IN" smtClean="0"/>
              <a:pPr/>
              <a:t>3</a:t>
            </a:fld>
            <a:endParaRPr lang="en-IN"/>
          </a:p>
        </p:txBody>
      </p:sp>
      <p:grpSp>
        <p:nvGrpSpPr>
          <p:cNvPr id="6" name="Group 5"/>
          <p:cNvGrpSpPr/>
          <p:nvPr/>
        </p:nvGrpSpPr>
        <p:grpSpPr>
          <a:xfrm>
            <a:off x="251520" y="1412776"/>
            <a:ext cx="8712968" cy="4176464"/>
            <a:chOff x="0" y="0"/>
            <a:chExt cx="7703065" cy="2941164"/>
          </a:xfrm>
        </p:grpSpPr>
        <p:sp>
          <p:nvSpPr>
            <p:cNvPr id="7" name="Oval 6"/>
            <p:cNvSpPr/>
            <p:nvPr/>
          </p:nvSpPr>
          <p:spPr>
            <a:xfrm>
              <a:off x="2018581" y="0"/>
              <a:ext cx="3570605" cy="114681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2000" b="1" dirty="0">
                  <a:effectLst/>
                  <a:latin typeface="Arial"/>
                  <a:ea typeface="Calibri"/>
                </a:rPr>
                <a:t>Key Areas for Child Development</a:t>
              </a:r>
              <a:endParaRPr lang="en-IN" sz="1100" b="1" dirty="0">
                <a:effectLst/>
                <a:latin typeface="Arial"/>
                <a:ea typeface="Calibri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690113" y="1854679"/>
              <a:ext cx="1543685" cy="108648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800">
                  <a:effectLst/>
                  <a:latin typeface="Arial"/>
                  <a:ea typeface="Calibri"/>
                </a:rPr>
                <a:t>Social</a:t>
              </a:r>
              <a:endParaRPr lang="en-IN" sz="1100">
                <a:effectLst/>
                <a:latin typeface="Arial"/>
                <a:ea typeface="Calibri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2372264" y="1854679"/>
              <a:ext cx="1880139" cy="108648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800">
                  <a:solidFill>
                    <a:srgbClr val="FFFFFF"/>
                  </a:solidFill>
                  <a:effectLst/>
                  <a:latin typeface="Arial"/>
                  <a:ea typeface="Calibri"/>
                </a:rPr>
                <a:t>Language</a:t>
              </a:r>
              <a:endParaRPr lang="en-IN" sz="1100">
                <a:effectLst/>
                <a:latin typeface="Arial"/>
                <a:ea typeface="Calibri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399472" y="1751162"/>
              <a:ext cx="1794198" cy="108648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800">
                  <a:solidFill>
                    <a:srgbClr val="FFFFFF"/>
                  </a:solidFill>
                  <a:effectLst/>
                  <a:latin typeface="Arial"/>
                  <a:ea typeface="Calibri"/>
                </a:rPr>
                <a:t>Cognitive</a:t>
              </a:r>
              <a:endParaRPr lang="en-IN" sz="1100">
                <a:effectLst/>
                <a:latin typeface="Arial"/>
                <a:ea typeface="Calibri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0" y="681486"/>
              <a:ext cx="1630045" cy="108648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800">
                  <a:solidFill>
                    <a:srgbClr val="FFFFFF"/>
                  </a:solidFill>
                  <a:effectLst/>
                  <a:latin typeface="Arial"/>
                  <a:ea typeface="Calibri"/>
                </a:rPr>
                <a:t>Physical</a:t>
              </a:r>
              <a:endParaRPr lang="en-IN" sz="1100">
                <a:effectLst/>
                <a:latin typeface="Arial"/>
                <a:ea typeface="Calibri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5822830" y="862641"/>
              <a:ext cx="1880235" cy="1086485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IN" sz="1800">
                  <a:solidFill>
                    <a:srgbClr val="FFFFFF"/>
                  </a:solidFill>
                  <a:effectLst/>
                  <a:latin typeface="Arial"/>
                  <a:ea typeface="Calibri"/>
                </a:rPr>
                <a:t>Emotional</a:t>
              </a:r>
              <a:endParaRPr lang="en-IN" sz="1100">
                <a:effectLst/>
                <a:latin typeface="Arial"/>
                <a:ea typeface="Calibri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1552755" y="750498"/>
              <a:ext cx="534837" cy="250166"/>
            </a:xfrm>
            <a:prstGeom prst="straightConnector1">
              <a:avLst/>
            </a:prstGeom>
            <a:ln w="50800" cmpd="sng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1828800" y="1000664"/>
              <a:ext cx="759124" cy="923637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3536830" y="1147313"/>
              <a:ext cx="103517" cy="707869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804913" y="1061049"/>
              <a:ext cx="258792" cy="706922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5477773" y="672860"/>
              <a:ext cx="577970" cy="388189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1773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Physical Development</a:t>
            </a:r>
            <a:endParaRPr lang="en-IN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A4B-6EFE-42E2-BAF9-5D545D2F71FF}" type="slidenum">
              <a:rPr lang="en-IN" smtClean="0"/>
              <a:pPr/>
              <a:t>4</a:t>
            </a:fld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79512" y="1447800"/>
            <a:ext cx="8507288" cy="522156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IN" dirty="0" smtClean="0"/>
              <a:t>General growth and nutrition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 smtClean="0"/>
              <a:t>Sensory experiences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 smtClean="0"/>
              <a:t>Gross Motor Skills:  mobility, ability to handle objects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 smtClean="0"/>
              <a:t>Fine Motor Skills: pre-writing skills, transfer functions, eye-hand coordination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 smtClean="0"/>
              <a:t>Physical skills necessary self- help: buttoning, brushing, feeding etc.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IN" sz="3600" b="1" dirty="0">
                <a:latin typeface="Comic Sans MS" panose="030F0702030302020204" pitchFamily="66" charset="0"/>
              </a:rPr>
              <a:t>…Types of activities you do for </a:t>
            </a:r>
            <a:r>
              <a:rPr lang="en-IN" sz="3600" b="1" dirty="0" smtClean="0">
                <a:latin typeface="Comic Sans MS" panose="030F0702030302020204" pitchFamily="66" charset="0"/>
              </a:rPr>
              <a:t>physical development</a:t>
            </a:r>
            <a:r>
              <a:rPr lang="en-IN" sz="3600" b="1" dirty="0">
                <a:latin typeface="Comic Sans MS" panose="030F0702030302020204" pitchFamily="66" charset="0"/>
              </a:rPr>
              <a:t>?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1503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Physical Skill Development Activities</a:t>
            </a:r>
            <a:endParaRPr lang="en-IN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A4B-6EFE-42E2-BAF9-5D545D2F71FF}" type="slidenum">
              <a:rPr lang="en-IN" smtClean="0"/>
              <a:pPr/>
              <a:t>5</a:t>
            </a:fld>
            <a:endParaRPr lang="en-IN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83601539"/>
              </p:ext>
            </p:extLst>
          </p:nvPr>
        </p:nvGraphicFramePr>
        <p:xfrm>
          <a:off x="323528" y="1052736"/>
          <a:ext cx="8435976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007"/>
                <a:gridCol w="5626969"/>
              </a:tblGrid>
              <a:tr h="37084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Physical Skill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Activity/ Techniques</a:t>
                      </a:r>
                      <a:endParaRPr lang="en-I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Sensory Experiences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Creating sensory spaces: getting</a:t>
                      </a:r>
                      <a:r>
                        <a:rPr lang="en-IN" sz="2400" baseline="0" dirty="0" smtClean="0"/>
                        <a:t> child to touch objects with different surfaces/ different textures, tasting different foods…sand/ water play</a:t>
                      </a:r>
                      <a:endParaRPr lang="en-I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Gross</a:t>
                      </a:r>
                      <a:r>
                        <a:rPr lang="en-IN" sz="2400" baseline="0" dirty="0" smtClean="0"/>
                        <a:t> Motor Skills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Physical play/ running/ jumping/ skipping/swimming</a:t>
                      </a:r>
                      <a:endParaRPr lang="en-I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Fine Motor Skills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Beading, colouring, block</a:t>
                      </a:r>
                      <a:r>
                        <a:rPr lang="en-IN" sz="2400" baseline="0" dirty="0" smtClean="0"/>
                        <a:t> placement, assembling, clay modelling, drawing different shapes, shading, filling dotted lines, finger painting, writing in sand, block printing</a:t>
                      </a:r>
                      <a:endParaRPr lang="en-I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Physical skills for self-help activities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Instruction, modelling,  pictures, demonstration on a toy, shaping</a:t>
                      </a:r>
                      <a:endParaRPr lang="en-IN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928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Social Development</a:t>
            </a:r>
            <a:endParaRPr lang="en-IN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A4B-6EFE-42E2-BAF9-5D545D2F71FF}" type="slidenum">
              <a:rPr lang="en-IN" smtClean="0"/>
              <a:pPr/>
              <a:t>6</a:t>
            </a:fld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1560" y="1412776"/>
            <a:ext cx="7772400" cy="4572000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Recognizing familiar people</a:t>
            </a:r>
          </a:p>
          <a:p>
            <a:r>
              <a:rPr lang="en-IN" dirty="0" smtClean="0"/>
              <a:t>Understanding rules of play</a:t>
            </a:r>
          </a:p>
          <a:p>
            <a:r>
              <a:rPr lang="en-IN" dirty="0" smtClean="0"/>
              <a:t>Peer interaction</a:t>
            </a:r>
          </a:p>
          <a:p>
            <a:r>
              <a:rPr lang="en-IN" dirty="0" smtClean="0"/>
              <a:t>Understanding of spaces (and what happens there)</a:t>
            </a:r>
          </a:p>
          <a:p>
            <a:r>
              <a:rPr lang="en-IN" dirty="0" smtClean="0"/>
              <a:t>Understanding of sequences and routines</a:t>
            </a:r>
          </a:p>
          <a:p>
            <a:pPr marL="0" indent="0" algn="just">
              <a:buNone/>
            </a:pPr>
            <a:endParaRPr lang="en-IN" sz="3600" b="1" dirty="0" smtClean="0">
              <a:latin typeface="Comic Sans MS" panose="030F0702030302020204" pitchFamily="66" charset="0"/>
            </a:endParaRPr>
          </a:p>
          <a:p>
            <a:pPr marL="0" indent="0" algn="just">
              <a:buNone/>
            </a:pPr>
            <a:r>
              <a:rPr lang="en-IN" sz="3600" b="1" dirty="0" smtClean="0">
                <a:latin typeface="Comic Sans MS" panose="030F0702030302020204" pitchFamily="66" charset="0"/>
              </a:rPr>
              <a:t>…Types of activities you do for social development?</a:t>
            </a:r>
            <a:endParaRPr lang="en-IN" sz="3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6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Social Skill Development Activities</a:t>
            </a:r>
            <a:endParaRPr lang="en-IN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A4B-6EFE-42E2-BAF9-5D545D2F71FF}" type="slidenum">
              <a:rPr lang="en-IN" smtClean="0"/>
              <a:pPr/>
              <a:t>7</a:t>
            </a:fld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4572000"/>
          </a:xfrm>
        </p:spPr>
        <p:txBody>
          <a:bodyPr>
            <a:normAutofit fontScale="85000" lnSpcReduction="10000"/>
          </a:bodyPr>
          <a:lstStyle/>
          <a:p>
            <a:r>
              <a:rPr lang="en-IN" dirty="0" smtClean="0"/>
              <a:t>Simple rule-based games</a:t>
            </a:r>
          </a:p>
          <a:p>
            <a:r>
              <a:rPr lang="en-IN" dirty="0" smtClean="0"/>
              <a:t>Naming and pointing familiar people</a:t>
            </a:r>
          </a:p>
          <a:p>
            <a:r>
              <a:rPr lang="en-IN" dirty="0"/>
              <a:t>Naming and </a:t>
            </a:r>
            <a:r>
              <a:rPr lang="en-IN" dirty="0" smtClean="0"/>
              <a:t>pointing familiar spaces/ places where child goes + discussion about what is done there</a:t>
            </a:r>
          </a:p>
          <a:p>
            <a:r>
              <a:rPr lang="en-IN" dirty="0" smtClean="0"/>
              <a:t>Supervised peer interaction, group play, cooperative play (exposure to playgrounds/ play spaces)</a:t>
            </a:r>
          </a:p>
          <a:p>
            <a:r>
              <a:rPr lang="en-IN" dirty="0" smtClean="0"/>
              <a:t>Use of pictures to explain day’s routine/ sequencing</a:t>
            </a:r>
          </a:p>
          <a:p>
            <a:pPr marL="0" indent="0">
              <a:buNone/>
            </a:pPr>
            <a:endParaRPr lang="en-IN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 algn="r">
              <a:buNone/>
            </a:pPr>
            <a:r>
              <a:rPr lang="en-IN" b="1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…Others?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5629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72400" cy="850106"/>
          </a:xfrm>
        </p:spPr>
        <p:txBody>
          <a:bodyPr/>
          <a:lstStyle/>
          <a:p>
            <a:r>
              <a:rPr lang="en-IN" dirty="0" smtClean="0"/>
              <a:t>Language Development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A4B-6EFE-42E2-BAF9-5D545D2F71FF}" type="slidenum">
              <a:rPr lang="en-IN" smtClean="0"/>
              <a:pPr/>
              <a:t>8</a:t>
            </a:fld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4572000"/>
          </a:xfrm>
        </p:spPr>
        <p:txBody>
          <a:bodyPr/>
          <a:lstStyle/>
          <a:p>
            <a:r>
              <a:rPr lang="en-IN" dirty="0" smtClean="0"/>
              <a:t>Increase fund of words.</a:t>
            </a:r>
          </a:p>
          <a:p>
            <a:r>
              <a:rPr lang="en-IN" dirty="0" smtClean="0"/>
              <a:t>Ability to construct short sentences.</a:t>
            </a:r>
          </a:p>
          <a:p>
            <a:r>
              <a:rPr lang="en-IN" dirty="0" smtClean="0"/>
              <a:t>Ability to communicate needs and experiences.</a:t>
            </a:r>
          </a:p>
          <a:p>
            <a:r>
              <a:rPr lang="en-IN" dirty="0" smtClean="0"/>
              <a:t>Ability to describe.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395536" y="4005064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600" b="1" dirty="0">
                <a:latin typeface="Comic Sans MS" panose="030F0702030302020204" pitchFamily="66" charset="0"/>
              </a:rPr>
              <a:t>…Types of activities you do for </a:t>
            </a:r>
            <a:r>
              <a:rPr lang="en-IN" sz="3600" b="1" dirty="0" smtClean="0">
                <a:latin typeface="Comic Sans MS" panose="030F0702030302020204" pitchFamily="66" charset="0"/>
              </a:rPr>
              <a:t>language </a:t>
            </a:r>
            <a:r>
              <a:rPr lang="en-IN" sz="3600" b="1" dirty="0">
                <a:latin typeface="Comic Sans MS" panose="030F0702030302020204" pitchFamily="66" charset="0"/>
              </a:rPr>
              <a:t>development?</a:t>
            </a:r>
          </a:p>
        </p:txBody>
      </p:sp>
    </p:spTree>
    <p:extLst>
      <p:ext uri="{BB962C8B-B14F-4D97-AF65-F5344CB8AC3E}">
        <p14:creationId xmlns:p14="http://schemas.microsoft.com/office/powerpoint/2010/main" val="213625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Speech and Language Skill Development Activities</a:t>
            </a:r>
            <a:endParaRPr lang="en-IN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A4B-6EFE-42E2-BAF9-5D545D2F71FF}" type="slidenum">
              <a:rPr lang="en-IN" smtClean="0"/>
              <a:pPr/>
              <a:t>9</a:t>
            </a:fld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Naming and pointing games</a:t>
            </a:r>
          </a:p>
          <a:p>
            <a:r>
              <a:rPr lang="en-IN" dirty="0" smtClean="0"/>
              <a:t>Story telling</a:t>
            </a:r>
          </a:p>
          <a:p>
            <a:r>
              <a:rPr lang="en-IN" dirty="0" smtClean="0"/>
              <a:t>Phone games</a:t>
            </a:r>
          </a:p>
          <a:p>
            <a:r>
              <a:rPr lang="en-IN" dirty="0" smtClean="0"/>
              <a:t>Describing games (using pictures or real life observations/events or television clips)</a:t>
            </a:r>
          </a:p>
          <a:p>
            <a:r>
              <a:rPr lang="en-IN" dirty="0" smtClean="0"/>
              <a:t>Concept book/ flash cards</a:t>
            </a:r>
          </a:p>
          <a:p>
            <a:pPr marL="0" indent="0" algn="r">
              <a:buNone/>
            </a:pPr>
            <a:r>
              <a:rPr lang="en-IN" b="1" dirty="0" smtClean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…</a:t>
            </a:r>
            <a:r>
              <a:rPr lang="en-IN" b="1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Others?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1823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1374</Words>
  <Application>Microsoft Office PowerPoint</Application>
  <PresentationFormat>On-screen Show (4:3)</PresentationFormat>
  <Paragraphs>217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Understanding  Psychosocial &amp; Mental Health Issues  in Pre-School Children  Orientation Workshop for   Anganwadi Teachers</vt:lpstr>
      <vt:lpstr>Objectives of Orientation Workshop</vt:lpstr>
      <vt:lpstr>PowerPoint Presentation</vt:lpstr>
      <vt:lpstr>Physical Development</vt:lpstr>
      <vt:lpstr>Physical Skill Development Activities</vt:lpstr>
      <vt:lpstr>Social Development</vt:lpstr>
      <vt:lpstr>Social Skill Development Activities</vt:lpstr>
      <vt:lpstr>Language Development</vt:lpstr>
      <vt:lpstr>Speech and Language Skill Development Activities</vt:lpstr>
      <vt:lpstr>Cognitive Development</vt:lpstr>
      <vt:lpstr>Cognitive Skills Development Activities</vt:lpstr>
      <vt:lpstr>Emotional Development</vt:lpstr>
      <vt:lpstr>Activities for Emotional Development</vt:lpstr>
      <vt:lpstr>Identifying Disabilities</vt:lpstr>
      <vt:lpstr>Basic Disability Assessment</vt:lpstr>
      <vt:lpstr>Responding to Disability</vt:lpstr>
      <vt:lpstr>Emotional &amp; Behaviour Problems</vt:lpstr>
      <vt:lpstr>Emotional Issues</vt:lpstr>
      <vt:lpstr>Conduct Issues</vt:lpstr>
      <vt:lpstr>Hyperactivity Issues</vt:lpstr>
      <vt:lpstr>Peer Relationship Issues</vt:lpstr>
      <vt:lpstr>Pro-Social Behaviours</vt:lpstr>
      <vt:lpstr>Responding to Emotional &amp; Behavior Problems</vt:lpstr>
      <vt:lpstr>Some Examples for Response</vt:lpstr>
      <vt:lpstr>Training Needs</vt:lpstr>
      <vt:lpstr>Other Issues</vt:lpstr>
      <vt:lpstr>Feedback and Summary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 Psychosocial &amp; Mental Health Issues  in Pre-School Children  Orientation Workshop for   Anganwadi Teachers</dc:title>
  <dc:creator>Admin</dc:creator>
  <cp:lastModifiedBy>Admin</cp:lastModifiedBy>
  <cp:revision>23</cp:revision>
  <dcterms:created xsi:type="dcterms:W3CDTF">2014-08-14T04:44:31Z</dcterms:created>
  <dcterms:modified xsi:type="dcterms:W3CDTF">2014-08-16T10:33:36Z</dcterms:modified>
</cp:coreProperties>
</file>