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9" r:id="rId3"/>
    <p:sldId id="269" r:id="rId4"/>
    <p:sldId id="271" r:id="rId5"/>
    <p:sldId id="272" r:id="rId6"/>
    <p:sldId id="273" r:id="rId7"/>
    <p:sldId id="274" r:id="rId8"/>
    <p:sldId id="275" r:id="rId9"/>
    <p:sldId id="291" r:id="rId10"/>
    <p:sldId id="276" r:id="rId11"/>
    <p:sldId id="277" r:id="rId12"/>
    <p:sldId id="278" r:id="rId13"/>
    <p:sldId id="279" r:id="rId14"/>
    <p:sldId id="286" r:id="rId15"/>
    <p:sldId id="287" r:id="rId16"/>
    <p:sldId id="288" r:id="rId17"/>
    <p:sldId id="289" r:id="rId18"/>
    <p:sldId id="290" r:id="rId19"/>
    <p:sldId id="258" r:id="rId20"/>
    <p:sldId id="259" r:id="rId21"/>
    <p:sldId id="260" r:id="rId22"/>
    <p:sldId id="261" r:id="rId23"/>
    <p:sldId id="262" r:id="rId24"/>
    <p:sldId id="263" r:id="rId25"/>
    <p:sldId id="264" r:id="rId26"/>
    <p:sldId id="292" r:id="rId27"/>
    <p:sldId id="293" r:id="rId28"/>
    <p:sldId id="295" r:id="rId29"/>
    <p:sldId id="296" r:id="rId30"/>
    <p:sldId id="298" r:id="rId31"/>
    <p:sldId id="299" r:id="rId32"/>
    <p:sldId id="300" r:id="rId33"/>
    <p:sldId id="305" r:id="rId34"/>
    <p:sldId id="306" r:id="rId35"/>
    <p:sldId id="307" r:id="rId36"/>
    <p:sldId id="308" r:id="rId37"/>
    <p:sldId id="301" r:id="rId38"/>
    <p:sldId id="302" r:id="rId39"/>
    <p:sldId id="303" r:id="rId40"/>
    <p:sldId id="304"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C15BA8F-1584-4C9C-A4E1-5FCD548DE893}" type="datetimeFigureOut">
              <a:rPr lang="en-US" smtClean="0"/>
              <a:pPr/>
              <a:t>11/13/2015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00FBEC8-D4DA-4121-ACF6-FF515E55DF6F}"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15BA8F-1584-4C9C-A4E1-5FCD548DE893}" type="datetimeFigureOut">
              <a:rPr lang="en-US" smtClean="0"/>
              <a:pPr/>
              <a:t>11/13/2015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0FBEC8-D4DA-4121-ACF6-FF515E55DF6F}"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71480"/>
            <a:ext cx="9144000" cy="2786082"/>
          </a:xfrm>
        </p:spPr>
        <p:txBody>
          <a:bodyPr>
            <a:normAutofit/>
          </a:bodyPr>
          <a:lstStyle/>
          <a:p>
            <a:r>
              <a:rPr lang="en-IN" b="1" dirty="0" smtClean="0"/>
              <a:t>Learning Difficulties in School Children</a:t>
            </a:r>
            <a:r>
              <a:rPr lang="en-IN" dirty="0" smtClean="0"/>
              <a:t/>
            </a:r>
            <a:br>
              <a:rPr lang="en-IN" dirty="0" smtClean="0"/>
            </a:br>
            <a:r>
              <a:rPr lang="en-IN" dirty="0" smtClean="0"/>
              <a:t/>
            </a:r>
            <a:br>
              <a:rPr lang="en-IN" dirty="0" smtClean="0"/>
            </a:br>
            <a:r>
              <a:rPr lang="en-IN" dirty="0" smtClean="0"/>
              <a:t>Orientation Session for </a:t>
            </a:r>
            <a:r>
              <a:rPr lang="en-IN" dirty="0" smtClean="0"/>
              <a:t/>
            </a:r>
            <a:br>
              <a:rPr lang="en-IN" dirty="0" smtClean="0"/>
            </a:br>
            <a:r>
              <a:rPr lang="en-IN" dirty="0" smtClean="0"/>
              <a:t>Teachers</a:t>
            </a:r>
            <a:endParaRPr lang="en-IN" dirty="0"/>
          </a:p>
        </p:txBody>
      </p:sp>
      <p:sp>
        <p:nvSpPr>
          <p:cNvPr id="3" name="Subtitle 2"/>
          <p:cNvSpPr>
            <a:spLocks noGrp="1"/>
          </p:cNvSpPr>
          <p:nvPr>
            <p:ph type="subTitle" idx="1"/>
          </p:nvPr>
        </p:nvSpPr>
        <p:spPr>
          <a:xfrm>
            <a:off x="285720" y="4071942"/>
            <a:ext cx="8501122" cy="2286016"/>
          </a:xfrm>
        </p:spPr>
        <p:txBody>
          <a:bodyPr>
            <a:normAutofit lnSpcReduction="10000"/>
          </a:bodyPr>
          <a:lstStyle/>
          <a:p>
            <a:r>
              <a:rPr lang="en-IN" dirty="0" smtClean="0"/>
              <a:t>November 2015</a:t>
            </a:r>
            <a:endParaRPr lang="en-IN" dirty="0" smtClean="0"/>
          </a:p>
          <a:p>
            <a:r>
              <a:rPr lang="en-IN" dirty="0" smtClean="0"/>
              <a:t>Dr. Shekhar Seshadri</a:t>
            </a:r>
            <a:endParaRPr lang="en-IN" dirty="0" smtClean="0"/>
          </a:p>
          <a:p>
            <a:r>
              <a:rPr lang="en-IN" dirty="0" smtClean="0"/>
              <a:t>Dept. of Child &amp; Adolescent Psychiatry</a:t>
            </a:r>
          </a:p>
          <a:p>
            <a:r>
              <a:rPr lang="en-IN" dirty="0" smtClean="0"/>
              <a:t>NIMHANS, Bangalore</a:t>
            </a:r>
            <a:endParaRPr lang="en-I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What is disability or developmental problem?</a:t>
            </a:r>
            <a:endParaRPr lang="en-IN" dirty="0"/>
          </a:p>
        </p:txBody>
      </p:sp>
      <p:sp>
        <p:nvSpPr>
          <p:cNvPr id="3" name="Content Placeholder 2"/>
          <p:cNvSpPr>
            <a:spLocks noGrp="1"/>
          </p:cNvSpPr>
          <p:nvPr>
            <p:ph idx="1"/>
          </p:nvPr>
        </p:nvSpPr>
        <p:spPr/>
        <p:txBody>
          <a:bodyPr/>
          <a:lstStyle/>
          <a:p>
            <a:r>
              <a:rPr lang="en-IN" dirty="0" smtClean="0"/>
              <a:t>Lack of skills/ abilities in one or more of the areas of child development.</a:t>
            </a:r>
          </a:p>
          <a:p>
            <a:r>
              <a:rPr lang="en-IN" dirty="0" smtClean="0"/>
              <a:t>Delay in skills</a:t>
            </a:r>
            <a:r>
              <a:rPr lang="en-IN" dirty="0"/>
              <a:t>/ abilities in one or more of the areas of child development</a:t>
            </a:r>
            <a:r>
              <a:rPr lang="en-IN" dirty="0" smtClean="0"/>
              <a:t>.</a:t>
            </a:r>
          </a:p>
          <a:p>
            <a:r>
              <a:rPr lang="en-IN" dirty="0" smtClean="0"/>
              <a:t>Results in impaired day-to-day functioning of the child/ problems with activities for daily living.</a:t>
            </a:r>
            <a:endParaRPr lang="en-IN" dirty="0"/>
          </a:p>
          <a:p>
            <a:endParaRPr lang="en-IN" dirty="0"/>
          </a:p>
        </p:txBody>
      </p:sp>
    </p:spTree>
    <p:extLst>
      <p:ext uri="{BB962C8B-B14F-4D97-AF65-F5344CB8AC3E}">
        <p14:creationId xmlns:p14="http://schemas.microsoft.com/office/powerpoint/2010/main" xmlns="" val="1615693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778098"/>
          </a:xfrm>
        </p:spPr>
        <p:txBody>
          <a:bodyPr/>
          <a:lstStyle/>
          <a:p>
            <a:r>
              <a:rPr lang="en-IN" dirty="0" smtClean="0"/>
              <a:t>Types of Disability</a:t>
            </a:r>
            <a:endParaRPr lang="en-IN" dirty="0"/>
          </a:p>
        </p:txBody>
      </p:sp>
      <p:sp>
        <p:nvSpPr>
          <p:cNvPr id="3" name="Content Placeholder 2"/>
          <p:cNvSpPr>
            <a:spLocks noGrp="1"/>
          </p:cNvSpPr>
          <p:nvPr>
            <p:ph idx="1"/>
          </p:nvPr>
        </p:nvSpPr>
        <p:spPr>
          <a:xfrm>
            <a:off x="251520" y="980728"/>
            <a:ext cx="8435280" cy="5688632"/>
          </a:xfrm>
        </p:spPr>
        <p:txBody>
          <a:bodyPr>
            <a:normAutofit fontScale="85000" lnSpcReduction="20000"/>
          </a:bodyPr>
          <a:lstStyle/>
          <a:p>
            <a:r>
              <a:rPr lang="en-IN" dirty="0" smtClean="0"/>
              <a:t>Physical Disability</a:t>
            </a:r>
          </a:p>
          <a:p>
            <a:pPr lvl="1"/>
            <a:r>
              <a:rPr lang="en-IN" dirty="0"/>
              <a:t>V</a:t>
            </a:r>
            <a:r>
              <a:rPr lang="en-IN" dirty="0" smtClean="0"/>
              <a:t>ision problems</a:t>
            </a:r>
          </a:p>
          <a:p>
            <a:pPr lvl="1"/>
            <a:r>
              <a:rPr lang="en-IN" dirty="0" smtClean="0"/>
              <a:t>Hearing disability (which results in speech problems)</a:t>
            </a:r>
          </a:p>
          <a:p>
            <a:pPr lvl="1"/>
            <a:r>
              <a:rPr lang="en-IN" dirty="0" smtClean="0"/>
              <a:t>Other </a:t>
            </a:r>
            <a:r>
              <a:rPr lang="en-IN" dirty="0" err="1" smtClean="0"/>
              <a:t>oro</a:t>
            </a:r>
            <a:r>
              <a:rPr lang="en-IN" dirty="0" smtClean="0"/>
              <a:t>-muscular problems(causing speech problems)</a:t>
            </a:r>
          </a:p>
          <a:p>
            <a:pPr lvl="1"/>
            <a:r>
              <a:rPr lang="en-IN" dirty="0" smtClean="0"/>
              <a:t>Locomotor Disability</a:t>
            </a:r>
          </a:p>
          <a:p>
            <a:pPr marL="0" indent="0">
              <a:buNone/>
            </a:pPr>
            <a:endParaRPr lang="en-IN" dirty="0" smtClean="0"/>
          </a:p>
          <a:p>
            <a:r>
              <a:rPr lang="en-IN" dirty="0" smtClean="0"/>
              <a:t>Locomotor Disabilities</a:t>
            </a:r>
          </a:p>
          <a:p>
            <a:pPr lvl="1"/>
            <a:r>
              <a:rPr lang="en-IN" dirty="0" smtClean="0"/>
              <a:t>Due to congenital defects/ malformations</a:t>
            </a:r>
          </a:p>
          <a:p>
            <a:pPr lvl="1"/>
            <a:r>
              <a:rPr lang="en-IN" dirty="0" smtClean="0"/>
              <a:t>Brain damage that leads to spasticity/ problems with body movement</a:t>
            </a:r>
          </a:p>
          <a:p>
            <a:pPr lvl="1"/>
            <a:r>
              <a:rPr lang="en-IN" dirty="0" smtClean="0"/>
              <a:t>Child may have trouble with self-help skills</a:t>
            </a:r>
          </a:p>
          <a:p>
            <a:pPr lvl="1"/>
            <a:r>
              <a:rPr lang="en-IN" dirty="0" smtClean="0"/>
              <a:t>Child may have problems with eye-hand coordination tasks such as writing</a:t>
            </a:r>
          </a:p>
          <a:p>
            <a:pPr lvl="1"/>
            <a:r>
              <a:rPr lang="en-IN" dirty="0" smtClean="0"/>
              <a:t>Some may also have intellectual disability but not necessarily/ not all</a:t>
            </a:r>
          </a:p>
          <a:p>
            <a:endParaRPr lang="en-IN" dirty="0"/>
          </a:p>
        </p:txBody>
      </p:sp>
    </p:spTree>
    <p:extLst>
      <p:ext uri="{BB962C8B-B14F-4D97-AF65-F5344CB8AC3E}">
        <p14:creationId xmlns:p14="http://schemas.microsoft.com/office/powerpoint/2010/main" xmlns="" val="4021589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116632"/>
            <a:ext cx="8856984" cy="6552728"/>
          </a:xfrm>
        </p:spPr>
        <p:txBody>
          <a:bodyPr>
            <a:normAutofit fontScale="62500" lnSpcReduction="20000"/>
          </a:bodyPr>
          <a:lstStyle/>
          <a:p>
            <a:r>
              <a:rPr lang="en-IN" b="1" dirty="0" smtClean="0"/>
              <a:t>Intellectual Disability</a:t>
            </a:r>
          </a:p>
          <a:p>
            <a:r>
              <a:rPr lang="en-IN" b="1" dirty="0" smtClean="0"/>
              <a:t>Mild ID: </a:t>
            </a:r>
          </a:p>
          <a:p>
            <a:pPr lvl="1" fontAlgn="base"/>
            <a:r>
              <a:rPr lang="en-IN" dirty="0" smtClean="0"/>
              <a:t>Able to learn practical life skills &amp; function in daily life.</a:t>
            </a:r>
          </a:p>
          <a:p>
            <a:pPr lvl="1" fontAlgn="base"/>
            <a:r>
              <a:rPr lang="en-IN" dirty="0" smtClean="0"/>
              <a:t>Attains reading and math skills up to grade levels 3 -6.</a:t>
            </a:r>
          </a:p>
          <a:p>
            <a:pPr lvl="1" fontAlgn="base"/>
            <a:r>
              <a:rPr lang="en-IN" dirty="0" smtClean="0"/>
              <a:t>Able to blend in socially.</a:t>
            </a:r>
          </a:p>
          <a:p>
            <a:r>
              <a:rPr lang="en-IN" b="1" u="sng" dirty="0" smtClean="0"/>
              <a:t>Moderate ID:</a:t>
            </a:r>
          </a:p>
          <a:p>
            <a:pPr lvl="1" fontAlgn="base"/>
            <a:r>
              <a:rPr lang="en-IN" dirty="0" smtClean="0"/>
              <a:t>Noticeable developmental delays (i.e. speech, motor skills)</a:t>
            </a:r>
          </a:p>
          <a:p>
            <a:pPr lvl="1" fontAlgn="base"/>
            <a:r>
              <a:rPr lang="en-IN" dirty="0" smtClean="0"/>
              <a:t>May have physical signs of impairment (i.e. thick tongue)</a:t>
            </a:r>
          </a:p>
          <a:p>
            <a:pPr lvl="1" fontAlgn="base"/>
            <a:r>
              <a:rPr lang="en-IN" dirty="0" smtClean="0"/>
              <a:t>Can communicate in basic, simple ways</a:t>
            </a:r>
          </a:p>
          <a:p>
            <a:pPr lvl="1" fontAlgn="base"/>
            <a:r>
              <a:rPr lang="en-IN" dirty="0" smtClean="0"/>
              <a:t>Able to learn basic health and safety skills</a:t>
            </a:r>
          </a:p>
          <a:p>
            <a:pPr lvl="1" fontAlgn="base"/>
            <a:r>
              <a:rPr lang="en-IN" dirty="0" smtClean="0"/>
              <a:t>Can complete self-care activities—requires much training.</a:t>
            </a:r>
          </a:p>
          <a:p>
            <a:r>
              <a:rPr lang="en-IN" b="1" u="sng" dirty="0" smtClean="0"/>
              <a:t>Severe ID</a:t>
            </a:r>
          </a:p>
          <a:p>
            <a:pPr lvl="1" fontAlgn="base"/>
            <a:r>
              <a:rPr lang="en-IN" dirty="0" smtClean="0"/>
              <a:t>Considerable delays in development</a:t>
            </a:r>
          </a:p>
          <a:p>
            <a:pPr lvl="1" fontAlgn="base"/>
            <a:r>
              <a:rPr lang="en-IN" dirty="0" smtClean="0"/>
              <a:t>Understands speech, but little ability to communicate</a:t>
            </a:r>
          </a:p>
          <a:p>
            <a:pPr lvl="1" fontAlgn="base"/>
            <a:r>
              <a:rPr lang="en-IN" dirty="0" smtClean="0"/>
              <a:t>Able to learn daily routines</a:t>
            </a:r>
          </a:p>
          <a:p>
            <a:pPr lvl="1" fontAlgn="base"/>
            <a:r>
              <a:rPr lang="en-IN" dirty="0" smtClean="0"/>
              <a:t>May learn  some very simple self-care—with a lot of training.</a:t>
            </a:r>
          </a:p>
          <a:p>
            <a:pPr lvl="1" fontAlgn="base"/>
            <a:r>
              <a:rPr lang="en-IN" dirty="0" smtClean="0"/>
              <a:t>Needs direct supervision in social situations</a:t>
            </a:r>
          </a:p>
          <a:p>
            <a:pPr fontAlgn="base"/>
            <a:r>
              <a:rPr lang="en-IN" b="1" u="sng" dirty="0" smtClean="0"/>
              <a:t>Profound ID</a:t>
            </a:r>
          </a:p>
          <a:p>
            <a:pPr lvl="1" fontAlgn="base"/>
            <a:r>
              <a:rPr lang="en-IN" dirty="0"/>
              <a:t>Significant developmental delays in all </a:t>
            </a:r>
            <a:r>
              <a:rPr lang="en-IN" dirty="0" smtClean="0"/>
              <a:t>areas (physical/ social/ emotional/ language/ speech)</a:t>
            </a:r>
            <a:endParaRPr lang="en-IN" dirty="0"/>
          </a:p>
          <a:p>
            <a:pPr lvl="1" fontAlgn="base"/>
            <a:r>
              <a:rPr lang="en-IN" dirty="0"/>
              <a:t>Obvious physical and congenital abnormalities</a:t>
            </a:r>
          </a:p>
          <a:p>
            <a:pPr lvl="1" fontAlgn="base"/>
            <a:r>
              <a:rPr lang="en-IN" dirty="0"/>
              <a:t>Requires close </a:t>
            </a:r>
            <a:r>
              <a:rPr lang="en-IN" dirty="0" smtClean="0"/>
              <a:t>supervision/ Not capable of independent living</a:t>
            </a:r>
            <a:endParaRPr lang="en-IN" dirty="0"/>
          </a:p>
          <a:p>
            <a:pPr lvl="1" fontAlgn="base"/>
            <a:r>
              <a:rPr lang="en-IN" dirty="0"/>
              <a:t>Requires </a:t>
            </a:r>
            <a:r>
              <a:rPr lang="en-IN" dirty="0" smtClean="0"/>
              <a:t>complete assistance in </a:t>
            </a:r>
            <a:r>
              <a:rPr lang="en-IN" dirty="0"/>
              <a:t>self-care activities</a:t>
            </a:r>
          </a:p>
          <a:p>
            <a:pPr fontAlgn="base"/>
            <a:endParaRPr lang="en-IN" dirty="0" smtClean="0"/>
          </a:p>
          <a:p>
            <a:pPr fontAlgn="base"/>
            <a:endParaRPr lang="en-IN" dirty="0" smtClean="0"/>
          </a:p>
          <a:p>
            <a:pPr fontAlgn="base"/>
            <a:endParaRPr lang="en-IN" dirty="0" smtClean="0"/>
          </a:p>
          <a:p>
            <a:endParaRPr lang="en-IN" dirty="0"/>
          </a:p>
        </p:txBody>
      </p:sp>
    </p:spTree>
    <p:extLst>
      <p:ext uri="{BB962C8B-B14F-4D97-AF65-F5344CB8AC3E}">
        <p14:creationId xmlns:p14="http://schemas.microsoft.com/office/powerpoint/2010/main" xmlns="" val="792991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dirty="0" smtClean="0"/>
              <a:t>Objectives of Screening </a:t>
            </a:r>
            <a:r>
              <a:rPr lang="en-IN" b="1" dirty="0"/>
              <a:t>for Disability</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Examining the child in the five domains of child development (physical, speech &amp; language, social, emotional and cognitive).</a:t>
            </a:r>
          </a:p>
          <a:p>
            <a:r>
              <a:rPr lang="en-IN" dirty="0" smtClean="0"/>
              <a:t>Check: Are the child’s skills and abilities age-appropriate (in each domain)?</a:t>
            </a:r>
          </a:p>
          <a:p>
            <a:r>
              <a:rPr lang="en-IN" dirty="0" smtClean="0"/>
              <a:t>Understand: Is the child slow/ to what extent is the gap/ slowness?</a:t>
            </a:r>
          </a:p>
          <a:p>
            <a:r>
              <a:rPr lang="en-IN" dirty="0" smtClean="0"/>
              <a:t>Identify area of disability/ lack of development and take appropriate corrective measures to assist the child.</a:t>
            </a:r>
            <a:endParaRPr lang="en-IN" dirty="0"/>
          </a:p>
        </p:txBody>
      </p:sp>
    </p:spTree>
    <p:extLst>
      <p:ext uri="{BB962C8B-B14F-4D97-AF65-F5344CB8AC3E}">
        <p14:creationId xmlns:p14="http://schemas.microsoft.com/office/powerpoint/2010/main" xmlns="" val="4488819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925"/>
            <a:ext cx="8229600" cy="850106"/>
          </a:xfrm>
        </p:spPr>
        <p:txBody>
          <a:bodyPr/>
          <a:lstStyle/>
          <a:p>
            <a:r>
              <a:rPr lang="en-IN" b="1" dirty="0" smtClean="0"/>
              <a:t>Screening for Disability: Ages 6+</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616948880"/>
              </p:ext>
            </p:extLst>
          </p:nvPr>
        </p:nvGraphicFramePr>
        <p:xfrm>
          <a:off x="251520" y="836715"/>
          <a:ext cx="8640960" cy="5760637"/>
        </p:xfrm>
        <a:graphic>
          <a:graphicData uri="http://schemas.openxmlformats.org/drawingml/2006/table">
            <a:tbl>
              <a:tblPr firstRow="1" firstCol="1" bandRow="1">
                <a:tableStyleId>{5C22544A-7EE6-4342-B048-85BDC9FD1C3A}</a:tableStyleId>
              </a:tblPr>
              <a:tblGrid>
                <a:gridCol w="631307"/>
                <a:gridCol w="4612353"/>
                <a:gridCol w="157525"/>
                <a:gridCol w="1171853"/>
                <a:gridCol w="154359"/>
                <a:gridCol w="927789"/>
                <a:gridCol w="985774"/>
              </a:tblGrid>
              <a:tr h="1426273">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Developmental Functions/ Skills</a:t>
                      </a:r>
                      <a:endParaRPr lang="en-IN" sz="2400" b="1" dirty="0">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To High Extent</a:t>
                      </a:r>
                      <a:endParaRPr lang="en-IN" sz="2400" b="1" dirty="0">
                        <a:effectLst/>
                        <a:latin typeface="Arial"/>
                        <a:ea typeface="Calibri"/>
                      </a:endParaRPr>
                    </a:p>
                  </a:txBody>
                  <a:tcPr marL="68580" marR="68580" marT="0" marB="0"/>
                </a:tc>
                <a:tc hMerge="1">
                  <a:txBody>
                    <a:bodyPr/>
                    <a:lstStyle/>
                    <a:p>
                      <a:pPr algn="just">
                        <a:lnSpc>
                          <a:spcPct val="115000"/>
                        </a:lnSpc>
                        <a:spcAft>
                          <a:spcPts val="0"/>
                        </a:spcAft>
                      </a:pPr>
                      <a:endParaRPr lang="en-IN" sz="2400" b="1" dirty="0">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To Some Extent</a:t>
                      </a:r>
                      <a:endParaRPr lang="en-IN" sz="2400" b="1" dirty="0">
                        <a:effectLst/>
                        <a:latin typeface="Arial"/>
                        <a:ea typeface="Calibri"/>
                      </a:endParaRPr>
                    </a:p>
                  </a:txBody>
                  <a:tcPr marL="68580" marR="68580" marT="0" marB="0"/>
                </a:tc>
                <a:tc hMerge="1">
                  <a:txBody>
                    <a:bodyPr/>
                    <a:lstStyle/>
                    <a:p>
                      <a:pPr algn="just">
                        <a:lnSpc>
                          <a:spcPct val="115000"/>
                        </a:lnSpc>
                        <a:spcAft>
                          <a:spcPts val="0"/>
                        </a:spcAft>
                      </a:pP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To Low  Extent</a:t>
                      </a:r>
                      <a:endParaRPr lang="en-IN" sz="2400" b="1" dirty="0">
                        <a:effectLst/>
                        <a:latin typeface="Arial"/>
                        <a:ea typeface="Calibri"/>
                      </a:endParaRPr>
                    </a:p>
                  </a:txBody>
                  <a:tcPr marL="68580" marR="68580" marT="0" marB="0"/>
                </a:tc>
              </a:tr>
              <a:tr h="580487">
                <a:tc gridSpan="7">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Arial"/>
                          <a:ea typeface="Calibri"/>
                          <a:cs typeface="+mn-cs"/>
                        </a:rPr>
                        <a:t>Motor Skills</a:t>
                      </a:r>
                    </a:p>
                  </a:txBody>
                  <a:tcPr marL="68580" marR="68580" marT="0" marB="0"/>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tr>
              <a:tr h="580487">
                <a:tc>
                  <a:txBody>
                    <a:bodyPr/>
                    <a:lstStyle/>
                    <a:p>
                      <a:pPr algn="just">
                        <a:lnSpc>
                          <a:spcPct val="115000"/>
                        </a:lnSpc>
                        <a:spcAft>
                          <a:spcPts val="0"/>
                        </a:spcAft>
                      </a:pPr>
                      <a:r>
                        <a:rPr lang="en-IN" sz="2400">
                          <a:effectLst/>
                        </a:rPr>
                        <a:t>1</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Can walk and run </a:t>
                      </a:r>
                      <a:endParaRPr lang="en-IN" sz="2400" b="1" dirty="0">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r h="864301">
                <a:tc>
                  <a:txBody>
                    <a:bodyPr/>
                    <a:lstStyle/>
                    <a:p>
                      <a:pPr algn="just">
                        <a:lnSpc>
                          <a:spcPct val="115000"/>
                        </a:lnSpc>
                        <a:spcAft>
                          <a:spcPts val="0"/>
                        </a:spcAft>
                      </a:pPr>
                      <a:r>
                        <a:rPr lang="en-IN" sz="2400">
                          <a:effectLst/>
                        </a:rPr>
                        <a:t>2</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Can lift and carry objects (such as school bag </a:t>
                      </a:r>
                      <a:r>
                        <a:rPr lang="en-IN" sz="2400" dirty="0" err="1">
                          <a:effectLst/>
                        </a:rPr>
                        <a:t>etc</a:t>
                      </a:r>
                      <a:r>
                        <a:rPr lang="en-IN" sz="2400" dirty="0">
                          <a:effectLst/>
                        </a:rPr>
                        <a:t>)</a:t>
                      </a:r>
                      <a:endParaRPr lang="en-IN" sz="2400" b="1" dirty="0">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a:effectLst/>
                        </a:rPr>
                        <a:t> </a:t>
                      </a:r>
                      <a:endParaRPr lang="en-IN" sz="2400" b="1">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r h="864301">
                <a:tc>
                  <a:txBody>
                    <a:bodyPr/>
                    <a:lstStyle/>
                    <a:p>
                      <a:pPr algn="just">
                        <a:lnSpc>
                          <a:spcPct val="115000"/>
                        </a:lnSpc>
                        <a:spcAft>
                          <a:spcPts val="0"/>
                        </a:spcAft>
                      </a:pPr>
                      <a:r>
                        <a:rPr lang="en-IN" sz="2400">
                          <a:effectLst/>
                        </a:rPr>
                        <a:t>3</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dirty="0">
                          <a:effectLst/>
                        </a:rPr>
                        <a:t>Can hold a pencil to scribble/ draw/ write</a:t>
                      </a:r>
                      <a:endParaRPr lang="en-IN" sz="2400" b="1" dirty="0">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r h="864301">
                <a:tc>
                  <a:txBody>
                    <a:bodyPr/>
                    <a:lstStyle/>
                    <a:p>
                      <a:pPr algn="just">
                        <a:lnSpc>
                          <a:spcPct val="115000"/>
                        </a:lnSpc>
                        <a:spcAft>
                          <a:spcPts val="0"/>
                        </a:spcAft>
                      </a:pPr>
                      <a:r>
                        <a:rPr lang="en-IN" sz="2400">
                          <a:effectLst/>
                        </a:rPr>
                        <a:t>4</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a:effectLst/>
                        </a:rPr>
                        <a:t>Can bathe, dress, brush teeth/ hair independently</a:t>
                      </a:r>
                      <a:endParaRPr lang="en-IN" sz="2400" b="1">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r h="580487">
                <a:tc>
                  <a:txBody>
                    <a:bodyPr/>
                    <a:lstStyle/>
                    <a:p>
                      <a:pPr algn="just">
                        <a:lnSpc>
                          <a:spcPct val="115000"/>
                        </a:lnSpc>
                        <a:spcAft>
                          <a:spcPts val="0"/>
                        </a:spcAft>
                      </a:pPr>
                      <a:r>
                        <a:rPr lang="en-IN" sz="2400">
                          <a:effectLst/>
                        </a:rPr>
                        <a:t>5</a:t>
                      </a:r>
                      <a:endParaRPr lang="en-IN" sz="2400" b="1">
                        <a:effectLst/>
                        <a:latin typeface="Arial"/>
                        <a:ea typeface="Calibri"/>
                      </a:endParaRPr>
                    </a:p>
                  </a:txBody>
                  <a:tcPr marL="68580" marR="68580" marT="0" marB="0"/>
                </a:tc>
                <a:tc gridSpan="2">
                  <a:txBody>
                    <a:bodyPr/>
                    <a:lstStyle/>
                    <a:p>
                      <a:pPr algn="just">
                        <a:lnSpc>
                          <a:spcPct val="115000"/>
                        </a:lnSpc>
                        <a:spcAft>
                          <a:spcPts val="0"/>
                        </a:spcAft>
                      </a:pPr>
                      <a:r>
                        <a:rPr lang="en-IN" sz="2400">
                          <a:effectLst/>
                        </a:rPr>
                        <a:t>Toilet trained</a:t>
                      </a:r>
                      <a:endParaRPr lang="en-IN" sz="2400" b="1">
                        <a:effectLst/>
                        <a:latin typeface="Arial"/>
                        <a:ea typeface="Calibri"/>
                      </a:endParaRP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400">
                          <a:effectLst/>
                        </a:rPr>
                        <a:t> </a:t>
                      </a:r>
                      <a:endParaRPr lang="en-IN" sz="2400" b="1">
                        <a:effectLst/>
                        <a:latin typeface="Arial"/>
                        <a:ea typeface="Calibri"/>
                      </a:endParaRPr>
                    </a:p>
                  </a:txBody>
                  <a:tcPr marL="68580" marR="68580" marT="0" marB="0"/>
                </a:tc>
                <a:tc hMerge="1">
                  <a:txBody>
                    <a:bodyPr/>
                    <a:lstStyle/>
                    <a:p>
                      <a:endParaRPr lang="en-IN"/>
                    </a:p>
                  </a:txBody>
                  <a:tcPr/>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c>
                  <a:txBody>
                    <a:bodyPr/>
                    <a:lstStyle/>
                    <a:p>
                      <a:pPr algn="just">
                        <a:lnSpc>
                          <a:spcPct val="115000"/>
                        </a:lnSpc>
                        <a:spcAft>
                          <a:spcPts val="0"/>
                        </a:spcAft>
                      </a:pPr>
                      <a:r>
                        <a:rPr lang="en-IN" sz="2400" dirty="0">
                          <a:effectLst/>
                        </a:rPr>
                        <a:t> </a:t>
                      </a:r>
                      <a:endParaRPr lang="en-IN" sz="2400" b="1" dirty="0">
                        <a:effectLst/>
                        <a:latin typeface="Arial"/>
                        <a:ea typeface="Calibri"/>
                      </a:endParaRPr>
                    </a:p>
                  </a:txBody>
                  <a:tcPr marL="68580" marR="68580" marT="0" marB="0"/>
                </a:tc>
              </a:tr>
            </a:tbl>
          </a:graphicData>
        </a:graphic>
      </p:graphicFrame>
    </p:spTree>
    <p:extLst>
      <p:ext uri="{BB962C8B-B14F-4D97-AF65-F5344CB8AC3E}">
        <p14:creationId xmlns:p14="http://schemas.microsoft.com/office/powerpoint/2010/main" xmlns="" val="20347210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723559736"/>
              </p:ext>
            </p:extLst>
          </p:nvPr>
        </p:nvGraphicFramePr>
        <p:xfrm>
          <a:off x="467544" y="908720"/>
          <a:ext cx="8352928" cy="5511186"/>
        </p:xfrm>
        <a:graphic>
          <a:graphicData uri="http://schemas.openxmlformats.org/drawingml/2006/table">
            <a:tbl>
              <a:tblPr firstRow="1" firstCol="1" bandRow="1">
                <a:tableStyleId>{5C22544A-7EE6-4342-B048-85BDC9FD1C3A}</a:tableStyleId>
              </a:tblPr>
              <a:tblGrid>
                <a:gridCol w="610263"/>
                <a:gridCol w="4610882"/>
                <a:gridCol w="1115559"/>
                <a:gridCol w="166446"/>
                <a:gridCol w="841666"/>
                <a:gridCol w="144016"/>
                <a:gridCol w="864096"/>
              </a:tblGrid>
              <a:tr h="1193687">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Developmental Functions/ Skills</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High Extent</a:t>
                      </a:r>
                    </a:p>
                  </a:txBody>
                  <a:tcPr marL="68580" marR="68580" marT="0" marB="0"/>
                </a:tc>
                <a:tc gridSpan="2">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Some Extent</a:t>
                      </a:r>
                    </a:p>
                  </a:txBody>
                  <a:tcPr marL="68580" marR="68580" marT="0" marB="0"/>
                </a:tc>
                <a:tc hMerge="1">
                  <a:txBody>
                    <a:bodyPr/>
                    <a:lstStyle/>
                    <a:p>
                      <a:pPr marL="0" algn="just" defTabSz="914400" rtl="0" eaLnBrk="1" latinLnBrk="0" hangingPunct="1">
                        <a:lnSpc>
                          <a:spcPct val="115000"/>
                        </a:lnSpc>
                        <a:spcAft>
                          <a:spcPts val="0"/>
                        </a:spcAft>
                      </a:pPr>
                      <a:endParaRPr lang="en-IN" sz="2400" b="1" kern="1200" dirty="0">
                        <a:solidFill>
                          <a:schemeClr val="lt1"/>
                        </a:solidFill>
                        <a:effectLst/>
                        <a:latin typeface="+mn-lt"/>
                        <a:ea typeface="+mn-ea"/>
                        <a:cs typeface="+mn-cs"/>
                      </a:endParaRPr>
                    </a:p>
                  </a:txBody>
                  <a:tcPr marL="68580" marR="68580" marT="0" marB="0"/>
                </a:tc>
                <a:tc gridSpan="2">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Low  Extent</a:t>
                      </a:r>
                    </a:p>
                  </a:txBody>
                  <a:tcPr marL="68580" marR="68580" marT="0" marB="0"/>
                </a:tc>
                <a:tc hMerge="1">
                  <a:txBody>
                    <a:bodyPr/>
                    <a:lstStyle/>
                    <a:p>
                      <a:pPr marL="0" algn="just" defTabSz="914400" rtl="0" eaLnBrk="1" latinLnBrk="0" hangingPunct="1">
                        <a:lnSpc>
                          <a:spcPct val="115000"/>
                        </a:lnSpc>
                        <a:spcAft>
                          <a:spcPts val="0"/>
                        </a:spcAft>
                      </a:pPr>
                      <a:endParaRPr lang="en-IN" sz="2400" b="1" kern="1200" dirty="0">
                        <a:solidFill>
                          <a:schemeClr val="lt1"/>
                        </a:solidFill>
                        <a:effectLst/>
                        <a:latin typeface="+mn-lt"/>
                        <a:ea typeface="+mn-ea"/>
                        <a:cs typeface="+mn-cs"/>
                      </a:endParaRPr>
                    </a:p>
                  </a:txBody>
                  <a:tcPr marL="68580" marR="68580" marT="0" marB="0"/>
                </a:tc>
              </a:tr>
              <a:tr h="906991">
                <a:tc gridSpan="7">
                  <a:txBody>
                    <a:bodyPr/>
                    <a:lstStyle/>
                    <a:p>
                      <a:pPr marL="0" algn="just" defTabSz="914400" rtl="0" eaLnBrk="1" latinLnBrk="0" hangingPunct="1">
                        <a:lnSpc>
                          <a:spcPct val="115000"/>
                        </a:lnSpc>
                        <a:spcAft>
                          <a:spcPts val="0"/>
                        </a:spcAft>
                      </a:pPr>
                      <a:r>
                        <a:rPr lang="en-IN" sz="2400" b="1" kern="1200" dirty="0" smtClean="0">
                          <a:solidFill>
                            <a:schemeClr val="lt1"/>
                          </a:solidFill>
                          <a:effectLst/>
                          <a:latin typeface="Arial"/>
                          <a:ea typeface="Calibri"/>
                          <a:cs typeface="+mn-cs"/>
                        </a:rPr>
                        <a:t>Speech and Language Skills</a:t>
                      </a:r>
                      <a:endParaRPr lang="en-IN" sz="2400" b="1" kern="1200" dirty="0">
                        <a:solidFill>
                          <a:schemeClr val="lt1"/>
                        </a:solidFill>
                        <a:effectLst/>
                        <a:latin typeface="Arial"/>
                        <a:ea typeface="Calibri"/>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400" kern="1200" dirty="0">
                        <a:solidFill>
                          <a:schemeClr val="dk1"/>
                        </a:solidFill>
                        <a:effectLst/>
                        <a:latin typeface="+mn-lt"/>
                        <a:ea typeface="+mn-ea"/>
                        <a:cs typeface="+mn-cs"/>
                      </a:endParaRPr>
                    </a:p>
                  </a:txBody>
                  <a:tcPr marL="68580" marR="68580" marT="0" marB="0"/>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endParaRPr lang="en-IN"/>
                    </a:p>
                  </a:txBody>
                  <a:tcPr/>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endParaRPr lang="en-IN"/>
                    </a:p>
                  </a:txBody>
                  <a:tcPr/>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r>
              <a:tr h="954949">
                <a:tc>
                  <a:txBody>
                    <a:bodyPr/>
                    <a:lstStyle/>
                    <a:p>
                      <a:pPr algn="just">
                        <a:lnSpc>
                          <a:spcPct val="115000"/>
                        </a:lnSpc>
                        <a:spcAft>
                          <a:spcPts val="0"/>
                        </a:spcAft>
                      </a:pPr>
                      <a:r>
                        <a:rPr lang="en-IN" sz="2000" b="1" dirty="0">
                          <a:effectLst/>
                          <a:latin typeface="Arial"/>
                          <a:ea typeface="Calibri"/>
                        </a:rPr>
                        <a:t>6</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speak full sentences of at least 6 to 7 words.</a:t>
                      </a:r>
                    </a:p>
                  </a:txBody>
                  <a:tcPr marL="68580" marR="68580" marT="0" marB="0"/>
                </a:tc>
                <a:tc gridSpan="2">
                  <a:txBody>
                    <a:bodyPr/>
                    <a:lstStyle/>
                    <a:p>
                      <a:pPr algn="just">
                        <a:lnSpc>
                          <a:spcPct val="115000"/>
                        </a:lnSpc>
                        <a:spcAft>
                          <a:spcPts val="0"/>
                        </a:spcAft>
                      </a:pPr>
                      <a:r>
                        <a:rPr lang="en-IN" sz="2000" b="1" dirty="0">
                          <a:effectLst/>
                          <a:latin typeface="Arial"/>
                          <a:ea typeface="Calibri"/>
                        </a:rPr>
                        <a:t> </a:t>
                      </a: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000" b="1">
                          <a:effectLst/>
                          <a:latin typeface="Arial"/>
                          <a:ea typeface="Calibri"/>
                        </a:rPr>
                        <a:t> </a:t>
                      </a:r>
                    </a:p>
                  </a:txBody>
                  <a:tcPr marL="68580" marR="68580" marT="0" marB="0"/>
                </a:tc>
                <a:tc hMerge="1">
                  <a:txBody>
                    <a:bodyPr/>
                    <a:lstStyle/>
                    <a:p>
                      <a:endParaRPr lang="en-IN"/>
                    </a:p>
                  </a:txBody>
                  <a:tcPr/>
                </a:tc>
                <a:tc>
                  <a:txBody>
                    <a:bodyPr/>
                    <a:lstStyle/>
                    <a:p>
                      <a:pPr algn="just">
                        <a:lnSpc>
                          <a:spcPct val="115000"/>
                        </a:lnSpc>
                        <a:spcAft>
                          <a:spcPts val="0"/>
                        </a:spcAft>
                      </a:pPr>
                      <a:r>
                        <a:rPr lang="en-IN" sz="2000" b="1">
                          <a:effectLst/>
                          <a:latin typeface="Arial"/>
                          <a:ea typeface="Calibri"/>
                        </a:rPr>
                        <a:t> </a:t>
                      </a:r>
                    </a:p>
                  </a:txBody>
                  <a:tcPr marL="68580" marR="68580" marT="0" marB="0"/>
                </a:tc>
              </a:tr>
              <a:tr h="2387374">
                <a:tc>
                  <a:txBody>
                    <a:bodyPr/>
                    <a:lstStyle/>
                    <a:p>
                      <a:pPr algn="just">
                        <a:lnSpc>
                          <a:spcPct val="115000"/>
                        </a:lnSpc>
                        <a:spcAft>
                          <a:spcPts val="0"/>
                        </a:spcAft>
                      </a:pPr>
                      <a:r>
                        <a:rPr lang="en-IN" sz="2000" b="1" dirty="0">
                          <a:effectLst/>
                          <a:latin typeface="Arial"/>
                          <a:ea typeface="Calibri"/>
                        </a:rPr>
                        <a:t>7</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describe a place/ person/ event.</a:t>
                      </a:r>
                    </a:p>
                    <a:p>
                      <a:pPr marL="0" algn="just" defTabSz="914400" rtl="0" eaLnBrk="1" latinLnBrk="0" hangingPunct="1">
                        <a:lnSpc>
                          <a:spcPct val="115000"/>
                        </a:lnSpc>
                        <a:spcAft>
                          <a:spcPts val="0"/>
                        </a:spcAft>
                      </a:pPr>
                      <a:r>
                        <a:rPr lang="en-IN" sz="2400" i="1" kern="1200" dirty="0">
                          <a:solidFill>
                            <a:schemeClr val="dk1"/>
                          </a:solidFill>
                          <a:effectLst/>
                          <a:latin typeface="+mn-lt"/>
                          <a:ea typeface="+mn-ea"/>
                          <a:cs typeface="+mn-cs"/>
                        </a:rPr>
                        <a:t>(Ask child to describe his/ her school or teacher/friend or festival/birthday).</a:t>
                      </a:r>
                    </a:p>
                  </a:txBody>
                  <a:tcPr marL="68580" marR="68580" marT="0" marB="0"/>
                </a:tc>
                <a:tc gridSpan="2">
                  <a:txBody>
                    <a:bodyPr/>
                    <a:lstStyle/>
                    <a:p>
                      <a:pPr algn="just">
                        <a:lnSpc>
                          <a:spcPct val="115000"/>
                        </a:lnSpc>
                        <a:spcAft>
                          <a:spcPts val="0"/>
                        </a:spcAft>
                      </a:pPr>
                      <a:r>
                        <a:rPr lang="en-IN" sz="2000" b="1" dirty="0">
                          <a:effectLst/>
                          <a:latin typeface="Arial"/>
                          <a:ea typeface="Calibri"/>
                        </a:rPr>
                        <a:t> </a:t>
                      </a:r>
                    </a:p>
                  </a:txBody>
                  <a:tcPr marL="68580" marR="68580" marT="0" marB="0"/>
                </a:tc>
                <a:tc hMerge="1">
                  <a:txBody>
                    <a:bodyPr/>
                    <a:lstStyle/>
                    <a:p>
                      <a:endParaRPr lang="en-IN"/>
                    </a:p>
                  </a:txBody>
                  <a:tcPr/>
                </a:tc>
                <a:tc gridSpan="2">
                  <a:txBody>
                    <a:bodyPr/>
                    <a:lstStyle/>
                    <a:p>
                      <a:pPr algn="just">
                        <a:lnSpc>
                          <a:spcPct val="115000"/>
                        </a:lnSpc>
                        <a:spcAft>
                          <a:spcPts val="0"/>
                        </a:spcAft>
                      </a:pPr>
                      <a:r>
                        <a:rPr lang="en-IN" sz="2000" b="1" dirty="0">
                          <a:effectLst/>
                          <a:latin typeface="Arial"/>
                          <a:ea typeface="Calibri"/>
                        </a:rPr>
                        <a:t> </a:t>
                      </a:r>
                    </a:p>
                  </a:txBody>
                  <a:tcPr marL="68580" marR="68580" marT="0" marB="0"/>
                </a:tc>
                <a:tc hMerge="1">
                  <a:txBody>
                    <a:bodyPr/>
                    <a:lstStyle/>
                    <a:p>
                      <a:endParaRPr lang="en-IN"/>
                    </a:p>
                  </a:txBody>
                  <a:tcPr/>
                </a:tc>
                <a:tc>
                  <a:txBody>
                    <a:bodyPr/>
                    <a:lstStyle/>
                    <a:p>
                      <a:pPr algn="just">
                        <a:lnSpc>
                          <a:spcPct val="115000"/>
                        </a:lnSpc>
                        <a:spcAft>
                          <a:spcPts val="0"/>
                        </a:spcAft>
                      </a:pPr>
                      <a:r>
                        <a:rPr lang="en-IN" sz="2000" b="1" dirty="0">
                          <a:effectLst/>
                          <a:latin typeface="Arial"/>
                          <a:ea typeface="Calibri"/>
                        </a:rPr>
                        <a:t> </a:t>
                      </a:r>
                    </a:p>
                  </a:txBody>
                  <a:tcPr marL="68580" marR="68580" marT="0" marB="0"/>
                </a:tc>
              </a:tr>
            </a:tbl>
          </a:graphicData>
        </a:graphic>
      </p:graphicFrame>
    </p:spTree>
    <p:extLst>
      <p:ext uri="{BB962C8B-B14F-4D97-AF65-F5344CB8AC3E}">
        <p14:creationId xmlns:p14="http://schemas.microsoft.com/office/powerpoint/2010/main" xmlns="" val="430231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502492140"/>
              </p:ext>
            </p:extLst>
          </p:nvPr>
        </p:nvGraphicFramePr>
        <p:xfrm>
          <a:off x="395536" y="620688"/>
          <a:ext cx="8568950" cy="5659512"/>
        </p:xfrm>
        <a:graphic>
          <a:graphicData uri="http://schemas.openxmlformats.org/drawingml/2006/table">
            <a:tbl>
              <a:tblPr firstRow="1" firstCol="1" bandRow="1">
                <a:tableStyleId>{5C22544A-7EE6-4342-B048-85BDC9FD1C3A}</a:tableStyleId>
              </a:tblPr>
              <a:tblGrid>
                <a:gridCol w="626047"/>
                <a:gridCol w="4730127"/>
                <a:gridCol w="1196554"/>
                <a:gridCol w="118607"/>
                <a:gridCol w="920055"/>
                <a:gridCol w="977560"/>
              </a:tblGrid>
              <a:tr h="918036">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Developmental Functions/ Skills</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High Extent</a:t>
                      </a:r>
                    </a:p>
                  </a:txBody>
                  <a:tcPr marL="68580" marR="68580" marT="0" marB="0"/>
                </a:tc>
                <a:tc gridSpan="2">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Some Extent</a:t>
                      </a:r>
                    </a:p>
                  </a:txBody>
                  <a:tcPr marL="68580" marR="68580" marT="0" marB="0"/>
                </a:tc>
                <a:tc hMerge="1">
                  <a:txBody>
                    <a:bodyPr/>
                    <a:lstStyle/>
                    <a:p>
                      <a:pPr marL="0" algn="just" defTabSz="914400" rtl="0" eaLnBrk="1" latinLnBrk="0" hangingPunct="1">
                        <a:lnSpc>
                          <a:spcPct val="115000"/>
                        </a:lnSpc>
                        <a:spcAft>
                          <a:spcPts val="0"/>
                        </a:spcAft>
                      </a:pPr>
                      <a:endParaRPr lang="en-IN" sz="2400" b="1" kern="1200" dirty="0">
                        <a:solidFill>
                          <a:schemeClr val="lt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Low  Extent</a:t>
                      </a:r>
                    </a:p>
                  </a:txBody>
                  <a:tcPr marL="68580" marR="68580" marT="0" marB="0"/>
                </a:tc>
              </a:tr>
              <a:tr h="612024">
                <a:tc gridSpan="6">
                  <a:txBody>
                    <a:bodyPr/>
                    <a:lstStyle/>
                    <a:p>
                      <a:pPr marL="0" algn="just" defTabSz="914400" rtl="0" eaLnBrk="1" latinLnBrk="0" hangingPunct="1">
                        <a:lnSpc>
                          <a:spcPct val="115000"/>
                        </a:lnSpc>
                        <a:spcAft>
                          <a:spcPts val="0"/>
                        </a:spcAft>
                      </a:pPr>
                      <a:r>
                        <a:rPr lang="en-IN" sz="2400" b="1" kern="1200" dirty="0" smtClean="0">
                          <a:solidFill>
                            <a:schemeClr val="lt1"/>
                          </a:solidFill>
                          <a:effectLst/>
                          <a:latin typeface="Arial"/>
                          <a:ea typeface="Calibri"/>
                          <a:cs typeface="+mn-cs"/>
                        </a:rPr>
                        <a:t>Cognitive Skills</a:t>
                      </a:r>
                      <a:endParaRPr lang="en-IN" sz="2400" b="1" kern="1200" dirty="0">
                        <a:solidFill>
                          <a:schemeClr val="lt1"/>
                        </a:solidFill>
                        <a:effectLst/>
                        <a:latin typeface="Arial"/>
                        <a:ea typeface="Calibri"/>
                        <a:cs typeface="+mn-cs"/>
                      </a:endParaRPr>
                    </a:p>
                  </a:txBody>
                  <a:tcPr marL="68580" marR="68580" marT="0" marB="0"/>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endParaRPr lang="en-IN"/>
                    </a:p>
                  </a:txBody>
                  <a:tcPr/>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c hMerge="1">
                  <a:txBody>
                    <a:bodyPr/>
                    <a:lstStyle/>
                    <a:p>
                      <a:pPr algn="just">
                        <a:lnSpc>
                          <a:spcPct val="115000"/>
                        </a:lnSpc>
                        <a:spcAft>
                          <a:spcPts val="0"/>
                        </a:spcAft>
                      </a:pPr>
                      <a:endParaRPr lang="en-IN" sz="2000" b="1" dirty="0">
                        <a:effectLst/>
                        <a:latin typeface="Arial"/>
                        <a:ea typeface="Calibri"/>
                      </a:endParaRPr>
                    </a:p>
                  </a:txBody>
                  <a:tcPr marL="68580" marR="68580" marT="0" marB="0"/>
                </a:tc>
              </a:tr>
              <a:tr h="612024">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8.</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Comprehends and executes instructions </a:t>
                      </a:r>
                      <a:r>
                        <a:rPr lang="en-IN" sz="2400" kern="1200" dirty="0" smtClean="0">
                          <a:solidFill>
                            <a:schemeClr val="dk1"/>
                          </a:solidFill>
                          <a:effectLst/>
                          <a:latin typeface="+mn-lt"/>
                          <a:ea typeface="+mn-ea"/>
                          <a:cs typeface="+mn-cs"/>
                        </a:rPr>
                        <a:t>given.</a:t>
                      </a:r>
                      <a:endParaRPr lang="en-IN" sz="2400" kern="1200" dirty="0">
                        <a:solidFill>
                          <a:schemeClr val="dk1"/>
                        </a:solidFill>
                        <a:effectLst/>
                        <a:latin typeface="+mn-lt"/>
                        <a:ea typeface="+mn-ea"/>
                        <a:cs typeface="+mn-cs"/>
                      </a:endParaRPr>
                    </a:p>
                  </a:txBody>
                  <a:tcPr marL="68580" marR="68580" marT="0" marB="0"/>
                </a:tc>
                <a:tc gridSpan="2">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306012">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9.</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Participates in classroom activities.</a:t>
                      </a:r>
                    </a:p>
                  </a:txBody>
                  <a:tcPr marL="68580" marR="68580" marT="0" marB="0"/>
                </a:tc>
                <a:tc gridSpan="2">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612024">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10.</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read and write (appropriate to age/ grade).</a:t>
                      </a:r>
                    </a:p>
                  </a:txBody>
                  <a:tcPr marL="68580" marR="68580" marT="0" marB="0"/>
                </a:tc>
                <a:tc gridSpan="2">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612024">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11.</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Academic performance has always been average/above average.</a:t>
                      </a:r>
                    </a:p>
                  </a:txBody>
                  <a:tcPr marL="68580" marR="68580" marT="0" marB="0"/>
                </a:tc>
                <a:tc gridSpan="2">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612024">
                <a:tc>
                  <a:txBody>
                    <a:bodyPr/>
                    <a:lstStyle/>
                    <a:p>
                      <a:pPr marL="0" algn="just" defTabSz="914400" rtl="0" eaLnBrk="1" latinLnBrk="0" hangingPunct="1">
                        <a:lnSpc>
                          <a:spcPct val="115000"/>
                        </a:lnSpc>
                        <a:spcAft>
                          <a:spcPts val="0"/>
                        </a:spcAft>
                      </a:pPr>
                      <a:r>
                        <a:rPr lang="en-IN" sz="2400" kern="1200" dirty="0" smtClean="0">
                          <a:solidFill>
                            <a:schemeClr val="dk1"/>
                          </a:solidFill>
                          <a:effectLst/>
                          <a:latin typeface="+mn-lt"/>
                          <a:ea typeface="+mn-ea"/>
                          <a:cs typeface="+mn-cs"/>
                        </a:rPr>
                        <a:t>12.</a:t>
                      </a:r>
                      <a:endParaRPr lang="en-IN" sz="2400" kern="1200" dirty="0">
                        <a:solidFill>
                          <a:schemeClr val="dk1"/>
                        </a:solidFill>
                        <a:effectLst/>
                        <a:latin typeface="+mn-lt"/>
                        <a:ea typeface="+mn-ea"/>
                        <a:cs typeface="+mn-cs"/>
                      </a:endParaRP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handle small amounts of money/ go shopping.</a:t>
                      </a:r>
                    </a:p>
                  </a:txBody>
                  <a:tcPr marL="68580" marR="68580" marT="0" marB="0"/>
                </a:tc>
                <a:tc gridSpan="2">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hMerge="1">
                  <a:txBody>
                    <a:bodyPr/>
                    <a:lstStyle/>
                    <a:p>
                      <a:endParaRPr lang="en-IN"/>
                    </a:p>
                  </a:txBody>
                  <a:tcPr/>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r>
            </a:tbl>
          </a:graphicData>
        </a:graphic>
      </p:graphicFrame>
    </p:spTree>
    <p:extLst>
      <p:ext uri="{BB962C8B-B14F-4D97-AF65-F5344CB8AC3E}">
        <p14:creationId xmlns:p14="http://schemas.microsoft.com/office/powerpoint/2010/main" xmlns="" val="22586470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3"/>
          <p:cNvGraphicFramePr>
            <a:graphicFrameLocks noGrp="1"/>
          </p:cNvGraphicFramePr>
          <p:nvPr>
            <p:ph idx="1"/>
            <p:extLst>
              <p:ext uri="{D42A27DB-BD31-4B8C-83A1-F6EECF244321}">
                <p14:modId xmlns:p14="http://schemas.microsoft.com/office/powerpoint/2010/main" xmlns="" val="972414020"/>
              </p:ext>
            </p:extLst>
          </p:nvPr>
        </p:nvGraphicFramePr>
        <p:xfrm>
          <a:off x="179512" y="188640"/>
          <a:ext cx="8856985" cy="6521562"/>
        </p:xfrm>
        <a:graphic>
          <a:graphicData uri="http://schemas.openxmlformats.org/drawingml/2006/table">
            <a:tbl>
              <a:tblPr firstRow="1" firstCol="1" bandRow="1">
                <a:tableStyleId>{5C22544A-7EE6-4342-B048-85BDC9FD1C3A}</a:tableStyleId>
              </a:tblPr>
              <a:tblGrid>
                <a:gridCol w="647090"/>
                <a:gridCol w="4889125"/>
                <a:gridCol w="1359369"/>
                <a:gridCol w="950982"/>
                <a:gridCol w="1010419"/>
              </a:tblGrid>
              <a:tr h="1476991">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Developmental Functions/ Skills</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High Extent</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Some Extent</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Low  Extent</a:t>
                      </a:r>
                    </a:p>
                  </a:txBody>
                  <a:tcPr marL="68580" marR="68580" marT="0" marB="0"/>
                </a:tc>
              </a:tr>
              <a:tr h="683249">
                <a:tc gridSpan="5">
                  <a:txBody>
                    <a:bodyPr/>
                    <a:lstStyle/>
                    <a:p>
                      <a:pPr marL="0" algn="just" defTabSz="914400" rtl="0" eaLnBrk="1" latinLnBrk="0" hangingPunct="1">
                        <a:lnSpc>
                          <a:spcPct val="115000"/>
                        </a:lnSpc>
                        <a:spcAft>
                          <a:spcPts val="0"/>
                        </a:spcAft>
                      </a:pPr>
                      <a:r>
                        <a:rPr lang="en-IN" sz="2400" b="1" kern="1200" dirty="0" smtClean="0">
                          <a:solidFill>
                            <a:schemeClr val="lt1"/>
                          </a:solidFill>
                          <a:effectLst/>
                          <a:latin typeface="Arial"/>
                          <a:ea typeface="Calibri"/>
                          <a:cs typeface="+mn-cs"/>
                        </a:rPr>
                        <a:t>Social Skills</a:t>
                      </a:r>
                      <a:endParaRPr lang="en-IN" sz="2400" b="1" kern="1200" dirty="0">
                        <a:solidFill>
                          <a:schemeClr val="lt1"/>
                        </a:solidFill>
                        <a:effectLst/>
                        <a:latin typeface="Arial"/>
                        <a:ea typeface="Calibri"/>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000" kern="1200" dirty="0">
                        <a:solidFill>
                          <a:schemeClr val="dk1"/>
                        </a:solidFill>
                        <a:effectLst/>
                        <a:latin typeface="+mn-lt"/>
                        <a:ea typeface="+mn-ea"/>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000" kern="1200" dirty="0">
                        <a:solidFill>
                          <a:schemeClr val="dk1"/>
                        </a:solidFill>
                        <a:effectLst/>
                        <a:latin typeface="+mn-lt"/>
                        <a:ea typeface="+mn-ea"/>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000" kern="1200" dirty="0">
                        <a:solidFill>
                          <a:schemeClr val="dk1"/>
                        </a:solidFill>
                        <a:effectLst/>
                        <a:latin typeface="+mn-lt"/>
                        <a:ea typeface="+mn-ea"/>
                        <a:cs typeface="+mn-cs"/>
                      </a:endParaRPr>
                    </a:p>
                  </a:txBody>
                  <a:tcPr marL="68580" marR="68580" marT="0" marB="0"/>
                </a:tc>
                <a:tc hMerge="1">
                  <a:txBody>
                    <a:bodyPr/>
                    <a:lstStyle/>
                    <a:p>
                      <a:pPr marL="0" algn="just" defTabSz="914400" rtl="0" eaLnBrk="1" latinLnBrk="0" hangingPunct="1">
                        <a:lnSpc>
                          <a:spcPct val="115000"/>
                        </a:lnSpc>
                        <a:spcAft>
                          <a:spcPts val="0"/>
                        </a:spcAft>
                      </a:pPr>
                      <a:endParaRPr lang="en-IN" sz="2000" kern="1200" dirty="0">
                        <a:solidFill>
                          <a:schemeClr val="dk1"/>
                        </a:solidFill>
                        <a:effectLst/>
                        <a:latin typeface="+mn-lt"/>
                        <a:ea typeface="+mn-ea"/>
                        <a:cs typeface="+mn-cs"/>
                      </a:endParaRPr>
                    </a:p>
                  </a:txBody>
                  <a:tcPr marL="68580" marR="68580" marT="0" marB="0"/>
                </a:tc>
              </a:tr>
              <a:tr h="1080120">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13</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Able to distinguish between familiar people and strangers and interact/ behave appropriately.</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 </a:t>
                      </a:r>
                    </a:p>
                  </a:txBody>
                  <a:tcPr marL="68580" marR="68580" marT="0" marB="0"/>
                </a:tc>
              </a:tr>
              <a:tr h="1368152">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14</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Able to understand social relationships—family versus teachers/ friends, older people versus younger ones and behave/ interact accordingly.</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 </a:t>
                      </a:r>
                    </a:p>
                  </a:txBody>
                  <a:tcPr marL="68580" marR="68580" marT="0" marB="0"/>
                </a:tc>
              </a:tr>
              <a:tr h="1178082">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15</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Understands social spaces school/ classroom/ street/ home and appropriate behavioural norms.</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r>
              <a:tr h="580264">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16</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Plays/ interacts with peers in age-appropriate games.</a:t>
                      </a:r>
                    </a:p>
                  </a:txBody>
                  <a:tcPr marL="68580" marR="68580" marT="0" marB="0"/>
                </a:tc>
                <a:tc>
                  <a:txBody>
                    <a:bodyPr/>
                    <a:lstStyle/>
                    <a:p>
                      <a:pPr marL="0" algn="just" defTabSz="914400" rtl="0" eaLnBrk="1" latinLnBrk="0" hangingPunct="1">
                        <a:lnSpc>
                          <a:spcPct val="115000"/>
                        </a:lnSpc>
                        <a:spcAft>
                          <a:spcPts val="0"/>
                        </a:spcAft>
                      </a:pPr>
                      <a:r>
                        <a:rPr lang="en-IN" sz="2000" kern="120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000" kern="1200" dirty="0">
                          <a:solidFill>
                            <a:schemeClr val="dk1"/>
                          </a:solidFill>
                          <a:effectLst/>
                          <a:latin typeface="+mn-lt"/>
                          <a:ea typeface="+mn-ea"/>
                          <a:cs typeface="+mn-cs"/>
                        </a:rPr>
                        <a:t> </a:t>
                      </a:r>
                    </a:p>
                  </a:txBody>
                  <a:tcPr marL="68580" marR="68580" marT="0" marB="0"/>
                </a:tc>
              </a:tr>
            </a:tbl>
          </a:graphicData>
        </a:graphic>
      </p:graphicFrame>
    </p:spTree>
    <p:extLst>
      <p:ext uri="{BB962C8B-B14F-4D97-AF65-F5344CB8AC3E}">
        <p14:creationId xmlns:p14="http://schemas.microsoft.com/office/powerpoint/2010/main" xmlns="" val="943057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438395610"/>
              </p:ext>
            </p:extLst>
          </p:nvPr>
        </p:nvGraphicFramePr>
        <p:xfrm>
          <a:off x="179512" y="188640"/>
          <a:ext cx="8856985" cy="6400752"/>
        </p:xfrm>
        <a:graphic>
          <a:graphicData uri="http://schemas.openxmlformats.org/drawingml/2006/table">
            <a:tbl>
              <a:tblPr firstRow="1" firstCol="1" bandRow="1">
                <a:tableStyleId>{5C22544A-7EE6-4342-B048-85BDC9FD1C3A}</a:tableStyleId>
              </a:tblPr>
              <a:tblGrid>
                <a:gridCol w="647090"/>
                <a:gridCol w="4889125"/>
                <a:gridCol w="1359367"/>
                <a:gridCol w="950983"/>
                <a:gridCol w="1010420"/>
              </a:tblGrid>
              <a:tr h="864096">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Developmental Functions/ Skills</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High Extent</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Some Extent</a:t>
                      </a:r>
                    </a:p>
                  </a:txBody>
                  <a:tcPr marL="68580" marR="68580" marT="0" marB="0"/>
                </a:tc>
                <a:tc>
                  <a:txBody>
                    <a:bodyPr/>
                    <a:lstStyle/>
                    <a:p>
                      <a:pPr marL="0" algn="just" defTabSz="914400" rtl="0" eaLnBrk="1" latinLnBrk="0" hangingPunct="1">
                        <a:lnSpc>
                          <a:spcPct val="115000"/>
                        </a:lnSpc>
                        <a:spcAft>
                          <a:spcPts val="0"/>
                        </a:spcAft>
                      </a:pPr>
                      <a:r>
                        <a:rPr lang="en-IN" sz="2400" b="1" kern="1200" dirty="0">
                          <a:solidFill>
                            <a:schemeClr val="lt1"/>
                          </a:solidFill>
                          <a:effectLst/>
                          <a:latin typeface="+mn-lt"/>
                          <a:ea typeface="+mn-ea"/>
                          <a:cs typeface="+mn-cs"/>
                        </a:rPr>
                        <a:t>To Low  Extent</a:t>
                      </a:r>
                    </a:p>
                  </a:txBody>
                  <a:tcPr marL="68580" marR="68580" marT="0" marB="0"/>
                </a:tc>
              </a:tr>
              <a:tr h="864096">
                <a:tc gridSpan="5">
                  <a:txBody>
                    <a:bodyPr/>
                    <a:lstStyle/>
                    <a:p>
                      <a:pPr algn="just">
                        <a:lnSpc>
                          <a:spcPct val="115000"/>
                        </a:lnSpc>
                        <a:spcAft>
                          <a:spcPts val="0"/>
                        </a:spcAft>
                      </a:pPr>
                      <a:r>
                        <a:rPr lang="en-IN" sz="2400" b="1" dirty="0" smtClean="0">
                          <a:effectLst/>
                          <a:latin typeface="Arial"/>
                          <a:ea typeface="Calibri"/>
                        </a:rPr>
                        <a:t>Emotional Skills</a:t>
                      </a:r>
                      <a:endParaRPr lang="en-IN" sz="2400" b="1" dirty="0">
                        <a:effectLst/>
                        <a:latin typeface="Arial"/>
                        <a:ea typeface="Calibri"/>
                      </a:endParaRPr>
                    </a:p>
                  </a:txBody>
                  <a:tcPr marL="68580" marR="68580" marT="0" marB="0"/>
                </a:tc>
                <a:tc hMerge="1">
                  <a:txBody>
                    <a:bodyPr/>
                    <a:lstStyle/>
                    <a:p>
                      <a:pPr algn="just">
                        <a:lnSpc>
                          <a:spcPct val="115000"/>
                        </a:lnSpc>
                        <a:spcAft>
                          <a:spcPts val="0"/>
                        </a:spcAft>
                      </a:pPr>
                      <a:endParaRPr lang="en-IN" sz="1100" b="1" dirty="0">
                        <a:effectLst/>
                        <a:latin typeface="Arial"/>
                        <a:ea typeface="Calibri"/>
                      </a:endParaRPr>
                    </a:p>
                  </a:txBody>
                  <a:tcPr marL="68580" marR="68580" marT="0" marB="0"/>
                </a:tc>
                <a:tc hMerge="1">
                  <a:txBody>
                    <a:bodyPr/>
                    <a:lstStyle/>
                    <a:p>
                      <a:pPr algn="just">
                        <a:lnSpc>
                          <a:spcPct val="115000"/>
                        </a:lnSpc>
                        <a:spcAft>
                          <a:spcPts val="0"/>
                        </a:spcAft>
                      </a:pPr>
                      <a:endParaRPr lang="en-IN" sz="1100" b="1" dirty="0">
                        <a:effectLst/>
                        <a:latin typeface="Arial"/>
                        <a:ea typeface="Calibri"/>
                      </a:endParaRPr>
                    </a:p>
                  </a:txBody>
                  <a:tcPr marL="68580" marR="68580" marT="0" marB="0"/>
                </a:tc>
                <a:tc hMerge="1">
                  <a:txBody>
                    <a:bodyPr/>
                    <a:lstStyle/>
                    <a:p>
                      <a:pPr algn="just">
                        <a:lnSpc>
                          <a:spcPct val="115000"/>
                        </a:lnSpc>
                        <a:spcAft>
                          <a:spcPts val="0"/>
                        </a:spcAft>
                      </a:pPr>
                      <a:endParaRPr lang="en-IN" sz="1100" b="1" dirty="0">
                        <a:effectLst/>
                        <a:latin typeface="Arial"/>
                        <a:ea typeface="Calibri"/>
                      </a:endParaRPr>
                    </a:p>
                  </a:txBody>
                  <a:tcPr marL="68580" marR="68580" marT="0" marB="0"/>
                </a:tc>
                <a:tc hMerge="1">
                  <a:txBody>
                    <a:bodyPr/>
                    <a:lstStyle/>
                    <a:p>
                      <a:pPr algn="just">
                        <a:lnSpc>
                          <a:spcPct val="115000"/>
                        </a:lnSpc>
                        <a:spcAft>
                          <a:spcPts val="0"/>
                        </a:spcAft>
                      </a:pPr>
                      <a:endParaRPr lang="en-IN" sz="1100" b="1" dirty="0">
                        <a:effectLst/>
                        <a:latin typeface="Arial"/>
                        <a:ea typeface="Calibri"/>
                      </a:endParaRPr>
                    </a:p>
                  </a:txBody>
                  <a:tcPr marL="68580" marR="68580" marT="0" marB="0"/>
                </a:tc>
              </a:tr>
              <a:tr h="864096">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17</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report feelings/ emotions. (‘I felt angry when…’)</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864096">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18</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identify (through verbal and non-verbal cues) and respond appropriately to other people’s emotions.</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 </a:t>
                      </a:r>
                    </a:p>
                  </a:txBody>
                  <a:tcPr marL="68580" marR="68580" marT="0" marB="0"/>
                </a:tc>
              </a:tr>
              <a:tr h="864096">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19</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Able to tolerate frustration/ be comforted.</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r>
              <a:tr h="864096">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20</a:t>
                      </a:r>
                    </a:p>
                  </a:txBody>
                  <a:tcPr marL="68580" marR="68580" marT="0" marB="0"/>
                </a:tc>
                <a:tc>
                  <a:txBody>
                    <a:bodyPr/>
                    <a:lstStyle/>
                    <a:p>
                      <a:pPr marL="0" algn="just" defTabSz="914400" rtl="0" eaLnBrk="1" latinLnBrk="0" hangingPunct="1">
                        <a:lnSpc>
                          <a:spcPct val="115000"/>
                        </a:lnSpc>
                        <a:spcAft>
                          <a:spcPts val="0"/>
                        </a:spcAft>
                      </a:pPr>
                      <a:r>
                        <a:rPr lang="en-IN" sz="2400" kern="1200">
                          <a:solidFill>
                            <a:schemeClr val="dk1"/>
                          </a:solidFill>
                          <a:effectLst/>
                          <a:latin typeface="+mn-lt"/>
                          <a:ea typeface="+mn-ea"/>
                          <a:cs typeface="+mn-cs"/>
                        </a:rPr>
                        <a:t>Is mostly calm and even-tempered.</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c>
                  <a:txBody>
                    <a:bodyPr/>
                    <a:lstStyle/>
                    <a:p>
                      <a:pPr marL="0" algn="just" defTabSz="914400" rtl="0" eaLnBrk="1" latinLnBrk="0" hangingPunct="1">
                        <a:lnSpc>
                          <a:spcPct val="115000"/>
                        </a:lnSpc>
                        <a:spcAft>
                          <a:spcPts val="0"/>
                        </a:spcAft>
                      </a:pPr>
                      <a:r>
                        <a:rPr lang="en-IN" sz="2400" kern="1200" dirty="0">
                          <a:solidFill>
                            <a:schemeClr val="dk1"/>
                          </a:solidFill>
                          <a:effectLst/>
                          <a:latin typeface="+mn-lt"/>
                          <a:ea typeface="+mn-ea"/>
                          <a:cs typeface="+mn-cs"/>
                        </a:rPr>
                        <a:t> </a:t>
                      </a:r>
                    </a:p>
                  </a:txBody>
                  <a:tcPr marL="68580" marR="68580" marT="0" marB="0"/>
                </a:tc>
              </a:tr>
            </a:tbl>
          </a:graphicData>
        </a:graphic>
      </p:graphicFrame>
    </p:spTree>
    <p:extLst>
      <p:ext uri="{BB962C8B-B14F-4D97-AF65-F5344CB8AC3E}">
        <p14:creationId xmlns:p14="http://schemas.microsoft.com/office/powerpoint/2010/main" xmlns="" val="1043108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441325" y="115888"/>
            <a:ext cx="6625981" cy="738664"/>
          </a:xfrm>
          <a:prstGeom prst="rect">
            <a:avLst/>
          </a:prstGeom>
          <a:noFill/>
          <a:ln w="9525">
            <a:noFill/>
            <a:miter lim="800000"/>
            <a:headEnd/>
            <a:tailEnd/>
          </a:ln>
        </p:spPr>
        <p:txBody>
          <a:bodyPr wrap="none">
            <a:spAutoFit/>
          </a:bodyPr>
          <a:lstStyle/>
          <a:p>
            <a:pPr eaLnBrk="1" hangingPunct="1"/>
            <a:r>
              <a:rPr lang="en-US" sz="2400" b="1" i="1" dirty="0">
                <a:latin typeface="Arial" charset="0"/>
              </a:rPr>
              <a:t>CONTEXT OF </a:t>
            </a:r>
            <a:r>
              <a:rPr lang="en-US" sz="2400" b="1" i="1" dirty="0" smtClean="0">
                <a:latin typeface="Arial" charset="0"/>
              </a:rPr>
              <a:t>CONSULTATION IN SCHOOLS</a:t>
            </a:r>
            <a:endParaRPr lang="en-US" sz="2400" b="1" i="1" dirty="0">
              <a:latin typeface="Arial" charset="0"/>
            </a:endParaRPr>
          </a:p>
          <a:p>
            <a:pPr eaLnBrk="1" hangingPunct="1"/>
            <a:endParaRPr lang="en-US" dirty="0">
              <a:latin typeface="Arial" charset="0"/>
            </a:endParaRPr>
          </a:p>
        </p:txBody>
      </p:sp>
      <p:sp>
        <p:nvSpPr>
          <p:cNvPr id="3075" name="Line 6"/>
          <p:cNvSpPr>
            <a:spLocks noChangeShapeType="1"/>
          </p:cNvSpPr>
          <p:nvPr/>
        </p:nvSpPr>
        <p:spPr bwMode="auto">
          <a:xfrm>
            <a:off x="2057400" y="533400"/>
            <a:ext cx="1588" cy="304800"/>
          </a:xfrm>
          <a:prstGeom prst="line">
            <a:avLst/>
          </a:prstGeom>
          <a:noFill/>
          <a:ln w="9525">
            <a:solidFill>
              <a:schemeClr val="tx1"/>
            </a:solidFill>
            <a:round/>
            <a:headEnd/>
            <a:tailEnd/>
          </a:ln>
        </p:spPr>
        <p:txBody>
          <a:bodyPr/>
          <a:lstStyle/>
          <a:p>
            <a:endParaRPr lang="en-IN"/>
          </a:p>
        </p:txBody>
      </p:sp>
      <p:sp>
        <p:nvSpPr>
          <p:cNvPr id="3076" name="Line 7"/>
          <p:cNvSpPr>
            <a:spLocks noChangeShapeType="1"/>
          </p:cNvSpPr>
          <p:nvPr/>
        </p:nvSpPr>
        <p:spPr bwMode="auto">
          <a:xfrm flipH="1">
            <a:off x="1447800" y="838200"/>
            <a:ext cx="609600" cy="457200"/>
          </a:xfrm>
          <a:prstGeom prst="line">
            <a:avLst/>
          </a:prstGeom>
          <a:noFill/>
          <a:ln w="9525">
            <a:solidFill>
              <a:schemeClr val="tx1"/>
            </a:solidFill>
            <a:round/>
            <a:headEnd/>
            <a:tailEnd/>
          </a:ln>
        </p:spPr>
        <p:txBody>
          <a:bodyPr/>
          <a:lstStyle/>
          <a:p>
            <a:endParaRPr lang="en-IN"/>
          </a:p>
        </p:txBody>
      </p:sp>
      <p:sp>
        <p:nvSpPr>
          <p:cNvPr id="3077" name="Line 8"/>
          <p:cNvSpPr>
            <a:spLocks noChangeShapeType="1"/>
          </p:cNvSpPr>
          <p:nvPr/>
        </p:nvSpPr>
        <p:spPr bwMode="auto">
          <a:xfrm>
            <a:off x="2057400" y="838200"/>
            <a:ext cx="3581400" cy="1295400"/>
          </a:xfrm>
          <a:prstGeom prst="line">
            <a:avLst/>
          </a:prstGeom>
          <a:noFill/>
          <a:ln w="9525">
            <a:solidFill>
              <a:schemeClr val="tx1"/>
            </a:solidFill>
            <a:round/>
            <a:headEnd/>
            <a:tailEnd/>
          </a:ln>
        </p:spPr>
        <p:txBody>
          <a:bodyPr/>
          <a:lstStyle/>
          <a:p>
            <a:endParaRPr lang="en-IN"/>
          </a:p>
        </p:txBody>
      </p:sp>
      <p:sp>
        <p:nvSpPr>
          <p:cNvPr id="2057" name="Rectangle 9"/>
          <p:cNvSpPr>
            <a:spLocks noChangeArrowheads="1"/>
          </p:cNvSpPr>
          <p:nvPr/>
        </p:nvSpPr>
        <p:spPr bwMode="auto">
          <a:xfrm>
            <a:off x="304800" y="1371600"/>
            <a:ext cx="2057400" cy="2895600"/>
          </a:xfrm>
          <a:prstGeom prst="rect">
            <a:avLst/>
          </a:prstGeom>
          <a:solidFill>
            <a:schemeClr val="accent1"/>
          </a:solidFill>
          <a:ln w="9525">
            <a:solidFill>
              <a:schemeClr val="tx1"/>
            </a:solidFill>
            <a:miter lim="800000"/>
            <a:headEnd/>
            <a:tailEnd/>
          </a:ln>
        </p:spPr>
        <p:txBody>
          <a:bodyPr wrap="none" anchor="ctr"/>
          <a:lstStyle/>
          <a:p>
            <a:pPr algn="ctr" eaLnBrk="1" hangingPunct="1"/>
            <a:r>
              <a:rPr lang="en-US">
                <a:latin typeface="Arial" charset="0"/>
              </a:rPr>
              <a:t>*Academic </a:t>
            </a:r>
          </a:p>
          <a:p>
            <a:pPr algn="ctr" eaLnBrk="1" hangingPunct="1"/>
            <a:r>
              <a:rPr lang="en-US">
                <a:latin typeface="Arial" charset="0"/>
              </a:rPr>
              <a:t>Underachievement</a:t>
            </a:r>
          </a:p>
          <a:p>
            <a:pPr algn="ctr" eaLnBrk="1" hangingPunct="1"/>
            <a:endParaRPr lang="en-US">
              <a:latin typeface="Arial" charset="0"/>
            </a:endParaRPr>
          </a:p>
          <a:p>
            <a:pPr algn="ctr" eaLnBrk="1" hangingPunct="1"/>
            <a:r>
              <a:rPr lang="en-US">
                <a:latin typeface="Arial" charset="0"/>
              </a:rPr>
              <a:t>*Scholastic</a:t>
            </a:r>
          </a:p>
          <a:p>
            <a:pPr algn="ctr" eaLnBrk="1" hangingPunct="1"/>
            <a:r>
              <a:rPr lang="en-US">
                <a:latin typeface="Arial" charset="0"/>
              </a:rPr>
              <a:t> backwardness</a:t>
            </a:r>
          </a:p>
          <a:p>
            <a:pPr algn="ctr" eaLnBrk="1" hangingPunct="1"/>
            <a:endParaRPr lang="en-US">
              <a:latin typeface="Arial" charset="0"/>
            </a:endParaRPr>
          </a:p>
          <a:p>
            <a:pPr algn="ctr" eaLnBrk="1" hangingPunct="1"/>
            <a:r>
              <a:rPr lang="en-US">
                <a:latin typeface="Arial" charset="0"/>
              </a:rPr>
              <a:t>*</a:t>
            </a:r>
            <a:r>
              <a:rPr lang="en-US" b="1">
                <a:latin typeface="Arial" charset="0"/>
              </a:rPr>
              <a:t>Learning Difficulty</a:t>
            </a:r>
          </a:p>
        </p:txBody>
      </p:sp>
      <p:sp>
        <p:nvSpPr>
          <p:cNvPr id="2059" name="Oval 11"/>
          <p:cNvSpPr>
            <a:spLocks noChangeArrowheads="1"/>
          </p:cNvSpPr>
          <p:nvPr/>
        </p:nvSpPr>
        <p:spPr bwMode="auto">
          <a:xfrm>
            <a:off x="4800600" y="1676400"/>
            <a:ext cx="3733800" cy="4114800"/>
          </a:xfrm>
          <a:prstGeom prst="ellipse">
            <a:avLst/>
          </a:prstGeom>
          <a:solidFill>
            <a:schemeClr val="accent1"/>
          </a:solidFill>
          <a:ln w="9525">
            <a:solidFill>
              <a:schemeClr val="tx1"/>
            </a:solidFill>
            <a:round/>
            <a:headEnd/>
            <a:tailEnd/>
          </a:ln>
        </p:spPr>
        <p:txBody>
          <a:bodyPr wrap="none" anchor="ctr"/>
          <a:lstStyle/>
          <a:p>
            <a:pPr algn="ctr" eaLnBrk="1" hangingPunct="1"/>
            <a:r>
              <a:rPr lang="en-US">
                <a:latin typeface="Arial" charset="0"/>
              </a:rPr>
              <a:t>*School Refusal</a:t>
            </a:r>
          </a:p>
          <a:p>
            <a:pPr algn="ctr" eaLnBrk="1" hangingPunct="1"/>
            <a:r>
              <a:rPr lang="en-US">
                <a:latin typeface="Arial" charset="0"/>
              </a:rPr>
              <a:t>*Performance anxiety</a:t>
            </a:r>
          </a:p>
          <a:p>
            <a:pPr algn="ctr" eaLnBrk="1" hangingPunct="1"/>
            <a:r>
              <a:rPr lang="en-US">
                <a:latin typeface="Arial" charset="0"/>
              </a:rPr>
              <a:t>*Dissociative Symptoms</a:t>
            </a:r>
          </a:p>
          <a:p>
            <a:pPr algn="ctr" eaLnBrk="1" hangingPunct="1"/>
            <a:r>
              <a:rPr lang="en-US">
                <a:latin typeface="Arial" charset="0"/>
              </a:rPr>
              <a:t>*Somatic Symptoms</a:t>
            </a:r>
          </a:p>
          <a:p>
            <a:pPr algn="ctr" eaLnBrk="1" hangingPunct="1"/>
            <a:r>
              <a:rPr lang="en-US">
                <a:latin typeface="Arial" charset="0"/>
              </a:rPr>
              <a:t>*Internalizing symptoms/disorders</a:t>
            </a:r>
          </a:p>
          <a:p>
            <a:pPr algn="ctr" eaLnBrk="1" hangingPunct="1"/>
            <a:r>
              <a:rPr lang="en-US">
                <a:latin typeface="Arial" charset="0"/>
              </a:rPr>
              <a:t>*Externalizing symptoms/disorders</a:t>
            </a:r>
          </a:p>
        </p:txBody>
      </p:sp>
      <p:sp>
        <p:nvSpPr>
          <p:cNvPr id="2067" name="Line 19"/>
          <p:cNvSpPr>
            <a:spLocks noChangeShapeType="1"/>
          </p:cNvSpPr>
          <p:nvPr/>
        </p:nvSpPr>
        <p:spPr bwMode="auto">
          <a:xfrm>
            <a:off x="2438400" y="3124200"/>
            <a:ext cx="2057400" cy="0"/>
          </a:xfrm>
          <a:prstGeom prst="line">
            <a:avLst/>
          </a:prstGeom>
          <a:noFill/>
          <a:ln w="9525">
            <a:solidFill>
              <a:schemeClr val="tx1"/>
            </a:solidFill>
            <a:round/>
            <a:headEnd/>
            <a:tailEnd type="triangle" w="med" len="med"/>
          </a:ln>
        </p:spPr>
        <p:txBody>
          <a:bodyPr/>
          <a:lstStyle/>
          <a:p>
            <a:endParaRPr lang="en-IN"/>
          </a:p>
        </p:txBody>
      </p:sp>
      <p:sp>
        <p:nvSpPr>
          <p:cNvPr id="2069" name="Line 21"/>
          <p:cNvSpPr>
            <a:spLocks noChangeShapeType="1"/>
          </p:cNvSpPr>
          <p:nvPr/>
        </p:nvSpPr>
        <p:spPr bwMode="auto">
          <a:xfrm flipH="1" flipV="1">
            <a:off x="3733800" y="3810000"/>
            <a:ext cx="990600" cy="228600"/>
          </a:xfrm>
          <a:prstGeom prst="line">
            <a:avLst/>
          </a:prstGeom>
          <a:noFill/>
          <a:ln w="9525">
            <a:solidFill>
              <a:schemeClr val="tx1"/>
            </a:solidFill>
            <a:round/>
            <a:headEnd/>
            <a:tailEnd type="triangle" w="med" len="me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2057">
                                            <p:txEl>
                                              <p:pRg st="0" end="0"/>
                                            </p:txEl>
                                          </p:spTgt>
                                        </p:tgtEl>
                                        <p:attrNameLst>
                                          <p:attrName>style.visibility</p:attrName>
                                        </p:attrNameLst>
                                      </p:cBhvr>
                                      <p:to>
                                        <p:strVal val="visible"/>
                                      </p:to>
                                    </p:set>
                                    <p:anim calcmode="lin" valueType="num">
                                      <p:cBhvr additive="base">
                                        <p:cTn id="7" dur="5000" fill="hold"/>
                                        <p:tgtEl>
                                          <p:spTgt spid="2057">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2057">
                                            <p:txEl>
                                              <p:pRg st="0" end="0"/>
                                            </p:txEl>
                                          </p:spTgt>
                                        </p:tgtEl>
                                        <p:attrNameLst>
                                          <p:attrName>ppt_y</p:attrName>
                                        </p:attrNameLst>
                                      </p:cBhvr>
                                      <p:tavLst>
                                        <p:tav tm="0">
                                          <p:val>
                                            <p:strVal val="1+#ppt_h/2"/>
                                          </p:val>
                                        </p:tav>
                                        <p:tav tm="100000">
                                          <p:val>
                                            <p:strVal val="#ppt_y"/>
                                          </p:val>
                                        </p:tav>
                                      </p:tavLst>
                                    </p:anim>
                                  </p:childTnLst>
                                </p:cTn>
                              </p:par>
                              <p:par>
                                <p:cTn id="9" presetID="7" presetClass="entr" presetSubtype="4" fill="hold" nodeType="withEffect">
                                  <p:stCondLst>
                                    <p:cond delay="0"/>
                                  </p:stCondLst>
                                  <p:childTnLst>
                                    <p:set>
                                      <p:cBhvr>
                                        <p:cTn id="10" dur="1" fill="hold">
                                          <p:stCondLst>
                                            <p:cond delay="0"/>
                                          </p:stCondLst>
                                        </p:cTn>
                                        <p:tgtEl>
                                          <p:spTgt spid="2057">
                                            <p:txEl>
                                              <p:pRg st="1" end="1"/>
                                            </p:txEl>
                                          </p:spTgt>
                                        </p:tgtEl>
                                        <p:attrNameLst>
                                          <p:attrName>style.visibility</p:attrName>
                                        </p:attrNameLst>
                                      </p:cBhvr>
                                      <p:to>
                                        <p:strVal val="visible"/>
                                      </p:to>
                                    </p:set>
                                    <p:anim calcmode="lin" valueType="num">
                                      <p:cBhvr additive="base">
                                        <p:cTn id="11" dur="5000" fill="hold"/>
                                        <p:tgtEl>
                                          <p:spTgt spid="2057">
                                            <p:txEl>
                                              <p:pRg st="1" end="1"/>
                                            </p:txEl>
                                          </p:spTgt>
                                        </p:tgtEl>
                                        <p:attrNameLst>
                                          <p:attrName>ppt_x</p:attrName>
                                        </p:attrNameLst>
                                      </p:cBhvr>
                                      <p:tavLst>
                                        <p:tav tm="0">
                                          <p:val>
                                            <p:strVal val="#ppt_x"/>
                                          </p:val>
                                        </p:tav>
                                        <p:tav tm="100000">
                                          <p:val>
                                            <p:strVal val="#ppt_x"/>
                                          </p:val>
                                        </p:tav>
                                      </p:tavLst>
                                    </p:anim>
                                    <p:anim calcmode="lin" valueType="num">
                                      <p:cBhvr additive="base">
                                        <p:cTn id="12" dur="5000" fill="hold"/>
                                        <p:tgtEl>
                                          <p:spTgt spid="2057">
                                            <p:txEl>
                                              <p:pRg st="1" end="1"/>
                                            </p:txEl>
                                          </p:spTgt>
                                        </p:tgtEl>
                                        <p:attrNameLst>
                                          <p:attrName>ppt_y</p:attrName>
                                        </p:attrNameLst>
                                      </p:cBhvr>
                                      <p:tavLst>
                                        <p:tav tm="0">
                                          <p:val>
                                            <p:strVal val="1+#ppt_h/2"/>
                                          </p:val>
                                        </p:tav>
                                        <p:tav tm="100000">
                                          <p:val>
                                            <p:strVal val="#ppt_y"/>
                                          </p:val>
                                        </p:tav>
                                      </p:tavLst>
                                    </p:anim>
                                  </p:childTnLst>
                                </p:cTn>
                              </p:par>
                              <p:par>
                                <p:cTn id="13" presetID="7" presetClass="entr" presetSubtype="4" fill="hold" nodeType="withEffect">
                                  <p:stCondLst>
                                    <p:cond delay="0"/>
                                  </p:stCondLst>
                                  <p:childTnLst>
                                    <p:set>
                                      <p:cBhvr>
                                        <p:cTn id="14" dur="1" fill="hold">
                                          <p:stCondLst>
                                            <p:cond delay="0"/>
                                          </p:stCondLst>
                                        </p:cTn>
                                        <p:tgtEl>
                                          <p:spTgt spid="2057">
                                            <p:txEl>
                                              <p:pRg st="3" end="3"/>
                                            </p:txEl>
                                          </p:spTgt>
                                        </p:tgtEl>
                                        <p:attrNameLst>
                                          <p:attrName>style.visibility</p:attrName>
                                        </p:attrNameLst>
                                      </p:cBhvr>
                                      <p:to>
                                        <p:strVal val="visible"/>
                                      </p:to>
                                    </p:set>
                                    <p:anim calcmode="lin" valueType="num">
                                      <p:cBhvr additive="base">
                                        <p:cTn id="15" dur="5000" fill="hold"/>
                                        <p:tgtEl>
                                          <p:spTgt spid="2057">
                                            <p:txEl>
                                              <p:pRg st="3" end="3"/>
                                            </p:txEl>
                                          </p:spTgt>
                                        </p:tgtEl>
                                        <p:attrNameLst>
                                          <p:attrName>ppt_x</p:attrName>
                                        </p:attrNameLst>
                                      </p:cBhvr>
                                      <p:tavLst>
                                        <p:tav tm="0">
                                          <p:val>
                                            <p:strVal val="#ppt_x"/>
                                          </p:val>
                                        </p:tav>
                                        <p:tav tm="100000">
                                          <p:val>
                                            <p:strVal val="#ppt_x"/>
                                          </p:val>
                                        </p:tav>
                                      </p:tavLst>
                                    </p:anim>
                                    <p:anim calcmode="lin" valueType="num">
                                      <p:cBhvr additive="base">
                                        <p:cTn id="16" dur="5000" fill="hold"/>
                                        <p:tgtEl>
                                          <p:spTgt spid="2057">
                                            <p:txEl>
                                              <p:pRg st="3" end="3"/>
                                            </p:txEl>
                                          </p:spTgt>
                                        </p:tgtEl>
                                        <p:attrNameLst>
                                          <p:attrName>ppt_y</p:attrName>
                                        </p:attrNameLst>
                                      </p:cBhvr>
                                      <p:tavLst>
                                        <p:tav tm="0">
                                          <p:val>
                                            <p:strVal val="1+#ppt_h/2"/>
                                          </p:val>
                                        </p:tav>
                                        <p:tav tm="100000">
                                          <p:val>
                                            <p:strVal val="#ppt_y"/>
                                          </p:val>
                                        </p:tav>
                                      </p:tavLst>
                                    </p:anim>
                                  </p:childTnLst>
                                </p:cTn>
                              </p:par>
                              <p:par>
                                <p:cTn id="17" presetID="7" presetClass="entr" presetSubtype="4" fill="hold" nodeType="withEffect">
                                  <p:stCondLst>
                                    <p:cond delay="0"/>
                                  </p:stCondLst>
                                  <p:childTnLst>
                                    <p:set>
                                      <p:cBhvr>
                                        <p:cTn id="18" dur="1" fill="hold">
                                          <p:stCondLst>
                                            <p:cond delay="0"/>
                                          </p:stCondLst>
                                        </p:cTn>
                                        <p:tgtEl>
                                          <p:spTgt spid="2057">
                                            <p:txEl>
                                              <p:pRg st="4" end="4"/>
                                            </p:txEl>
                                          </p:spTgt>
                                        </p:tgtEl>
                                        <p:attrNameLst>
                                          <p:attrName>style.visibility</p:attrName>
                                        </p:attrNameLst>
                                      </p:cBhvr>
                                      <p:to>
                                        <p:strVal val="visible"/>
                                      </p:to>
                                    </p:set>
                                    <p:anim calcmode="lin" valueType="num">
                                      <p:cBhvr additive="base">
                                        <p:cTn id="19" dur="5000" fill="hold"/>
                                        <p:tgtEl>
                                          <p:spTgt spid="2057">
                                            <p:txEl>
                                              <p:pRg st="4" end="4"/>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205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nodeType="clickEffect">
                                  <p:stCondLst>
                                    <p:cond delay="0"/>
                                  </p:stCondLst>
                                  <p:childTnLst>
                                    <p:set>
                                      <p:cBhvr>
                                        <p:cTn id="24" dur="1" fill="hold">
                                          <p:stCondLst>
                                            <p:cond delay="0"/>
                                          </p:stCondLst>
                                        </p:cTn>
                                        <p:tgtEl>
                                          <p:spTgt spid="2059">
                                            <p:txEl>
                                              <p:pRg st="0" end="0"/>
                                            </p:txEl>
                                          </p:spTgt>
                                        </p:tgtEl>
                                        <p:attrNameLst>
                                          <p:attrName>style.visibility</p:attrName>
                                        </p:attrNameLst>
                                      </p:cBhvr>
                                      <p:to>
                                        <p:strVal val="visible"/>
                                      </p:to>
                                    </p:set>
                                    <p:anim calcmode="lin" valueType="num">
                                      <p:cBhvr additive="base">
                                        <p:cTn id="25" dur="5000" fill="hold"/>
                                        <p:tgtEl>
                                          <p:spTgt spid="2059">
                                            <p:txEl>
                                              <p:pRg st="0" end="0"/>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205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nodeType="clickEffect">
                                  <p:stCondLst>
                                    <p:cond delay="0"/>
                                  </p:stCondLst>
                                  <p:childTnLst>
                                    <p:set>
                                      <p:cBhvr>
                                        <p:cTn id="30" dur="1" fill="hold">
                                          <p:stCondLst>
                                            <p:cond delay="0"/>
                                          </p:stCondLst>
                                        </p:cTn>
                                        <p:tgtEl>
                                          <p:spTgt spid="2059">
                                            <p:txEl>
                                              <p:pRg st="1" end="1"/>
                                            </p:txEl>
                                          </p:spTgt>
                                        </p:tgtEl>
                                        <p:attrNameLst>
                                          <p:attrName>style.visibility</p:attrName>
                                        </p:attrNameLst>
                                      </p:cBhvr>
                                      <p:to>
                                        <p:strVal val="visible"/>
                                      </p:to>
                                    </p:set>
                                    <p:anim calcmode="lin" valueType="num">
                                      <p:cBhvr additive="base">
                                        <p:cTn id="31" dur="5000" fill="hold"/>
                                        <p:tgtEl>
                                          <p:spTgt spid="2059">
                                            <p:txEl>
                                              <p:pRg st="1" end="1"/>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205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nodeType="clickEffect">
                                  <p:stCondLst>
                                    <p:cond delay="0"/>
                                  </p:stCondLst>
                                  <p:childTnLst>
                                    <p:set>
                                      <p:cBhvr>
                                        <p:cTn id="36" dur="1" fill="hold">
                                          <p:stCondLst>
                                            <p:cond delay="0"/>
                                          </p:stCondLst>
                                        </p:cTn>
                                        <p:tgtEl>
                                          <p:spTgt spid="2059">
                                            <p:txEl>
                                              <p:pRg st="2" end="2"/>
                                            </p:txEl>
                                          </p:spTgt>
                                        </p:tgtEl>
                                        <p:attrNameLst>
                                          <p:attrName>style.visibility</p:attrName>
                                        </p:attrNameLst>
                                      </p:cBhvr>
                                      <p:to>
                                        <p:strVal val="visible"/>
                                      </p:to>
                                    </p:set>
                                    <p:anim calcmode="lin" valueType="num">
                                      <p:cBhvr additive="base">
                                        <p:cTn id="37" dur="5000" fill="hold"/>
                                        <p:tgtEl>
                                          <p:spTgt spid="2059">
                                            <p:txEl>
                                              <p:pRg st="2" end="2"/>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205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nodeType="clickEffect">
                                  <p:stCondLst>
                                    <p:cond delay="0"/>
                                  </p:stCondLst>
                                  <p:childTnLst>
                                    <p:set>
                                      <p:cBhvr>
                                        <p:cTn id="42" dur="1" fill="hold">
                                          <p:stCondLst>
                                            <p:cond delay="0"/>
                                          </p:stCondLst>
                                        </p:cTn>
                                        <p:tgtEl>
                                          <p:spTgt spid="2059">
                                            <p:txEl>
                                              <p:pRg st="3" end="3"/>
                                            </p:txEl>
                                          </p:spTgt>
                                        </p:tgtEl>
                                        <p:attrNameLst>
                                          <p:attrName>style.visibility</p:attrName>
                                        </p:attrNameLst>
                                      </p:cBhvr>
                                      <p:to>
                                        <p:strVal val="visible"/>
                                      </p:to>
                                    </p:set>
                                    <p:anim calcmode="lin" valueType="num">
                                      <p:cBhvr additive="base">
                                        <p:cTn id="43" dur="5000" fill="hold"/>
                                        <p:tgtEl>
                                          <p:spTgt spid="2059">
                                            <p:txEl>
                                              <p:pRg st="3" end="3"/>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2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nodeType="clickEffect">
                                  <p:stCondLst>
                                    <p:cond delay="0"/>
                                  </p:stCondLst>
                                  <p:childTnLst>
                                    <p:set>
                                      <p:cBhvr>
                                        <p:cTn id="48" dur="1" fill="hold">
                                          <p:stCondLst>
                                            <p:cond delay="0"/>
                                          </p:stCondLst>
                                        </p:cTn>
                                        <p:tgtEl>
                                          <p:spTgt spid="2059">
                                            <p:txEl>
                                              <p:pRg st="4" end="4"/>
                                            </p:txEl>
                                          </p:spTgt>
                                        </p:tgtEl>
                                        <p:attrNameLst>
                                          <p:attrName>style.visibility</p:attrName>
                                        </p:attrNameLst>
                                      </p:cBhvr>
                                      <p:to>
                                        <p:strVal val="visible"/>
                                      </p:to>
                                    </p:set>
                                    <p:anim calcmode="lin" valueType="num">
                                      <p:cBhvr additive="base">
                                        <p:cTn id="49" dur="5000" fill="hold"/>
                                        <p:tgtEl>
                                          <p:spTgt spid="2059">
                                            <p:txEl>
                                              <p:pRg st="4" end="4"/>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20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nodeType="clickEffect">
                                  <p:stCondLst>
                                    <p:cond delay="0"/>
                                  </p:stCondLst>
                                  <p:childTnLst>
                                    <p:set>
                                      <p:cBhvr>
                                        <p:cTn id="54" dur="1" fill="hold">
                                          <p:stCondLst>
                                            <p:cond delay="0"/>
                                          </p:stCondLst>
                                        </p:cTn>
                                        <p:tgtEl>
                                          <p:spTgt spid="2059">
                                            <p:txEl>
                                              <p:pRg st="5" end="5"/>
                                            </p:txEl>
                                          </p:spTgt>
                                        </p:tgtEl>
                                        <p:attrNameLst>
                                          <p:attrName>style.visibility</p:attrName>
                                        </p:attrNameLst>
                                      </p:cBhvr>
                                      <p:to>
                                        <p:strVal val="visible"/>
                                      </p:to>
                                    </p:set>
                                    <p:anim calcmode="lin" valueType="num">
                                      <p:cBhvr additive="base">
                                        <p:cTn id="55" dur="5000" fill="hold"/>
                                        <p:tgtEl>
                                          <p:spTgt spid="2059">
                                            <p:txEl>
                                              <p:pRg st="5" end="5"/>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20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nodeType="clickEffect">
                                  <p:stCondLst>
                                    <p:cond delay="0"/>
                                  </p:stCondLst>
                                  <p:childTnLst>
                                    <p:set>
                                      <p:cBhvr>
                                        <p:cTn id="60" dur="1" fill="hold">
                                          <p:stCondLst>
                                            <p:cond delay="0"/>
                                          </p:stCondLst>
                                        </p:cTn>
                                        <p:tgtEl>
                                          <p:spTgt spid="2057">
                                            <p:txEl>
                                              <p:pRg st="6" end="6"/>
                                            </p:txEl>
                                          </p:spTgt>
                                        </p:tgtEl>
                                        <p:attrNameLst>
                                          <p:attrName>style.visibility</p:attrName>
                                        </p:attrNameLst>
                                      </p:cBhvr>
                                      <p:to>
                                        <p:strVal val="visible"/>
                                      </p:to>
                                    </p:set>
                                    <p:anim calcmode="lin" valueType="num">
                                      <p:cBhvr additive="base">
                                        <p:cTn id="61" dur="5000" fill="hold"/>
                                        <p:tgtEl>
                                          <p:spTgt spid="2057">
                                            <p:txEl>
                                              <p:pRg st="6" end="6"/>
                                            </p:txEl>
                                          </p:spTgt>
                                        </p:tgtEl>
                                        <p:attrNameLst>
                                          <p:attrName>ppt_x</p:attrName>
                                        </p:attrNameLst>
                                      </p:cBhvr>
                                      <p:tavLst>
                                        <p:tav tm="0">
                                          <p:val>
                                            <p:strVal val="#ppt_x"/>
                                          </p:val>
                                        </p:tav>
                                        <p:tav tm="100000">
                                          <p:val>
                                            <p:strVal val="#ppt_x"/>
                                          </p:val>
                                        </p:tav>
                                      </p:tavLst>
                                    </p:anim>
                                    <p:anim calcmode="lin" valueType="num">
                                      <p:cBhvr additive="base">
                                        <p:cTn id="62" dur="5000" fill="hold"/>
                                        <p:tgtEl>
                                          <p:spTgt spid="205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6" presetClass="emph" presetSubtype="0" fill="hold" nodeType="clickEffect">
                                  <p:stCondLst>
                                    <p:cond delay="0"/>
                                  </p:stCondLst>
                                  <p:childTnLst>
                                    <p:animEffect transition="out" filter="fade">
                                      <p:cBhvr>
                                        <p:cTn id="66" dur="500" tmFilter="0, 0; .2, .5; .8, .5; 1, 0"/>
                                        <p:tgtEl>
                                          <p:spTgt spid="2057">
                                            <p:txEl>
                                              <p:pRg st="6" end="6"/>
                                            </p:txEl>
                                          </p:spTgt>
                                        </p:tgtEl>
                                      </p:cBhvr>
                                    </p:animEffect>
                                    <p:animScale>
                                      <p:cBhvr>
                                        <p:cTn id="67" dur="250" autoRev="1" fill="hold"/>
                                        <p:tgtEl>
                                          <p:spTgt spid="2057">
                                            <p:txEl>
                                              <p:pRg st="6" end="6"/>
                                            </p:txEl>
                                          </p:spTgt>
                                        </p:tgtEl>
                                      </p:cBhvr>
                                      <p:by x="105000" y="105000"/>
                                    </p:animScale>
                                  </p:childTnLst>
                                </p:cTn>
                              </p:par>
                            </p:childTnLst>
                          </p:cTn>
                        </p:par>
                      </p:childTnLst>
                    </p:cTn>
                  </p:par>
                  <p:par>
                    <p:cTn id="68" fill="hold">
                      <p:stCondLst>
                        <p:cond delay="indefinite"/>
                      </p:stCondLst>
                      <p:childTnLst>
                        <p:par>
                          <p:cTn id="69" fill="hold">
                            <p:stCondLst>
                              <p:cond delay="0"/>
                            </p:stCondLst>
                            <p:childTnLst>
                              <p:par>
                                <p:cTn id="70" presetID="0" presetClass="path" presetSubtype="0" accel="50000" decel="50000" fill="hold" nodeType="clickEffect">
                                  <p:stCondLst>
                                    <p:cond delay="0"/>
                                  </p:stCondLst>
                                  <p:childTnLst>
                                    <p:animMotion origin="layout" path="M 0.07726 0.00485 C 0.0783 0.00277 0.079 0.00023 0.08021 -0.00139 C 0.0816 -0.00278 0.08368 -0.00185 0.0849 -0.00324 C 0.08611 -0.00486 0.08577 -0.00763 0.08646 -0.00948 C 0.08907 -0.01642 0.08941 -0.01573 0.09427 -0.01966 C 0.09827 -0.02822 0.10348 -0.03654 0.10955 -0.04232 C 0.11684 -0.07077 0.08993 -0.08187 0.07414 -0.08534 C 0.08837 -0.10361 0.11337 -0.10685 0.12032 -0.1346 C 0.11893 -0.16027 0.1224 -0.17762 0.10625 -0.19195 C 0.10243 -0.20005 0.09566 -0.20699 0.08959 -0.21231 C 0.10608 -0.213 0.1224 -0.21323 0.13872 -0.21439 C 0.14723 -0.21508 0.15643 -0.22179 0.16476 -0.22456 C 0.17743 -0.22873 0.18872 -0.23428 0.20035 -0.24098 C 0.22188 -0.25347 0.24809 -0.25902 0.27118 -0.26157 C 0.44028 -0.25948 0.3948 -0.27521 0.4665 -0.25347 C 0.47552 -0.24561 0.48594 -0.24468 0.49566 -0.23913 C 0.50313 -0.23497 0.50799 -0.23011 0.5158 -0.22664 C 0.51736 -0.22595 0.51875 -0.22364 0.52014 -0.22271 C 0.52327 -0.22086 0.52657 -0.22086 0.52934 -0.21855 C 0.53264 -0.21578 0.53577 -0.213 0.53889 -0.21022 C 0.54045 -0.20884 0.54341 -0.20629 0.54341 -0.20606 C 0.54879 -0.19542 0.55695 -0.1908 0.56025 -0.17762 C 0.55938 -0.15495 0.56216 -0.14593 0.55417 -0.13044 C 0.55365 -0.12281 0.55539 -0.11448 0.55243 -0.10777 C 0.55105 -0.10407 0.5467 -0.10384 0.54341 -0.10384 C 0.52084 -0.10315 0.49809 -0.10245 0.47552 -0.10176 C 0.46858 -0.09852 0.46563 -0.07817 0.47552 -0.07701 C 0.49202 -0.07516 0.50851 -0.07586 0.525 -0.07516 C 0.54688 -0.06915 0.54636 -0.07054 0.58039 -0.06892 C 0.60122 -0.06615 0.62084 -0.06476 0.64184 -0.06684 C 0.65799 -0.08118 0.64289 -0.10546 0.62952 -0.10985 C 0.59028 -0.14547 0.53316 -0.13344 0.48959 -0.1346 C 0.49757 -0.14986 0.48403 -0.13668 0.47882 -0.1346 C 0.47726 -0.13321 0.47587 -0.13136 0.47414 -0.13044 C 0.47118 -0.12859 0.46493 -0.12627 0.46493 -0.12604 C 0.45782 -0.11194 0.46198 -0.11679 0.45417 -0.10985 C 0.45139 -0.09945 0.44879 -0.09274 0.45417 -0.0791 C 0.45556 -0.0754 0.47223 -0.07239 0.47552 -0.071 C 0.50348 -0.06059 0.53108 -0.05181 0.56025 -0.05042 C 0.58455 -0.04926 0.60851 -0.04903 0.63264 -0.04834 C 0.64532 -0.04325 0.66007 -0.05412 0.66806 -0.03816 C 0.61945 0.00509 0.55105 -0.03331 0.49254 -0.034 C 0.4842 -0.03562 0.47709 -0.03631 0.46962 -0.04232 C 0.4665 -0.04487 0.46025 -0.05042 0.46025 -0.05019 C 0.45348 -0.0643 0.45417 -0.06961 0.4665 -0.07516 C 0.46441 -0.06684 0.46129 -0.06337 0.45573 -0.05874 C 0.45365 -0.05458 0.45087 -0.05111 0.44966 -0.04649 C 0.44914 -0.04441 0.44879 -0.04209 0.44809 -0.04024 C 0.44688 -0.0377 0.44462 -0.03631 0.44323 -0.034 C 0.44098 -0.03007 0.43941 -0.0259 0.43733 -0.02174 C 0.43542 -0.01804 0.43403 -0.00948 0.43403 -0.00925 C 0.4349 -0.00116 0.43334 0.00855 0.43733 0.01503 C 0.44723 0.03099 0.47639 0.02659 0.48646 0.02729 C 0.53664 0.0407 0.64896 0.02983 0.67414 0.02937 C 0.68455 0.02659 0.68021 0.02821 0.69115 0.02336 C 0.69271 0.02266 0.69566 0.02127 0.69566 0.02151 C 0.71233 -0.00093 0.69618 -0.01318 0.68195 -0.02174 C 0.65469 -0.03816 0.62361 -0.03909 0.59427 -0.04232 C 0.58247 -0.04556 0.57101 -0.04695 0.55886 -0.04834 C 0.53577 -0.04764 0.51268 -0.04834 0.48959 -0.04649 C 0.47691 -0.04556 0.46441 -0.02914 0.45243 -0.02382 C 0.44775 -0.01943 0.44375 -0.01388 0.43889 -0.00948 C 0.43177 0.00462 0.43386 -0.00185 0.43108 0.00902 C 0.43316 0.03353 0.43594 0.04371 0.45243 0.0562 C 0.45712 0.05966 0.46337 0.05897 0.46806 0.06221 C 0.48056 0.07053 0.49098 0.0777 0.50504 0.08071 C 0.53073 0.09482 0.56441 0.08557 0.58959 0.08487 C 0.59775 0.0821 0.60608 0.07932 0.61424 0.07655 C 0.62361 0.0673 0.63664 0.05966 0.64809 0.0562 C 0.65834 0.04671 0.67014 0.04533 0.68195 0.04186 C 0.68299 0.03978 0.68525 0.03793 0.6849 0.03561 C 0.68403 0.03029 0.6592 0.02567 0.65573 0.02544 C 0.62448 0.02428 0.59323 0.02405 0.56198 0.02336 C 0.5533 0.02266 0.54445 0.02243 0.53577 0.02127 C 0.52257 0.01966 0.51094 0.01272 0.49723 0.0111 C 0.49115 0.01133 0.44549 0.01272 0.43264 0.01503 C 0.42327 0.01665 0.41424 0.02151 0.40504 0.02336 C 0.4 0.02567 0.39393 0.02359 0.38959 0.02729 C 0.38855 0.02821 0.38507 0.05365 0.38473 0.05411 C 0.3842 0.05689 0.38282 0.05943 0.38195 0.06221 C 0.38073 0.06614 0.37882 0.07447 0.37882 0.0747 C 0.38108 0.08348 0.38872 0.08603 0.39566 0.08672 C 0.41476 0.0888 0.4599 0.09019 0.47414 0.09089 C 0.4915 0.09667 0.51164 0.09921 0.52934 0.10106 C 0.54184 0.10522 0.54636 0.10592 0.56198 0.10731 C 0.57917 0.10707 0.68247 0.11979 0.73264 0.09921 C 0.73768 0.09459 0.74063 0.08927 0.74653 0.08672 C 0.75122 0.08048 0.75313 0.07308 0.74653 0.06637 C 0.73664 0.0562 0.70105 0.05828 0.69566 0.05805 C 0.66858 0.05712 0.64132 0.05689 0.61424 0.0562 C 0.59236 0.05458 0.57153 0.05041 0.54966 0.04787 C 0.53021 0.04139 0.50938 0.04163 0.48959 0.03978 C 0.45382 0.03284 0.42882 0.03654 0.38802 0.03769 C 0.38091 0.04417 0.38195 0.05111 0.37726 0.06013 C 0.375 0.06938 0.37136 0.07701 0.36962 0.08672 C 0.37014 0.09482 0.3698 0.12188 0.37726 0.12997 C 0.38143 0.13436 0.38664 0.13621 0.39115 0.14015 C 0.40018 0.14824 0.39375 0.14454 0.40191 0.14824 C 0.40348 0.15032 0.40452 0.1531 0.40643 0.15448 C 0.40973 0.15703 0.41372 0.1568 0.41736 0.15865 C 0.42657 0.16304 0.43577 0.16674 0.44497 0.1709 C 0.51702 0.16975 0.5849 0.16674 0.65573 0.16258 C 0.6632 0.16096 0.6717 0.16073 0.67882 0.15657 C 0.68525 0.15287 0.68855 0.14708 0.69427 0.14223 C 0.70139 0.13621 0.70886 0.13367 0.7158 0.12789 C 0.71702 0.12257 0.72084 0.11517 0.71736 0.10939 C 0.71146 0.09944 0.67657 0.09759 0.66962 0.09713 C 0.6507 0.09597 0.6316 0.09574 0.61268 0.09505 C 0.58941 0.09297 0.56667 0.08857 0.54341 0.08672 C 0.49618 0.07539 0.44427 0.0814 0.39879 0.08071 C 0.38334 0.0703 0.3599 0.06429 0.34341 0.06221 C 0.33316 0.05874 0.32292 0.05689 0.31268 0.05411 C 0.30452 0.04856 0.29723 0.04764 0.28802 0.04579 C 0.27986 0.04163 0.27188 0.04001 0.26337 0.03769 C 0.25122 0.02937 0.23941 0.02706 0.22657 0.02127 C 0.225 0.02058 0.22344 0.02012 0.22188 0.01919 C 0.2198 0.01804 0.21789 0.01595 0.2158 0.01503 C 0.19236 0.00439 0.16459 0.00277 0.14011 0.00069 C 0.12674 -0.00185 0.13247 2.71045E-6 0.12032 -0.00532 C 0.11875 -0.00602 0.1158 -0.0074 0.1158 -0.00717 C 0.10313 -0.02429 0.07934 -0.03169 0.06198 -0.034 C 0.02674 -0.04973 -0.00868 -0.05689 -0.04583 -0.06083 C -0.06302 -0.0599 -0.08107 -0.06591 -0.09652 -0.05666 C -0.1151 -0.04556 -0.0901 -0.05389 -0.11059 -0.04834 C -0.11562 -0.04417 -0.12031 -0.04071 -0.12586 -0.03816 C -0.13264 -0.03192 -0.13368 -0.02452 -0.13802 -0.01573 C -0.13732 -0.00162 -0.13715 0.01942 -0.13194 0.03353 C -0.12309 0.05712 -0.10277 0.06915 -0.0842 0.07238 C -0.07534 0.07655 -0.06753 0.08071 -0.05816 0.08279 C -0.04757 0.0895 -0.03715 0.09112 -0.02586 0.09505 C -0.0059 0.09435 0.01424 0.09482 0.0342 0.09297 C 0.03646 0.09274 0.0382 0.08996 0.04028 0.0888 C 0.04757 0.0851 0.05573 0.08117 0.06337 0.07863 C 0.0698 0.07308 0.07292 0.07169 0.07726 0.06429 C 0.07952 0.06036 0.08351 0.05203 0.08351 0.05226 C 0.08507 0.04417 0.08872 0.03862 0.09115 0.03145 C 0.09254 0.02752 0.09427 0.01919 0.09427 0.01942 C 0.0908 -0.00278 0.07778 -0.01388 0.06198 -0.01758 C 0.05521 -0.02452 0.05 -0.02521 0.04184 -0.02799 C 0.01927 -0.0488 -0.03142 -0.04533 -0.05347 -0.04649 C -0.06111 -0.04695 -0.06892 -0.04764 -0.07656 -0.04834 C -0.10208 -0.04764 -0.13628 -0.06661 -0.14583 -0.03007 C -0.14409 -0.0118 -0.14496 -0.00417 -0.13194 0.00485 C -0.1283 0.01225 -0.12621 0.01827 -0.11961 0.02127 C -0.1125 0.02844 -0.10833 0.03168 -0.09965 0.03561 C -0.08177 0.05411 -0.10468 0.03237 -0.08732 0.04371 C -0.0802 0.04833 -0.08316 0.05041 -0.07656 0.05411 C -0.0684 0.05874 -0.05902 0.06198 -0.05034 0.06429 C -0.04236 0.07169 -0.03229 0.071 -0.02274 0.07238 C 0.07223 0.06938 0.01476 0.0784 0.04653 0.06429 C 0.06129 0.05064 0.03941 0.06984 0.0573 0.05805 C 0.06059 0.05596 0.06337 0.05273 0.0665 0.04995 C 0.06806 0.04856 0.06962 0.04718 0.07118 0.04579 C 0.07275 0.0444 0.0757 0.04186 0.0757 0.04209 C 0.08681 0.01966 0.07761 0.00416 0.06337 -0.00532 C 0.0592 -0.0081 0.05556 -0.01249 0.05105 -0.01365 C 0.03993 -0.01665 0.02952 -0.02105 0.01858 -0.0259 C 0.01528 -0.02752 0.01164 -0.02706 0.00799 -0.02799 C -0.01458 -0.03354 -0.0368 -0.03955 -0.05972 -0.04232 C -0.06996 -0.04579 -0.07986 -0.04695 -0.09045 -0.04834 C -0.10798 -0.04602 -0.10052 -0.04996 -0.11354 -0.03816 C -0.13003 -0.02313 -0.1059 -0.04487 -0.12274 -0.03007 C -0.1243 -0.02868 -0.12725 -0.0259 -0.12725 -0.02567 C -0.13038 -0.01966 -0.13194 -0.01365 -0.13507 -0.0074 C -0.13455 -0.0007 -0.13472 0.00624 -0.1335 0.01295 C -0.13177 0.02243 -0.12187 0.02659 -0.11649 0.03145 C -0.11128 0.03631 -0.09965 0.04371 -0.09965 0.04394 C -0.09461 0.05365 -0.09027 0.05342 -0.08264 0.05805 C -0.07847 0.06059 -0.07465 0.0636 -0.07048 0.06637 C -0.06718 0.06868 -0.06336 0.06845 -0.05972 0.07053 C -0.05798 0.07169 -0.05677 0.07354 -0.05503 0.07447 C -0.0427 0.08048 -0.02899 0.08187 -0.01666 0.08672 C 0.05521 0.08464 0.03559 0.09852 0.06806 0.06637 C 0.07726 0.0481 0.07709 0.02012 0.06962 0.00069 C 0.06789 -0.0037 0.06198 -0.0074 0.06198 -0.01157 " pathEditMode="relative" rAng="0" ptsTypes="ffffffffffffffffffffffffffffffffffffffffffffffffffffffffffffffffffffffffffffffffffffffffffffffffffffffffffffffffffffffffffffffffffffffffffffffffffffffffffffffffffffffffffffffA">
                                      <p:cBhvr>
                                        <p:cTn id="71" dur="5000" fill="hold"/>
                                        <p:tgtEl>
                                          <p:spTgt spid="2057">
                                            <p:txEl>
                                              <p:pRg st="6" end="6"/>
                                            </p:txEl>
                                          </p:spTgt>
                                        </p:tgtEl>
                                        <p:attrNameLst>
                                          <p:attrName>ppt_x</p:attrName>
                                          <p:attrName>ppt_y</p:attrName>
                                        </p:attrNameLst>
                                      </p:cBhvr>
                                      <p:rCtr x="226" y="-57"/>
                                    </p:animMotion>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2067"/>
                                        </p:tgtEl>
                                        <p:attrNameLst>
                                          <p:attrName>style.visibility</p:attrName>
                                        </p:attrNameLst>
                                      </p:cBhvr>
                                      <p:to>
                                        <p:strVal val="visible"/>
                                      </p:to>
                                    </p:set>
                                    <p:animEffect transition="in" filter="dissolve">
                                      <p:cBhvr>
                                        <p:cTn id="76" dur="500"/>
                                        <p:tgtEl>
                                          <p:spTgt spid="2067"/>
                                        </p:tgtEl>
                                      </p:cBhvr>
                                    </p:animEffect>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069"/>
                                        </p:tgtEl>
                                        <p:attrNameLst>
                                          <p:attrName>style.visibility</p:attrName>
                                        </p:attrNameLst>
                                      </p:cBhvr>
                                      <p:to>
                                        <p:strVal val="visible"/>
                                      </p:to>
                                    </p:set>
                                    <p:anim calcmode="lin" valueType="num">
                                      <p:cBhvr additive="base">
                                        <p:cTn id="81" dur="500" fill="hold"/>
                                        <p:tgtEl>
                                          <p:spTgt spid="2069"/>
                                        </p:tgtEl>
                                        <p:attrNameLst>
                                          <p:attrName>ppt_x</p:attrName>
                                        </p:attrNameLst>
                                      </p:cBhvr>
                                      <p:tavLst>
                                        <p:tav tm="0">
                                          <p:val>
                                            <p:strVal val="#ppt_x"/>
                                          </p:val>
                                        </p:tav>
                                        <p:tav tm="100000">
                                          <p:val>
                                            <p:strVal val="#ppt_x"/>
                                          </p:val>
                                        </p:tav>
                                      </p:tavLst>
                                    </p:anim>
                                    <p:anim calcmode="lin" valueType="num">
                                      <p:cBhvr additive="base">
                                        <p:cTn id="82" dur="500" fill="hold"/>
                                        <p:tgtEl>
                                          <p:spTgt spid="206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P spid="206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fontScale="90000"/>
          </a:bodyPr>
          <a:lstStyle/>
          <a:p>
            <a:r>
              <a:rPr lang="en-IN" dirty="0" smtClean="0"/>
              <a:t>Our Framework for Understanding Learning Difficulties in School Children</a:t>
            </a:r>
            <a:endParaRPr lang="en-IN" dirty="0"/>
          </a:p>
        </p:txBody>
      </p:sp>
      <p:sp>
        <p:nvSpPr>
          <p:cNvPr id="3" name="Content Placeholder 2"/>
          <p:cNvSpPr>
            <a:spLocks noGrp="1"/>
          </p:cNvSpPr>
          <p:nvPr>
            <p:ph idx="1"/>
          </p:nvPr>
        </p:nvSpPr>
        <p:spPr>
          <a:xfrm>
            <a:off x="457200" y="1643050"/>
            <a:ext cx="8229600" cy="4483113"/>
          </a:xfrm>
        </p:spPr>
        <p:txBody>
          <a:bodyPr>
            <a:normAutofit fontScale="85000" lnSpcReduction="20000"/>
          </a:bodyPr>
          <a:lstStyle/>
          <a:p>
            <a:r>
              <a:rPr lang="en-IN" dirty="0" smtClean="0"/>
              <a:t>Understanding Child Development</a:t>
            </a:r>
          </a:p>
          <a:p>
            <a:r>
              <a:rPr lang="en-IN" dirty="0" smtClean="0"/>
              <a:t>Developmental Disabilities</a:t>
            </a:r>
          </a:p>
          <a:p>
            <a:pPr lvl="1"/>
            <a:r>
              <a:rPr lang="en-IN" dirty="0" smtClean="0"/>
              <a:t>Introduction to Disability</a:t>
            </a:r>
          </a:p>
          <a:p>
            <a:pPr lvl="1"/>
            <a:r>
              <a:rPr lang="en-IN" dirty="0" smtClean="0"/>
              <a:t>Assessing children for developmental delays and disabilities</a:t>
            </a:r>
          </a:p>
          <a:p>
            <a:r>
              <a:rPr lang="en-IN" dirty="0" smtClean="0"/>
              <a:t>Specific Learning Disabilities </a:t>
            </a:r>
            <a:endParaRPr lang="en-IN" dirty="0" smtClean="0"/>
          </a:p>
          <a:p>
            <a:pPr lvl="1"/>
            <a:r>
              <a:rPr lang="en-IN" dirty="0" smtClean="0"/>
              <a:t>Introduction to Specific Learning Disabilities</a:t>
            </a:r>
          </a:p>
          <a:p>
            <a:pPr lvl="1"/>
            <a:r>
              <a:rPr lang="en-IN" dirty="0" smtClean="0"/>
              <a:t> </a:t>
            </a:r>
            <a:r>
              <a:rPr lang="en-IN" dirty="0" smtClean="0"/>
              <a:t>Assessing children </a:t>
            </a:r>
            <a:r>
              <a:rPr lang="en-IN" dirty="0" smtClean="0"/>
              <a:t>with </a:t>
            </a:r>
            <a:r>
              <a:rPr lang="en-IN" dirty="0" smtClean="0"/>
              <a:t>Specific Learning </a:t>
            </a:r>
            <a:r>
              <a:rPr lang="en-IN" dirty="0" smtClean="0"/>
              <a:t>Disabilities</a:t>
            </a:r>
          </a:p>
          <a:p>
            <a:r>
              <a:rPr lang="en-IN" dirty="0" smtClean="0"/>
              <a:t>Understanding Attention Deficit Hyperactivity Disorder (ADHD) and its Impact on Learning</a:t>
            </a:r>
          </a:p>
          <a:p>
            <a:r>
              <a:rPr lang="en-IN" dirty="0" smtClean="0"/>
              <a:t>Let’s Practice…Case Study &amp; Discussion</a:t>
            </a:r>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2193925" y="341313"/>
            <a:ext cx="2210862" cy="369332"/>
          </a:xfrm>
          <a:prstGeom prst="rect">
            <a:avLst/>
          </a:prstGeom>
          <a:noFill/>
          <a:ln w="9525">
            <a:noFill/>
            <a:miter lim="800000"/>
            <a:headEnd/>
            <a:tailEnd/>
          </a:ln>
        </p:spPr>
        <p:txBody>
          <a:bodyPr wrap="none">
            <a:spAutoFit/>
          </a:bodyPr>
          <a:lstStyle/>
          <a:p>
            <a:pPr eaLnBrk="1" hangingPunct="1"/>
            <a:r>
              <a:rPr lang="en-US" b="1" dirty="0">
                <a:latin typeface="Arial" charset="0"/>
              </a:rPr>
              <a:t>Learning Difficulty</a:t>
            </a:r>
          </a:p>
        </p:txBody>
      </p:sp>
      <p:sp>
        <p:nvSpPr>
          <p:cNvPr id="4099" name="Line 5"/>
          <p:cNvSpPr>
            <a:spLocks noChangeShapeType="1"/>
          </p:cNvSpPr>
          <p:nvPr/>
        </p:nvSpPr>
        <p:spPr bwMode="auto">
          <a:xfrm>
            <a:off x="3200400" y="685800"/>
            <a:ext cx="0" cy="533400"/>
          </a:xfrm>
          <a:prstGeom prst="line">
            <a:avLst/>
          </a:prstGeom>
          <a:noFill/>
          <a:ln w="9525">
            <a:solidFill>
              <a:schemeClr val="tx1"/>
            </a:solidFill>
            <a:round/>
            <a:headEnd/>
            <a:tailEnd/>
          </a:ln>
        </p:spPr>
        <p:txBody>
          <a:bodyPr/>
          <a:lstStyle/>
          <a:p>
            <a:endParaRPr lang="en-IN"/>
          </a:p>
        </p:txBody>
      </p:sp>
      <p:sp>
        <p:nvSpPr>
          <p:cNvPr id="4100" name="Line 6"/>
          <p:cNvSpPr>
            <a:spLocks noChangeShapeType="1"/>
          </p:cNvSpPr>
          <p:nvPr/>
        </p:nvSpPr>
        <p:spPr bwMode="auto">
          <a:xfrm flipH="1">
            <a:off x="2362200" y="1219200"/>
            <a:ext cx="838200" cy="533400"/>
          </a:xfrm>
          <a:prstGeom prst="line">
            <a:avLst/>
          </a:prstGeom>
          <a:noFill/>
          <a:ln w="9525">
            <a:solidFill>
              <a:schemeClr val="tx1"/>
            </a:solidFill>
            <a:round/>
            <a:headEnd/>
            <a:tailEnd/>
          </a:ln>
        </p:spPr>
        <p:txBody>
          <a:bodyPr/>
          <a:lstStyle/>
          <a:p>
            <a:endParaRPr lang="en-IN"/>
          </a:p>
        </p:txBody>
      </p:sp>
      <p:sp>
        <p:nvSpPr>
          <p:cNvPr id="4101" name="Line 7"/>
          <p:cNvSpPr>
            <a:spLocks noChangeShapeType="1"/>
          </p:cNvSpPr>
          <p:nvPr/>
        </p:nvSpPr>
        <p:spPr bwMode="auto">
          <a:xfrm>
            <a:off x="3200400" y="1219200"/>
            <a:ext cx="762000" cy="533400"/>
          </a:xfrm>
          <a:prstGeom prst="line">
            <a:avLst/>
          </a:prstGeom>
          <a:noFill/>
          <a:ln w="9525">
            <a:solidFill>
              <a:schemeClr val="tx1"/>
            </a:solidFill>
            <a:round/>
            <a:headEnd/>
            <a:tailEnd/>
          </a:ln>
        </p:spPr>
        <p:txBody>
          <a:bodyPr/>
          <a:lstStyle/>
          <a:p>
            <a:endParaRPr lang="en-IN"/>
          </a:p>
        </p:txBody>
      </p:sp>
      <p:sp>
        <p:nvSpPr>
          <p:cNvPr id="3080" name="Text Box 8"/>
          <p:cNvSpPr txBox="1">
            <a:spLocks noChangeArrowheads="1"/>
          </p:cNvSpPr>
          <p:nvPr/>
        </p:nvSpPr>
        <p:spPr bwMode="auto">
          <a:xfrm>
            <a:off x="1981200" y="1676400"/>
            <a:ext cx="2228850" cy="641350"/>
          </a:xfrm>
          <a:prstGeom prst="rect">
            <a:avLst/>
          </a:prstGeom>
          <a:noFill/>
          <a:ln w="9525">
            <a:noFill/>
            <a:miter lim="800000"/>
            <a:headEnd/>
            <a:tailEnd/>
          </a:ln>
        </p:spPr>
        <p:txBody>
          <a:bodyPr>
            <a:spAutoFit/>
          </a:bodyPr>
          <a:lstStyle/>
          <a:p>
            <a:pPr eaLnBrk="1" hangingPunct="1"/>
            <a:r>
              <a:rPr lang="en-US">
                <a:latin typeface="Arial" charset="0"/>
              </a:rPr>
              <a:t>From Outset</a:t>
            </a:r>
          </a:p>
          <a:p>
            <a:pPr eaLnBrk="1" hangingPunct="1"/>
            <a:endParaRPr lang="en-US">
              <a:latin typeface="Arial" charset="0"/>
            </a:endParaRPr>
          </a:p>
        </p:txBody>
      </p:sp>
      <p:sp>
        <p:nvSpPr>
          <p:cNvPr id="4103" name="Line 9"/>
          <p:cNvSpPr>
            <a:spLocks noChangeShapeType="1"/>
          </p:cNvSpPr>
          <p:nvPr/>
        </p:nvSpPr>
        <p:spPr bwMode="auto">
          <a:xfrm>
            <a:off x="2286000" y="1981200"/>
            <a:ext cx="1295400" cy="0"/>
          </a:xfrm>
          <a:prstGeom prst="line">
            <a:avLst/>
          </a:prstGeom>
          <a:noFill/>
          <a:ln w="9525">
            <a:solidFill>
              <a:schemeClr val="tx1"/>
            </a:solidFill>
            <a:round/>
            <a:headEnd/>
            <a:tailEnd/>
          </a:ln>
        </p:spPr>
        <p:txBody>
          <a:bodyPr/>
          <a:lstStyle/>
          <a:p>
            <a:endParaRPr lang="en-IN"/>
          </a:p>
        </p:txBody>
      </p:sp>
      <p:sp>
        <p:nvSpPr>
          <p:cNvPr id="4104" name="Line 10"/>
          <p:cNvSpPr>
            <a:spLocks noChangeShapeType="1"/>
          </p:cNvSpPr>
          <p:nvPr/>
        </p:nvSpPr>
        <p:spPr bwMode="auto">
          <a:xfrm flipV="1">
            <a:off x="4114800" y="1905000"/>
            <a:ext cx="0" cy="76200"/>
          </a:xfrm>
          <a:prstGeom prst="line">
            <a:avLst/>
          </a:prstGeom>
          <a:noFill/>
          <a:ln w="9525">
            <a:solidFill>
              <a:schemeClr val="tx1"/>
            </a:solidFill>
            <a:round/>
            <a:headEnd/>
            <a:tailEnd/>
          </a:ln>
        </p:spPr>
        <p:txBody>
          <a:bodyPr/>
          <a:lstStyle/>
          <a:p>
            <a:endParaRPr lang="en-IN"/>
          </a:p>
        </p:txBody>
      </p:sp>
      <p:sp>
        <p:nvSpPr>
          <p:cNvPr id="3085" name="AutoShape 13"/>
          <p:cNvSpPr>
            <a:spLocks noChangeArrowheads="1"/>
          </p:cNvSpPr>
          <p:nvPr/>
        </p:nvSpPr>
        <p:spPr bwMode="auto">
          <a:xfrm>
            <a:off x="381000" y="2438400"/>
            <a:ext cx="2209800" cy="3124200"/>
          </a:xfrm>
          <a:prstGeom prst="flowChartAlternateProcess">
            <a:avLst/>
          </a:prstGeom>
          <a:solidFill>
            <a:schemeClr val="accent1"/>
          </a:solidFill>
          <a:ln w="9525">
            <a:solidFill>
              <a:schemeClr val="tx1"/>
            </a:solidFill>
            <a:miter lim="800000"/>
            <a:headEnd/>
            <a:tailEnd/>
          </a:ln>
        </p:spPr>
        <p:txBody>
          <a:bodyPr wrap="none" anchor="ctr"/>
          <a:lstStyle/>
          <a:p>
            <a:pPr algn="ctr" eaLnBrk="1" hangingPunct="1"/>
            <a:r>
              <a:rPr lang="en-US" dirty="0" smtClean="0">
                <a:latin typeface="Arial" charset="0"/>
              </a:rPr>
              <a:t>-Intellectual Disability</a:t>
            </a:r>
            <a:endParaRPr lang="en-US" dirty="0">
              <a:latin typeface="Arial" charset="0"/>
            </a:endParaRPr>
          </a:p>
          <a:p>
            <a:pPr algn="ctr" eaLnBrk="1" hangingPunct="1"/>
            <a:endParaRPr lang="en-US" dirty="0">
              <a:latin typeface="Arial" charset="0"/>
            </a:endParaRPr>
          </a:p>
          <a:p>
            <a:pPr algn="ctr" eaLnBrk="1" hangingPunct="1"/>
            <a:r>
              <a:rPr lang="en-US" dirty="0">
                <a:latin typeface="Arial" charset="0"/>
              </a:rPr>
              <a:t>-ADHD</a:t>
            </a:r>
          </a:p>
          <a:p>
            <a:pPr algn="ctr" eaLnBrk="1" hangingPunct="1"/>
            <a:endParaRPr lang="en-US" dirty="0">
              <a:latin typeface="Arial" charset="0"/>
            </a:endParaRPr>
          </a:p>
          <a:p>
            <a:pPr algn="ctr" eaLnBrk="1" hangingPunct="1"/>
            <a:r>
              <a:rPr lang="en-US" dirty="0">
                <a:latin typeface="Arial" charset="0"/>
              </a:rPr>
              <a:t>-Sensory Deficits</a:t>
            </a:r>
          </a:p>
          <a:p>
            <a:pPr algn="ctr" eaLnBrk="1" hangingPunct="1"/>
            <a:endParaRPr lang="en-US" dirty="0">
              <a:latin typeface="Arial" charset="0"/>
            </a:endParaRPr>
          </a:p>
          <a:p>
            <a:pPr algn="ctr" eaLnBrk="1" hangingPunct="1"/>
            <a:r>
              <a:rPr lang="en-US" dirty="0">
                <a:latin typeface="Arial" charset="0"/>
              </a:rPr>
              <a:t>-Learning</a:t>
            </a:r>
          </a:p>
          <a:p>
            <a:pPr algn="ctr" eaLnBrk="1" hangingPunct="1"/>
            <a:r>
              <a:rPr lang="en-US" sz="2000" b="1" dirty="0">
                <a:latin typeface="Arial" charset="0"/>
              </a:rPr>
              <a:t>DISABILITY</a:t>
            </a:r>
          </a:p>
        </p:txBody>
      </p:sp>
      <p:sp>
        <p:nvSpPr>
          <p:cNvPr id="4106" name="Line 16"/>
          <p:cNvSpPr>
            <a:spLocks noChangeShapeType="1"/>
          </p:cNvSpPr>
          <p:nvPr/>
        </p:nvSpPr>
        <p:spPr bwMode="auto">
          <a:xfrm flipH="1">
            <a:off x="1676400" y="1981200"/>
            <a:ext cx="685800" cy="0"/>
          </a:xfrm>
          <a:prstGeom prst="line">
            <a:avLst/>
          </a:prstGeom>
          <a:noFill/>
          <a:ln w="9525">
            <a:solidFill>
              <a:schemeClr val="tx1"/>
            </a:solidFill>
            <a:round/>
            <a:headEnd/>
            <a:tailEnd/>
          </a:ln>
        </p:spPr>
        <p:txBody>
          <a:bodyPr/>
          <a:lstStyle/>
          <a:p>
            <a:endParaRPr lang="en-IN"/>
          </a:p>
        </p:txBody>
      </p:sp>
      <p:sp>
        <p:nvSpPr>
          <p:cNvPr id="4107" name="Line 18"/>
          <p:cNvSpPr>
            <a:spLocks noChangeShapeType="1"/>
          </p:cNvSpPr>
          <p:nvPr/>
        </p:nvSpPr>
        <p:spPr bwMode="auto">
          <a:xfrm>
            <a:off x="1676400" y="1981200"/>
            <a:ext cx="0" cy="304800"/>
          </a:xfrm>
          <a:prstGeom prst="line">
            <a:avLst/>
          </a:prstGeom>
          <a:noFill/>
          <a:ln w="9525">
            <a:solidFill>
              <a:schemeClr val="tx1"/>
            </a:solidFill>
            <a:round/>
            <a:headEnd/>
            <a:tailEnd/>
          </a:ln>
        </p:spPr>
        <p:txBody>
          <a:bodyPr/>
          <a:lstStyle/>
          <a:p>
            <a:endParaRPr lang="en-IN"/>
          </a:p>
        </p:txBody>
      </p:sp>
      <p:sp>
        <p:nvSpPr>
          <p:cNvPr id="4108" name="Line 19"/>
          <p:cNvSpPr>
            <a:spLocks noChangeShapeType="1"/>
          </p:cNvSpPr>
          <p:nvPr/>
        </p:nvSpPr>
        <p:spPr bwMode="auto">
          <a:xfrm>
            <a:off x="3581400" y="1981200"/>
            <a:ext cx="152400" cy="685800"/>
          </a:xfrm>
          <a:prstGeom prst="line">
            <a:avLst/>
          </a:prstGeom>
          <a:noFill/>
          <a:ln w="9525">
            <a:solidFill>
              <a:schemeClr val="tx1"/>
            </a:solidFill>
            <a:round/>
            <a:headEnd/>
            <a:tailEnd/>
          </a:ln>
        </p:spPr>
        <p:txBody>
          <a:bodyPr/>
          <a:lstStyle/>
          <a:p>
            <a:endParaRPr lang="en-IN"/>
          </a:p>
        </p:txBody>
      </p:sp>
      <p:sp>
        <p:nvSpPr>
          <p:cNvPr id="3092" name="AutoShape 20"/>
          <p:cNvSpPr>
            <a:spLocks noChangeArrowheads="1"/>
          </p:cNvSpPr>
          <p:nvPr/>
        </p:nvSpPr>
        <p:spPr bwMode="auto">
          <a:xfrm>
            <a:off x="2743200" y="2667000"/>
            <a:ext cx="1905000" cy="2286000"/>
          </a:xfrm>
          <a:prstGeom prst="diamond">
            <a:avLst/>
          </a:prstGeom>
          <a:solidFill>
            <a:schemeClr val="accent1"/>
          </a:solidFill>
          <a:ln w="9525">
            <a:solidFill>
              <a:schemeClr val="tx1"/>
            </a:solidFill>
            <a:miter lim="800000"/>
            <a:headEnd/>
            <a:tailEnd/>
          </a:ln>
        </p:spPr>
        <p:txBody>
          <a:bodyPr wrap="none" anchor="ctr"/>
          <a:lstStyle/>
          <a:p>
            <a:pPr algn="ctr" eaLnBrk="1" hangingPunct="1"/>
            <a:r>
              <a:rPr lang="en-US">
                <a:latin typeface="Arial" charset="0"/>
              </a:rPr>
              <a:t>Chronic</a:t>
            </a:r>
          </a:p>
          <a:p>
            <a:pPr algn="ctr" eaLnBrk="1" hangingPunct="1"/>
            <a:r>
              <a:rPr lang="en-US">
                <a:latin typeface="Arial" charset="0"/>
              </a:rPr>
              <a:t>Under</a:t>
            </a:r>
          </a:p>
          <a:p>
            <a:pPr algn="ctr" eaLnBrk="1" hangingPunct="1"/>
            <a:r>
              <a:rPr lang="en-US">
                <a:latin typeface="Arial" charset="0"/>
              </a:rPr>
              <a:t>Stimulation</a:t>
            </a:r>
          </a:p>
        </p:txBody>
      </p:sp>
      <p:sp>
        <p:nvSpPr>
          <p:cNvPr id="4110" name="Line 22"/>
          <p:cNvSpPr>
            <a:spLocks noChangeShapeType="1"/>
          </p:cNvSpPr>
          <p:nvPr/>
        </p:nvSpPr>
        <p:spPr bwMode="auto">
          <a:xfrm>
            <a:off x="3962400" y="1752600"/>
            <a:ext cx="2819400" cy="1752600"/>
          </a:xfrm>
          <a:prstGeom prst="line">
            <a:avLst/>
          </a:prstGeom>
          <a:noFill/>
          <a:ln w="9525">
            <a:solidFill>
              <a:schemeClr val="tx1"/>
            </a:solidFill>
            <a:round/>
            <a:headEnd/>
            <a:tailEnd/>
          </a:ln>
        </p:spPr>
        <p:txBody>
          <a:bodyPr/>
          <a:lstStyle/>
          <a:p>
            <a:endParaRPr lang="en-IN"/>
          </a:p>
        </p:txBody>
      </p:sp>
      <p:sp>
        <p:nvSpPr>
          <p:cNvPr id="4111" name="Line 28"/>
          <p:cNvSpPr>
            <a:spLocks noChangeShapeType="1"/>
          </p:cNvSpPr>
          <p:nvPr/>
        </p:nvSpPr>
        <p:spPr bwMode="auto">
          <a:xfrm>
            <a:off x="6858000" y="3657600"/>
            <a:ext cx="1600200" cy="0"/>
          </a:xfrm>
          <a:prstGeom prst="line">
            <a:avLst/>
          </a:prstGeom>
          <a:noFill/>
          <a:ln w="9525">
            <a:solidFill>
              <a:schemeClr val="tx1"/>
            </a:solidFill>
            <a:round/>
            <a:headEnd/>
            <a:tailEnd/>
          </a:ln>
        </p:spPr>
        <p:txBody>
          <a:bodyPr/>
          <a:lstStyle/>
          <a:p>
            <a:endParaRPr lang="en-IN"/>
          </a:p>
        </p:txBody>
      </p:sp>
      <p:sp>
        <p:nvSpPr>
          <p:cNvPr id="4112" name="Line 29"/>
          <p:cNvSpPr>
            <a:spLocks noChangeShapeType="1"/>
          </p:cNvSpPr>
          <p:nvPr/>
        </p:nvSpPr>
        <p:spPr bwMode="auto">
          <a:xfrm flipH="1">
            <a:off x="6477000" y="3657600"/>
            <a:ext cx="304800" cy="228600"/>
          </a:xfrm>
          <a:prstGeom prst="line">
            <a:avLst/>
          </a:prstGeom>
          <a:noFill/>
          <a:ln w="9525">
            <a:solidFill>
              <a:schemeClr val="tx1"/>
            </a:solidFill>
            <a:round/>
            <a:headEnd/>
            <a:tailEnd/>
          </a:ln>
        </p:spPr>
        <p:txBody>
          <a:bodyPr/>
          <a:lstStyle/>
          <a:p>
            <a:endParaRPr lang="en-IN"/>
          </a:p>
        </p:txBody>
      </p:sp>
      <p:sp>
        <p:nvSpPr>
          <p:cNvPr id="4113" name="Line 30"/>
          <p:cNvSpPr>
            <a:spLocks noChangeShapeType="1"/>
          </p:cNvSpPr>
          <p:nvPr/>
        </p:nvSpPr>
        <p:spPr bwMode="auto">
          <a:xfrm>
            <a:off x="8077200" y="3657600"/>
            <a:ext cx="152400" cy="228600"/>
          </a:xfrm>
          <a:prstGeom prst="line">
            <a:avLst/>
          </a:prstGeom>
          <a:noFill/>
          <a:ln w="9525">
            <a:solidFill>
              <a:schemeClr val="tx1"/>
            </a:solidFill>
            <a:round/>
            <a:headEnd/>
            <a:tailEnd/>
          </a:ln>
        </p:spPr>
        <p:txBody>
          <a:bodyPr/>
          <a:lstStyle/>
          <a:p>
            <a:endParaRPr lang="en-IN"/>
          </a:p>
        </p:txBody>
      </p:sp>
      <p:sp>
        <p:nvSpPr>
          <p:cNvPr id="4114" name="AutoShape 33"/>
          <p:cNvSpPr>
            <a:spLocks noChangeArrowheads="1"/>
          </p:cNvSpPr>
          <p:nvPr/>
        </p:nvSpPr>
        <p:spPr bwMode="auto">
          <a:xfrm rot="-366449" flipH="1" flipV="1">
            <a:off x="4953000" y="4800600"/>
            <a:ext cx="1600200" cy="762000"/>
          </a:xfrm>
          <a:prstGeom prst="wedgeRectCallout">
            <a:avLst>
              <a:gd name="adj1" fmla="val -55500"/>
              <a:gd name="adj2" fmla="val 158745"/>
            </a:avLst>
          </a:prstGeom>
          <a:solidFill>
            <a:schemeClr val="accent1"/>
          </a:solidFill>
          <a:ln w="9525">
            <a:solidFill>
              <a:schemeClr val="tx1"/>
            </a:solidFill>
            <a:miter lim="800000"/>
            <a:headEnd/>
            <a:tailEnd/>
          </a:ln>
        </p:spPr>
        <p:txBody>
          <a:bodyPr rot="10800000"/>
          <a:lstStyle/>
          <a:p>
            <a:pPr algn="ctr" eaLnBrk="1" hangingPunct="1"/>
            <a:endParaRPr lang="en-US">
              <a:latin typeface="Arial" charset="0"/>
            </a:endParaRPr>
          </a:p>
        </p:txBody>
      </p:sp>
      <p:sp>
        <p:nvSpPr>
          <p:cNvPr id="3106" name="Text Box 34"/>
          <p:cNvSpPr txBox="1">
            <a:spLocks noChangeArrowheads="1"/>
          </p:cNvSpPr>
          <p:nvPr/>
        </p:nvSpPr>
        <p:spPr bwMode="auto">
          <a:xfrm>
            <a:off x="6994525" y="3313113"/>
            <a:ext cx="1581150" cy="366712"/>
          </a:xfrm>
          <a:prstGeom prst="rect">
            <a:avLst/>
          </a:prstGeom>
          <a:noFill/>
          <a:ln w="9525">
            <a:noFill/>
            <a:miter lim="800000"/>
            <a:headEnd/>
            <a:tailEnd/>
          </a:ln>
        </p:spPr>
        <p:txBody>
          <a:bodyPr wrap="none">
            <a:spAutoFit/>
          </a:bodyPr>
          <a:lstStyle/>
          <a:p>
            <a:pPr eaLnBrk="1" hangingPunct="1"/>
            <a:r>
              <a:rPr lang="en-US">
                <a:latin typeface="Arial" charset="0"/>
              </a:rPr>
              <a:t>Recent Onset</a:t>
            </a:r>
          </a:p>
        </p:txBody>
      </p:sp>
      <p:sp>
        <p:nvSpPr>
          <p:cNvPr id="4116" name="Text Box 35"/>
          <p:cNvSpPr txBox="1">
            <a:spLocks noChangeArrowheads="1"/>
          </p:cNvSpPr>
          <p:nvPr/>
        </p:nvSpPr>
        <p:spPr bwMode="auto">
          <a:xfrm>
            <a:off x="8061325" y="3581400"/>
            <a:ext cx="184150" cy="366713"/>
          </a:xfrm>
          <a:prstGeom prst="rect">
            <a:avLst/>
          </a:prstGeom>
          <a:noFill/>
          <a:ln w="9525">
            <a:noFill/>
            <a:miter lim="800000"/>
            <a:headEnd/>
            <a:tailEnd/>
          </a:ln>
        </p:spPr>
        <p:txBody>
          <a:bodyPr>
            <a:spAutoFit/>
          </a:bodyPr>
          <a:lstStyle/>
          <a:p>
            <a:pPr eaLnBrk="1" hangingPunct="1"/>
            <a:endParaRPr lang="en-US">
              <a:latin typeface="Arial" charset="0"/>
            </a:endParaRPr>
          </a:p>
        </p:txBody>
      </p:sp>
      <p:sp>
        <p:nvSpPr>
          <p:cNvPr id="3108" name="Text Box 36"/>
          <p:cNvSpPr txBox="1">
            <a:spLocks noChangeArrowheads="1"/>
          </p:cNvSpPr>
          <p:nvPr/>
        </p:nvSpPr>
        <p:spPr bwMode="auto">
          <a:xfrm>
            <a:off x="5699125" y="4913313"/>
            <a:ext cx="908050" cy="641350"/>
          </a:xfrm>
          <a:prstGeom prst="rect">
            <a:avLst/>
          </a:prstGeom>
          <a:noFill/>
          <a:ln w="9525">
            <a:noFill/>
            <a:miter lim="800000"/>
            <a:headEnd/>
            <a:tailEnd/>
          </a:ln>
        </p:spPr>
        <p:txBody>
          <a:bodyPr wrap="none">
            <a:spAutoFit/>
          </a:bodyPr>
          <a:lstStyle/>
          <a:p>
            <a:pPr eaLnBrk="1" hangingPunct="1"/>
            <a:r>
              <a:rPr lang="en-US">
                <a:latin typeface="Arial" charset="0"/>
              </a:rPr>
              <a:t>-Illness</a:t>
            </a:r>
          </a:p>
          <a:p>
            <a:pPr eaLnBrk="1" hangingPunct="1"/>
            <a:endParaRPr lang="en-US">
              <a:latin typeface="Arial" charset="0"/>
            </a:endParaRPr>
          </a:p>
        </p:txBody>
      </p:sp>
      <p:sp>
        <p:nvSpPr>
          <p:cNvPr id="3109" name="Oval 37"/>
          <p:cNvSpPr>
            <a:spLocks noChangeArrowheads="1"/>
          </p:cNvSpPr>
          <p:nvPr/>
        </p:nvSpPr>
        <p:spPr bwMode="auto">
          <a:xfrm>
            <a:off x="7315200" y="3886200"/>
            <a:ext cx="1524000" cy="2209800"/>
          </a:xfrm>
          <a:prstGeom prst="ellipse">
            <a:avLst/>
          </a:prstGeom>
          <a:solidFill>
            <a:schemeClr val="accent1"/>
          </a:solidFill>
          <a:ln w="9525">
            <a:solidFill>
              <a:schemeClr val="tx1"/>
            </a:solidFill>
            <a:round/>
            <a:headEnd/>
            <a:tailEnd/>
          </a:ln>
        </p:spPr>
        <p:txBody>
          <a:bodyPr wrap="none" anchor="ctr"/>
          <a:lstStyle/>
          <a:p>
            <a:pPr algn="ctr" eaLnBrk="1" hangingPunct="1"/>
            <a:r>
              <a:rPr lang="en-US">
                <a:latin typeface="Arial" charset="0"/>
              </a:rPr>
              <a:t>-Change of</a:t>
            </a:r>
          </a:p>
          <a:p>
            <a:pPr algn="ctr" eaLnBrk="1" hangingPunct="1"/>
            <a:r>
              <a:rPr lang="en-US">
                <a:latin typeface="Arial" charset="0"/>
              </a:rPr>
              <a:t>*school</a:t>
            </a:r>
          </a:p>
          <a:p>
            <a:pPr algn="ctr" eaLnBrk="1" hangingPunct="1"/>
            <a:r>
              <a:rPr lang="en-US">
                <a:latin typeface="Arial" charset="0"/>
              </a:rPr>
              <a:t>*medium</a:t>
            </a:r>
          </a:p>
          <a:p>
            <a:pPr algn="ctr" eaLnBrk="1" hangingPunct="1"/>
            <a:r>
              <a:rPr lang="en-US">
                <a:latin typeface="Arial" charset="0"/>
              </a:rPr>
              <a:t>-Life event</a:t>
            </a:r>
          </a:p>
        </p:txBody>
      </p:sp>
      <p:sp>
        <p:nvSpPr>
          <p:cNvPr id="3111" name="Line 39"/>
          <p:cNvSpPr>
            <a:spLocks noChangeShapeType="1"/>
          </p:cNvSpPr>
          <p:nvPr/>
        </p:nvSpPr>
        <p:spPr bwMode="auto">
          <a:xfrm flipH="1">
            <a:off x="6781800" y="5257800"/>
            <a:ext cx="457200" cy="0"/>
          </a:xfrm>
          <a:prstGeom prst="line">
            <a:avLst/>
          </a:prstGeom>
          <a:noFill/>
          <a:ln w="9525">
            <a:solidFill>
              <a:schemeClr val="tx1"/>
            </a:solidFill>
            <a:round/>
            <a:headEnd/>
            <a:tailEnd type="triangle" w="med" len="me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0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0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0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8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9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08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8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08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085">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08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p:bldP spid="3092" grpId="0" animBg="1"/>
      <p:bldP spid="3106" grpId="0"/>
      <p:bldP spid="3108" grpId="0"/>
      <p:bldP spid="3109" grpId="0" animBg="1"/>
      <p:bldP spid="31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defRPr/>
            </a:pPr>
            <a:r>
              <a:rPr lang="en-US" smtClean="0"/>
              <a:t>TYPOLOGY / SEVERITY</a:t>
            </a:r>
          </a:p>
        </p:txBody>
      </p:sp>
      <p:sp>
        <p:nvSpPr>
          <p:cNvPr id="26627" name="Rectangle 3"/>
          <p:cNvSpPr>
            <a:spLocks noGrp="1" noChangeArrowheads="1"/>
          </p:cNvSpPr>
          <p:nvPr>
            <p:ph type="body" idx="1"/>
          </p:nvPr>
        </p:nvSpPr>
        <p:spPr>
          <a:xfrm>
            <a:off x="685800" y="1676400"/>
            <a:ext cx="7772400" cy="4419600"/>
          </a:xfrm>
        </p:spPr>
        <p:txBody>
          <a:bodyPr/>
          <a:lstStyle/>
          <a:p>
            <a:pPr eaLnBrk="1" hangingPunct="1">
              <a:lnSpc>
                <a:spcPct val="90000"/>
              </a:lnSpc>
              <a:defRPr/>
            </a:pPr>
            <a:endParaRPr lang="en-US" sz="3600" smtClean="0"/>
          </a:p>
          <a:p>
            <a:pPr eaLnBrk="1" hangingPunct="1">
              <a:lnSpc>
                <a:spcPct val="90000"/>
              </a:lnSpc>
              <a:defRPr/>
            </a:pPr>
            <a:endParaRPr lang="en-US" sz="3600" smtClean="0"/>
          </a:p>
          <a:p>
            <a:pPr eaLnBrk="1" hangingPunct="1">
              <a:lnSpc>
                <a:spcPct val="90000"/>
              </a:lnSpc>
              <a:defRPr/>
            </a:pPr>
            <a:r>
              <a:rPr lang="en-US" sz="3600" smtClean="0"/>
              <a:t> READING,</a:t>
            </a:r>
          </a:p>
          <a:p>
            <a:pPr eaLnBrk="1" hangingPunct="1">
              <a:lnSpc>
                <a:spcPct val="90000"/>
              </a:lnSpc>
              <a:defRPr/>
            </a:pPr>
            <a:r>
              <a:rPr lang="en-US" sz="3600" smtClean="0"/>
              <a:t> WRITING,</a:t>
            </a:r>
          </a:p>
          <a:p>
            <a:pPr eaLnBrk="1" hangingPunct="1">
              <a:lnSpc>
                <a:spcPct val="90000"/>
              </a:lnSpc>
              <a:defRPr/>
            </a:pPr>
            <a:r>
              <a:rPr lang="en-US" sz="3600" smtClean="0"/>
              <a:t> SPELLING,</a:t>
            </a:r>
          </a:p>
          <a:p>
            <a:pPr eaLnBrk="1" hangingPunct="1">
              <a:lnSpc>
                <a:spcPct val="90000"/>
              </a:lnSpc>
              <a:defRPr/>
            </a:pPr>
            <a:r>
              <a:rPr lang="en-US" sz="3600" smtClean="0"/>
              <a:t> ARITHMETIC,</a:t>
            </a:r>
          </a:p>
          <a:p>
            <a:pPr eaLnBrk="1" hangingPunct="1">
              <a:lnSpc>
                <a:spcPct val="90000"/>
              </a:lnSpc>
              <a:defRPr/>
            </a:pPr>
            <a:r>
              <a:rPr lang="en-US" sz="3600" smtClean="0"/>
              <a:t> MIXED</a:t>
            </a:r>
          </a:p>
          <a:p>
            <a:pPr eaLnBrk="1" hangingPunct="1">
              <a:lnSpc>
                <a:spcPct val="90000"/>
              </a:lnSpc>
              <a:buFont typeface="Wingdings" pitchFamily="2" charset="2"/>
              <a:buNone/>
              <a:defRPr/>
            </a:pPr>
            <a:endParaRPr lang="en-US" sz="3600" smtClean="0"/>
          </a:p>
          <a:p>
            <a:pPr eaLnBrk="1" hangingPunct="1">
              <a:lnSpc>
                <a:spcPct val="90000"/>
              </a:lnSpc>
              <a:buFont typeface="Wingdings" pitchFamily="2" charset="2"/>
              <a:buNone/>
              <a:defRPr/>
            </a:pPr>
            <a:endParaRPr lang="en-US" sz="3600" smtClean="0"/>
          </a:p>
          <a:p>
            <a:pPr eaLnBrk="1" hangingPunct="1">
              <a:lnSpc>
                <a:spcPct val="90000"/>
              </a:lnSpc>
              <a:defRPr/>
            </a:pPr>
            <a:endParaRPr lang="en-US" sz="3600" smtClean="0"/>
          </a:p>
          <a:p>
            <a:pPr eaLnBrk="1" hangingPunct="1">
              <a:lnSpc>
                <a:spcPct val="90000"/>
              </a:lnSpc>
              <a:buFont typeface="Wingdings" pitchFamily="2" charset="2"/>
              <a:buNone/>
              <a:defRPr/>
            </a:pPr>
            <a:endParaRPr lang="en-US" sz="3600" smtClean="0"/>
          </a:p>
          <a:p>
            <a:pPr eaLnBrk="1" hangingPunct="1">
              <a:lnSpc>
                <a:spcPct val="90000"/>
              </a:lnSpc>
              <a:buFont typeface="Wingdings" pitchFamily="2" charset="2"/>
              <a:buNone/>
              <a:defRPr/>
            </a:pPr>
            <a:endParaRPr lang="en-US" sz="2800" smtClean="0"/>
          </a:p>
          <a:p>
            <a:pPr eaLnBrk="1" hangingPunct="1">
              <a:lnSpc>
                <a:spcPct val="90000"/>
              </a:lnSpc>
              <a:defRPr/>
            </a:pPr>
            <a:endParaRPr lang="en-US" sz="2800" smtClean="0"/>
          </a:p>
        </p:txBody>
      </p:sp>
      <p:sp>
        <p:nvSpPr>
          <p:cNvPr id="7172" name="Line 5"/>
          <p:cNvSpPr>
            <a:spLocks noChangeShapeType="1"/>
          </p:cNvSpPr>
          <p:nvPr/>
        </p:nvSpPr>
        <p:spPr bwMode="auto">
          <a:xfrm flipH="1">
            <a:off x="3962400" y="2895600"/>
            <a:ext cx="1981200" cy="3200400"/>
          </a:xfrm>
          <a:prstGeom prst="line">
            <a:avLst/>
          </a:prstGeom>
          <a:noFill/>
          <a:ln w="9525">
            <a:solidFill>
              <a:schemeClr val="tx1"/>
            </a:solidFill>
            <a:round/>
            <a:headEnd/>
            <a:tailEnd/>
          </a:ln>
        </p:spPr>
        <p:txBody>
          <a:bodyPr/>
          <a:lstStyle/>
          <a:p>
            <a:endParaRPr lang="en-IN"/>
          </a:p>
        </p:txBody>
      </p:sp>
      <p:sp>
        <p:nvSpPr>
          <p:cNvPr id="26630" name="Text Box 6"/>
          <p:cNvSpPr txBox="1">
            <a:spLocks noChangeArrowheads="1"/>
          </p:cNvSpPr>
          <p:nvPr/>
        </p:nvSpPr>
        <p:spPr bwMode="auto">
          <a:xfrm>
            <a:off x="6172200" y="3048000"/>
            <a:ext cx="1065213" cy="641350"/>
          </a:xfrm>
          <a:prstGeom prst="rect">
            <a:avLst/>
          </a:prstGeom>
          <a:noFill/>
          <a:ln w="9525">
            <a:noFill/>
            <a:miter lim="800000"/>
            <a:headEnd/>
            <a:tailEnd/>
          </a:ln>
        </p:spPr>
        <p:txBody>
          <a:bodyPr>
            <a:spAutoFit/>
          </a:bodyPr>
          <a:lstStyle/>
          <a:p>
            <a:r>
              <a:rPr lang="en-US" b="1"/>
              <a:t>MILD</a:t>
            </a:r>
          </a:p>
          <a:p>
            <a:endParaRPr lang="en-US" b="1"/>
          </a:p>
        </p:txBody>
      </p:sp>
      <p:sp>
        <p:nvSpPr>
          <p:cNvPr id="7174" name="Line 7"/>
          <p:cNvSpPr>
            <a:spLocks noChangeShapeType="1"/>
          </p:cNvSpPr>
          <p:nvPr/>
        </p:nvSpPr>
        <p:spPr bwMode="auto">
          <a:xfrm>
            <a:off x="6629400" y="3505200"/>
            <a:ext cx="685800" cy="1371600"/>
          </a:xfrm>
          <a:prstGeom prst="line">
            <a:avLst/>
          </a:prstGeom>
          <a:noFill/>
          <a:ln w="9525">
            <a:solidFill>
              <a:schemeClr val="tx1"/>
            </a:solidFill>
            <a:round/>
            <a:headEnd/>
            <a:tailEnd type="triangle" w="med" len="med"/>
          </a:ln>
        </p:spPr>
        <p:txBody>
          <a:bodyPr/>
          <a:lstStyle/>
          <a:p>
            <a:endParaRPr lang="en-IN"/>
          </a:p>
        </p:txBody>
      </p:sp>
      <p:sp>
        <p:nvSpPr>
          <p:cNvPr id="7175" name="Text Box 8"/>
          <p:cNvSpPr txBox="1">
            <a:spLocks noChangeArrowheads="1"/>
          </p:cNvSpPr>
          <p:nvPr/>
        </p:nvSpPr>
        <p:spPr bwMode="auto">
          <a:xfrm>
            <a:off x="7162800" y="5029200"/>
            <a:ext cx="1166813" cy="915988"/>
          </a:xfrm>
          <a:prstGeom prst="rect">
            <a:avLst/>
          </a:prstGeom>
          <a:noFill/>
          <a:ln w="9525">
            <a:noFill/>
            <a:miter lim="800000"/>
            <a:headEnd/>
            <a:tailEnd/>
          </a:ln>
        </p:spPr>
        <p:txBody>
          <a:bodyPr wrap="none">
            <a:spAutoFit/>
          </a:bodyPr>
          <a:lstStyle/>
          <a:p>
            <a:r>
              <a:rPr lang="en-US" b="1"/>
              <a:t>SEVERE</a:t>
            </a:r>
          </a:p>
          <a:p>
            <a:endParaRPr lang="en-US"/>
          </a:p>
          <a:p>
            <a:endParaRPr lang="en-US"/>
          </a:p>
        </p:txBody>
      </p:sp>
      <p:sp>
        <p:nvSpPr>
          <p:cNvPr id="26638" name="Line 14"/>
          <p:cNvSpPr>
            <a:spLocks noChangeShapeType="1"/>
          </p:cNvSpPr>
          <p:nvPr/>
        </p:nvSpPr>
        <p:spPr bwMode="auto">
          <a:xfrm>
            <a:off x="3886200" y="3581400"/>
            <a:ext cx="0" cy="914400"/>
          </a:xfrm>
          <a:prstGeom prst="line">
            <a:avLst/>
          </a:prstGeom>
          <a:noFill/>
          <a:ln w="9525">
            <a:solidFill>
              <a:schemeClr val="tx1"/>
            </a:solidFill>
            <a:round/>
            <a:headEnd/>
            <a:tailEnd/>
          </a:ln>
        </p:spPr>
        <p:txBody>
          <a:bodyPr/>
          <a:lstStyle/>
          <a:p>
            <a:endParaRPr lang="en-IN"/>
          </a:p>
        </p:txBody>
      </p:sp>
      <p:sp>
        <p:nvSpPr>
          <p:cNvPr id="26639" name="Line 15"/>
          <p:cNvSpPr>
            <a:spLocks noChangeShapeType="1"/>
          </p:cNvSpPr>
          <p:nvPr/>
        </p:nvSpPr>
        <p:spPr bwMode="auto">
          <a:xfrm flipV="1">
            <a:off x="3962400" y="3276600"/>
            <a:ext cx="2209800" cy="762000"/>
          </a:xfrm>
          <a:prstGeom prst="line">
            <a:avLst/>
          </a:prstGeom>
          <a:noFill/>
          <a:ln w="9525">
            <a:solidFill>
              <a:schemeClr val="tx1"/>
            </a:solidFill>
            <a:round/>
            <a:headEnd/>
            <a:tailEnd type="triangle" w="med" len="med"/>
          </a:ln>
        </p:spPr>
        <p:txBody>
          <a:bodyPr/>
          <a:lstStyle/>
          <a:p>
            <a:endParaRPr lang="en-IN"/>
          </a:p>
        </p:txBody>
      </p:sp>
      <p:sp>
        <p:nvSpPr>
          <p:cNvPr id="26640" name="AutoShape 16"/>
          <p:cNvSpPr>
            <a:spLocks noChangeArrowheads="1"/>
          </p:cNvSpPr>
          <p:nvPr/>
        </p:nvSpPr>
        <p:spPr bwMode="auto">
          <a:xfrm>
            <a:off x="4267200" y="1371600"/>
            <a:ext cx="1600200" cy="1981200"/>
          </a:xfrm>
          <a:prstGeom prst="wedgeEllipseCallout">
            <a:avLst>
              <a:gd name="adj1" fmla="val -24704"/>
              <a:gd name="adj2" fmla="val 73079"/>
            </a:avLst>
          </a:prstGeom>
          <a:solidFill>
            <a:schemeClr val="accent1"/>
          </a:solidFill>
          <a:ln w="9525">
            <a:solidFill>
              <a:schemeClr val="tx1"/>
            </a:solidFill>
            <a:miter lim="800000"/>
            <a:headEnd/>
            <a:tailEnd/>
          </a:ln>
        </p:spPr>
        <p:txBody>
          <a:bodyPr/>
          <a:lstStyle/>
          <a:p>
            <a:pPr algn="ctr"/>
            <a:endParaRPr lang="en-US"/>
          </a:p>
        </p:txBody>
      </p:sp>
      <p:sp>
        <p:nvSpPr>
          <p:cNvPr id="26641" name="Text Box 17"/>
          <p:cNvSpPr txBox="1">
            <a:spLocks noChangeArrowheads="1"/>
          </p:cNvSpPr>
          <p:nvPr/>
        </p:nvSpPr>
        <p:spPr bwMode="auto">
          <a:xfrm>
            <a:off x="4937125" y="1631950"/>
            <a:ext cx="865188" cy="915988"/>
          </a:xfrm>
          <a:prstGeom prst="rect">
            <a:avLst/>
          </a:prstGeom>
          <a:noFill/>
          <a:ln w="9525">
            <a:noFill/>
            <a:miter lim="800000"/>
            <a:headEnd/>
            <a:tailEnd/>
          </a:ln>
        </p:spPr>
        <p:txBody>
          <a:bodyPr wrap="none">
            <a:spAutoFit/>
          </a:bodyPr>
          <a:lstStyle/>
          <a:p>
            <a:r>
              <a:rPr lang="en-US" b="1"/>
              <a:t>Many</a:t>
            </a:r>
          </a:p>
          <a:p>
            <a:r>
              <a:rPr lang="en-US" b="1"/>
              <a:t>Of</a:t>
            </a:r>
          </a:p>
          <a:p>
            <a:r>
              <a:rPr lang="en-US" b="1"/>
              <a:t>Us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6638"/>
                                        </p:tgtEl>
                                        <p:attrNameLst>
                                          <p:attrName>style.visibility</p:attrName>
                                        </p:attrNameLst>
                                      </p:cBhvr>
                                      <p:to>
                                        <p:strVal val="visible"/>
                                      </p:to>
                                    </p:set>
                                    <p:animEffect transition="in" filter="slide(fromBottom)">
                                      <p:cBhvr>
                                        <p:cTn id="7" dur="500"/>
                                        <p:tgtEl>
                                          <p:spTgt spid="2663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6639"/>
                                        </p:tgtEl>
                                        <p:attrNameLst>
                                          <p:attrName>style.visibility</p:attrName>
                                        </p:attrNameLst>
                                      </p:cBhvr>
                                      <p:to>
                                        <p:strVal val="visible"/>
                                      </p:to>
                                    </p:set>
                                    <p:animEffect transition="in" filter="slide(fromBottom)">
                                      <p:cBhvr>
                                        <p:cTn id="12" dur="500"/>
                                        <p:tgtEl>
                                          <p:spTgt spid="2663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6630"/>
                                        </p:tgtEl>
                                        <p:attrNameLst>
                                          <p:attrName>style.visibility</p:attrName>
                                        </p:attrNameLst>
                                      </p:cBhvr>
                                      <p:to>
                                        <p:strVal val="visible"/>
                                      </p:to>
                                    </p:set>
                                    <p:animEffect transition="in" filter="slide(fromBottom)">
                                      <p:cBhvr>
                                        <p:cTn id="17" dur="500"/>
                                        <p:tgtEl>
                                          <p:spTgt spid="26630"/>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26640"/>
                                        </p:tgtEl>
                                        <p:attrNameLst>
                                          <p:attrName>style.visibility</p:attrName>
                                        </p:attrNameLst>
                                      </p:cBhvr>
                                      <p:to>
                                        <p:strVal val="visible"/>
                                      </p:to>
                                    </p:set>
                                    <p:animEffect transition="in" filter="slide(fromBottom)">
                                      <p:cBhvr>
                                        <p:cTn id="22" dur="500"/>
                                        <p:tgtEl>
                                          <p:spTgt spid="26640"/>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nodeType="clickEffect">
                                  <p:stCondLst>
                                    <p:cond delay="0"/>
                                  </p:stCondLst>
                                  <p:childTnLst>
                                    <p:set>
                                      <p:cBhvr>
                                        <p:cTn id="26" dur="1" fill="hold">
                                          <p:stCondLst>
                                            <p:cond delay="0"/>
                                          </p:stCondLst>
                                        </p:cTn>
                                        <p:tgtEl>
                                          <p:spTgt spid="26641">
                                            <p:txEl>
                                              <p:pRg st="0" end="0"/>
                                            </p:txEl>
                                          </p:spTgt>
                                        </p:tgtEl>
                                        <p:attrNameLst>
                                          <p:attrName>style.visibility</p:attrName>
                                        </p:attrNameLst>
                                      </p:cBhvr>
                                      <p:to>
                                        <p:strVal val="visible"/>
                                      </p:to>
                                    </p:set>
                                    <p:animEffect transition="in" filter="slide(fromBottom)">
                                      <p:cBhvr>
                                        <p:cTn id="27" dur="500"/>
                                        <p:tgtEl>
                                          <p:spTgt spid="26641">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nodeType="clickEffect">
                                  <p:stCondLst>
                                    <p:cond delay="0"/>
                                  </p:stCondLst>
                                  <p:childTnLst>
                                    <p:set>
                                      <p:cBhvr>
                                        <p:cTn id="31" dur="1" fill="hold">
                                          <p:stCondLst>
                                            <p:cond delay="0"/>
                                          </p:stCondLst>
                                        </p:cTn>
                                        <p:tgtEl>
                                          <p:spTgt spid="26641">
                                            <p:txEl>
                                              <p:pRg st="1" end="1"/>
                                            </p:txEl>
                                          </p:spTgt>
                                        </p:tgtEl>
                                        <p:attrNameLst>
                                          <p:attrName>style.visibility</p:attrName>
                                        </p:attrNameLst>
                                      </p:cBhvr>
                                      <p:to>
                                        <p:strVal val="visible"/>
                                      </p:to>
                                    </p:set>
                                    <p:animEffect transition="in" filter="slide(fromBottom)">
                                      <p:cBhvr>
                                        <p:cTn id="32" dur="500"/>
                                        <p:tgtEl>
                                          <p:spTgt spid="26641">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nodeType="clickEffect">
                                  <p:stCondLst>
                                    <p:cond delay="0"/>
                                  </p:stCondLst>
                                  <p:childTnLst>
                                    <p:set>
                                      <p:cBhvr>
                                        <p:cTn id="36" dur="1" fill="hold">
                                          <p:stCondLst>
                                            <p:cond delay="0"/>
                                          </p:stCondLst>
                                        </p:cTn>
                                        <p:tgtEl>
                                          <p:spTgt spid="26641">
                                            <p:txEl>
                                              <p:pRg st="2" end="2"/>
                                            </p:txEl>
                                          </p:spTgt>
                                        </p:tgtEl>
                                        <p:attrNameLst>
                                          <p:attrName>style.visibility</p:attrName>
                                        </p:attrNameLst>
                                      </p:cBhvr>
                                      <p:to>
                                        <p:strVal val="visible"/>
                                      </p:to>
                                    </p:set>
                                    <p:animEffect transition="in" filter="slide(fromBottom)">
                                      <p:cBhvr>
                                        <p:cTn id="37" dur="500"/>
                                        <p:tgtEl>
                                          <p:spTgt spid="2664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30" grpId="0"/>
      <p:bldP spid="26638" grpId="0" animBg="1"/>
      <p:bldP spid="26639" grpId="0" animBg="1"/>
      <p:bldP spid="2664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Line 4"/>
          <p:cNvSpPr>
            <a:spLocks noChangeShapeType="1"/>
          </p:cNvSpPr>
          <p:nvPr/>
        </p:nvSpPr>
        <p:spPr bwMode="auto">
          <a:xfrm>
            <a:off x="4191000" y="304800"/>
            <a:ext cx="0" cy="6096000"/>
          </a:xfrm>
          <a:prstGeom prst="line">
            <a:avLst/>
          </a:prstGeom>
          <a:noFill/>
          <a:ln w="9525">
            <a:solidFill>
              <a:schemeClr val="tx1"/>
            </a:solidFill>
            <a:round/>
            <a:headEnd/>
            <a:tailEnd type="triangle" w="med" len="med"/>
          </a:ln>
        </p:spPr>
        <p:txBody>
          <a:bodyPr/>
          <a:lstStyle/>
          <a:p>
            <a:endParaRPr lang="en-IN"/>
          </a:p>
        </p:txBody>
      </p:sp>
      <p:sp>
        <p:nvSpPr>
          <p:cNvPr id="27653" name="Line 5"/>
          <p:cNvSpPr>
            <a:spLocks noChangeShapeType="1"/>
          </p:cNvSpPr>
          <p:nvPr/>
        </p:nvSpPr>
        <p:spPr bwMode="auto">
          <a:xfrm>
            <a:off x="4419600" y="609600"/>
            <a:ext cx="990600" cy="76200"/>
          </a:xfrm>
          <a:prstGeom prst="line">
            <a:avLst/>
          </a:prstGeom>
          <a:noFill/>
          <a:ln w="9525">
            <a:solidFill>
              <a:schemeClr val="tx1"/>
            </a:solidFill>
            <a:round/>
            <a:headEnd/>
            <a:tailEnd type="triangle" w="med" len="med"/>
          </a:ln>
        </p:spPr>
        <p:txBody>
          <a:bodyPr/>
          <a:lstStyle/>
          <a:p>
            <a:endParaRPr lang="en-IN"/>
          </a:p>
        </p:txBody>
      </p:sp>
      <p:sp>
        <p:nvSpPr>
          <p:cNvPr id="27654" name="Line 6"/>
          <p:cNvSpPr>
            <a:spLocks noChangeShapeType="1"/>
          </p:cNvSpPr>
          <p:nvPr/>
        </p:nvSpPr>
        <p:spPr bwMode="auto">
          <a:xfrm>
            <a:off x="4419600" y="1295400"/>
            <a:ext cx="990600" cy="0"/>
          </a:xfrm>
          <a:prstGeom prst="line">
            <a:avLst/>
          </a:prstGeom>
          <a:noFill/>
          <a:ln w="9525">
            <a:solidFill>
              <a:schemeClr val="tx1"/>
            </a:solidFill>
            <a:round/>
            <a:headEnd/>
            <a:tailEnd type="triangle" w="med" len="med"/>
          </a:ln>
        </p:spPr>
        <p:txBody>
          <a:bodyPr/>
          <a:lstStyle/>
          <a:p>
            <a:endParaRPr lang="en-IN"/>
          </a:p>
        </p:txBody>
      </p:sp>
      <p:sp>
        <p:nvSpPr>
          <p:cNvPr id="27655" name="Line 7"/>
          <p:cNvSpPr>
            <a:spLocks noChangeShapeType="1"/>
          </p:cNvSpPr>
          <p:nvPr/>
        </p:nvSpPr>
        <p:spPr bwMode="auto">
          <a:xfrm flipV="1">
            <a:off x="4343400" y="2133600"/>
            <a:ext cx="1143000" cy="76200"/>
          </a:xfrm>
          <a:prstGeom prst="line">
            <a:avLst/>
          </a:prstGeom>
          <a:noFill/>
          <a:ln w="9525">
            <a:solidFill>
              <a:schemeClr val="tx1"/>
            </a:solidFill>
            <a:round/>
            <a:headEnd/>
            <a:tailEnd type="triangle" w="med" len="med"/>
          </a:ln>
        </p:spPr>
        <p:txBody>
          <a:bodyPr/>
          <a:lstStyle/>
          <a:p>
            <a:endParaRPr lang="en-IN"/>
          </a:p>
        </p:txBody>
      </p:sp>
      <p:sp>
        <p:nvSpPr>
          <p:cNvPr id="27656" name="Line 8"/>
          <p:cNvSpPr>
            <a:spLocks noChangeShapeType="1"/>
          </p:cNvSpPr>
          <p:nvPr/>
        </p:nvSpPr>
        <p:spPr bwMode="auto">
          <a:xfrm>
            <a:off x="4419600" y="3048000"/>
            <a:ext cx="1066800" cy="0"/>
          </a:xfrm>
          <a:prstGeom prst="line">
            <a:avLst/>
          </a:prstGeom>
          <a:noFill/>
          <a:ln w="9525">
            <a:solidFill>
              <a:schemeClr val="tx1"/>
            </a:solidFill>
            <a:round/>
            <a:headEnd/>
            <a:tailEnd type="triangle" w="med" len="med"/>
          </a:ln>
        </p:spPr>
        <p:txBody>
          <a:bodyPr/>
          <a:lstStyle/>
          <a:p>
            <a:endParaRPr lang="en-IN"/>
          </a:p>
        </p:txBody>
      </p:sp>
      <p:sp>
        <p:nvSpPr>
          <p:cNvPr id="27657" name="Line 9"/>
          <p:cNvSpPr>
            <a:spLocks noChangeShapeType="1"/>
          </p:cNvSpPr>
          <p:nvPr/>
        </p:nvSpPr>
        <p:spPr bwMode="auto">
          <a:xfrm>
            <a:off x="4495800" y="3810000"/>
            <a:ext cx="990600" cy="76200"/>
          </a:xfrm>
          <a:prstGeom prst="line">
            <a:avLst/>
          </a:prstGeom>
          <a:noFill/>
          <a:ln w="9525">
            <a:solidFill>
              <a:schemeClr val="tx1"/>
            </a:solidFill>
            <a:round/>
            <a:headEnd/>
            <a:tailEnd type="triangle" w="med" len="med"/>
          </a:ln>
        </p:spPr>
        <p:txBody>
          <a:bodyPr/>
          <a:lstStyle/>
          <a:p>
            <a:endParaRPr lang="en-IN"/>
          </a:p>
        </p:txBody>
      </p:sp>
      <p:sp>
        <p:nvSpPr>
          <p:cNvPr id="27658" name="Line 10"/>
          <p:cNvSpPr>
            <a:spLocks noChangeShapeType="1"/>
          </p:cNvSpPr>
          <p:nvPr/>
        </p:nvSpPr>
        <p:spPr bwMode="auto">
          <a:xfrm>
            <a:off x="4495800" y="4800600"/>
            <a:ext cx="1676400" cy="0"/>
          </a:xfrm>
          <a:prstGeom prst="line">
            <a:avLst/>
          </a:prstGeom>
          <a:noFill/>
          <a:ln w="9525">
            <a:solidFill>
              <a:schemeClr val="tx1"/>
            </a:solidFill>
            <a:round/>
            <a:headEnd/>
            <a:tailEnd type="triangle" w="med" len="med"/>
          </a:ln>
        </p:spPr>
        <p:txBody>
          <a:bodyPr/>
          <a:lstStyle/>
          <a:p>
            <a:endParaRPr lang="en-IN"/>
          </a:p>
        </p:txBody>
      </p:sp>
      <p:sp>
        <p:nvSpPr>
          <p:cNvPr id="27659" name="Line 11"/>
          <p:cNvSpPr>
            <a:spLocks noChangeShapeType="1"/>
          </p:cNvSpPr>
          <p:nvPr/>
        </p:nvSpPr>
        <p:spPr bwMode="auto">
          <a:xfrm flipV="1">
            <a:off x="4495800" y="5867400"/>
            <a:ext cx="1295400" cy="152400"/>
          </a:xfrm>
          <a:prstGeom prst="line">
            <a:avLst/>
          </a:prstGeom>
          <a:noFill/>
          <a:ln w="9525">
            <a:solidFill>
              <a:schemeClr val="tx1"/>
            </a:solidFill>
            <a:round/>
            <a:headEnd/>
            <a:tailEnd type="triangle" w="med" len="med"/>
          </a:ln>
        </p:spPr>
        <p:txBody>
          <a:bodyPr/>
          <a:lstStyle/>
          <a:p>
            <a:endParaRPr lang="en-IN"/>
          </a:p>
        </p:txBody>
      </p:sp>
      <p:sp>
        <p:nvSpPr>
          <p:cNvPr id="27660" name="Text Box 12"/>
          <p:cNvSpPr txBox="1">
            <a:spLocks noChangeArrowheads="1"/>
          </p:cNvSpPr>
          <p:nvPr/>
        </p:nvSpPr>
        <p:spPr bwMode="auto">
          <a:xfrm>
            <a:off x="5470525" y="412750"/>
            <a:ext cx="935038" cy="366713"/>
          </a:xfrm>
          <a:prstGeom prst="rect">
            <a:avLst/>
          </a:prstGeom>
          <a:noFill/>
          <a:ln w="9525">
            <a:noFill/>
            <a:miter lim="800000"/>
            <a:headEnd/>
            <a:tailEnd/>
          </a:ln>
        </p:spPr>
        <p:txBody>
          <a:bodyPr wrap="none">
            <a:spAutoFit/>
          </a:bodyPr>
          <a:lstStyle/>
          <a:p>
            <a:r>
              <a:rPr lang="en-US"/>
              <a:t>genius</a:t>
            </a:r>
          </a:p>
        </p:txBody>
      </p:sp>
      <p:sp>
        <p:nvSpPr>
          <p:cNvPr id="27661" name="Text Box 13"/>
          <p:cNvSpPr txBox="1">
            <a:spLocks noChangeArrowheads="1"/>
          </p:cNvSpPr>
          <p:nvPr/>
        </p:nvSpPr>
        <p:spPr bwMode="auto">
          <a:xfrm>
            <a:off x="5470525" y="1098550"/>
            <a:ext cx="1489075" cy="641350"/>
          </a:xfrm>
          <a:prstGeom prst="rect">
            <a:avLst/>
          </a:prstGeom>
          <a:noFill/>
          <a:ln w="9525">
            <a:noFill/>
            <a:miter lim="800000"/>
            <a:headEnd/>
            <a:tailEnd/>
          </a:ln>
        </p:spPr>
        <p:txBody>
          <a:bodyPr wrap="none">
            <a:spAutoFit/>
          </a:bodyPr>
          <a:lstStyle/>
          <a:p>
            <a:r>
              <a:rPr lang="en-US"/>
              <a:t>superior</a:t>
            </a:r>
          </a:p>
          <a:p>
            <a:r>
              <a:rPr lang="en-US"/>
              <a:t>intelligence</a:t>
            </a:r>
          </a:p>
        </p:txBody>
      </p:sp>
      <p:sp>
        <p:nvSpPr>
          <p:cNvPr id="27663" name="Text Box 15"/>
          <p:cNvSpPr txBox="1">
            <a:spLocks noChangeArrowheads="1"/>
          </p:cNvSpPr>
          <p:nvPr/>
        </p:nvSpPr>
        <p:spPr bwMode="auto">
          <a:xfrm>
            <a:off x="5699125" y="1936750"/>
            <a:ext cx="1874838" cy="366713"/>
          </a:xfrm>
          <a:prstGeom prst="rect">
            <a:avLst/>
          </a:prstGeom>
          <a:noFill/>
          <a:ln w="9525">
            <a:noFill/>
            <a:miter lim="800000"/>
            <a:headEnd/>
            <a:tailEnd/>
          </a:ln>
        </p:spPr>
        <p:txBody>
          <a:bodyPr wrap="none">
            <a:spAutoFit/>
          </a:bodyPr>
          <a:lstStyle/>
          <a:p>
            <a:r>
              <a:rPr lang="en-US"/>
              <a:t>above average</a:t>
            </a:r>
          </a:p>
        </p:txBody>
      </p:sp>
      <p:sp>
        <p:nvSpPr>
          <p:cNvPr id="27664" name="Text Box 16"/>
          <p:cNvSpPr txBox="1">
            <a:spLocks noChangeArrowheads="1"/>
          </p:cNvSpPr>
          <p:nvPr/>
        </p:nvSpPr>
        <p:spPr bwMode="auto">
          <a:xfrm>
            <a:off x="5699125" y="2851150"/>
            <a:ext cx="1104900" cy="366713"/>
          </a:xfrm>
          <a:prstGeom prst="rect">
            <a:avLst/>
          </a:prstGeom>
          <a:noFill/>
          <a:ln w="9525">
            <a:noFill/>
            <a:miter lim="800000"/>
            <a:headEnd/>
            <a:tailEnd/>
          </a:ln>
        </p:spPr>
        <p:txBody>
          <a:bodyPr wrap="none">
            <a:spAutoFit/>
          </a:bodyPr>
          <a:lstStyle/>
          <a:p>
            <a:r>
              <a:rPr lang="en-US"/>
              <a:t>average</a:t>
            </a:r>
          </a:p>
        </p:txBody>
      </p:sp>
      <p:sp>
        <p:nvSpPr>
          <p:cNvPr id="27665" name="Text Box 17"/>
          <p:cNvSpPr txBox="1">
            <a:spLocks noChangeArrowheads="1"/>
          </p:cNvSpPr>
          <p:nvPr/>
        </p:nvSpPr>
        <p:spPr bwMode="auto">
          <a:xfrm>
            <a:off x="5622925" y="3613150"/>
            <a:ext cx="1868488" cy="366713"/>
          </a:xfrm>
          <a:prstGeom prst="rect">
            <a:avLst/>
          </a:prstGeom>
          <a:noFill/>
          <a:ln w="9525">
            <a:noFill/>
            <a:miter lim="800000"/>
            <a:headEnd/>
            <a:tailEnd/>
          </a:ln>
        </p:spPr>
        <p:txBody>
          <a:bodyPr wrap="none">
            <a:spAutoFit/>
          </a:bodyPr>
          <a:lstStyle/>
          <a:p>
            <a:r>
              <a:rPr lang="en-US"/>
              <a:t>Below average</a:t>
            </a:r>
          </a:p>
        </p:txBody>
      </p:sp>
      <p:sp>
        <p:nvSpPr>
          <p:cNvPr id="27666" name="Text Box 18"/>
          <p:cNvSpPr txBox="1">
            <a:spLocks noChangeArrowheads="1"/>
          </p:cNvSpPr>
          <p:nvPr/>
        </p:nvSpPr>
        <p:spPr bwMode="auto">
          <a:xfrm>
            <a:off x="6384925" y="4603750"/>
            <a:ext cx="1481138" cy="366713"/>
          </a:xfrm>
          <a:prstGeom prst="rect">
            <a:avLst/>
          </a:prstGeom>
          <a:noFill/>
          <a:ln w="9525">
            <a:noFill/>
            <a:miter lim="800000"/>
            <a:headEnd/>
            <a:tailEnd/>
          </a:ln>
        </p:spPr>
        <p:txBody>
          <a:bodyPr wrap="none">
            <a:spAutoFit/>
          </a:bodyPr>
          <a:lstStyle/>
          <a:p>
            <a:r>
              <a:rPr lang="en-US"/>
              <a:t>dull normal</a:t>
            </a:r>
          </a:p>
        </p:txBody>
      </p:sp>
      <p:sp>
        <p:nvSpPr>
          <p:cNvPr id="27667" name="Text Box 19"/>
          <p:cNvSpPr txBox="1">
            <a:spLocks noChangeArrowheads="1"/>
          </p:cNvSpPr>
          <p:nvPr/>
        </p:nvSpPr>
        <p:spPr bwMode="auto">
          <a:xfrm>
            <a:off x="5927725" y="5670550"/>
            <a:ext cx="1346200" cy="366713"/>
          </a:xfrm>
          <a:prstGeom prst="rect">
            <a:avLst/>
          </a:prstGeom>
          <a:noFill/>
          <a:ln w="9525">
            <a:noFill/>
            <a:miter lim="800000"/>
            <a:headEnd/>
            <a:tailEnd/>
          </a:ln>
        </p:spPr>
        <p:txBody>
          <a:bodyPr wrap="none">
            <a:spAutoFit/>
          </a:bodyPr>
          <a:lstStyle/>
          <a:p>
            <a:r>
              <a:rPr lang="en-US"/>
              <a:t>borderline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6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65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66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65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66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65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66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65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66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65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66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6" presetClass="exit" presetSubtype="0" fill="hold" grpId="0" nodeType="clickEffect">
                                  <p:stCondLst>
                                    <p:cond delay="0"/>
                                  </p:stCondLst>
                                  <p:childTnLst>
                                    <p:animEffect transition="out" filter="wipe(down)">
                                      <p:cBhvr>
                                        <p:cTn id="62" dur="450" accel="50000">
                                          <p:stCondLst>
                                            <p:cond delay="4550"/>
                                          </p:stCondLst>
                                        </p:cTn>
                                        <p:tgtEl>
                                          <p:spTgt spid="27652"/>
                                        </p:tgtEl>
                                      </p:cBhvr>
                                    </p:animEffect>
                                    <p:anim calcmode="lin" valueType="num">
                                      <p:cBhvr>
                                        <p:cTn id="63" dur="4555" tmFilter="0,0; 0.14,0.31; 0.43,0.73; 0.71,0.91; 1.0,1.0">
                                          <p:stCondLst>
                                            <p:cond delay="0"/>
                                          </p:stCondLst>
                                        </p:cTn>
                                        <p:tgtEl>
                                          <p:spTgt spid="27652"/>
                                        </p:tgtEl>
                                        <p:attrNameLst>
                                          <p:attrName>ppt_x</p:attrName>
                                        </p:attrNameLst>
                                      </p:cBhvr>
                                      <p:tavLst>
                                        <p:tav tm="0">
                                          <p:val>
                                            <p:strVal val="ppt_x"/>
                                          </p:val>
                                        </p:tav>
                                        <p:tav tm="100000">
                                          <p:val>
                                            <p:strVal val="#ppt_x+0.25"/>
                                          </p:val>
                                        </p:tav>
                                      </p:tavLst>
                                    </p:anim>
                                    <p:anim calcmode="lin" valueType="num">
                                      <p:cBhvr>
                                        <p:cTn id="64" dur="445">
                                          <p:stCondLst>
                                            <p:cond delay="4555"/>
                                          </p:stCondLst>
                                        </p:cTn>
                                        <p:tgtEl>
                                          <p:spTgt spid="27652"/>
                                        </p:tgtEl>
                                        <p:attrNameLst>
                                          <p:attrName>ppt_x</p:attrName>
                                        </p:attrNameLst>
                                      </p:cBhvr>
                                      <p:tavLst>
                                        <p:tav tm="0">
                                          <p:val>
                                            <p:strVal val="ppt_x"/>
                                          </p:val>
                                        </p:tav>
                                        <p:tav tm="100000">
                                          <p:val>
                                            <p:strVal val="ppt_x"/>
                                          </p:val>
                                        </p:tav>
                                      </p:tavLst>
                                    </p:anim>
                                    <p:anim calcmode="lin" valueType="num">
                                      <p:cBhvr>
                                        <p:cTn id="65" dur="1660" tmFilter="0.0,0.0;0.25,0.07;0.50,0.2;0.75,0.467;1.0,1.0">
                                          <p:stCondLst>
                                            <p:cond delay="0"/>
                                          </p:stCondLst>
                                        </p:cTn>
                                        <p:tgtEl>
                                          <p:spTgt spid="2765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66" dur="1660" tmFilter="0, 0; 0.125,0.2665; 0.25,0.4; 0.375,0.465; 0.5,0.5;  0.625,0.535; 0.75,0.6; 0.875,0.7335; 1,1">
                                          <p:stCondLst>
                                            <p:cond delay="1660"/>
                                          </p:stCondLst>
                                        </p:cTn>
                                        <p:tgtEl>
                                          <p:spTgt spid="2765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67" dur="830" tmFilter="0, 0; 0.125,0.2665; 0.25,0.4; 0.375,0.465; 0.5,0.5;  0.625,0.535; 0.75,0.6; 0.875,0.7335; 1,1">
                                          <p:stCondLst>
                                            <p:cond delay="3310"/>
                                          </p:stCondLst>
                                        </p:cTn>
                                        <p:tgtEl>
                                          <p:spTgt spid="2765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68" dur="410" tmFilter="0, 0; 0.125,0.2665; 0.25,0.4; 0.375,0.465; 0.5,0.5;  0.625,0.535; 0.75,0.6; 0.875,0.7335; 1,1">
                                          <p:stCondLst>
                                            <p:cond delay="4140"/>
                                          </p:stCondLst>
                                        </p:cTn>
                                        <p:tgtEl>
                                          <p:spTgt spid="2765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69" dur="450" accel="50000">
                                          <p:stCondLst>
                                            <p:cond delay="4550"/>
                                          </p:stCondLst>
                                        </p:cTn>
                                        <p:tgtEl>
                                          <p:spTgt spid="27652"/>
                                        </p:tgtEl>
                                        <p:attrNameLst>
                                          <p:attrName>ppt_y</p:attrName>
                                        </p:attrNameLst>
                                      </p:cBhvr>
                                      <p:tavLst>
                                        <p:tav tm="0">
                                          <p:val>
                                            <p:strVal val="ppt_y"/>
                                          </p:val>
                                        </p:tav>
                                        <p:tav tm="100000">
                                          <p:val>
                                            <p:strVal val="ppt_y+ppt_h"/>
                                          </p:val>
                                        </p:tav>
                                      </p:tavLst>
                                    </p:anim>
                                    <p:animScale>
                                      <p:cBhvr>
                                        <p:cTn id="70" dur="65">
                                          <p:stCondLst>
                                            <p:cond delay="1550"/>
                                          </p:stCondLst>
                                        </p:cTn>
                                        <p:tgtEl>
                                          <p:spTgt spid="27652"/>
                                        </p:tgtEl>
                                      </p:cBhvr>
                                      <p:to x="100000" y="60000"/>
                                    </p:animScale>
                                    <p:animScale>
                                      <p:cBhvr>
                                        <p:cTn id="71" dur="415" decel="50000">
                                          <p:stCondLst>
                                            <p:cond delay="1615"/>
                                          </p:stCondLst>
                                        </p:cTn>
                                        <p:tgtEl>
                                          <p:spTgt spid="27652"/>
                                        </p:tgtEl>
                                      </p:cBhvr>
                                      <p:to x="100000" y="100000"/>
                                    </p:animScale>
                                    <p:animScale>
                                      <p:cBhvr>
                                        <p:cTn id="72" dur="65">
                                          <p:stCondLst>
                                            <p:cond delay="3280"/>
                                          </p:stCondLst>
                                        </p:cTn>
                                        <p:tgtEl>
                                          <p:spTgt spid="27652"/>
                                        </p:tgtEl>
                                      </p:cBhvr>
                                      <p:to x="100000" y="80000"/>
                                    </p:animScale>
                                    <p:animScale>
                                      <p:cBhvr>
                                        <p:cTn id="73" dur="415" decel="50000">
                                          <p:stCondLst>
                                            <p:cond delay="3345"/>
                                          </p:stCondLst>
                                        </p:cTn>
                                        <p:tgtEl>
                                          <p:spTgt spid="27652"/>
                                        </p:tgtEl>
                                      </p:cBhvr>
                                      <p:to x="100000" y="100000"/>
                                    </p:animScale>
                                    <p:animScale>
                                      <p:cBhvr>
                                        <p:cTn id="74" dur="65">
                                          <p:stCondLst>
                                            <p:cond delay="4105"/>
                                          </p:stCondLst>
                                        </p:cTn>
                                        <p:tgtEl>
                                          <p:spTgt spid="27652"/>
                                        </p:tgtEl>
                                      </p:cBhvr>
                                      <p:to x="100000" y="90000"/>
                                    </p:animScale>
                                    <p:animScale>
                                      <p:cBhvr>
                                        <p:cTn id="75" dur="415" decel="50000">
                                          <p:stCondLst>
                                            <p:cond delay="4170"/>
                                          </p:stCondLst>
                                        </p:cTn>
                                        <p:tgtEl>
                                          <p:spTgt spid="27652"/>
                                        </p:tgtEl>
                                      </p:cBhvr>
                                      <p:to x="100000" y="100000"/>
                                    </p:animScale>
                                    <p:animScale>
                                      <p:cBhvr>
                                        <p:cTn id="76" dur="65">
                                          <p:stCondLst>
                                            <p:cond delay="4520"/>
                                          </p:stCondLst>
                                        </p:cTn>
                                        <p:tgtEl>
                                          <p:spTgt spid="27652"/>
                                        </p:tgtEl>
                                      </p:cBhvr>
                                      <p:to x="100000" y="95000"/>
                                    </p:animScale>
                                    <p:animScale>
                                      <p:cBhvr>
                                        <p:cTn id="77" dur="415" decel="50000">
                                          <p:stCondLst>
                                            <p:cond delay="4585"/>
                                          </p:stCondLst>
                                        </p:cTn>
                                        <p:tgtEl>
                                          <p:spTgt spid="27652"/>
                                        </p:tgtEl>
                                      </p:cBhvr>
                                      <p:to x="100000" y="100000"/>
                                    </p:animScale>
                                    <p:set>
                                      <p:cBhvr>
                                        <p:cTn id="78" dur="1" fill="hold">
                                          <p:stCondLst>
                                            <p:cond delay="4999"/>
                                          </p:stCondLst>
                                        </p:cTn>
                                        <p:tgtEl>
                                          <p:spTgt spid="2765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2" grpId="0" animBg="1"/>
      <p:bldP spid="27653" grpId="0" animBg="1"/>
      <p:bldP spid="27654" grpId="0" animBg="1"/>
      <p:bldP spid="27655" grpId="0" animBg="1"/>
      <p:bldP spid="27656" grpId="0" animBg="1"/>
      <p:bldP spid="27657" grpId="0" animBg="1"/>
      <p:bldP spid="27658" grpId="0" animBg="1"/>
      <p:bldP spid="27659" grpId="0" animBg="1"/>
      <p:bldP spid="27660" grpId="0"/>
      <p:bldP spid="27661" grpId="0"/>
      <p:bldP spid="27663" grpId="0"/>
      <p:bldP spid="27664" grpId="0"/>
      <p:bldP spid="27665" grpId="0"/>
      <p:bldP spid="27666" grpId="0"/>
      <p:bldP spid="2766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chair1"/>
          <p:cNvSpPr>
            <a:spLocks noEditPoints="1" noChangeArrowheads="1"/>
          </p:cNvSpPr>
          <p:nvPr/>
        </p:nvSpPr>
        <p:spPr bwMode="auto">
          <a:xfrm>
            <a:off x="1066800" y="762000"/>
            <a:ext cx="6781800" cy="5562600"/>
          </a:xfrm>
          <a:custGeom>
            <a:avLst/>
            <a:gdLst>
              <a:gd name="T0" fmla="*/ 10800 w 21600"/>
              <a:gd name="T1" fmla="*/ 0 h 21600"/>
              <a:gd name="T2" fmla="*/ 21600 w 21600"/>
              <a:gd name="T3" fmla="*/ 10800 h 21600"/>
              <a:gd name="T4" fmla="*/ 10800 w 21600"/>
              <a:gd name="T5" fmla="*/ 21600 h 21600"/>
              <a:gd name="T6" fmla="*/ 0 w 21600"/>
              <a:gd name="T7" fmla="*/ 10800 h 21600"/>
              <a:gd name="T8" fmla="*/ 1593 w 21600"/>
              <a:gd name="T9" fmla="*/ 7848 h 21600"/>
              <a:gd name="T10" fmla="*/ 20317 w 21600"/>
              <a:gd name="T11" fmla="*/ 17575 h 21600"/>
            </a:gdLst>
            <a:ahLst/>
            <a:cxnLst>
              <a:cxn ang="0">
                <a:pos x="T0" y="T1"/>
              </a:cxn>
              <a:cxn ang="0">
                <a:pos x="T2" y="T3"/>
              </a:cxn>
              <a:cxn ang="0">
                <a:pos x="T4" y="T5"/>
              </a:cxn>
              <a:cxn ang="0">
                <a:pos x="T6" y="T7"/>
              </a:cxn>
            </a:cxnLst>
            <a:rect l="T8" t="T9" r="T10" b="T11"/>
            <a:pathLst>
              <a:path w="21600" h="21600" extrusionOk="0">
                <a:moveTo>
                  <a:pt x="17752" y="5993"/>
                </a:moveTo>
                <a:lnTo>
                  <a:pt x="13862" y="5993"/>
                </a:lnTo>
                <a:lnTo>
                  <a:pt x="13862" y="3443"/>
                </a:lnTo>
                <a:lnTo>
                  <a:pt x="18455" y="3443"/>
                </a:lnTo>
                <a:lnTo>
                  <a:pt x="18952" y="3443"/>
                </a:lnTo>
                <a:lnTo>
                  <a:pt x="19448" y="3354"/>
                </a:lnTo>
                <a:lnTo>
                  <a:pt x="19697" y="3220"/>
                </a:lnTo>
                <a:lnTo>
                  <a:pt x="20234" y="3041"/>
                </a:lnTo>
                <a:lnTo>
                  <a:pt x="20566" y="2817"/>
                </a:lnTo>
                <a:lnTo>
                  <a:pt x="20731" y="2460"/>
                </a:lnTo>
                <a:lnTo>
                  <a:pt x="20897" y="2102"/>
                </a:lnTo>
                <a:lnTo>
                  <a:pt x="20897" y="1744"/>
                </a:lnTo>
                <a:lnTo>
                  <a:pt x="20897" y="1431"/>
                </a:lnTo>
                <a:lnTo>
                  <a:pt x="20731" y="1073"/>
                </a:lnTo>
                <a:lnTo>
                  <a:pt x="20566" y="716"/>
                </a:lnTo>
                <a:lnTo>
                  <a:pt x="20234" y="492"/>
                </a:lnTo>
                <a:lnTo>
                  <a:pt x="19697" y="224"/>
                </a:lnTo>
                <a:lnTo>
                  <a:pt x="19448" y="134"/>
                </a:lnTo>
                <a:lnTo>
                  <a:pt x="18952" y="0"/>
                </a:lnTo>
                <a:lnTo>
                  <a:pt x="18455" y="0"/>
                </a:lnTo>
                <a:lnTo>
                  <a:pt x="10966" y="0"/>
                </a:lnTo>
                <a:lnTo>
                  <a:pt x="3641" y="0"/>
                </a:lnTo>
                <a:lnTo>
                  <a:pt x="3145" y="0"/>
                </a:lnTo>
                <a:lnTo>
                  <a:pt x="2648" y="134"/>
                </a:lnTo>
                <a:lnTo>
                  <a:pt x="2276" y="224"/>
                </a:lnTo>
                <a:lnTo>
                  <a:pt x="1945" y="492"/>
                </a:lnTo>
                <a:lnTo>
                  <a:pt x="1697" y="716"/>
                </a:lnTo>
                <a:lnTo>
                  <a:pt x="1366" y="1073"/>
                </a:lnTo>
                <a:lnTo>
                  <a:pt x="1200" y="1431"/>
                </a:lnTo>
                <a:lnTo>
                  <a:pt x="1200" y="1744"/>
                </a:lnTo>
                <a:lnTo>
                  <a:pt x="1200" y="2102"/>
                </a:lnTo>
                <a:lnTo>
                  <a:pt x="1366" y="2460"/>
                </a:lnTo>
                <a:lnTo>
                  <a:pt x="1697" y="2817"/>
                </a:lnTo>
                <a:lnTo>
                  <a:pt x="1945" y="3041"/>
                </a:lnTo>
                <a:lnTo>
                  <a:pt x="2276" y="3220"/>
                </a:lnTo>
                <a:lnTo>
                  <a:pt x="2648" y="3354"/>
                </a:lnTo>
                <a:lnTo>
                  <a:pt x="3145" y="3443"/>
                </a:lnTo>
                <a:lnTo>
                  <a:pt x="3641" y="3443"/>
                </a:lnTo>
                <a:lnTo>
                  <a:pt x="8152" y="3443"/>
                </a:lnTo>
                <a:lnTo>
                  <a:pt x="8152" y="5993"/>
                </a:lnTo>
                <a:lnTo>
                  <a:pt x="3890" y="5993"/>
                </a:lnTo>
                <a:lnTo>
                  <a:pt x="3145" y="6127"/>
                </a:lnTo>
                <a:lnTo>
                  <a:pt x="2276" y="6306"/>
                </a:lnTo>
                <a:lnTo>
                  <a:pt x="1697" y="6663"/>
                </a:lnTo>
                <a:lnTo>
                  <a:pt x="1200" y="7155"/>
                </a:lnTo>
                <a:lnTo>
                  <a:pt x="662" y="7737"/>
                </a:lnTo>
                <a:lnTo>
                  <a:pt x="166" y="8273"/>
                </a:lnTo>
                <a:lnTo>
                  <a:pt x="0" y="8989"/>
                </a:lnTo>
                <a:lnTo>
                  <a:pt x="0" y="9525"/>
                </a:lnTo>
                <a:lnTo>
                  <a:pt x="0" y="10822"/>
                </a:lnTo>
                <a:lnTo>
                  <a:pt x="0" y="15831"/>
                </a:lnTo>
                <a:lnTo>
                  <a:pt x="166" y="16547"/>
                </a:lnTo>
                <a:lnTo>
                  <a:pt x="662" y="17307"/>
                </a:lnTo>
                <a:lnTo>
                  <a:pt x="1697" y="18380"/>
                </a:lnTo>
                <a:lnTo>
                  <a:pt x="2814" y="19275"/>
                </a:lnTo>
                <a:lnTo>
                  <a:pt x="3641" y="19766"/>
                </a:lnTo>
                <a:lnTo>
                  <a:pt x="4428" y="20169"/>
                </a:lnTo>
                <a:lnTo>
                  <a:pt x="5421" y="20527"/>
                </a:lnTo>
                <a:lnTo>
                  <a:pt x="6372" y="20884"/>
                </a:lnTo>
                <a:lnTo>
                  <a:pt x="7572" y="21242"/>
                </a:lnTo>
                <a:lnTo>
                  <a:pt x="8648" y="21466"/>
                </a:lnTo>
                <a:lnTo>
                  <a:pt x="9766" y="21600"/>
                </a:lnTo>
                <a:lnTo>
                  <a:pt x="11131" y="21600"/>
                </a:lnTo>
                <a:lnTo>
                  <a:pt x="12414" y="21600"/>
                </a:lnTo>
                <a:lnTo>
                  <a:pt x="13779" y="21466"/>
                </a:lnTo>
                <a:lnTo>
                  <a:pt x="14855" y="21242"/>
                </a:lnTo>
                <a:lnTo>
                  <a:pt x="15807" y="20884"/>
                </a:lnTo>
                <a:lnTo>
                  <a:pt x="16841" y="20527"/>
                </a:lnTo>
                <a:lnTo>
                  <a:pt x="17669" y="20169"/>
                </a:lnTo>
                <a:lnTo>
                  <a:pt x="18455" y="19766"/>
                </a:lnTo>
                <a:lnTo>
                  <a:pt x="19117" y="19275"/>
                </a:lnTo>
                <a:lnTo>
                  <a:pt x="20234" y="18380"/>
                </a:lnTo>
                <a:lnTo>
                  <a:pt x="21062" y="17307"/>
                </a:lnTo>
                <a:lnTo>
                  <a:pt x="21600" y="16547"/>
                </a:lnTo>
                <a:lnTo>
                  <a:pt x="21600" y="15831"/>
                </a:lnTo>
                <a:lnTo>
                  <a:pt x="21600" y="10733"/>
                </a:lnTo>
                <a:lnTo>
                  <a:pt x="21600" y="9525"/>
                </a:lnTo>
                <a:lnTo>
                  <a:pt x="21600" y="8989"/>
                </a:lnTo>
                <a:lnTo>
                  <a:pt x="21434" y="8273"/>
                </a:lnTo>
                <a:lnTo>
                  <a:pt x="21062" y="7737"/>
                </a:lnTo>
                <a:lnTo>
                  <a:pt x="20566" y="7155"/>
                </a:lnTo>
                <a:lnTo>
                  <a:pt x="19903" y="6663"/>
                </a:lnTo>
                <a:lnTo>
                  <a:pt x="19283" y="6306"/>
                </a:lnTo>
                <a:lnTo>
                  <a:pt x="18621" y="6127"/>
                </a:lnTo>
                <a:lnTo>
                  <a:pt x="17752" y="5993"/>
                </a:lnTo>
                <a:close/>
              </a:path>
              <a:path w="21600" h="21600" extrusionOk="0">
                <a:moveTo>
                  <a:pt x="8152" y="3443"/>
                </a:moveTo>
                <a:lnTo>
                  <a:pt x="13862" y="3443"/>
                </a:lnTo>
              </a:path>
              <a:path w="21600" h="21600" extrusionOk="0">
                <a:moveTo>
                  <a:pt x="8152" y="5993"/>
                </a:moveTo>
                <a:lnTo>
                  <a:pt x="13862" y="5993"/>
                </a:lnTo>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en-US"/>
          </a:p>
        </p:txBody>
      </p:sp>
      <p:sp>
        <p:nvSpPr>
          <p:cNvPr id="29703" name="Text Box 7"/>
          <p:cNvSpPr txBox="1">
            <a:spLocks noChangeArrowheads="1"/>
          </p:cNvSpPr>
          <p:nvPr/>
        </p:nvSpPr>
        <p:spPr bwMode="auto">
          <a:xfrm>
            <a:off x="2209800" y="946150"/>
            <a:ext cx="6019800" cy="731838"/>
          </a:xfrm>
          <a:prstGeom prst="rect">
            <a:avLst/>
          </a:prstGeom>
          <a:noFill/>
          <a:ln w="9525">
            <a:noFill/>
            <a:miter lim="800000"/>
            <a:headEnd/>
            <a:tailEnd/>
          </a:ln>
        </p:spPr>
        <p:txBody>
          <a:bodyPr>
            <a:spAutoFit/>
          </a:bodyPr>
          <a:lstStyle/>
          <a:p>
            <a:r>
              <a:rPr lang="en-US" sz="2400" b="1" dirty="0">
                <a:solidFill>
                  <a:schemeClr val="bg1"/>
                </a:solidFill>
              </a:rPr>
              <a:t>At risk and early signs</a:t>
            </a:r>
          </a:p>
          <a:p>
            <a:endParaRPr lang="en-US" b="1" dirty="0"/>
          </a:p>
        </p:txBody>
      </p:sp>
      <p:sp>
        <p:nvSpPr>
          <p:cNvPr id="29704" name="Line 8"/>
          <p:cNvSpPr>
            <a:spLocks noChangeShapeType="1"/>
          </p:cNvSpPr>
          <p:nvPr/>
        </p:nvSpPr>
        <p:spPr bwMode="auto">
          <a:xfrm flipH="1">
            <a:off x="3048000" y="1447800"/>
            <a:ext cx="152400" cy="1066800"/>
          </a:xfrm>
          <a:prstGeom prst="line">
            <a:avLst/>
          </a:prstGeom>
          <a:noFill/>
          <a:ln w="9525">
            <a:solidFill>
              <a:schemeClr val="tx1"/>
            </a:solidFill>
            <a:round/>
            <a:headEnd/>
            <a:tailEnd type="triangle" w="med" len="med"/>
          </a:ln>
        </p:spPr>
        <p:txBody>
          <a:bodyPr/>
          <a:lstStyle/>
          <a:p>
            <a:endParaRPr lang="en-IN"/>
          </a:p>
        </p:txBody>
      </p:sp>
      <p:sp>
        <p:nvSpPr>
          <p:cNvPr id="29705" name="Text Box 9"/>
          <p:cNvSpPr txBox="1">
            <a:spLocks noChangeArrowheads="1"/>
          </p:cNvSpPr>
          <p:nvPr/>
        </p:nvSpPr>
        <p:spPr bwMode="auto">
          <a:xfrm>
            <a:off x="2057400" y="2470150"/>
            <a:ext cx="1600200" cy="1374775"/>
          </a:xfrm>
          <a:prstGeom prst="rect">
            <a:avLst/>
          </a:prstGeom>
          <a:noFill/>
          <a:ln w="9525">
            <a:noFill/>
            <a:miter lim="800000"/>
            <a:headEnd/>
            <a:tailEnd/>
          </a:ln>
        </p:spPr>
        <p:txBody>
          <a:bodyPr>
            <a:spAutoFit/>
          </a:bodyPr>
          <a:lstStyle/>
          <a:p>
            <a:r>
              <a:rPr lang="en-US" dirty="0">
                <a:solidFill>
                  <a:schemeClr val="bg1"/>
                </a:solidFill>
              </a:rPr>
              <a:t>*</a:t>
            </a:r>
            <a:r>
              <a:rPr lang="en-US" sz="1600" b="1" dirty="0">
                <a:solidFill>
                  <a:schemeClr val="bg1"/>
                </a:solidFill>
              </a:rPr>
              <a:t>Significant </a:t>
            </a:r>
          </a:p>
          <a:p>
            <a:r>
              <a:rPr lang="en-US" sz="1600" b="1" dirty="0">
                <a:solidFill>
                  <a:schemeClr val="bg1"/>
                </a:solidFill>
              </a:rPr>
              <a:t> Natal</a:t>
            </a:r>
          </a:p>
          <a:p>
            <a:r>
              <a:rPr lang="en-US" sz="1600" dirty="0">
                <a:solidFill>
                  <a:schemeClr val="bg1"/>
                </a:solidFill>
              </a:rPr>
              <a:t> </a:t>
            </a:r>
            <a:r>
              <a:rPr lang="en-US" sz="1600" b="1" dirty="0">
                <a:solidFill>
                  <a:schemeClr val="bg1"/>
                </a:solidFill>
              </a:rPr>
              <a:t>History</a:t>
            </a:r>
          </a:p>
          <a:p>
            <a:r>
              <a:rPr lang="en-US" sz="1600" b="1" dirty="0">
                <a:solidFill>
                  <a:schemeClr val="bg1"/>
                </a:solidFill>
              </a:rPr>
              <a:t>*</a:t>
            </a:r>
            <a:r>
              <a:rPr lang="en-US" sz="1600" b="1" dirty="0" err="1">
                <a:solidFill>
                  <a:schemeClr val="bg1"/>
                </a:solidFill>
              </a:rPr>
              <a:t>neurodev</a:t>
            </a:r>
            <a:r>
              <a:rPr lang="en-US" dirty="0">
                <a:solidFill>
                  <a:schemeClr val="bg1"/>
                </a:solidFill>
              </a:rPr>
              <a:t>.</a:t>
            </a:r>
          </a:p>
          <a:p>
            <a:r>
              <a:rPr lang="en-US" sz="1600" b="1" dirty="0">
                <a:solidFill>
                  <a:schemeClr val="bg1"/>
                </a:solidFill>
              </a:rPr>
              <a:t> disorders</a:t>
            </a:r>
          </a:p>
        </p:txBody>
      </p:sp>
      <p:sp>
        <p:nvSpPr>
          <p:cNvPr id="29706" name="Text Box 10"/>
          <p:cNvSpPr txBox="1">
            <a:spLocks noChangeArrowheads="1"/>
          </p:cNvSpPr>
          <p:nvPr/>
        </p:nvSpPr>
        <p:spPr bwMode="auto">
          <a:xfrm>
            <a:off x="5486400" y="2895600"/>
            <a:ext cx="2057400" cy="923330"/>
          </a:xfrm>
          <a:prstGeom prst="rect">
            <a:avLst/>
          </a:prstGeom>
          <a:noFill/>
          <a:ln w="9525">
            <a:noFill/>
            <a:miter lim="800000"/>
            <a:headEnd/>
            <a:tailEnd/>
          </a:ln>
        </p:spPr>
        <p:txBody>
          <a:bodyPr>
            <a:spAutoFit/>
          </a:bodyPr>
          <a:lstStyle/>
          <a:p>
            <a:r>
              <a:rPr lang="en-US" b="1" dirty="0">
                <a:solidFill>
                  <a:schemeClr val="bg1"/>
                </a:solidFill>
              </a:rPr>
              <a:t>*Motor</a:t>
            </a:r>
          </a:p>
          <a:p>
            <a:r>
              <a:rPr lang="en-US" dirty="0">
                <a:solidFill>
                  <a:schemeClr val="bg1"/>
                </a:solidFill>
              </a:rPr>
              <a:t> </a:t>
            </a:r>
            <a:r>
              <a:rPr lang="en-US" b="1" dirty="0">
                <a:solidFill>
                  <a:schemeClr val="bg1"/>
                </a:solidFill>
              </a:rPr>
              <a:t>Clumsiness</a:t>
            </a:r>
          </a:p>
          <a:p>
            <a:r>
              <a:rPr lang="en-US" b="1" dirty="0">
                <a:solidFill>
                  <a:schemeClr val="bg1"/>
                </a:solidFill>
              </a:rPr>
              <a:t>*R-L confusion</a:t>
            </a:r>
          </a:p>
        </p:txBody>
      </p:sp>
      <p:sp>
        <p:nvSpPr>
          <p:cNvPr id="29707" name="Line 11"/>
          <p:cNvSpPr>
            <a:spLocks noChangeShapeType="1"/>
          </p:cNvSpPr>
          <p:nvPr/>
        </p:nvSpPr>
        <p:spPr bwMode="auto">
          <a:xfrm>
            <a:off x="5029200" y="1447800"/>
            <a:ext cx="1524000" cy="1981200"/>
          </a:xfrm>
          <a:prstGeom prst="line">
            <a:avLst/>
          </a:prstGeom>
          <a:noFill/>
          <a:ln w="9525">
            <a:solidFill>
              <a:schemeClr val="tx1"/>
            </a:solidFill>
            <a:round/>
            <a:headEnd/>
            <a:tailEnd type="triangle" w="med" len="med"/>
          </a:ln>
        </p:spPr>
        <p:txBody>
          <a:bodyPr/>
          <a:lstStyle/>
          <a:p>
            <a:endParaRPr lang="en-IN"/>
          </a:p>
        </p:txBody>
      </p:sp>
      <p:sp>
        <p:nvSpPr>
          <p:cNvPr id="29708" name="desk1"/>
          <p:cNvSpPr>
            <a:spLocks noEditPoints="1" noChangeArrowheads="1"/>
          </p:cNvSpPr>
          <p:nvPr/>
        </p:nvSpPr>
        <p:spPr bwMode="auto">
          <a:xfrm>
            <a:off x="3667125" y="5486400"/>
            <a:ext cx="1809750" cy="533400"/>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525">
            <a:solidFill>
              <a:srgbClr val="000000"/>
            </a:solidFill>
            <a:miter lim="800000"/>
            <a:headEnd/>
            <a:tailEnd/>
          </a:ln>
          <a:effectLst>
            <a:outerShdw dist="107763" dir="2700000" algn="ctr" rotWithShape="0">
              <a:srgbClr val="808080"/>
            </a:outerShdw>
          </a:effectLst>
        </p:spPr>
        <p:txBody>
          <a:bodyPr/>
          <a:lstStyle/>
          <a:p>
            <a:pPr>
              <a:defRPr/>
            </a:pPr>
            <a:r>
              <a:rPr lang="en-US" sz="2000" b="1"/>
              <a:t>LATER</a:t>
            </a:r>
          </a:p>
        </p:txBody>
      </p:sp>
      <p:sp>
        <p:nvSpPr>
          <p:cNvPr id="29709" name="Line 13"/>
          <p:cNvSpPr>
            <a:spLocks noChangeShapeType="1"/>
          </p:cNvSpPr>
          <p:nvPr/>
        </p:nvSpPr>
        <p:spPr bwMode="auto">
          <a:xfrm>
            <a:off x="4114800" y="4572000"/>
            <a:ext cx="762000" cy="0"/>
          </a:xfrm>
          <a:prstGeom prst="line">
            <a:avLst/>
          </a:prstGeom>
          <a:noFill/>
          <a:ln w="9525">
            <a:solidFill>
              <a:schemeClr val="tx1"/>
            </a:solidFill>
            <a:round/>
            <a:headEnd/>
            <a:tailEnd/>
          </a:ln>
        </p:spPr>
        <p:txBody>
          <a:bodyPr/>
          <a:lstStyle/>
          <a:p>
            <a:endParaRPr lang="en-IN"/>
          </a:p>
        </p:txBody>
      </p:sp>
      <p:sp>
        <p:nvSpPr>
          <p:cNvPr id="29710" name="Line 14"/>
          <p:cNvSpPr>
            <a:spLocks noChangeShapeType="1"/>
          </p:cNvSpPr>
          <p:nvPr/>
        </p:nvSpPr>
        <p:spPr bwMode="auto">
          <a:xfrm>
            <a:off x="4495800" y="4648200"/>
            <a:ext cx="0" cy="609600"/>
          </a:xfrm>
          <a:prstGeom prst="line">
            <a:avLst/>
          </a:prstGeom>
          <a:noFill/>
          <a:ln w="9525">
            <a:solidFill>
              <a:schemeClr val="tx1"/>
            </a:solidFill>
            <a:round/>
            <a:headEnd/>
            <a:tailEnd type="triangle" w="med" len="med"/>
          </a:ln>
        </p:spPr>
        <p:txBody>
          <a:bodyPr/>
          <a:lstStyle/>
          <a:p>
            <a:endParaRPr lang="en-IN"/>
          </a:p>
        </p:txBody>
      </p:sp>
      <p:sp>
        <p:nvSpPr>
          <p:cNvPr id="29712" name="Line 16"/>
          <p:cNvSpPr>
            <a:spLocks noChangeShapeType="1"/>
          </p:cNvSpPr>
          <p:nvPr/>
        </p:nvSpPr>
        <p:spPr bwMode="auto">
          <a:xfrm>
            <a:off x="4495800" y="6019800"/>
            <a:ext cx="0" cy="152400"/>
          </a:xfrm>
          <a:prstGeom prst="line">
            <a:avLst/>
          </a:prstGeom>
          <a:noFill/>
          <a:ln w="9525">
            <a:solidFill>
              <a:schemeClr val="tx1"/>
            </a:solidFill>
            <a:round/>
            <a:headEnd/>
            <a:tailEnd type="triangle" w="med" len="med"/>
          </a:ln>
        </p:spPr>
        <p:txBody>
          <a:bodyPr/>
          <a:lstStyle/>
          <a:p>
            <a:endParaRPr lang="en-IN"/>
          </a:p>
        </p:txBody>
      </p:sp>
      <p:sp>
        <p:nvSpPr>
          <p:cNvPr id="9228" name="Line 17"/>
          <p:cNvSpPr>
            <a:spLocks noChangeShapeType="1"/>
          </p:cNvSpPr>
          <p:nvPr/>
        </p:nvSpPr>
        <p:spPr bwMode="auto">
          <a:xfrm>
            <a:off x="4495800" y="5943600"/>
            <a:ext cx="0" cy="152400"/>
          </a:xfrm>
          <a:prstGeom prst="line">
            <a:avLst/>
          </a:prstGeom>
          <a:noFill/>
          <a:ln w="9525">
            <a:solidFill>
              <a:schemeClr val="tx1"/>
            </a:solidFill>
            <a:round/>
            <a:headEnd/>
            <a:tailEnd type="triangle" w="med" len="me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703"/>
                                        </p:tgtEl>
                                        <p:attrNameLst>
                                          <p:attrName>style.visibility</p:attrName>
                                        </p:attrNameLst>
                                      </p:cBhvr>
                                      <p:to>
                                        <p:strVal val="visible"/>
                                      </p:to>
                                    </p:set>
                                    <p:animEffect transition="in" filter="dissolve">
                                      <p:cBhvr>
                                        <p:cTn id="7" dur="500"/>
                                        <p:tgtEl>
                                          <p:spTgt spid="29703"/>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704"/>
                                        </p:tgtEl>
                                        <p:attrNameLst>
                                          <p:attrName>style.visibility</p:attrName>
                                        </p:attrNameLst>
                                      </p:cBhvr>
                                      <p:to>
                                        <p:strVal val="visible"/>
                                      </p:to>
                                    </p:set>
                                    <p:animEffect transition="in" filter="dissolve">
                                      <p:cBhvr>
                                        <p:cTn id="12" dur="500"/>
                                        <p:tgtEl>
                                          <p:spTgt spid="29704"/>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705"/>
                                        </p:tgtEl>
                                        <p:attrNameLst>
                                          <p:attrName>style.visibility</p:attrName>
                                        </p:attrNameLst>
                                      </p:cBhvr>
                                      <p:to>
                                        <p:strVal val="visible"/>
                                      </p:to>
                                    </p:set>
                                    <p:animEffect transition="in" filter="dissolve">
                                      <p:cBhvr>
                                        <p:cTn id="17" dur="500"/>
                                        <p:tgtEl>
                                          <p:spTgt spid="29705"/>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707"/>
                                        </p:tgtEl>
                                        <p:attrNameLst>
                                          <p:attrName>style.visibility</p:attrName>
                                        </p:attrNameLst>
                                      </p:cBhvr>
                                      <p:to>
                                        <p:strVal val="visible"/>
                                      </p:to>
                                    </p:set>
                                    <p:animEffect transition="in" filter="dissolve">
                                      <p:cBhvr>
                                        <p:cTn id="22" dur="500"/>
                                        <p:tgtEl>
                                          <p:spTgt spid="2970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9706"/>
                                        </p:tgtEl>
                                        <p:attrNameLst>
                                          <p:attrName>style.visibility</p:attrName>
                                        </p:attrNameLst>
                                      </p:cBhvr>
                                      <p:to>
                                        <p:strVal val="visible"/>
                                      </p:to>
                                    </p:set>
                                    <p:animEffect transition="in" filter="dissolve">
                                      <p:cBhvr>
                                        <p:cTn id="27" dur="500"/>
                                        <p:tgtEl>
                                          <p:spTgt spid="2970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9709"/>
                                        </p:tgtEl>
                                        <p:attrNameLst>
                                          <p:attrName>style.visibility</p:attrName>
                                        </p:attrNameLst>
                                      </p:cBhvr>
                                      <p:to>
                                        <p:strVal val="visible"/>
                                      </p:to>
                                    </p:set>
                                    <p:animEffect transition="in" filter="dissolve">
                                      <p:cBhvr>
                                        <p:cTn id="32" dur="500"/>
                                        <p:tgtEl>
                                          <p:spTgt spid="2970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9710"/>
                                        </p:tgtEl>
                                        <p:attrNameLst>
                                          <p:attrName>style.visibility</p:attrName>
                                        </p:attrNameLst>
                                      </p:cBhvr>
                                      <p:to>
                                        <p:strVal val="visible"/>
                                      </p:to>
                                    </p:set>
                                    <p:animEffect transition="in" filter="dissolve">
                                      <p:cBhvr>
                                        <p:cTn id="37" dur="500"/>
                                        <p:tgtEl>
                                          <p:spTgt spid="2971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9708"/>
                                        </p:tgtEl>
                                        <p:attrNameLst>
                                          <p:attrName>style.visibility</p:attrName>
                                        </p:attrNameLst>
                                      </p:cBhvr>
                                      <p:to>
                                        <p:strVal val="visible"/>
                                      </p:to>
                                    </p:set>
                                    <p:animEffect transition="in" filter="dissolve">
                                      <p:cBhvr>
                                        <p:cTn id="42" dur="500"/>
                                        <p:tgtEl>
                                          <p:spTgt spid="2970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9712"/>
                                        </p:tgtEl>
                                        <p:attrNameLst>
                                          <p:attrName>style.visibility</p:attrName>
                                        </p:attrNameLst>
                                      </p:cBhvr>
                                      <p:to>
                                        <p:strVal val="visible"/>
                                      </p:to>
                                    </p:set>
                                    <p:animEffect transition="in" filter="dissolve">
                                      <p:cBhvr>
                                        <p:cTn id="47" dur="5000"/>
                                        <p:tgtEl>
                                          <p:spTgt spid="297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3" grpId="0"/>
      <p:bldP spid="29704" grpId="0" animBg="1"/>
      <p:bldP spid="29705" grpId="0"/>
      <p:bldP spid="29706" grpId="0"/>
      <p:bldP spid="29707" grpId="0" animBg="1"/>
      <p:bldP spid="29708" grpId="0" animBg="1"/>
      <p:bldP spid="29709" grpId="0" animBg="1"/>
      <p:bldP spid="29710" grpId="0" animBg="1"/>
      <p:bldP spid="2971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defRPr/>
            </a:pPr>
            <a:r>
              <a:rPr lang="en-US" sz="5400" smtClean="0"/>
              <a:t>DEFICITS</a:t>
            </a:r>
            <a:endParaRPr lang="en-US" sz="5400" u="sng" smtClean="0"/>
          </a:p>
        </p:txBody>
      </p:sp>
      <p:sp>
        <p:nvSpPr>
          <p:cNvPr id="31747" name="Rectangle 3"/>
          <p:cNvSpPr>
            <a:spLocks noGrp="1" noChangeArrowheads="1"/>
          </p:cNvSpPr>
          <p:nvPr>
            <p:ph type="body" idx="1"/>
          </p:nvPr>
        </p:nvSpPr>
        <p:spPr/>
        <p:txBody>
          <a:bodyPr/>
          <a:lstStyle/>
          <a:p>
            <a:pPr eaLnBrk="1" hangingPunct="1">
              <a:lnSpc>
                <a:spcPct val="90000"/>
              </a:lnSpc>
              <a:buFont typeface="Wingdings" pitchFamily="2" charset="2"/>
              <a:buNone/>
              <a:defRPr/>
            </a:pPr>
            <a:r>
              <a:rPr lang="en-US" sz="3600" smtClean="0"/>
              <a:t>SPELLING: Wrong order (chi</a:t>
            </a:r>
            <a:r>
              <a:rPr lang="en-US" sz="3600" b="1" smtClean="0"/>
              <a:t>dl</a:t>
            </a:r>
            <a:r>
              <a:rPr lang="en-US" sz="3600" smtClean="0"/>
              <a:t> for   								     chi</a:t>
            </a:r>
            <a:r>
              <a:rPr lang="en-US" sz="3600" b="1" smtClean="0"/>
              <a:t>ld</a:t>
            </a:r>
            <a:r>
              <a:rPr lang="en-US" sz="3600" smtClean="0"/>
              <a:t>)  </a:t>
            </a:r>
          </a:p>
          <a:p>
            <a:pPr eaLnBrk="1" hangingPunct="1">
              <a:lnSpc>
                <a:spcPct val="90000"/>
              </a:lnSpc>
              <a:buFont typeface="Wingdings" pitchFamily="2" charset="2"/>
              <a:buNone/>
              <a:defRPr/>
            </a:pPr>
            <a:r>
              <a:rPr lang="en-US" sz="3600" smtClean="0"/>
              <a:t>			    Reversals (</a:t>
            </a:r>
            <a:r>
              <a:rPr lang="en-US" sz="3600" b="1" smtClean="0"/>
              <a:t>b</a:t>
            </a:r>
            <a:r>
              <a:rPr lang="en-US" sz="3600" smtClean="0"/>
              <a:t> for </a:t>
            </a:r>
            <a:r>
              <a:rPr lang="en-US" sz="3600" b="1" smtClean="0"/>
              <a:t>d</a:t>
            </a:r>
            <a:r>
              <a:rPr lang="en-US" sz="3600" smtClean="0"/>
              <a:t>)</a:t>
            </a:r>
            <a:br>
              <a:rPr lang="en-US" sz="3600" smtClean="0"/>
            </a:br>
            <a:r>
              <a:rPr lang="en-US" sz="3600" smtClean="0"/>
              <a:t>		    Inversions (</a:t>
            </a:r>
            <a:r>
              <a:rPr lang="en-US" sz="3600" b="1" smtClean="0"/>
              <a:t>u</a:t>
            </a:r>
            <a:r>
              <a:rPr lang="en-US" sz="3600" smtClean="0"/>
              <a:t> for </a:t>
            </a:r>
            <a:r>
              <a:rPr lang="en-US" sz="3600" b="1" smtClean="0"/>
              <a:t>n</a:t>
            </a:r>
            <a:r>
              <a:rPr lang="en-US" sz="3600" smtClean="0"/>
              <a:t>)</a:t>
            </a:r>
          </a:p>
          <a:p>
            <a:pPr eaLnBrk="1" hangingPunct="1">
              <a:lnSpc>
                <a:spcPct val="90000"/>
              </a:lnSpc>
              <a:buFont typeface="Wingdings" pitchFamily="2" charset="2"/>
              <a:buNone/>
              <a:defRPr/>
            </a:pPr>
            <a:r>
              <a:rPr lang="en-US" sz="3600" smtClean="0"/>
              <a:t>			    Mirror writing (y)</a:t>
            </a:r>
          </a:p>
          <a:p>
            <a:pPr eaLnBrk="1" hangingPunct="1">
              <a:lnSpc>
                <a:spcPct val="90000"/>
              </a:lnSpc>
              <a:buFont typeface="Wingdings" pitchFamily="2" charset="2"/>
              <a:buNone/>
              <a:defRPr/>
            </a:pPr>
            <a:r>
              <a:rPr lang="en-US" sz="3600" smtClean="0"/>
              <a:t>		  	    Omission (wet for went)</a:t>
            </a:r>
          </a:p>
          <a:p>
            <a:pPr eaLnBrk="1" hangingPunct="1">
              <a:lnSpc>
                <a:spcPct val="90000"/>
              </a:lnSpc>
              <a:buFont typeface="Wingdings" pitchFamily="2" charset="2"/>
              <a:buNone/>
              <a:defRPr/>
            </a:pPr>
            <a:r>
              <a:rPr lang="en-US" sz="2800" smtClean="0"/>
              <a:t>			   </a:t>
            </a:r>
          </a:p>
          <a:p>
            <a:pPr eaLnBrk="1" hangingPunct="1">
              <a:lnSpc>
                <a:spcPct val="90000"/>
              </a:lnSpc>
              <a:buFont typeface="Wingdings" pitchFamily="2" charset="2"/>
              <a:buNone/>
              <a:defRPr/>
            </a:pPr>
            <a:r>
              <a:rPr lang="en-US" sz="2800" smtClean="0"/>
              <a:t>				</a:t>
            </a:r>
          </a:p>
        </p:txBody>
      </p:sp>
      <p:sp>
        <p:nvSpPr>
          <p:cNvPr id="10244" name="Line 4"/>
          <p:cNvSpPr>
            <a:spLocks noChangeShapeType="1"/>
          </p:cNvSpPr>
          <p:nvPr/>
        </p:nvSpPr>
        <p:spPr bwMode="auto">
          <a:xfrm>
            <a:off x="4419600" y="0"/>
            <a:ext cx="0" cy="381000"/>
          </a:xfrm>
          <a:prstGeom prst="line">
            <a:avLst/>
          </a:prstGeom>
          <a:noFill/>
          <a:ln w="9525">
            <a:solidFill>
              <a:schemeClr val="tx1"/>
            </a:solidFill>
            <a:round/>
            <a:headEnd/>
            <a:tailEnd type="triangle" w="med" len="med"/>
          </a:ln>
        </p:spPr>
        <p:txBody>
          <a:bodyPr/>
          <a:lstStyle/>
          <a:p>
            <a:endParaRPr lang="en-IN"/>
          </a:p>
        </p:txBody>
      </p:sp>
      <p:sp>
        <p:nvSpPr>
          <p:cNvPr id="10245" name="Text Box 5"/>
          <p:cNvSpPr txBox="1">
            <a:spLocks noChangeArrowheads="1"/>
          </p:cNvSpPr>
          <p:nvPr/>
        </p:nvSpPr>
        <p:spPr bwMode="auto">
          <a:xfrm flipV="1">
            <a:off x="6400800" y="1739900"/>
            <a:ext cx="2362200" cy="366713"/>
          </a:xfrm>
          <a:prstGeom prst="rect">
            <a:avLst/>
          </a:prstGeom>
          <a:noFill/>
          <a:ln w="9525">
            <a:noFill/>
            <a:miter lim="800000"/>
            <a:headEnd/>
            <a:tailEnd/>
          </a:ln>
        </p:spPr>
        <p:txBody>
          <a:bodyPr rot="10800000">
            <a:spAutoFit/>
          </a:bodyPr>
          <a:lstStyle/>
          <a:p>
            <a:pPr>
              <a:spcBef>
                <a:spcPct val="50000"/>
              </a:spcBef>
            </a:pPr>
            <a:endParaRPr lang="en-US"/>
          </a:p>
        </p:txBody>
      </p:sp>
      <p:sp>
        <p:nvSpPr>
          <p:cNvPr id="10246" name="Text Box 9"/>
          <p:cNvSpPr txBox="1">
            <a:spLocks noChangeArrowheads="1"/>
          </p:cNvSpPr>
          <p:nvPr/>
        </p:nvSpPr>
        <p:spPr bwMode="auto">
          <a:xfrm>
            <a:off x="685800" y="2590800"/>
            <a:ext cx="1371600" cy="366713"/>
          </a:xfrm>
          <a:prstGeom prst="rect">
            <a:avLst/>
          </a:prstGeom>
          <a:noFill/>
          <a:ln w="9525">
            <a:noFill/>
            <a:miter lim="800000"/>
            <a:headEnd/>
            <a:tailEnd/>
          </a:ln>
        </p:spPr>
        <p:txBody>
          <a:bodyPr>
            <a:spAutoFit/>
          </a:bodyPr>
          <a:lstStyle/>
          <a:p>
            <a:pPr>
              <a:spcBef>
                <a:spcPct val="50000"/>
              </a:spcBef>
            </a:pPr>
            <a:endParaRPr lang="en-US"/>
          </a:p>
        </p:txBody>
      </p:sp>
      <p:sp>
        <p:nvSpPr>
          <p:cNvPr id="10247" name="Text Box 10"/>
          <p:cNvSpPr txBox="1">
            <a:spLocks noChangeArrowheads="1"/>
          </p:cNvSpPr>
          <p:nvPr/>
        </p:nvSpPr>
        <p:spPr bwMode="auto">
          <a:xfrm>
            <a:off x="5562600" y="3276600"/>
            <a:ext cx="1752600" cy="366713"/>
          </a:xfrm>
          <a:prstGeom prst="rect">
            <a:avLst/>
          </a:prstGeom>
          <a:noFill/>
          <a:ln w="9525">
            <a:noFill/>
            <a:miter lim="800000"/>
            <a:headEnd/>
            <a:tailEnd/>
          </a:ln>
        </p:spPr>
        <p:txBody>
          <a:bodyPr>
            <a:spAutoFit/>
          </a:bodyPr>
          <a:lstStyle/>
          <a:p>
            <a:pPr>
              <a:spcBef>
                <a:spcPct val="50000"/>
              </a:spcBef>
            </a:pPr>
            <a:endParaRPr lang="en-US"/>
          </a:p>
        </p:txBody>
      </p:sp>
      <p:sp>
        <p:nvSpPr>
          <p:cNvPr id="10248" name="Text Box 12"/>
          <p:cNvSpPr txBox="1">
            <a:spLocks noChangeArrowheads="1"/>
          </p:cNvSpPr>
          <p:nvPr/>
        </p:nvSpPr>
        <p:spPr bwMode="auto">
          <a:xfrm>
            <a:off x="5791200" y="3733800"/>
            <a:ext cx="1524000" cy="366713"/>
          </a:xfrm>
          <a:prstGeom prst="rect">
            <a:avLst/>
          </a:prstGeom>
          <a:noFill/>
          <a:ln w="9525">
            <a:noFill/>
            <a:miter lim="800000"/>
            <a:headEnd/>
            <a:tailEnd/>
          </a:ln>
        </p:spPr>
        <p:txBody>
          <a:bodyPr>
            <a:spAutoFit/>
          </a:bodyPr>
          <a:lstStyle/>
          <a:p>
            <a:pPr>
              <a:spcBef>
                <a:spcPct val="50000"/>
              </a:spcBef>
            </a:pPr>
            <a:endParaRPr lang="en-US"/>
          </a:p>
        </p:txBody>
      </p:sp>
      <p:sp>
        <p:nvSpPr>
          <p:cNvPr id="10249" name="Text Box 13"/>
          <p:cNvSpPr txBox="1">
            <a:spLocks noChangeArrowheads="1"/>
          </p:cNvSpPr>
          <p:nvPr/>
        </p:nvSpPr>
        <p:spPr bwMode="auto">
          <a:xfrm>
            <a:off x="5562600" y="4953000"/>
            <a:ext cx="2819400" cy="366713"/>
          </a:xfrm>
          <a:prstGeom prst="rect">
            <a:avLst/>
          </a:prstGeom>
          <a:noFill/>
          <a:ln w="9525">
            <a:noFill/>
            <a:miter lim="800000"/>
            <a:headEnd/>
            <a:tailEnd/>
          </a:ln>
        </p:spPr>
        <p:txBody>
          <a:bodyPr>
            <a:spAutoFit/>
          </a:bodyPr>
          <a:lstStyle/>
          <a:p>
            <a:pPr>
              <a:spcBef>
                <a:spcPct val="50000"/>
              </a:spcBef>
            </a:pPr>
            <a:endParaRPr lang="en-US"/>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type="body" idx="4294967295"/>
          </p:nvPr>
        </p:nvSpPr>
        <p:spPr>
          <a:xfrm>
            <a:off x="152400" y="457200"/>
            <a:ext cx="8534400" cy="6096000"/>
          </a:xfrm>
        </p:spPr>
        <p:txBody>
          <a:bodyPr/>
          <a:lstStyle/>
          <a:p>
            <a:pPr eaLnBrk="1" hangingPunct="1">
              <a:lnSpc>
                <a:spcPct val="90000"/>
              </a:lnSpc>
              <a:defRPr/>
            </a:pPr>
            <a:r>
              <a:rPr lang="en-US" sz="3600" dirty="0" smtClean="0"/>
              <a:t>WRITING: slowness, grammatical errors, poor writing, poor organization, poor formation</a:t>
            </a:r>
          </a:p>
          <a:p>
            <a:pPr eaLnBrk="1" hangingPunct="1">
              <a:lnSpc>
                <a:spcPct val="90000"/>
              </a:lnSpc>
              <a:defRPr/>
            </a:pPr>
            <a:endParaRPr lang="en-US" sz="3600" dirty="0" smtClean="0"/>
          </a:p>
          <a:p>
            <a:pPr eaLnBrk="1" hangingPunct="1">
              <a:lnSpc>
                <a:spcPct val="90000"/>
              </a:lnSpc>
              <a:defRPr/>
            </a:pPr>
            <a:r>
              <a:rPr lang="en-US" sz="3600" dirty="0" smtClean="0"/>
              <a:t>READING: slowness, hesitancy, omission, substitution, reading backwards, misreading</a:t>
            </a:r>
          </a:p>
          <a:p>
            <a:pPr eaLnBrk="1" hangingPunct="1">
              <a:lnSpc>
                <a:spcPct val="90000"/>
              </a:lnSpc>
              <a:defRPr/>
            </a:pPr>
            <a:endParaRPr lang="en-US" sz="3600" dirty="0" smtClean="0"/>
          </a:p>
          <a:p>
            <a:pPr eaLnBrk="1" hangingPunct="1">
              <a:lnSpc>
                <a:spcPct val="90000"/>
              </a:lnSpc>
              <a:defRPr/>
            </a:pPr>
            <a:r>
              <a:rPr lang="en-US" sz="3600" dirty="0" smtClean="0"/>
              <a:t>ARITHMETIC</a:t>
            </a:r>
            <a:r>
              <a:rPr lang="en-US" sz="2800" dirty="0" smtClean="0"/>
              <a:t>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3795"/>
                                        </p:tgtEl>
                                        <p:attrNameLst>
                                          <p:attrName>style.visibility</p:attrName>
                                        </p:attrNameLst>
                                      </p:cBhvr>
                                      <p:to>
                                        <p:strVal val="visible"/>
                                      </p:to>
                                    </p:set>
                                    <p:animEffect transition="in" filter="fade">
                                      <p:cBhvr>
                                        <p:cTn id="7" dur="20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0" y="0"/>
            <a:ext cx="9144000"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2000" dirty="0" smtClean="0">
                <a:latin typeface="Arial" pitchFamily="34" charset="0"/>
                <a:ea typeface="Times New Roman" pitchFamily="18" charset="0"/>
                <a:cs typeface="Arial" pitchFamily="34" charset="0"/>
              </a:rPr>
              <a:t>Screening for SLD</a:t>
            </a:r>
            <a:r>
              <a:rPr kumimoji="0" lang="en-US"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Observation &amp; Child’s Self-Report/ Teacher’s Report</a:t>
            </a:r>
          </a:p>
        </p:txBody>
      </p:sp>
      <p:graphicFrame>
        <p:nvGraphicFramePr>
          <p:cNvPr id="5" name="Table 4"/>
          <p:cNvGraphicFramePr>
            <a:graphicFrameLocks noGrp="1"/>
          </p:cNvGraphicFramePr>
          <p:nvPr/>
        </p:nvGraphicFramePr>
        <p:xfrm>
          <a:off x="285720" y="428604"/>
          <a:ext cx="8358246" cy="6249115"/>
        </p:xfrm>
        <a:graphic>
          <a:graphicData uri="http://schemas.openxmlformats.org/drawingml/2006/table">
            <a:tbl>
              <a:tblPr firstRow="1" bandRow="1">
                <a:tableStyleId>{5C22544A-7EE6-4342-B048-85BDC9FD1C3A}</a:tableStyleId>
              </a:tblPr>
              <a:tblGrid>
                <a:gridCol w="6929486"/>
                <a:gridCol w="886039"/>
                <a:gridCol w="542721"/>
              </a:tblGrid>
              <a:tr h="342413">
                <a:tc>
                  <a:txBody>
                    <a:bodyPr/>
                    <a:lstStyle/>
                    <a:p>
                      <a:pPr>
                        <a:lnSpc>
                          <a:spcPct val="115000"/>
                        </a:lnSpc>
                        <a:spcAft>
                          <a:spcPts val="0"/>
                        </a:spcAft>
                      </a:pPr>
                      <a:r>
                        <a:rPr lang="en-IN" sz="2000" b="0" kern="1200" dirty="0">
                          <a:solidFill>
                            <a:schemeClr val="tx1"/>
                          </a:solidFill>
                          <a:latin typeface="Arial"/>
                          <a:ea typeface="Times New Roman"/>
                        </a:rPr>
                        <a:t>I. Reading Disability (Dyslexia)</a:t>
                      </a:r>
                      <a:endParaRPr lang="en-IN" sz="2000" b="0" dirty="0">
                        <a:solidFill>
                          <a:schemeClr val="tx1"/>
                        </a:solidFill>
                        <a:latin typeface="Arial"/>
                        <a:ea typeface="Calibri"/>
                      </a:endParaRPr>
                    </a:p>
                  </a:txBody>
                  <a:tcPr marL="68580" marR="68580" marT="0" marB="0"/>
                </a:tc>
                <a:tc>
                  <a:txBody>
                    <a:bodyPr/>
                    <a:lstStyle/>
                    <a:p>
                      <a:endParaRPr lang="en-IN" dirty="0"/>
                    </a:p>
                  </a:txBody>
                  <a:tcPr/>
                </a:tc>
                <a:tc>
                  <a:txBody>
                    <a:bodyPr/>
                    <a:lstStyle/>
                    <a:p>
                      <a:endParaRPr lang="en-IN" dirty="0"/>
                    </a:p>
                  </a:txBody>
                  <a:tcPr/>
                </a:tc>
              </a:tr>
              <a:tr h="342413">
                <a:tc>
                  <a:txBody>
                    <a:bodyPr/>
                    <a:lstStyle/>
                    <a:p>
                      <a:pPr>
                        <a:lnSpc>
                          <a:spcPct val="115000"/>
                        </a:lnSpc>
                        <a:spcAft>
                          <a:spcPts val="0"/>
                        </a:spcAft>
                      </a:pPr>
                      <a:r>
                        <a:rPr lang="en-IN" sz="2000" b="0" kern="1200" dirty="0">
                          <a:solidFill>
                            <a:schemeClr val="bg1"/>
                          </a:solidFill>
                          <a:latin typeface="Arial"/>
                          <a:ea typeface="Times New Roman"/>
                        </a:rPr>
                        <a:t>1. Slow reading rate/ phonetic reading</a:t>
                      </a:r>
                      <a:endParaRPr lang="en-IN" sz="2000" b="0" dirty="0">
                        <a:solidFill>
                          <a:schemeClr val="bg1"/>
                        </a:solidFill>
                        <a:latin typeface="Arial"/>
                        <a:ea typeface="Calibri"/>
                      </a:endParaRPr>
                    </a:p>
                  </a:txBody>
                  <a:tcPr marL="68580" marR="68580" marT="0" marB="0"/>
                </a:tc>
                <a:tc>
                  <a:txBody>
                    <a:bodyPr/>
                    <a:lstStyle/>
                    <a:p>
                      <a:endParaRPr lang="en-IN"/>
                    </a:p>
                  </a:txBody>
                  <a:tcPr/>
                </a:tc>
                <a:tc>
                  <a:txBody>
                    <a:bodyPr/>
                    <a:lstStyle/>
                    <a:p>
                      <a:endParaRPr lang="en-IN"/>
                    </a:p>
                  </a:txBody>
                  <a:tcPr/>
                </a:tc>
              </a:tr>
              <a:tr h="342413">
                <a:tc>
                  <a:txBody>
                    <a:bodyPr/>
                    <a:lstStyle/>
                    <a:p>
                      <a:pPr>
                        <a:lnSpc>
                          <a:spcPct val="115000"/>
                        </a:lnSpc>
                        <a:spcAft>
                          <a:spcPts val="0"/>
                        </a:spcAft>
                      </a:pPr>
                      <a:r>
                        <a:rPr lang="en-IN" sz="2000" b="0" kern="1200" dirty="0">
                          <a:solidFill>
                            <a:schemeClr val="bg1"/>
                          </a:solidFill>
                          <a:latin typeface="Arial"/>
                          <a:ea typeface="Times New Roman"/>
                        </a:rPr>
                        <a:t>2. Long hesitations, omissions</a:t>
                      </a:r>
                      <a:endParaRPr lang="en-IN" sz="2000" b="0" dirty="0">
                        <a:solidFill>
                          <a:schemeClr val="bg1"/>
                        </a:solidFill>
                        <a:latin typeface="Arial"/>
                        <a:ea typeface="Calibri"/>
                      </a:endParaRPr>
                    </a:p>
                  </a:txBody>
                  <a:tcPr marL="68580" marR="68580" marT="0" marB="0"/>
                </a:tc>
                <a:tc>
                  <a:txBody>
                    <a:bodyPr/>
                    <a:lstStyle/>
                    <a:p>
                      <a:endParaRPr lang="en-IN"/>
                    </a:p>
                  </a:txBody>
                  <a:tcPr/>
                </a:tc>
                <a:tc>
                  <a:txBody>
                    <a:bodyPr/>
                    <a:lstStyle/>
                    <a:p>
                      <a:endParaRPr lang="en-IN"/>
                    </a:p>
                  </a:txBody>
                  <a:tcPr/>
                </a:tc>
              </a:tr>
              <a:tr h="342413">
                <a:tc>
                  <a:txBody>
                    <a:bodyPr/>
                    <a:lstStyle/>
                    <a:p>
                      <a:pPr>
                        <a:lnSpc>
                          <a:spcPct val="115000"/>
                        </a:lnSpc>
                        <a:spcAft>
                          <a:spcPts val="0"/>
                        </a:spcAft>
                      </a:pPr>
                      <a:r>
                        <a:rPr lang="en-IN" sz="2000" b="0" kern="1200" dirty="0">
                          <a:solidFill>
                            <a:schemeClr val="bg1"/>
                          </a:solidFill>
                          <a:latin typeface="Arial"/>
                          <a:ea typeface="Times New Roman"/>
                        </a:rPr>
                        <a:t>3. Substitutions &amp; addition of words</a:t>
                      </a:r>
                      <a:endParaRPr lang="en-IN" sz="2000" b="0" dirty="0">
                        <a:solidFill>
                          <a:schemeClr val="bg1"/>
                        </a:solidFill>
                        <a:latin typeface="Arial"/>
                        <a:ea typeface="Calibri"/>
                      </a:endParaRPr>
                    </a:p>
                  </a:txBody>
                  <a:tcPr marL="68580" marR="68580" marT="0" marB="0"/>
                </a:tc>
                <a:tc>
                  <a:txBody>
                    <a:bodyPr/>
                    <a:lstStyle/>
                    <a:p>
                      <a:endParaRPr lang="en-IN"/>
                    </a:p>
                  </a:txBody>
                  <a:tcPr/>
                </a:tc>
                <a:tc>
                  <a:txBody>
                    <a:bodyPr/>
                    <a:lstStyle/>
                    <a:p>
                      <a:endParaRPr lang="en-IN"/>
                    </a:p>
                  </a:txBody>
                  <a:tcPr/>
                </a:tc>
              </a:tr>
              <a:tr h="329330">
                <a:tc>
                  <a:txBody>
                    <a:bodyPr/>
                    <a:lstStyle/>
                    <a:p>
                      <a:pPr>
                        <a:lnSpc>
                          <a:spcPct val="115000"/>
                        </a:lnSpc>
                        <a:spcAft>
                          <a:spcPts val="0"/>
                        </a:spcAft>
                      </a:pPr>
                      <a:r>
                        <a:rPr lang="en-IN" sz="2000" b="0" kern="1200" dirty="0">
                          <a:solidFill>
                            <a:schemeClr val="bg1"/>
                          </a:solidFill>
                          <a:latin typeface="Arial"/>
                          <a:ea typeface="Times New Roman"/>
                        </a:rPr>
                        <a:t>4. Guessing at words</a:t>
                      </a:r>
                      <a:endParaRPr lang="en-IN" sz="2000" b="0" dirty="0">
                        <a:solidFill>
                          <a:schemeClr val="bg1"/>
                        </a:solidFill>
                        <a:latin typeface="Arial"/>
                        <a:ea typeface="Calibri"/>
                      </a:endParaRPr>
                    </a:p>
                  </a:txBody>
                  <a:tcPr marL="68580" marR="68580" marT="0" marB="0"/>
                </a:tc>
                <a:tc>
                  <a:txBody>
                    <a:bodyPr/>
                    <a:lstStyle/>
                    <a:p>
                      <a:endParaRPr lang="en-IN"/>
                    </a:p>
                  </a:txBody>
                  <a:tcPr/>
                </a:tc>
                <a:tc>
                  <a:txBody>
                    <a:bodyPr/>
                    <a:lstStyle/>
                    <a:p>
                      <a:endParaRPr lang="en-IN"/>
                    </a:p>
                  </a:txBody>
                  <a:tcPr/>
                </a:tc>
              </a:tr>
              <a:tr h="457216">
                <a:tc>
                  <a:txBody>
                    <a:bodyPr/>
                    <a:lstStyle/>
                    <a:p>
                      <a:r>
                        <a:rPr lang="en-IN" sz="2000" b="0" kern="1200" dirty="0" smtClean="0">
                          <a:solidFill>
                            <a:schemeClr val="bg1"/>
                          </a:solidFill>
                          <a:latin typeface="Arial"/>
                          <a:ea typeface="Times New Roman"/>
                          <a:cs typeface="+mn-cs"/>
                        </a:rPr>
                        <a:t>5. Inability to recall/ draw conclusions from what was read</a:t>
                      </a:r>
                      <a:endParaRPr lang="en-IN" sz="2000" b="0" kern="1200" dirty="0">
                        <a:solidFill>
                          <a:schemeClr val="bg1"/>
                        </a:solidFill>
                        <a:latin typeface="Arial"/>
                        <a:ea typeface="Times New Roman"/>
                        <a:cs typeface="+mn-cs"/>
                      </a:endParaRPr>
                    </a:p>
                  </a:txBody>
                  <a:tcPr/>
                </a:tc>
                <a:tc>
                  <a:txBody>
                    <a:bodyPr/>
                    <a:lstStyle/>
                    <a:p>
                      <a:endParaRPr lang="en-IN"/>
                    </a:p>
                  </a:txBody>
                  <a:tcPr/>
                </a:tc>
                <a:tc>
                  <a:txBody>
                    <a:bodyPr/>
                    <a:lstStyle/>
                    <a:p>
                      <a:endParaRPr lang="en-IN"/>
                    </a:p>
                  </a:txBody>
                  <a:tcPr/>
                </a:tc>
              </a:tr>
              <a:tr h="329330">
                <a:tc>
                  <a:txBody>
                    <a:bodyPr/>
                    <a:lstStyle/>
                    <a:p>
                      <a:r>
                        <a:rPr lang="en-IN" sz="2000" b="0" kern="1200" dirty="0">
                          <a:solidFill>
                            <a:schemeClr val="bg1"/>
                          </a:solidFill>
                          <a:latin typeface="Arial"/>
                          <a:ea typeface="Times New Roman"/>
                          <a:cs typeface="+mn-cs"/>
                        </a:rPr>
                        <a:t>II. Writing Disability (</a:t>
                      </a:r>
                      <a:r>
                        <a:rPr lang="en-IN" sz="2000" b="0" kern="1200" dirty="0" err="1">
                          <a:solidFill>
                            <a:schemeClr val="bg1"/>
                          </a:solidFill>
                          <a:latin typeface="Arial"/>
                          <a:ea typeface="Times New Roman"/>
                          <a:cs typeface="+mn-cs"/>
                        </a:rPr>
                        <a:t>Dysgraphia</a:t>
                      </a:r>
                      <a:r>
                        <a:rPr lang="en-IN" sz="2000" b="0" kern="1200" dirty="0">
                          <a:solidFill>
                            <a:schemeClr val="bg1"/>
                          </a:solidFill>
                          <a:latin typeface="Arial"/>
                          <a:ea typeface="Times New Roman"/>
                          <a:cs typeface="+mn-cs"/>
                        </a:rPr>
                        <a:t>)</a:t>
                      </a:r>
                    </a:p>
                  </a:txBody>
                  <a:tcPr marL="68580" marR="68580" marT="0" marB="0">
                    <a:solidFill>
                      <a:schemeClr val="accent1"/>
                    </a:solidFill>
                  </a:tcPr>
                </a:tc>
                <a:tc>
                  <a:txBody>
                    <a:bodyPr/>
                    <a:lstStyle/>
                    <a:p>
                      <a:endParaRPr lang="en-IN" dirty="0"/>
                    </a:p>
                  </a:txBody>
                  <a:tcPr>
                    <a:solidFill>
                      <a:schemeClr val="accent1"/>
                    </a:solidFill>
                  </a:tcPr>
                </a:tc>
                <a:tc>
                  <a:txBody>
                    <a:bodyPr/>
                    <a:lstStyle/>
                    <a:p>
                      <a:endParaRPr lang="en-IN" dirty="0"/>
                    </a:p>
                  </a:txBody>
                  <a:tcPr>
                    <a:solidFill>
                      <a:schemeClr val="accent1"/>
                    </a:solidFill>
                  </a:tcPr>
                </a:tc>
              </a:tr>
              <a:tr h="329330">
                <a:tc>
                  <a:txBody>
                    <a:bodyPr/>
                    <a:lstStyle/>
                    <a:p>
                      <a:pPr>
                        <a:lnSpc>
                          <a:spcPct val="115000"/>
                        </a:lnSpc>
                        <a:spcAft>
                          <a:spcPts val="0"/>
                        </a:spcAft>
                      </a:pPr>
                      <a:r>
                        <a:rPr lang="en-IN" sz="2000" b="0" kern="1200" dirty="0">
                          <a:solidFill>
                            <a:schemeClr val="bg1"/>
                          </a:solidFill>
                          <a:latin typeface="Arial"/>
                          <a:ea typeface="Times New Roman"/>
                          <a:cs typeface="+mn-cs"/>
                        </a:rPr>
                        <a:t>6. Excessive erasures</a:t>
                      </a:r>
                    </a:p>
                  </a:txBody>
                  <a:tcPr marL="68580" marR="68580" marT="0" marB="0"/>
                </a:tc>
                <a:tc>
                  <a:txBody>
                    <a:bodyPr/>
                    <a:lstStyle/>
                    <a:p>
                      <a:endParaRPr lang="en-IN"/>
                    </a:p>
                  </a:txBody>
                  <a:tcPr/>
                </a:tc>
                <a:tc>
                  <a:txBody>
                    <a:bodyPr/>
                    <a:lstStyle/>
                    <a:p>
                      <a:endParaRPr lang="en-IN"/>
                    </a:p>
                  </a:txBody>
                  <a:tcPr/>
                </a:tc>
              </a:tr>
              <a:tr h="329330">
                <a:tc>
                  <a:txBody>
                    <a:bodyPr/>
                    <a:lstStyle/>
                    <a:p>
                      <a:pPr>
                        <a:lnSpc>
                          <a:spcPct val="115000"/>
                        </a:lnSpc>
                        <a:spcAft>
                          <a:spcPts val="0"/>
                        </a:spcAft>
                      </a:pPr>
                      <a:r>
                        <a:rPr lang="en-IN" sz="2000" b="0" kern="1200" dirty="0">
                          <a:solidFill>
                            <a:schemeClr val="bg1"/>
                          </a:solidFill>
                          <a:latin typeface="Arial"/>
                          <a:ea typeface="Times New Roman"/>
                          <a:cs typeface="+mn-cs"/>
                        </a:rPr>
                        <a:t>7. Mixed upper case and lower case letters</a:t>
                      </a:r>
                    </a:p>
                  </a:txBody>
                  <a:tcPr marL="68580" marR="68580" marT="0" marB="0"/>
                </a:tc>
                <a:tc>
                  <a:txBody>
                    <a:bodyPr/>
                    <a:lstStyle/>
                    <a:p>
                      <a:endParaRPr lang="en-IN"/>
                    </a:p>
                  </a:txBody>
                  <a:tcPr/>
                </a:tc>
                <a:tc>
                  <a:txBody>
                    <a:bodyPr/>
                    <a:lstStyle/>
                    <a:p>
                      <a:endParaRPr lang="en-IN" dirty="0"/>
                    </a:p>
                  </a:txBody>
                  <a:tcPr/>
                </a:tc>
              </a:tr>
              <a:tr h="329330">
                <a:tc>
                  <a:txBody>
                    <a:bodyPr/>
                    <a:lstStyle/>
                    <a:p>
                      <a:pPr>
                        <a:lnSpc>
                          <a:spcPct val="115000"/>
                        </a:lnSpc>
                        <a:spcAft>
                          <a:spcPts val="0"/>
                        </a:spcAft>
                      </a:pPr>
                      <a:r>
                        <a:rPr lang="en-IN" sz="2000" b="0" kern="1200" dirty="0">
                          <a:solidFill>
                            <a:schemeClr val="bg1"/>
                          </a:solidFill>
                          <a:latin typeface="Arial"/>
                          <a:ea typeface="Times New Roman"/>
                          <a:cs typeface="+mn-cs"/>
                        </a:rPr>
                        <a:t>8. Inconsistent form and size of letters, or unfinished letters/ letter reversal</a:t>
                      </a:r>
                    </a:p>
                  </a:txBody>
                  <a:tcPr marL="68580" marR="68580" marT="0" marB="0"/>
                </a:tc>
                <a:tc>
                  <a:txBody>
                    <a:bodyPr/>
                    <a:lstStyle/>
                    <a:p>
                      <a:endParaRPr lang="en-IN"/>
                    </a:p>
                  </a:txBody>
                  <a:tcPr/>
                </a:tc>
                <a:tc>
                  <a:txBody>
                    <a:bodyPr/>
                    <a:lstStyle/>
                    <a:p>
                      <a:endParaRPr lang="en-IN" dirty="0"/>
                    </a:p>
                  </a:txBody>
                  <a:tcPr/>
                </a:tc>
              </a:tr>
              <a:tr h="329330">
                <a:tc>
                  <a:txBody>
                    <a:bodyPr/>
                    <a:lstStyle/>
                    <a:p>
                      <a:pPr>
                        <a:lnSpc>
                          <a:spcPct val="115000"/>
                        </a:lnSpc>
                        <a:spcAft>
                          <a:spcPts val="0"/>
                        </a:spcAft>
                      </a:pPr>
                      <a:r>
                        <a:rPr lang="en-IN" sz="2000" b="0" kern="1200" dirty="0">
                          <a:solidFill>
                            <a:schemeClr val="bg1"/>
                          </a:solidFill>
                          <a:latin typeface="Arial"/>
                          <a:ea typeface="Times New Roman"/>
                          <a:cs typeface="+mn-cs"/>
                        </a:rPr>
                        <a:t>9. Misuse of lines and margins</a:t>
                      </a:r>
                    </a:p>
                  </a:txBody>
                  <a:tcPr marL="68580" marR="68580" marT="0" marB="0"/>
                </a:tc>
                <a:tc>
                  <a:txBody>
                    <a:bodyPr/>
                    <a:lstStyle/>
                    <a:p>
                      <a:endParaRPr lang="en-IN"/>
                    </a:p>
                  </a:txBody>
                  <a:tcPr/>
                </a:tc>
                <a:tc>
                  <a:txBody>
                    <a:bodyPr/>
                    <a:lstStyle/>
                    <a:p>
                      <a:endParaRPr lang="en-IN" dirty="0"/>
                    </a:p>
                  </a:txBody>
                  <a:tcPr/>
                </a:tc>
              </a:tr>
              <a:tr h="329330">
                <a:tc>
                  <a:txBody>
                    <a:bodyPr/>
                    <a:lstStyle/>
                    <a:p>
                      <a:pPr>
                        <a:lnSpc>
                          <a:spcPct val="115000"/>
                        </a:lnSpc>
                        <a:spcAft>
                          <a:spcPts val="0"/>
                        </a:spcAft>
                      </a:pPr>
                      <a:r>
                        <a:rPr lang="en-IN" sz="2000" b="0" kern="1200" dirty="0">
                          <a:solidFill>
                            <a:schemeClr val="bg1"/>
                          </a:solidFill>
                          <a:latin typeface="Arial"/>
                          <a:ea typeface="Times New Roman"/>
                          <a:cs typeface="+mn-cs"/>
                        </a:rPr>
                        <a:t>10. Spelling mistakes</a:t>
                      </a:r>
                    </a:p>
                  </a:txBody>
                  <a:tcPr marL="68580" marR="68580" marT="0" marB="0"/>
                </a:tc>
                <a:tc>
                  <a:txBody>
                    <a:bodyPr/>
                    <a:lstStyle/>
                    <a:p>
                      <a:endParaRPr lang="en-IN"/>
                    </a:p>
                  </a:txBody>
                  <a:tcPr/>
                </a:tc>
                <a:tc>
                  <a:txBody>
                    <a:bodyPr/>
                    <a:lstStyle/>
                    <a:p>
                      <a:endParaRPr lang="en-IN" dirty="0"/>
                    </a:p>
                  </a:txBody>
                  <a:tcPr/>
                </a:tc>
              </a:tr>
              <a:tr h="329330">
                <a:tc>
                  <a:txBody>
                    <a:bodyPr/>
                    <a:lstStyle/>
                    <a:p>
                      <a:pPr>
                        <a:spcAft>
                          <a:spcPts val="0"/>
                        </a:spcAft>
                      </a:pPr>
                      <a:r>
                        <a:rPr lang="en-IN" sz="2000" b="0" kern="1200" dirty="0">
                          <a:solidFill>
                            <a:schemeClr val="bg1"/>
                          </a:solidFill>
                          <a:latin typeface="Arial"/>
                          <a:ea typeface="Times New Roman"/>
                          <a:cs typeface="+mn-cs"/>
                        </a:rPr>
                        <a:t>III. Mathematical Disability (</a:t>
                      </a:r>
                      <a:r>
                        <a:rPr lang="en-IN" sz="2000" b="0" kern="1200" dirty="0" err="1">
                          <a:solidFill>
                            <a:schemeClr val="bg1"/>
                          </a:solidFill>
                          <a:latin typeface="Arial"/>
                          <a:ea typeface="Times New Roman"/>
                          <a:cs typeface="+mn-cs"/>
                        </a:rPr>
                        <a:t>Discalculia</a:t>
                      </a:r>
                      <a:r>
                        <a:rPr lang="en-IN" sz="2000" b="0" kern="1200" dirty="0">
                          <a:solidFill>
                            <a:schemeClr val="bg1"/>
                          </a:solidFill>
                          <a:latin typeface="Arial"/>
                          <a:ea typeface="Times New Roman"/>
                          <a:cs typeface="+mn-cs"/>
                        </a:rPr>
                        <a:t>)</a:t>
                      </a:r>
                    </a:p>
                  </a:txBody>
                  <a:tcPr marL="68580" marR="68580" marT="0" marB="0">
                    <a:solidFill>
                      <a:schemeClr val="accent1"/>
                    </a:solidFill>
                  </a:tcPr>
                </a:tc>
                <a:tc>
                  <a:txBody>
                    <a:bodyPr/>
                    <a:lstStyle/>
                    <a:p>
                      <a:endParaRPr lang="en-IN"/>
                    </a:p>
                  </a:txBody>
                  <a:tcPr/>
                </a:tc>
                <a:tc>
                  <a:txBody>
                    <a:bodyPr/>
                    <a:lstStyle/>
                    <a:p>
                      <a:endParaRPr lang="en-IN" dirty="0"/>
                    </a:p>
                  </a:txBody>
                  <a:tcPr/>
                </a:tc>
              </a:tr>
              <a:tr h="329330">
                <a:tc>
                  <a:txBody>
                    <a:bodyPr/>
                    <a:lstStyle/>
                    <a:p>
                      <a:r>
                        <a:rPr lang="en-IN" sz="2000" b="0" kern="1200" dirty="0">
                          <a:solidFill>
                            <a:schemeClr val="bg1"/>
                          </a:solidFill>
                          <a:latin typeface="Arial"/>
                          <a:ea typeface="Times New Roman"/>
                          <a:cs typeface="+mn-cs"/>
                        </a:rPr>
                        <a:t>12. Does not recognize numerical symbols</a:t>
                      </a:r>
                    </a:p>
                  </a:txBody>
                  <a:tcPr marL="68580" marR="68580" marT="0" marB="0"/>
                </a:tc>
                <a:tc>
                  <a:txBody>
                    <a:bodyPr/>
                    <a:lstStyle/>
                    <a:p>
                      <a:endParaRPr lang="en-IN"/>
                    </a:p>
                  </a:txBody>
                  <a:tcPr/>
                </a:tc>
                <a:tc>
                  <a:txBody>
                    <a:bodyPr/>
                    <a:lstStyle/>
                    <a:p>
                      <a:endParaRPr lang="en-IN" dirty="0"/>
                    </a:p>
                  </a:txBody>
                  <a:tcPr/>
                </a:tc>
              </a:tr>
              <a:tr h="329330">
                <a:tc>
                  <a:txBody>
                    <a:bodyPr/>
                    <a:lstStyle/>
                    <a:p>
                      <a:pPr>
                        <a:spcAft>
                          <a:spcPts val="0"/>
                        </a:spcAft>
                      </a:pPr>
                      <a:r>
                        <a:rPr lang="en-IN" sz="2000" b="0" kern="1200" dirty="0">
                          <a:solidFill>
                            <a:schemeClr val="bg1"/>
                          </a:solidFill>
                          <a:latin typeface="Arial"/>
                          <a:ea typeface="Times New Roman"/>
                          <a:cs typeface="+mn-cs"/>
                        </a:rPr>
                        <a:t>13. Does not understand mathematical terms or signs.</a:t>
                      </a:r>
                    </a:p>
                  </a:txBody>
                  <a:tcPr marL="68580" marR="68580" marT="0" marB="0"/>
                </a:tc>
                <a:tc>
                  <a:txBody>
                    <a:bodyPr/>
                    <a:lstStyle/>
                    <a:p>
                      <a:endParaRPr lang="en-IN"/>
                    </a:p>
                  </a:txBody>
                  <a:tcPr/>
                </a:tc>
                <a:tc>
                  <a:txBody>
                    <a:bodyPr/>
                    <a:lstStyle/>
                    <a:p>
                      <a:endParaRPr lang="en-IN" dirty="0"/>
                    </a:p>
                  </a:txBody>
                  <a:tcPr/>
                </a:tc>
              </a:tr>
              <a:tr h="329330">
                <a:tc>
                  <a:txBody>
                    <a:bodyPr/>
                    <a:lstStyle/>
                    <a:p>
                      <a:r>
                        <a:rPr lang="en-IN" sz="2000" b="0" kern="1200" dirty="0">
                          <a:solidFill>
                            <a:schemeClr val="bg1"/>
                          </a:solidFill>
                          <a:latin typeface="Arial"/>
                          <a:ea typeface="Times New Roman"/>
                          <a:cs typeface="+mn-cs"/>
                        </a:rPr>
                        <a:t>14. Difficulty in carrying out standard arithmetic operations.</a:t>
                      </a:r>
                    </a:p>
                  </a:txBody>
                  <a:tcPr marL="68580" marR="68580" marT="0" marB="0"/>
                </a:tc>
                <a:tc>
                  <a:txBody>
                    <a:bodyPr/>
                    <a:lstStyle/>
                    <a:p>
                      <a:endParaRPr lang="en-IN"/>
                    </a:p>
                  </a:txBody>
                  <a:tcPr/>
                </a:tc>
                <a:tc>
                  <a:txBody>
                    <a:bodyPr/>
                    <a:lstStyle/>
                    <a:p>
                      <a:endParaRPr lang="en-IN"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714356"/>
            <a:ext cx="8143932" cy="3046988"/>
          </a:xfrm>
          <a:prstGeom prst="rect">
            <a:avLst/>
          </a:prstGeom>
        </p:spPr>
        <p:txBody>
          <a:bodyPr wrap="square">
            <a:spAutoFit/>
          </a:bodyPr>
          <a:lstStyle/>
          <a:p>
            <a:r>
              <a:rPr lang="en-IN" sz="2400" b="1" dirty="0" smtClean="0"/>
              <a:t>SLD Assessment (cont.)…</a:t>
            </a:r>
          </a:p>
          <a:p>
            <a:endParaRPr lang="en-IN" sz="2400" b="1" dirty="0" smtClean="0"/>
          </a:p>
          <a:p>
            <a:r>
              <a:rPr lang="en-IN" sz="2400" dirty="0" smtClean="0"/>
              <a:t>School Attendance:</a:t>
            </a:r>
          </a:p>
          <a:p>
            <a:endParaRPr lang="en-IN" sz="2400" dirty="0" smtClean="0"/>
          </a:p>
          <a:p>
            <a:r>
              <a:rPr lang="en-IN" sz="2400" dirty="0" smtClean="0"/>
              <a:t>Changes in School/ Medium of Instruction:</a:t>
            </a:r>
          </a:p>
          <a:p>
            <a:endParaRPr lang="en-IN" sz="2400" dirty="0" smtClean="0"/>
          </a:p>
          <a:p>
            <a:r>
              <a:rPr lang="en-IN" sz="2400" dirty="0" smtClean="0"/>
              <a:t>Presence of ADHD:</a:t>
            </a:r>
          </a:p>
          <a:p>
            <a:endParaRPr lang="en-IN"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856984" cy="1584176"/>
          </a:xfrm>
        </p:spPr>
        <p:txBody>
          <a:bodyPr>
            <a:normAutofit/>
          </a:bodyPr>
          <a:lstStyle/>
          <a:p>
            <a:pPr algn="l"/>
            <a:r>
              <a:rPr lang="en-IN" b="1" dirty="0" smtClean="0"/>
              <a:t>Identifying Attention Deficiency Hyperactive Disorder (ADHD)</a:t>
            </a:r>
            <a:endParaRPr lang="en-IN" b="1" dirty="0"/>
          </a:p>
        </p:txBody>
      </p:sp>
      <p:sp>
        <p:nvSpPr>
          <p:cNvPr id="3" name="Slide Number Placeholder 2"/>
          <p:cNvSpPr>
            <a:spLocks noGrp="1"/>
          </p:cNvSpPr>
          <p:nvPr>
            <p:ph type="sldNum" sz="quarter" idx="12"/>
          </p:nvPr>
        </p:nvSpPr>
        <p:spPr/>
        <p:txBody>
          <a:bodyPr/>
          <a:lstStyle/>
          <a:p>
            <a:fld id="{F42C4A4B-6EFE-42E2-BAF9-5D545D2F71FF}" type="slidenum">
              <a:rPr lang="en-IN" smtClean="0"/>
              <a:pPr/>
              <a:t>28</a:t>
            </a:fld>
            <a:endParaRPr lang="en-IN"/>
          </a:p>
        </p:txBody>
      </p:sp>
      <p:sp>
        <p:nvSpPr>
          <p:cNvPr id="4" name="Content Placeholder 3"/>
          <p:cNvSpPr>
            <a:spLocks noGrp="1"/>
          </p:cNvSpPr>
          <p:nvPr>
            <p:ph sz="quarter" idx="1"/>
          </p:nvPr>
        </p:nvSpPr>
        <p:spPr>
          <a:xfrm>
            <a:off x="251520" y="2060848"/>
            <a:ext cx="8435280" cy="3958952"/>
          </a:xfrm>
        </p:spPr>
        <p:txBody>
          <a:bodyPr>
            <a:normAutofit fontScale="85000" lnSpcReduction="20000"/>
          </a:bodyPr>
          <a:lstStyle/>
          <a:p>
            <a:pPr marL="0" indent="0">
              <a:buNone/>
            </a:pPr>
            <a:r>
              <a:rPr lang="en-IN" b="1" dirty="0" smtClean="0"/>
              <a:t>Lack of Attention:</a:t>
            </a:r>
          </a:p>
          <a:p>
            <a:r>
              <a:rPr lang="en-IN" dirty="0"/>
              <a:t>Often has trouble keeping attention on tasks or play activities.</a:t>
            </a:r>
          </a:p>
          <a:p>
            <a:r>
              <a:rPr lang="en-IN" dirty="0"/>
              <a:t>Often does not seem to listen when spoken to directly.</a:t>
            </a:r>
          </a:p>
          <a:p>
            <a:r>
              <a:rPr lang="en-IN" dirty="0"/>
              <a:t>Often does not follow instructions and fails to finish </a:t>
            </a:r>
            <a:r>
              <a:rPr lang="en-IN" dirty="0" smtClean="0"/>
              <a:t>schoolwork/ activity; moves on to something else.</a:t>
            </a:r>
          </a:p>
          <a:p>
            <a:r>
              <a:rPr lang="en-IN" dirty="0"/>
              <a:t>Often loses things needed for tasks and activities (e.g. toys, school assignments, pencils, books, or tools).</a:t>
            </a:r>
          </a:p>
          <a:p>
            <a:r>
              <a:rPr lang="en-IN" dirty="0"/>
              <a:t>Is often easily distracted.</a:t>
            </a:r>
          </a:p>
          <a:p>
            <a:r>
              <a:rPr lang="en-IN" dirty="0"/>
              <a:t>Is often forgetful in daily activities.</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xmlns="" val="36922182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29</a:t>
            </a:fld>
            <a:endParaRPr lang="en-IN"/>
          </a:p>
        </p:txBody>
      </p:sp>
      <p:sp>
        <p:nvSpPr>
          <p:cNvPr id="4" name="Content Placeholder 3"/>
          <p:cNvSpPr>
            <a:spLocks noGrp="1"/>
          </p:cNvSpPr>
          <p:nvPr>
            <p:ph sz="quarter" idx="1"/>
          </p:nvPr>
        </p:nvSpPr>
        <p:spPr>
          <a:xfrm>
            <a:off x="251520" y="404664"/>
            <a:ext cx="8435280" cy="5615136"/>
          </a:xfrm>
        </p:spPr>
        <p:txBody>
          <a:bodyPr>
            <a:normAutofit fontScale="77500" lnSpcReduction="20000"/>
          </a:bodyPr>
          <a:lstStyle/>
          <a:p>
            <a:pPr marL="0" indent="0">
              <a:buNone/>
            </a:pPr>
            <a:r>
              <a:rPr lang="en-IN" b="1" dirty="0" smtClean="0"/>
              <a:t>Hyperactivity:</a:t>
            </a:r>
          </a:p>
          <a:p>
            <a:r>
              <a:rPr lang="en-IN" dirty="0"/>
              <a:t>Often </a:t>
            </a:r>
            <a:r>
              <a:rPr lang="en-IN" dirty="0" smtClean="0"/>
              <a:t>restless/fidgets </a:t>
            </a:r>
            <a:r>
              <a:rPr lang="en-IN" dirty="0"/>
              <a:t>with hands or feet or squirms in seat.</a:t>
            </a:r>
          </a:p>
          <a:p>
            <a:r>
              <a:rPr lang="en-IN" dirty="0"/>
              <a:t>Often gets up from seat when remaining in seat is expected.</a:t>
            </a:r>
          </a:p>
          <a:p>
            <a:r>
              <a:rPr lang="en-IN" dirty="0" smtClean="0"/>
              <a:t>Excessive running/ climbing (more than other kids). </a:t>
            </a:r>
          </a:p>
          <a:p>
            <a:r>
              <a:rPr lang="en-IN" dirty="0" smtClean="0"/>
              <a:t>Often </a:t>
            </a:r>
            <a:r>
              <a:rPr lang="en-IN" dirty="0"/>
              <a:t>has trouble playing </a:t>
            </a:r>
            <a:r>
              <a:rPr lang="en-IN" dirty="0" smtClean="0"/>
              <a:t>rule-based games or </a:t>
            </a:r>
            <a:r>
              <a:rPr lang="en-IN" dirty="0"/>
              <a:t>enjoying leisure activities quietly.</a:t>
            </a:r>
          </a:p>
          <a:p>
            <a:r>
              <a:rPr lang="en-IN" dirty="0"/>
              <a:t>Is often "on the go" or often acts as if "driven by a motor."</a:t>
            </a:r>
          </a:p>
          <a:p>
            <a:pPr marL="0" indent="0">
              <a:buNone/>
            </a:pPr>
            <a:endParaRPr lang="en-IN" b="1" dirty="0" smtClean="0"/>
          </a:p>
          <a:p>
            <a:pPr marL="0" indent="0">
              <a:buNone/>
            </a:pPr>
            <a:r>
              <a:rPr lang="en-IN" b="1" dirty="0" smtClean="0"/>
              <a:t>Impulsivity:</a:t>
            </a:r>
            <a:endParaRPr lang="en-IN" b="1" dirty="0"/>
          </a:p>
          <a:p>
            <a:r>
              <a:rPr lang="en-IN" dirty="0"/>
              <a:t>Often has trouble waiting one's turn.</a:t>
            </a:r>
          </a:p>
          <a:p>
            <a:r>
              <a:rPr lang="en-IN" dirty="0"/>
              <a:t>Often interrupts or intrudes on </a:t>
            </a:r>
            <a:r>
              <a:rPr lang="en-IN" dirty="0" smtClean="0"/>
              <a:t>others. (pushing/poking/hitting…).</a:t>
            </a:r>
          </a:p>
          <a:p>
            <a:r>
              <a:rPr lang="en-IN" dirty="0" smtClean="0"/>
              <a:t>Impaired social judgement/ hasty decisions without due thought (older children).</a:t>
            </a:r>
            <a:endParaRPr lang="en-IN" dirty="0"/>
          </a:p>
          <a:p>
            <a:pPr marL="0" indent="0">
              <a:buNone/>
            </a:pPr>
            <a:endParaRPr lang="en-IN" dirty="0"/>
          </a:p>
        </p:txBody>
      </p:sp>
    </p:spTree>
    <p:extLst>
      <p:ext uri="{BB962C8B-B14F-4D97-AF65-F5344CB8AC3E}">
        <p14:creationId xmlns:p14="http://schemas.microsoft.com/office/powerpoint/2010/main" xmlns="" val="854279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F42C4A4B-6EFE-42E2-BAF9-5D545D2F71FF}" type="slidenum">
              <a:rPr lang="en-IN" smtClean="0"/>
              <a:pPr/>
              <a:t>3</a:t>
            </a:fld>
            <a:endParaRPr lang="en-IN"/>
          </a:p>
        </p:txBody>
      </p:sp>
      <p:grpSp>
        <p:nvGrpSpPr>
          <p:cNvPr id="2" name="Group 5"/>
          <p:cNvGrpSpPr/>
          <p:nvPr/>
        </p:nvGrpSpPr>
        <p:grpSpPr>
          <a:xfrm>
            <a:off x="251520" y="1412776"/>
            <a:ext cx="8712968" cy="4176464"/>
            <a:chOff x="0" y="0"/>
            <a:chExt cx="7703065" cy="2941164"/>
          </a:xfrm>
        </p:grpSpPr>
        <p:sp>
          <p:nvSpPr>
            <p:cNvPr id="7" name="Oval 6"/>
            <p:cNvSpPr/>
            <p:nvPr/>
          </p:nvSpPr>
          <p:spPr>
            <a:xfrm>
              <a:off x="2018581" y="0"/>
              <a:ext cx="3570605" cy="114681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2000" b="1" dirty="0">
                  <a:effectLst/>
                  <a:latin typeface="Arial"/>
                  <a:ea typeface="Calibri"/>
                </a:rPr>
                <a:t>Key Areas for Child Development</a:t>
              </a:r>
              <a:endParaRPr lang="en-IN" sz="1100" b="1" dirty="0">
                <a:effectLst/>
                <a:latin typeface="Arial"/>
                <a:ea typeface="Calibri"/>
              </a:endParaRPr>
            </a:p>
          </p:txBody>
        </p:sp>
        <p:sp>
          <p:nvSpPr>
            <p:cNvPr id="8" name="Oval 7"/>
            <p:cNvSpPr/>
            <p:nvPr/>
          </p:nvSpPr>
          <p:spPr>
            <a:xfrm>
              <a:off x="690113" y="1854679"/>
              <a:ext cx="1543685" cy="1086485"/>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effectLst/>
                  <a:latin typeface="Arial"/>
                  <a:ea typeface="Calibri"/>
                </a:rPr>
                <a:t>Social</a:t>
              </a:r>
              <a:endParaRPr lang="en-IN" sz="1100">
                <a:effectLst/>
                <a:latin typeface="Arial"/>
                <a:ea typeface="Calibri"/>
              </a:endParaRPr>
            </a:p>
          </p:txBody>
        </p:sp>
        <p:sp>
          <p:nvSpPr>
            <p:cNvPr id="9" name="Oval 8"/>
            <p:cNvSpPr/>
            <p:nvPr/>
          </p:nvSpPr>
          <p:spPr>
            <a:xfrm>
              <a:off x="2372264" y="1854679"/>
              <a:ext cx="1880139"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Language</a:t>
              </a:r>
              <a:endParaRPr lang="en-IN" sz="1100">
                <a:effectLst/>
                <a:latin typeface="Arial"/>
                <a:ea typeface="Calibri"/>
              </a:endParaRPr>
            </a:p>
          </p:txBody>
        </p:sp>
        <p:sp>
          <p:nvSpPr>
            <p:cNvPr id="10" name="Oval 9"/>
            <p:cNvSpPr/>
            <p:nvPr/>
          </p:nvSpPr>
          <p:spPr>
            <a:xfrm>
              <a:off x="4399472" y="1751162"/>
              <a:ext cx="1794198"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Cognitive</a:t>
              </a:r>
              <a:endParaRPr lang="en-IN" sz="1100">
                <a:effectLst/>
                <a:latin typeface="Arial"/>
                <a:ea typeface="Calibri"/>
              </a:endParaRPr>
            </a:p>
          </p:txBody>
        </p:sp>
        <p:sp>
          <p:nvSpPr>
            <p:cNvPr id="11" name="Oval 10"/>
            <p:cNvSpPr/>
            <p:nvPr/>
          </p:nvSpPr>
          <p:spPr>
            <a:xfrm>
              <a:off x="0" y="681486"/>
              <a:ext cx="163004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Physical</a:t>
              </a:r>
              <a:endParaRPr lang="en-IN" sz="1100">
                <a:effectLst/>
                <a:latin typeface="Arial"/>
                <a:ea typeface="Calibri"/>
              </a:endParaRPr>
            </a:p>
          </p:txBody>
        </p:sp>
        <p:sp>
          <p:nvSpPr>
            <p:cNvPr id="12" name="Oval 11"/>
            <p:cNvSpPr/>
            <p:nvPr/>
          </p:nvSpPr>
          <p:spPr>
            <a:xfrm>
              <a:off x="5822830" y="862641"/>
              <a:ext cx="1880235" cy="1086485"/>
            </a:xfrm>
            <a:prstGeom prst="ellipse">
              <a:avLst/>
            </a:prstGeom>
            <a:solidFill>
              <a:schemeClr val="accent2">
                <a:lumMod val="75000"/>
              </a:schemeClr>
            </a:solidFill>
            <a:ln w="25400" cap="flat" cmpd="sng" algn="ctr">
              <a:solidFill>
                <a:srgbClr val="4F81BD">
                  <a:shade val="50000"/>
                </a:srgbClr>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n-IN" sz="1800">
                  <a:solidFill>
                    <a:srgbClr val="FFFFFF"/>
                  </a:solidFill>
                  <a:effectLst/>
                  <a:latin typeface="Arial"/>
                  <a:ea typeface="Calibri"/>
                </a:rPr>
                <a:t>Emotional</a:t>
              </a:r>
              <a:endParaRPr lang="en-IN" sz="1100">
                <a:effectLst/>
                <a:latin typeface="Arial"/>
                <a:ea typeface="Calibri"/>
              </a:endParaRPr>
            </a:p>
          </p:txBody>
        </p:sp>
        <p:cxnSp>
          <p:nvCxnSpPr>
            <p:cNvPr id="13" name="Straight Arrow Connector 12"/>
            <p:cNvCxnSpPr/>
            <p:nvPr/>
          </p:nvCxnSpPr>
          <p:spPr>
            <a:xfrm flipH="1">
              <a:off x="1552755" y="750498"/>
              <a:ext cx="534837" cy="250166"/>
            </a:xfrm>
            <a:prstGeom prst="straightConnector1">
              <a:avLst/>
            </a:prstGeom>
            <a:ln w="50800" cmpd="sng">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H="1">
              <a:off x="1828800" y="1000664"/>
              <a:ext cx="759124" cy="923637"/>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H="1">
              <a:off x="3536830" y="1147313"/>
              <a:ext cx="103517" cy="70786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4804913" y="1061049"/>
              <a:ext cx="258792" cy="706922"/>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477773" y="672860"/>
              <a:ext cx="577970" cy="388189"/>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xmlns="" val="41444726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844824"/>
          </a:xfrm>
        </p:spPr>
        <p:txBody>
          <a:bodyPr>
            <a:normAutofit fontScale="90000"/>
          </a:bodyPr>
          <a:lstStyle/>
          <a:p>
            <a:pPr algn="l"/>
            <a:r>
              <a:rPr lang="en-IN" b="1" dirty="0" smtClean="0"/>
              <a:t>Distinguishing between Mild Global Intellectual Disability and Specific Learning Disability</a:t>
            </a:r>
            <a:endParaRPr lang="en-IN" b="1" dirty="0"/>
          </a:p>
        </p:txBody>
      </p:sp>
      <p:sp>
        <p:nvSpPr>
          <p:cNvPr id="3" name="Content Placeholder 2"/>
          <p:cNvSpPr>
            <a:spLocks noGrp="1"/>
          </p:cNvSpPr>
          <p:nvPr>
            <p:ph idx="1"/>
          </p:nvPr>
        </p:nvSpPr>
        <p:spPr>
          <a:xfrm>
            <a:off x="467544" y="1844824"/>
            <a:ext cx="8229600" cy="4525963"/>
          </a:xfrm>
        </p:spPr>
        <p:txBody>
          <a:bodyPr>
            <a:normAutofit lnSpcReduction="10000"/>
          </a:bodyPr>
          <a:lstStyle/>
          <a:p>
            <a:r>
              <a:rPr lang="en-IN" dirty="0" smtClean="0"/>
              <a:t>Child cannot read and write and also finds it difficult to comprehend/ communicate and has difficulty performing other developmental tasks. Child also has limited social intelligence.</a:t>
            </a:r>
          </a:p>
          <a:p>
            <a:pPr marL="0" indent="0" algn="ctr">
              <a:buNone/>
            </a:pPr>
            <a:r>
              <a:rPr lang="en-IN" b="1" dirty="0" smtClean="0"/>
              <a:t>versus</a:t>
            </a:r>
          </a:p>
          <a:p>
            <a:r>
              <a:rPr lang="en-IN" dirty="0" smtClean="0"/>
              <a:t>Child cannot read and write but comprehends instructions, communicates well verbally and performs all other developmental tasks/ activities. Child has normal social intelligence.</a:t>
            </a:r>
          </a:p>
          <a:p>
            <a:endParaRPr lang="en-IN" dirty="0"/>
          </a:p>
        </p:txBody>
      </p:sp>
    </p:spTree>
    <p:extLst>
      <p:ext uri="{BB962C8B-B14F-4D97-AF65-F5344CB8AC3E}">
        <p14:creationId xmlns:p14="http://schemas.microsoft.com/office/powerpoint/2010/main" xmlns="" val="40394122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28604"/>
            <a:ext cx="8715436" cy="6143668"/>
          </a:xfrm>
        </p:spPr>
        <p:txBody>
          <a:bodyPr>
            <a:normAutofit fontScale="85000" lnSpcReduction="10000"/>
          </a:bodyPr>
          <a:lstStyle/>
          <a:p>
            <a:pPr>
              <a:buNone/>
            </a:pPr>
            <a:r>
              <a:rPr lang="en-IN" dirty="0" smtClean="0"/>
              <a:t>Ask the teacher:</a:t>
            </a:r>
          </a:p>
          <a:p>
            <a:r>
              <a:rPr lang="en-IN" dirty="0" smtClean="0"/>
              <a:t>Other than reading and writing, are the child’s behaviours and abilities like that of other children her age?</a:t>
            </a:r>
          </a:p>
          <a:p>
            <a:r>
              <a:rPr lang="en-IN" dirty="0" smtClean="0"/>
              <a:t>Does the child seem slower to respond/ more dull than other children in all school/ class activities?</a:t>
            </a:r>
          </a:p>
          <a:p>
            <a:r>
              <a:rPr lang="en-IN" dirty="0" smtClean="0"/>
              <a:t>Are the child’s oral skills much higher than her reading/written skills? </a:t>
            </a:r>
          </a:p>
          <a:p>
            <a:pPr>
              <a:buNone/>
            </a:pPr>
            <a:r>
              <a:rPr lang="en-IN" dirty="0" smtClean="0"/>
              <a:t>Ask the child some questions to test her general intelligence:</a:t>
            </a:r>
          </a:p>
          <a:p>
            <a:r>
              <a:rPr lang="en-IN" dirty="0" smtClean="0"/>
              <a:t>What was the last film you saw? Tell me what the story was.</a:t>
            </a:r>
          </a:p>
          <a:p>
            <a:r>
              <a:rPr lang="en-IN" dirty="0" smtClean="0"/>
              <a:t>What is your best subject? What was the last lesson about?</a:t>
            </a:r>
          </a:p>
          <a:p>
            <a:r>
              <a:rPr lang="en-IN" dirty="0" smtClean="0"/>
              <a:t>For what kind of illnesses do people go to hospitals?</a:t>
            </a:r>
          </a:p>
          <a:p>
            <a:r>
              <a:rPr lang="en-IN" dirty="0" smtClean="0"/>
              <a:t>What kind of work does your father/ mother do? (Details?)</a:t>
            </a:r>
          </a:p>
          <a:p>
            <a:endParaRPr lang="en-IN" dirty="0" smtClean="0"/>
          </a:p>
          <a:p>
            <a:pPr>
              <a:buNone/>
            </a:pPr>
            <a:endParaRPr lang="en-IN" dirty="0" smtClean="0"/>
          </a:p>
          <a:p>
            <a:pPr>
              <a:buNone/>
            </a:pPr>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929718" cy="1143000"/>
          </a:xfrm>
        </p:spPr>
        <p:txBody>
          <a:bodyPr>
            <a:normAutofit fontScale="90000"/>
          </a:bodyPr>
          <a:lstStyle/>
          <a:p>
            <a:r>
              <a:rPr lang="en-IN" dirty="0" smtClean="0"/>
              <a:t>How to Tell When Learning Problems are due to Emotional Issues</a:t>
            </a:r>
            <a:endParaRPr lang="en-IN" dirty="0"/>
          </a:p>
        </p:txBody>
      </p:sp>
      <p:sp>
        <p:nvSpPr>
          <p:cNvPr id="3" name="Content Placeholder 2"/>
          <p:cNvSpPr>
            <a:spLocks noGrp="1"/>
          </p:cNvSpPr>
          <p:nvPr>
            <p:ph idx="1"/>
          </p:nvPr>
        </p:nvSpPr>
        <p:spPr>
          <a:xfrm>
            <a:off x="214282" y="1357298"/>
            <a:ext cx="8715436" cy="5286412"/>
          </a:xfrm>
        </p:spPr>
        <p:txBody>
          <a:bodyPr/>
          <a:lstStyle/>
          <a:p>
            <a:r>
              <a:rPr lang="en-IN" dirty="0" smtClean="0"/>
              <a:t>When the learning problems are of recent onset.</a:t>
            </a:r>
          </a:p>
          <a:p>
            <a:r>
              <a:rPr lang="en-IN" dirty="0" smtClean="0"/>
              <a:t>When the school system is aware an event has occurred in the child’s life (life change/ trauma).</a:t>
            </a:r>
          </a:p>
          <a:p>
            <a:r>
              <a:rPr lang="en-IN" dirty="0" smtClean="0"/>
              <a:t>There is disclosure of emotional issues.</a:t>
            </a:r>
          </a:p>
          <a:p>
            <a:r>
              <a:rPr lang="en-IN" dirty="0" smtClean="0"/>
              <a:t>There are </a:t>
            </a:r>
            <a:r>
              <a:rPr lang="en-IN" dirty="0" err="1" smtClean="0"/>
              <a:t>behavioral</a:t>
            </a:r>
            <a:r>
              <a:rPr lang="en-IN" dirty="0" smtClean="0"/>
              <a:t> indicators such as withdrawal, weepiness, anxiety.</a:t>
            </a:r>
          </a:p>
          <a:p>
            <a:r>
              <a:rPr lang="en-IN" dirty="0" smtClean="0"/>
              <a:t>In a better state of well-being, the child is able to perform well (variability in performance).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457200"/>
            <a:ext cx="7772400" cy="990600"/>
          </a:xfrm>
        </p:spPr>
        <p:txBody>
          <a:bodyPr>
            <a:normAutofit/>
          </a:bodyPr>
          <a:lstStyle/>
          <a:p>
            <a:pPr eaLnBrk="1" hangingPunct="1">
              <a:defRPr/>
            </a:pPr>
            <a:r>
              <a:rPr lang="en-US" dirty="0" smtClean="0"/>
              <a:t>TEACHER/PARENT COUNSELLING</a:t>
            </a:r>
          </a:p>
        </p:txBody>
      </p:sp>
      <p:sp>
        <p:nvSpPr>
          <p:cNvPr id="47107" name="Rectangle 3"/>
          <p:cNvSpPr>
            <a:spLocks noGrp="1" noChangeArrowheads="1"/>
          </p:cNvSpPr>
          <p:nvPr>
            <p:ph type="body" idx="1"/>
          </p:nvPr>
        </p:nvSpPr>
        <p:spPr>
          <a:xfrm>
            <a:off x="685800" y="1524000"/>
            <a:ext cx="7772400" cy="4419600"/>
          </a:xfrm>
        </p:spPr>
        <p:txBody>
          <a:bodyPr/>
          <a:lstStyle/>
          <a:p>
            <a:pPr eaLnBrk="1" hangingPunct="1">
              <a:lnSpc>
                <a:spcPct val="90000"/>
              </a:lnSpc>
              <a:defRPr/>
            </a:pPr>
            <a:r>
              <a:rPr lang="en-US" sz="3600" dirty="0" smtClean="0"/>
              <a:t>Conveying diagnosis</a:t>
            </a:r>
          </a:p>
          <a:p>
            <a:pPr eaLnBrk="1" hangingPunct="1">
              <a:lnSpc>
                <a:spcPct val="90000"/>
              </a:lnSpc>
              <a:defRPr/>
            </a:pPr>
            <a:r>
              <a:rPr lang="en-US" sz="3600" dirty="0" smtClean="0"/>
              <a:t>Acceptance</a:t>
            </a:r>
          </a:p>
          <a:p>
            <a:pPr eaLnBrk="1" hangingPunct="1">
              <a:lnSpc>
                <a:spcPct val="90000"/>
              </a:lnSpc>
              <a:defRPr/>
            </a:pPr>
            <a:r>
              <a:rPr lang="en-US" sz="3600" dirty="0" smtClean="0"/>
              <a:t>Supportive</a:t>
            </a:r>
          </a:p>
          <a:p>
            <a:pPr eaLnBrk="1" hangingPunct="1">
              <a:lnSpc>
                <a:spcPct val="90000"/>
              </a:lnSpc>
              <a:defRPr/>
            </a:pPr>
            <a:r>
              <a:rPr lang="en-US" sz="3600" dirty="0" smtClean="0"/>
              <a:t>Many sessions</a:t>
            </a:r>
          </a:p>
          <a:p>
            <a:pPr eaLnBrk="1" hangingPunct="1">
              <a:lnSpc>
                <a:spcPct val="90000"/>
              </a:lnSpc>
              <a:defRPr/>
            </a:pPr>
            <a:r>
              <a:rPr lang="en-US" sz="3600" dirty="0" smtClean="0"/>
              <a:t>Reading material</a:t>
            </a:r>
          </a:p>
          <a:p>
            <a:pPr eaLnBrk="1" hangingPunct="1">
              <a:lnSpc>
                <a:spcPct val="90000"/>
              </a:lnSpc>
              <a:defRPr/>
            </a:pPr>
            <a:r>
              <a:rPr lang="en-US" sz="3600" dirty="0" smtClean="0"/>
              <a:t>Avoid ridicule, blame</a:t>
            </a:r>
          </a:p>
          <a:p>
            <a:pPr eaLnBrk="1" hangingPunct="1">
              <a:lnSpc>
                <a:spcPct val="90000"/>
              </a:lnSpc>
              <a:defRPr/>
            </a:pPr>
            <a:r>
              <a:rPr lang="en-US" sz="3600" dirty="0" smtClean="0"/>
              <a:t>Develop talents, assets, and potentials</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200" y="277813"/>
            <a:ext cx="8229600" cy="876300"/>
          </a:xfrm>
        </p:spPr>
        <p:txBody>
          <a:bodyPr/>
          <a:lstStyle/>
          <a:p>
            <a:pPr eaLnBrk="1" hangingPunct="1">
              <a:defRPr/>
            </a:pPr>
            <a:r>
              <a:rPr lang="en-US" sz="4000" dirty="0" smtClean="0"/>
              <a:t>DECISIONS ABOUT EDUCATION</a:t>
            </a:r>
          </a:p>
        </p:txBody>
      </p:sp>
      <p:sp>
        <p:nvSpPr>
          <p:cNvPr id="65539" name="Rectangle 3"/>
          <p:cNvSpPr>
            <a:spLocks noGrp="1" noChangeArrowheads="1"/>
          </p:cNvSpPr>
          <p:nvPr>
            <p:ph type="body" idx="1"/>
          </p:nvPr>
        </p:nvSpPr>
        <p:spPr>
          <a:xfrm>
            <a:off x="685800" y="1676400"/>
            <a:ext cx="7772400" cy="4419600"/>
          </a:xfrm>
        </p:spPr>
        <p:txBody>
          <a:bodyPr/>
          <a:lstStyle/>
          <a:p>
            <a:pPr eaLnBrk="1" hangingPunct="1">
              <a:defRPr/>
            </a:pPr>
            <a:r>
              <a:rPr lang="en-US" smtClean="0"/>
              <a:t>Age, Severity, gap, medium, syllabus</a:t>
            </a:r>
          </a:p>
          <a:p>
            <a:pPr eaLnBrk="1" hangingPunct="1">
              <a:defRPr/>
            </a:pPr>
            <a:r>
              <a:rPr lang="en-US" smtClean="0"/>
              <a:t>Resources available</a:t>
            </a:r>
          </a:p>
          <a:p>
            <a:pPr eaLnBrk="1" hangingPunct="1">
              <a:defRPr/>
            </a:pPr>
            <a:r>
              <a:rPr lang="en-US" smtClean="0"/>
              <a:t>NIOS</a:t>
            </a:r>
          </a:p>
          <a:p>
            <a:pPr eaLnBrk="1" hangingPunct="1">
              <a:defRPr/>
            </a:pPr>
            <a:r>
              <a:rPr lang="en-US" smtClean="0"/>
              <a:t>Extra inputs</a:t>
            </a:r>
          </a:p>
          <a:p>
            <a:pPr eaLnBrk="1" hangingPunct="1">
              <a:defRPr/>
            </a:pPr>
            <a:r>
              <a:rPr lang="en-US" smtClean="0"/>
              <a:t>Remediation</a:t>
            </a:r>
          </a:p>
          <a:p>
            <a:pPr eaLnBrk="1" hangingPunct="1">
              <a:defRPr/>
            </a:pPr>
            <a:r>
              <a:rPr lang="en-US" smtClean="0"/>
              <a:t>Exemption</a:t>
            </a:r>
          </a:p>
          <a:p>
            <a:pPr eaLnBrk="1" hangingPunct="1">
              <a:defRPr/>
            </a:pPr>
            <a:r>
              <a:rPr lang="en-US" smtClean="0"/>
              <a:t>Change of school</a:t>
            </a:r>
          </a:p>
          <a:p>
            <a:pPr eaLnBrk="1" hangingPunct="1">
              <a:defRPr/>
            </a:pPr>
            <a:endParaRPr lang="en-US" smtClean="0"/>
          </a:p>
          <a:p>
            <a:pPr eaLnBrk="1" hangingPunct="1">
              <a:defRPr/>
            </a:pPr>
            <a:endParaRPr lang="en-US" smtClean="0"/>
          </a:p>
          <a:p>
            <a:pPr eaLnBrk="1" hangingPunct="1">
              <a:defRPr/>
            </a:pPr>
            <a:endParaRPr lang="en-US" sz="2800" smtClean="0"/>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533400"/>
            <a:ext cx="7772400" cy="990600"/>
          </a:xfrm>
        </p:spPr>
        <p:txBody>
          <a:bodyPr/>
          <a:lstStyle/>
          <a:p>
            <a:pPr eaLnBrk="1" hangingPunct="1">
              <a:defRPr/>
            </a:pPr>
            <a:r>
              <a:rPr lang="en-US" smtClean="0"/>
              <a:t>CHILD COUNSELLING</a:t>
            </a:r>
          </a:p>
        </p:txBody>
      </p:sp>
      <p:sp>
        <p:nvSpPr>
          <p:cNvPr id="63491" name="Rectangle 3"/>
          <p:cNvSpPr>
            <a:spLocks noGrp="1" noChangeArrowheads="1"/>
          </p:cNvSpPr>
          <p:nvPr>
            <p:ph type="body" idx="1"/>
          </p:nvPr>
        </p:nvSpPr>
        <p:spPr/>
        <p:txBody>
          <a:bodyPr/>
          <a:lstStyle/>
          <a:p>
            <a:pPr eaLnBrk="1" hangingPunct="1">
              <a:lnSpc>
                <a:spcPct val="90000"/>
              </a:lnSpc>
              <a:defRPr/>
            </a:pPr>
            <a:r>
              <a:rPr lang="en-US" smtClean="0"/>
              <a:t>Simple terms</a:t>
            </a:r>
          </a:p>
          <a:p>
            <a:pPr eaLnBrk="1" hangingPunct="1">
              <a:lnSpc>
                <a:spcPct val="90000"/>
              </a:lnSpc>
              <a:defRPr/>
            </a:pPr>
            <a:r>
              <a:rPr lang="en-US" smtClean="0"/>
              <a:t>Not the Child’s fault</a:t>
            </a:r>
          </a:p>
          <a:p>
            <a:pPr eaLnBrk="1" hangingPunct="1">
              <a:lnSpc>
                <a:spcPct val="90000"/>
              </a:lnSpc>
              <a:defRPr/>
            </a:pPr>
            <a:r>
              <a:rPr lang="en-US" smtClean="0"/>
              <a:t>Instill confidence</a:t>
            </a:r>
          </a:p>
          <a:p>
            <a:pPr eaLnBrk="1" hangingPunct="1">
              <a:lnSpc>
                <a:spcPct val="90000"/>
              </a:lnSpc>
              <a:defRPr/>
            </a:pPr>
            <a:r>
              <a:rPr lang="en-US" smtClean="0"/>
              <a:t>Emotional and Behavior problems to be handled</a:t>
            </a:r>
          </a:p>
          <a:p>
            <a:pPr eaLnBrk="1" hangingPunct="1">
              <a:lnSpc>
                <a:spcPct val="90000"/>
              </a:lnSpc>
              <a:defRPr/>
            </a:pPr>
            <a:r>
              <a:rPr lang="en-US" smtClean="0"/>
              <a:t>ENHANCE COPING SKILLS</a:t>
            </a:r>
          </a:p>
          <a:p>
            <a:pPr eaLnBrk="1" hangingPunct="1">
              <a:lnSpc>
                <a:spcPct val="90000"/>
              </a:lnSpc>
              <a:defRPr/>
            </a:pPr>
            <a:r>
              <a:rPr lang="en-US" smtClean="0"/>
              <a:t>Experiences of success</a:t>
            </a:r>
          </a:p>
          <a:p>
            <a:pPr eaLnBrk="1" hangingPunct="1">
              <a:lnSpc>
                <a:spcPct val="90000"/>
              </a:lnSpc>
              <a:defRPr/>
            </a:pPr>
            <a:r>
              <a:rPr lang="en-US" smtClean="0"/>
              <a:t>Self esteem enhancing tasks</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Text Box 4"/>
          <p:cNvSpPr txBox="1">
            <a:spLocks noChangeArrowheads="1"/>
          </p:cNvSpPr>
          <p:nvPr/>
        </p:nvSpPr>
        <p:spPr bwMode="auto">
          <a:xfrm>
            <a:off x="1431925" y="463550"/>
            <a:ext cx="4703763" cy="701675"/>
          </a:xfrm>
          <a:prstGeom prst="rect">
            <a:avLst/>
          </a:prstGeom>
          <a:noFill/>
          <a:ln w="9525">
            <a:noFill/>
            <a:miter lim="800000"/>
            <a:headEnd/>
            <a:tailEnd/>
          </a:ln>
        </p:spPr>
        <p:txBody>
          <a:bodyPr wrap="none">
            <a:spAutoFit/>
          </a:bodyPr>
          <a:lstStyle/>
          <a:p>
            <a:r>
              <a:rPr lang="en-US" sz="2000" b="1"/>
              <a:t>Personhood = Studenthood</a:t>
            </a:r>
          </a:p>
          <a:p>
            <a:r>
              <a:rPr lang="en-US" sz="2000" b="1"/>
              <a:t>So, Bad student = Bad person</a:t>
            </a:r>
            <a:r>
              <a:rPr lang="en-US" b="1"/>
              <a:t> !!</a:t>
            </a:r>
          </a:p>
        </p:txBody>
      </p:sp>
      <p:sp>
        <p:nvSpPr>
          <p:cNvPr id="67589" name="Text Box 5"/>
          <p:cNvSpPr txBox="1">
            <a:spLocks noChangeArrowheads="1"/>
          </p:cNvSpPr>
          <p:nvPr/>
        </p:nvSpPr>
        <p:spPr bwMode="auto">
          <a:xfrm>
            <a:off x="533400" y="1752600"/>
            <a:ext cx="8866188" cy="2990850"/>
          </a:xfrm>
          <a:prstGeom prst="rect">
            <a:avLst/>
          </a:prstGeom>
          <a:noFill/>
          <a:ln w="9525">
            <a:noFill/>
            <a:miter lim="800000"/>
            <a:headEnd/>
            <a:tailEnd/>
          </a:ln>
        </p:spPr>
        <p:txBody>
          <a:bodyPr>
            <a:spAutoFit/>
          </a:bodyPr>
          <a:lstStyle/>
          <a:p>
            <a:r>
              <a:rPr lang="en-US" sz="2800" b="1"/>
              <a:t>Identity</a:t>
            </a:r>
            <a:r>
              <a:rPr lang="en-US" b="1"/>
              <a:t> = girl/boy + daughter/son + sister/brother +</a:t>
            </a:r>
          </a:p>
          <a:p>
            <a:endParaRPr lang="en-US" b="1"/>
          </a:p>
          <a:p>
            <a:r>
              <a:rPr lang="en-US" b="1"/>
              <a:t>Cousin + niece/nephew + grandchild + citizen + Indian +</a:t>
            </a:r>
          </a:p>
          <a:p>
            <a:endParaRPr lang="en-US" b="1"/>
          </a:p>
          <a:p>
            <a:r>
              <a:rPr lang="en-US" b="1"/>
              <a:t>Bengali + hilsa rather than ruhi liker + nature watcher +</a:t>
            </a:r>
          </a:p>
          <a:p>
            <a:endParaRPr lang="en-US" b="1"/>
          </a:p>
          <a:p>
            <a:r>
              <a:rPr lang="en-US" b="1"/>
              <a:t>Sportsperson + music lover + singer + aggression hater +</a:t>
            </a:r>
          </a:p>
          <a:p>
            <a:endParaRPr lang="en-US" b="1"/>
          </a:p>
          <a:p>
            <a:r>
              <a:rPr lang="en-US" b="1"/>
              <a:t>Discodancer + helper + STUDENT +…+…+…</a:t>
            </a:r>
          </a:p>
          <a:p>
            <a:endParaRPr lang="en-US" b="1"/>
          </a:p>
        </p:txBody>
      </p:sp>
      <p:sp>
        <p:nvSpPr>
          <p:cNvPr id="67590" name="Text Box 6"/>
          <p:cNvSpPr txBox="1">
            <a:spLocks noChangeArrowheads="1"/>
          </p:cNvSpPr>
          <p:nvPr/>
        </p:nvSpPr>
        <p:spPr bwMode="auto">
          <a:xfrm>
            <a:off x="1812925" y="5334000"/>
            <a:ext cx="6873875" cy="731838"/>
          </a:xfrm>
          <a:prstGeom prst="rect">
            <a:avLst/>
          </a:prstGeom>
          <a:noFill/>
          <a:ln w="9525">
            <a:noFill/>
            <a:miter lim="800000"/>
            <a:headEnd/>
            <a:tailEnd/>
          </a:ln>
        </p:spPr>
        <p:txBody>
          <a:bodyPr>
            <a:spAutoFit/>
          </a:bodyPr>
          <a:lstStyle/>
          <a:p>
            <a:r>
              <a:rPr lang="en-US"/>
              <a:t>…</a:t>
            </a:r>
            <a:r>
              <a:rPr lang="en-US" b="1"/>
              <a:t>I am neither very gifted or intelligent,</a:t>
            </a:r>
          </a:p>
          <a:p>
            <a:r>
              <a:rPr lang="en-US" b="1"/>
              <a:t>Only very </a:t>
            </a:r>
            <a:r>
              <a:rPr lang="en-US" sz="2400" b="1"/>
              <a:t>curious</a:t>
            </a:r>
            <a:r>
              <a:rPr lang="en-US" b="1"/>
              <a:t> !!!</a:t>
            </a:r>
          </a:p>
        </p:txBody>
      </p:sp>
      <p:sp>
        <p:nvSpPr>
          <p:cNvPr id="25605" name="Line 7"/>
          <p:cNvSpPr>
            <a:spLocks noChangeShapeType="1"/>
          </p:cNvSpPr>
          <p:nvPr/>
        </p:nvSpPr>
        <p:spPr bwMode="auto">
          <a:xfrm flipV="1">
            <a:off x="2438400" y="914400"/>
            <a:ext cx="5943600" cy="685800"/>
          </a:xfrm>
          <a:prstGeom prst="line">
            <a:avLst/>
          </a:prstGeom>
          <a:noFill/>
          <a:ln w="9525">
            <a:solidFill>
              <a:schemeClr val="tx1"/>
            </a:solidFill>
            <a:round/>
            <a:headEnd/>
            <a:tailEnd/>
          </a:ln>
        </p:spPr>
        <p:txBody>
          <a:bodyPr/>
          <a:lstStyle/>
          <a:p>
            <a:endParaRPr lang="en-IN"/>
          </a:p>
        </p:txBody>
      </p:sp>
      <p:sp>
        <p:nvSpPr>
          <p:cNvPr id="25606" name="Line 8"/>
          <p:cNvSpPr>
            <a:spLocks noChangeShapeType="1"/>
          </p:cNvSpPr>
          <p:nvPr/>
        </p:nvSpPr>
        <p:spPr bwMode="auto">
          <a:xfrm>
            <a:off x="1371600" y="4648200"/>
            <a:ext cx="6781800" cy="838200"/>
          </a:xfrm>
          <a:prstGeom prst="line">
            <a:avLst/>
          </a:prstGeom>
          <a:noFill/>
          <a:ln w="9525">
            <a:solidFill>
              <a:schemeClr val="tx1"/>
            </a:solidFill>
            <a:round/>
            <a:headEnd/>
            <a:tailEnd/>
          </a:ln>
        </p:spPr>
        <p:txBody>
          <a:bodyPr/>
          <a:lstStyle/>
          <a:p>
            <a:endParaRPr lang="en-IN"/>
          </a:p>
        </p:txBody>
      </p:sp>
      <p:sp>
        <p:nvSpPr>
          <p:cNvPr id="25607" name="Line 9"/>
          <p:cNvSpPr>
            <a:spLocks noChangeShapeType="1"/>
          </p:cNvSpPr>
          <p:nvPr/>
        </p:nvSpPr>
        <p:spPr bwMode="auto">
          <a:xfrm>
            <a:off x="457200" y="838200"/>
            <a:ext cx="2667000" cy="838200"/>
          </a:xfrm>
          <a:prstGeom prst="line">
            <a:avLst/>
          </a:prstGeom>
          <a:noFill/>
          <a:ln w="9525">
            <a:solidFill>
              <a:schemeClr val="tx1"/>
            </a:solidFill>
            <a:round/>
            <a:headEnd/>
            <a:tailEnd/>
          </a:ln>
        </p:spPr>
        <p:txBody>
          <a:bodyPr/>
          <a:lstStyle/>
          <a:p>
            <a:endParaRPr lang="en-IN"/>
          </a:p>
        </p:txBody>
      </p:sp>
      <p:sp>
        <p:nvSpPr>
          <p:cNvPr id="25608" name="Line 10"/>
          <p:cNvSpPr>
            <a:spLocks noChangeShapeType="1"/>
          </p:cNvSpPr>
          <p:nvPr/>
        </p:nvSpPr>
        <p:spPr bwMode="auto">
          <a:xfrm flipH="1">
            <a:off x="228600" y="4648200"/>
            <a:ext cx="1981200" cy="762000"/>
          </a:xfrm>
          <a:prstGeom prst="line">
            <a:avLst/>
          </a:prstGeom>
          <a:noFill/>
          <a:ln w="9525">
            <a:solidFill>
              <a:schemeClr val="tx1"/>
            </a:solidFill>
            <a:round/>
            <a:headEnd/>
            <a:tailEnd/>
          </a:ln>
        </p:spPr>
        <p:txBody>
          <a:bodyPr/>
          <a:lstStyle/>
          <a:p>
            <a:endParaRPr lang="en-IN"/>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75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75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p:bldP spid="67589" grpId="0"/>
      <p:bldP spid="67590"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Case Studies</a:t>
            </a:r>
            <a:endParaRPr lang="en-IN" dirty="0"/>
          </a:p>
        </p:txBody>
      </p:sp>
      <p:sp>
        <p:nvSpPr>
          <p:cNvPr id="3" name="Content Placeholder 2"/>
          <p:cNvSpPr>
            <a:spLocks noGrp="1"/>
          </p:cNvSpPr>
          <p:nvPr>
            <p:ph idx="1"/>
          </p:nvPr>
        </p:nvSpPr>
        <p:spPr/>
        <p:txBody>
          <a:bodyPr/>
          <a:lstStyle/>
          <a:p>
            <a:pPr>
              <a:buNone/>
            </a:pPr>
            <a:r>
              <a:rPr lang="en-IN" b="1" dirty="0" smtClean="0"/>
              <a:t>Case 1: </a:t>
            </a:r>
          </a:p>
          <a:p>
            <a:r>
              <a:rPr lang="en-IN" dirty="0" err="1" smtClean="0"/>
              <a:t>Roshan</a:t>
            </a:r>
            <a:r>
              <a:rPr lang="en-IN" dirty="0" smtClean="0"/>
              <a:t> is 8 years old. His teachers say that he comprehends everything and he is very bright. However, he is never on his seat. Other children complain that he disturbs/ bothers them. But his academic performance is average.</a:t>
            </a:r>
            <a:endParaRPr lang="en-IN"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lstStyle/>
          <a:p>
            <a:pPr>
              <a:buNone/>
            </a:pPr>
            <a:r>
              <a:rPr lang="en-IN" dirty="0" smtClean="0"/>
              <a:t>Case 2:</a:t>
            </a:r>
          </a:p>
          <a:p>
            <a:pPr>
              <a:buNone/>
            </a:pPr>
            <a:r>
              <a:rPr lang="en-IN" dirty="0" err="1" smtClean="0"/>
              <a:t>Dakshayani</a:t>
            </a:r>
            <a:r>
              <a:rPr lang="en-IN" dirty="0" smtClean="0"/>
              <a:t> is 11 years old. She has recently shifted to this school and does not seem to grasp what is taught in class. During lunch break, she is found to be by herself. She does not seem to understand where different amenities in the school are. During the games period, she does not comprehend the rules of the game and prefers to play with younger children.</a:t>
            </a:r>
            <a:endParaRPr lang="en-IN"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5768997"/>
          </a:xfrm>
        </p:spPr>
        <p:txBody>
          <a:bodyPr/>
          <a:lstStyle/>
          <a:p>
            <a:pPr>
              <a:buNone/>
            </a:pPr>
            <a:r>
              <a:rPr lang="en-IN" dirty="0" smtClean="0"/>
              <a:t>Case 3: </a:t>
            </a:r>
          </a:p>
          <a:p>
            <a:pPr>
              <a:buNone/>
            </a:pPr>
            <a:r>
              <a:rPr lang="en-IN" dirty="0" smtClean="0"/>
              <a:t>Ayesha is 9 years old. She has a speech articulation problem. Her family says that she comprehends everything and participates in activities in school and home but that she cries easily, and that she is easily scared. She had writing problems until 2 years ago…but now she is able to write.</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5" y="116632"/>
            <a:ext cx="8229600" cy="778098"/>
          </a:xfrm>
        </p:spPr>
        <p:txBody>
          <a:bodyPr/>
          <a:lstStyle/>
          <a:p>
            <a:pPr algn="l"/>
            <a:r>
              <a:rPr lang="en-IN" b="1" dirty="0" smtClean="0"/>
              <a:t>Physical Development</a:t>
            </a:r>
            <a:endParaRPr lang="en-IN" b="1" dirty="0"/>
          </a:p>
        </p:txBody>
      </p:sp>
      <p:sp>
        <p:nvSpPr>
          <p:cNvPr id="3" name="Content Placeholder 2"/>
          <p:cNvSpPr>
            <a:spLocks noGrp="1"/>
          </p:cNvSpPr>
          <p:nvPr>
            <p:ph idx="1"/>
          </p:nvPr>
        </p:nvSpPr>
        <p:spPr/>
        <p:txBody>
          <a:bodyPr/>
          <a:lstStyle/>
          <a:p>
            <a:endParaRPr lang="en-IN" dirty="0"/>
          </a:p>
          <a:p>
            <a:pPr marL="0" indent="0">
              <a:buNone/>
            </a:pPr>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xmlns="" val="4004509653"/>
              </p:ext>
            </p:extLst>
          </p:nvPr>
        </p:nvGraphicFramePr>
        <p:xfrm>
          <a:off x="179512" y="859023"/>
          <a:ext cx="8712968" cy="5834070"/>
        </p:xfrm>
        <a:graphic>
          <a:graphicData uri="http://schemas.openxmlformats.org/drawingml/2006/table">
            <a:tbl>
              <a:tblPr firstRow="1" bandRow="1">
                <a:tableStyleId>{5C22544A-7EE6-4342-B048-85BDC9FD1C3A}</a:tableStyleId>
              </a:tblPr>
              <a:tblGrid>
                <a:gridCol w="4824536"/>
                <a:gridCol w="3888432"/>
              </a:tblGrid>
              <a:tr h="479000">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086133">
                <a:tc>
                  <a:txBody>
                    <a:bodyPr/>
                    <a:lstStyle/>
                    <a:p>
                      <a:pPr marL="0" indent="0">
                        <a:buNone/>
                      </a:pPr>
                      <a:r>
                        <a:rPr lang="en-IN" sz="2000" u="sng" dirty="0" smtClean="0"/>
                        <a:t>0 to 6 years:</a:t>
                      </a:r>
                    </a:p>
                    <a:p>
                      <a:pPr>
                        <a:buFont typeface="Arial" panose="020B0604020202020204" pitchFamily="34" charset="0"/>
                        <a:buChar char="•"/>
                      </a:pPr>
                      <a:r>
                        <a:rPr lang="en-IN" sz="2000" dirty="0" smtClean="0"/>
                        <a:t>Gross Motor Skills:  mobility, ability to handle objects</a:t>
                      </a:r>
                    </a:p>
                    <a:p>
                      <a:pPr>
                        <a:buFont typeface="Arial" panose="020B0604020202020204" pitchFamily="34" charset="0"/>
                        <a:buChar char="•"/>
                      </a:pPr>
                      <a:r>
                        <a:rPr lang="en-IN" sz="2000" dirty="0" smtClean="0"/>
                        <a:t>Fine Motor Skills: pre-writing skills, transfer functions, eye-hand coordination</a:t>
                      </a:r>
                    </a:p>
                    <a:p>
                      <a:pPr>
                        <a:buFont typeface="Arial" panose="020B0604020202020204" pitchFamily="34" charset="0"/>
                        <a:buChar char="•"/>
                      </a:pPr>
                      <a:r>
                        <a:rPr lang="en-IN" sz="2000" dirty="0" smtClean="0"/>
                        <a:t>Physical skills necessary self- help: buttoning, brushing, feeding etc.</a:t>
                      </a:r>
                      <a:endParaRPr lang="en-IN"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General growth and nutrition</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Physical activities/ play/ exercise</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Sensory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Fine-motor activities such as beading, colouring, buttoning…</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2000" dirty="0" smtClean="0"/>
                    </a:p>
                    <a:p>
                      <a:endParaRPr lang="en-IN" sz="2000" dirty="0"/>
                    </a:p>
                  </a:txBody>
                  <a:tcPr/>
                </a:tc>
              </a:tr>
              <a:tr h="1514590">
                <a:tc>
                  <a:txBody>
                    <a:bodyPr/>
                    <a:lstStyle/>
                    <a:p>
                      <a:pPr marL="0" indent="0">
                        <a:buNone/>
                      </a:pPr>
                      <a:r>
                        <a:rPr lang="en-IN" sz="2000" u="sng" dirty="0" smtClean="0"/>
                        <a:t>Ages 7+:</a:t>
                      </a:r>
                    </a:p>
                    <a:p>
                      <a:pPr marL="342900" indent="-342900">
                        <a:buFont typeface="Arial" panose="020B0604020202020204" pitchFamily="34" charset="0"/>
                        <a:buChar char="•"/>
                      </a:pPr>
                      <a:r>
                        <a:rPr lang="en-IN" sz="2000" dirty="0" smtClean="0"/>
                        <a:t>Continued physical growth</a:t>
                      </a:r>
                    </a:p>
                    <a:p>
                      <a:pPr marL="342900" indent="-342900">
                        <a:buFont typeface="Arial" panose="020B0604020202020204" pitchFamily="34" charset="0"/>
                        <a:buChar char="•"/>
                      </a:pPr>
                      <a:r>
                        <a:rPr lang="en-IN" sz="2000" dirty="0" smtClean="0"/>
                        <a:t>Full independence in self-care.</a:t>
                      </a:r>
                    </a:p>
                    <a:p>
                      <a:pPr marL="342900" indent="-342900">
                        <a:buFont typeface="Arial" panose="020B0604020202020204" pitchFamily="34" charset="0"/>
                        <a:buChar char="•"/>
                      </a:pPr>
                      <a:r>
                        <a:rPr lang="en-IN" sz="2000" dirty="0" smtClean="0"/>
                        <a:t>Fine motor tasks easily achieved.</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General growth and nutrition</a:t>
                      </a:r>
                    </a:p>
                    <a:p>
                      <a:pPr marL="0" marR="0" indent="0" algn="l" defTabSz="914400" rtl="0" eaLnBrk="1" fontAlgn="auto" latinLnBrk="0" hangingPunct="1">
                        <a:lnSpc>
                          <a:spcPct val="100000"/>
                        </a:lnSpc>
                        <a:spcBef>
                          <a:spcPts val="0"/>
                        </a:spcBef>
                        <a:spcAft>
                          <a:spcPts val="0"/>
                        </a:spcAft>
                        <a:buClrTx/>
                        <a:buSzTx/>
                        <a:buFontTx/>
                        <a:buNone/>
                        <a:tabLst/>
                        <a:defRPr/>
                      </a:pPr>
                      <a:r>
                        <a:rPr lang="en-IN" sz="2000" dirty="0" smtClean="0"/>
                        <a:t>Physical activities/ play/ exercise</a:t>
                      </a:r>
                    </a:p>
                    <a:p>
                      <a:endParaRPr lang="en-IN" sz="2000" dirty="0"/>
                    </a:p>
                  </a:txBody>
                  <a:tcPr/>
                </a:tc>
              </a:tr>
              <a:tr h="1514590">
                <a:tc>
                  <a:txBody>
                    <a:bodyPr/>
                    <a:lstStyle/>
                    <a:p>
                      <a:pPr marL="0" indent="0">
                        <a:buNone/>
                      </a:pPr>
                      <a:r>
                        <a:rPr lang="en-IN" sz="2000" u="sng" dirty="0" smtClean="0"/>
                        <a:t>Ages 13 to 18:</a:t>
                      </a:r>
                    </a:p>
                    <a:p>
                      <a:pPr marL="285750" indent="-285750">
                        <a:buFont typeface="Arial" panose="020B0604020202020204" pitchFamily="34" charset="0"/>
                        <a:buChar char="•"/>
                      </a:pPr>
                      <a:r>
                        <a:rPr lang="en-IN" sz="2000" dirty="0" smtClean="0"/>
                        <a:t>Development of secondary sexual characteristics.</a:t>
                      </a:r>
                    </a:p>
                    <a:p>
                      <a:pPr marL="285750" indent="-285750">
                        <a:buFont typeface="Arial" panose="020B0604020202020204" pitchFamily="34" charset="0"/>
                        <a:buChar char="•"/>
                      </a:pPr>
                      <a:r>
                        <a:rPr lang="en-IN" sz="2000" dirty="0" smtClean="0"/>
                        <a:t>Menstruation in girls.</a:t>
                      </a:r>
                    </a:p>
                    <a:p>
                      <a:endParaRPr lang="en-IN" sz="2000" dirty="0"/>
                    </a:p>
                  </a:txBody>
                  <a:tcPr/>
                </a:tc>
                <a:tc>
                  <a:txBody>
                    <a:bodyPr/>
                    <a:lstStyle/>
                    <a:p>
                      <a:r>
                        <a:rPr lang="en-IN" sz="2000" dirty="0" smtClean="0"/>
                        <a:t>Preparation for bodily changes/ education/ awareness.</a:t>
                      </a:r>
                      <a:endParaRPr lang="en-IN" sz="2000" dirty="0"/>
                    </a:p>
                  </a:txBody>
                  <a:tcPr/>
                </a:tc>
              </a:tr>
            </a:tbl>
          </a:graphicData>
        </a:graphic>
      </p:graphicFrame>
    </p:spTree>
    <p:extLst>
      <p:ext uri="{BB962C8B-B14F-4D97-AF65-F5344CB8AC3E}">
        <p14:creationId xmlns:p14="http://schemas.microsoft.com/office/powerpoint/2010/main" xmlns="" val="40994414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483245"/>
          </a:xfrm>
        </p:spPr>
        <p:txBody>
          <a:bodyPr/>
          <a:lstStyle/>
          <a:p>
            <a:pPr>
              <a:buNone/>
            </a:pPr>
            <a:r>
              <a:rPr lang="en-IN" dirty="0" smtClean="0"/>
              <a:t>Case 4:</a:t>
            </a:r>
          </a:p>
          <a:p>
            <a:pPr>
              <a:buNone/>
            </a:pPr>
            <a:r>
              <a:rPr lang="en-IN" dirty="0" err="1" smtClean="0"/>
              <a:t>Govir</a:t>
            </a:r>
            <a:r>
              <a:rPr lang="en-IN" dirty="0" smtClean="0"/>
              <a:t> is 15 years old. He is to take his SSLC exam soon. He has managed to pass 9</a:t>
            </a:r>
            <a:r>
              <a:rPr lang="en-IN" baseline="30000" dirty="0" smtClean="0"/>
              <a:t>th</a:t>
            </a:r>
            <a:r>
              <a:rPr lang="en-IN" dirty="0" smtClean="0"/>
              <a:t> standard but his teachers says that he has struggled to do so. Both parents and teachers say that his general knowledge are good. They also say that he is an exceedingly anxious child, often silent and unsure </a:t>
            </a:r>
            <a:r>
              <a:rPr lang="en-IN" smtClean="0"/>
              <a:t>of himself.</a:t>
            </a:r>
            <a:endParaRPr lang="en-IN" dirty="0" smtClean="0"/>
          </a:p>
          <a:p>
            <a:pPr>
              <a:buNone/>
            </a:pP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36712"/>
          </a:xfrm>
        </p:spPr>
        <p:txBody>
          <a:bodyPr/>
          <a:lstStyle/>
          <a:p>
            <a:pPr algn="l"/>
            <a:r>
              <a:rPr lang="en-IN" b="1" dirty="0" smtClean="0"/>
              <a:t>Language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952182786"/>
              </p:ext>
            </p:extLst>
          </p:nvPr>
        </p:nvGraphicFramePr>
        <p:xfrm>
          <a:off x="251520" y="836713"/>
          <a:ext cx="8784976" cy="5576181"/>
        </p:xfrm>
        <a:graphic>
          <a:graphicData uri="http://schemas.openxmlformats.org/drawingml/2006/table">
            <a:tbl>
              <a:tblPr firstRow="1" bandRow="1">
                <a:tableStyleId>{5C22544A-7EE6-4342-B048-85BDC9FD1C3A}</a:tableStyleId>
              </a:tblPr>
              <a:tblGrid>
                <a:gridCol w="4392488"/>
                <a:gridCol w="4392488"/>
              </a:tblGrid>
              <a:tr h="532305">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324609">
                <a:tc>
                  <a:txBody>
                    <a:bodyPr/>
                    <a:lstStyle/>
                    <a:p>
                      <a:pPr marL="0" indent="0">
                        <a:buNone/>
                      </a:pPr>
                      <a:r>
                        <a:rPr lang="en-IN" u="sng" dirty="0" smtClean="0"/>
                        <a:t>0 to 6 years:</a:t>
                      </a:r>
                    </a:p>
                    <a:p>
                      <a:r>
                        <a:rPr lang="en-IN" dirty="0" smtClean="0"/>
                        <a:t>Increase fund of words.</a:t>
                      </a:r>
                    </a:p>
                    <a:p>
                      <a:r>
                        <a:rPr lang="en-IN" dirty="0" smtClean="0"/>
                        <a:t>Ability to construct short sentences.</a:t>
                      </a:r>
                    </a:p>
                    <a:p>
                      <a:r>
                        <a:rPr lang="en-IN" dirty="0" smtClean="0"/>
                        <a:t>Express needs.</a:t>
                      </a:r>
                    </a:p>
                    <a:p>
                      <a:r>
                        <a:rPr lang="en-IN" dirty="0" smtClean="0"/>
                        <a:t>Ability to describe.</a:t>
                      </a:r>
                    </a:p>
                    <a:p>
                      <a:endParaRPr lang="en-IN" dirty="0"/>
                    </a:p>
                  </a:txBody>
                  <a:tcPr/>
                </a:tc>
                <a:tc>
                  <a:txBody>
                    <a:bodyPr/>
                    <a:lstStyle/>
                    <a:p>
                      <a:r>
                        <a:rPr lang="en-IN" dirty="0" smtClean="0"/>
                        <a:t>Naming and pointing games</a:t>
                      </a:r>
                    </a:p>
                    <a:p>
                      <a:r>
                        <a:rPr lang="en-IN" dirty="0" smtClean="0"/>
                        <a:t>Story telling</a:t>
                      </a:r>
                    </a:p>
                    <a:p>
                      <a:r>
                        <a:rPr lang="en-IN" dirty="0" smtClean="0"/>
                        <a:t>Phone games</a:t>
                      </a:r>
                    </a:p>
                    <a:p>
                      <a:r>
                        <a:rPr lang="en-IN" dirty="0" smtClean="0"/>
                        <a:t>Describing games (using pictures or real life observations/events or television clips)</a:t>
                      </a:r>
                    </a:p>
                    <a:p>
                      <a:r>
                        <a:rPr lang="en-IN" dirty="0" smtClean="0"/>
                        <a:t>Concept book/ flash cards</a:t>
                      </a:r>
                    </a:p>
                    <a:p>
                      <a:endParaRPr lang="en-IN" dirty="0"/>
                    </a:p>
                  </a:txBody>
                  <a:tcPr/>
                </a:tc>
              </a:tr>
              <a:tr h="1463565">
                <a:tc>
                  <a:txBody>
                    <a:bodyPr/>
                    <a:lstStyle/>
                    <a:p>
                      <a:pPr marL="0" indent="0">
                        <a:buNone/>
                      </a:pPr>
                      <a:r>
                        <a:rPr lang="en-IN" u="sng" dirty="0" smtClean="0"/>
                        <a:t>7 to 12 years:</a:t>
                      </a:r>
                    </a:p>
                    <a:p>
                      <a:r>
                        <a:rPr lang="en-IN" dirty="0" smtClean="0"/>
                        <a:t>Language used for higher levels of communication—to report experiences.</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Ability to communicate needs and experiences.</a:t>
                      </a:r>
                    </a:p>
                  </a:txBody>
                  <a:tcPr/>
                </a:tc>
                <a:tc>
                  <a:txBody>
                    <a:bodyPr/>
                    <a:lstStyle/>
                    <a:p>
                      <a:r>
                        <a:rPr lang="en-IN" dirty="0" smtClean="0"/>
                        <a:t>Opportunities to describe, to be heard, to share experiences.</a:t>
                      </a:r>
                    </a:p>
                    <a:p>
                      <a:r>
                        <a:rPr lang="en-IN" dirty="0" smtClean="0"/>
                        <a:t>Freedom to communicate needs.</a:t>
                      </a:r>
                      <a:endParaRPr lang="en-IN" dirty="0"/>
                    </a:p>
                  </a:txBody>
                  <a:tcPr/>
                </a:tc>
              </a:tr>
              <a:tr h="125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u="sng" dirty="0" smtClean="0"/>
                        <a:t>13 to 18 years:</a:t>
                      </a:r>
                    </a:p>
                    <a:p>
                      <a:r>
                        <a:rPr lang="en-IN" dirty="0" smtClean="0"/>
                        <a:t>Language used for complex</a:t>
                      </a:r>
                      <a:r>
                        <a:rPr lang="en-IN" baseline="0" dirty="0" smtClean="0"/>
                        <a:t> social transactions, incl. life skills like refusal skills/ assertive skills/ negotiation.</a:t>
                      </a:r>
                      <a:endParaRPr lang="en-IN" dirty="0"/>
                    </a:p>
                  </a:txBody>
                  <a:tcPr/>
                </a:tc>
                <a:tc>
                  <a:txBody>
                    <a:bodyPr/>
                    <a:lstStyle/>
                    <a:p>
                      <a:r>
                        <a:rPr lang="en-IN" dirty="0" smtClean="0"/>
                        <a:t>To process complex feelings and relationship dynamics.</a:t>
                      </a:r>
                    </a:p>
                    <a:p>
                      <a:r>
                        <a:rPr lang="en-IN" dirty="0" smtClean="0"/>
                        <a:t>To articulate opinions and choices.</a:t>
                      </a:r>
                      <a:endParaRPr lang="en-IN" dirty="0"/>
                    </a:p>
                  </a:txBody>
                  <a:tcPr/>
                </a:tc>
              </a:tr>
            </a:tbl>
          </a:graphicData>
        </a:graphic>
      </p:graphicFrame>
    </p:spTree>
    <p:extLst>
      <p:ext uri="{BB962C8B-B14F-4D97-AF65-F5344CB8AC3E}">
        <p14:creationId xmlns:p14="http://schemas.microsoft.com/office/powerpoint/2010/main" xmlns="" val="673644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92696"/>
          </a:xfrm>
        </p:spPr>
        <p:txBody>
          <a:bodyPr>
            <a:normAutofit fontScale="90000"/>
          </a:bodyPr>
          <a:lstStyle/>
          <a:p>
            <a:pPr algn="l"/>
            <a:r>
              <a:rPr lang="en-IN" b="1" dirty="0" smtClean="0"/>
              <a:t>Social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63094192"/>
              </p:ext>
            </p:extLst>
          </p:nvPr>
        </p:nvGraphicFramePr>
        <p:xfrm>
          <a:off x="108381" y="620689"/>
          <a:ext cx="9036496" cy="5843755"/>
        </p:xfrm>
        <a:graphic>
          <a:graphicData uri="http://schemas.openxmlformats.org/drawingml/2006/table">
            <a:tbl>
              <a:tblPr firstRow="1" bandRow="1">
                <a:tableStyleId>{5C22544A-7EE6-4342-B048-85BDC9FD1C3A}</a:tableStyleId>
              </a:tblPr>
              <a:tblGrid>
                <a:gridCol w="4463619"/>
                <a:gridCol w="4572877"/>
              </a:tblGrid>
              <a:tr h="395368">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1908015">
                <a:tc>
                  <a:txBody>
                    <a:bodyPr/>
                    <a:lstStyle/>
                    <a:p>
                      <a:pPr marL="0" indent="0">
                        <a:buNone/>
                      </a:pPr>
                      <a:r>
                        <a:rPr lang="en-IN" sz="1600" u="sng" dirty="0" smtClean="0"/>
                        <a:t>0 to 5 years</a:t>
                      </a:r>
                    </a:p>
                    <a:p>
                      <a:r>
                        <a:rPr lang="en-IN" sz="1600" dirty="0" smtClean="0"/>
                        <a:t>Recognizing familiar people</a:t>
                      </a:r>
                    </a:p>
                    <a:p>
                      <a:r>
                        <a:rPr lang="en-IN" sz="1600" dirty="0" smtClean="0"/>
                        <a:t>Understanding rules of play</a:t>
                      </a:r>
                    </a:p>
                    <a:p>
                      <a:r>
                        <a:rPr lang="en-IN" sz="1600" dirty="0" smtClean="0"/>
                        <a:t>Peer interaction</a:t>
                      </a:r>
                    </a:p>
                    <a:p>
                      <a:r>
                        <a:rPr lang="en-IN" sz="1600" dirty="0" smtClean="0"/>
                        <a:t>Understanding of spaces (and what happens there)</a:t>
                      </a:r>
                    </a:p>
                    <a:p>
                      <a:r>
                        <a:rPr lang="en-IN" sz="1600" dirty="0" smtClean="0"/>
                        <a:t>Understanding of sequences and routines</a:t>
                      </a:r>
                      <a:endParaRPr lang="en-IN" sz="1600" dirty="0"/>
                    </a:p>
                  </a:txBody>
                  <a:tcPr/>
                </a:tc>
                <a:tc>
                  <a:txBody>
                    <a:bodyPr/>
                    <a:lstStyle/>
                    <a:p>
                      <a:r>
                        <a:rPr lang="en-IN" sz="1600" dirty="0" smtClean="0"/>
                        <a:t>Simple rule-based games</a:t>
                      </a:r>
                    </a:p>
                    <a:p>
                      <a:r>
                        <a:rPr lang="en-IN" sz="1600" dirty="0" smtClean="0"/>
                        <a:t>Naming and pointing familiar people</a:t>
                      </a:r>
                    </a:p>
                    <a:p>
                      <a:r>
                        <a:rPr lang="en-IN" sz="1600" dirty="0" smtClean="0"/>
                        <a:t>Naming and pointing familiar spaces/ places where child goes + discussion about what is done there</a:t>
                      </a:r>
                    </a:p>
                    <a:p>
                      <a:r>
                        <a:rPr lang="en-IN" sz="1600" dirty="0" smtClean="0"/>
                        <a:t>Supervised peer interaction, group play, cooperative play (exposure to playgrounds/ play spaces)</a:t>
                      </a:r>
                    </a:p>
                    <a:p>
                      <a:r>
                        <a:rPr lang="en-IN" sz="1600" dirty="0" smtClean="0"/>
                        <a:t>Use of pictures to explain day’s routine/ sequencing</a:t>
                      </a:r>
                    </a:p>
                    <a:p>
                      <a:endParaRPr lang="en-IN" sz="1600" dirty="0"/>
                    </a:p>
                  </a:txBody>
                  <a:tcPr/>
                </a:tc>
              </a:tr>
              <a:tr h="1555895">
                <a:tc>
                  <a:txBody>
                    <a:bodyPr/>
                    <a:lstStyle/>
                    <a:p>
                      <a:pPr marL="0" indent="0">
                        <a:buNone/>
                      </a:pPr>
                      <a:r>
                        <a:rPr lang="en-IN" sz="1600" u="sng" dirty="0" smtClean="0"/>
                        <a:t>7 to 12 years</a:t>
                      </a:r>
                    </a:p>
                    <a:p>
                      <a:pPr marL="0" indent="0">
                        <a:buNone/>
                      </a:pPr>
                      <a:r>
                        <a:rPr lang="en-IN" sz="1600" dirty="0" smtClean="0"/>
                        <a:t>Development of gender identity</a:t>
                      </a:r>
                    </a:p>
                    <a:p>
                      <a:pPr marL="0" indent="0">
                        <a:buNone/>
                      </a:pPr>
                      <a:r>
                        <a:rPr lang="en-IN" sz="1600" dirty="0" smtClean="0"/>
                        <a:t>Pretend/ imaginative play, group play</a:t>
                      </a:r>
                    </a:p>
                    <a:p>
                      <a:pPr marL="0" indent="0">
                        <a:buNone/>
                      </a:pPr>
                      <a:r>
                        <a:rPr lang="en-IN" sz="1600" dirty="0" smtClean="0"/>
                        <a:t>Same sex/ peer-group play</a:t>
                      </a:r>
                    </a:p>
                  </a:txBody>
                  <a:tcPr/>
                </a:tc>
                <a:tc>
                  <a:txBody>
                    <a:bodyPr/>
                    <a:lstStyle/>
                    <a:p>
                      <a:r>
                        <a:rPr lang="en-IN" sz="1600" dirty="0" smtClean="0"/>
                        <a:t>Opportunities for peer group play, forming friendships,</a:t>
                      </a:r>
                    </a:p>
                    <a:p>
                      <a:r>
                        <a:rPr lang="en-IN" sz="1600" dirty="0" smtClean="0"/>
                        <a:t>Comfort/ security—sense of belonging to peer group/ school/ family</a:t>
                      </a:r>
                    </a:p>
                    <a:p>
                      <a:r>
                        <a:rPr lang="en-IN" sz="1600" dirty="0" smtClean="0"/>
                        <a:t>Affirmative sense of identity</a:t>
                      </a:r>
                      <a:endParaRPr lang="en-IN" sz="1600" dirty="0"/>
                    </a:p>
                  </a:txBody>
                  <a:tcPr/>
                </a:tc>
              </a:tr>
              <a:tr h="1849460">
                <a:tc>
                  <a:txBody>
                    <a:bodyPr/>
                    <a:lstStyle/>
                    <a:p>
                      <a:pPr marL="0" indent="0">
                        <a:buNone/>
                      </a:pPr>
                      <a:r>
                        <a:rPr lang="en-IN" sz="1600" u="sng" dirty="0" smtClean="0"/>
                        <a:t>13 to 18 years</a:t>
                      </a:r>
                    </a:p>
                    <a:p>
                      <a:pPr marL="0" indent="0">
                        <a:buNone/>
                      </a:pPr>
                      <a:r>
                        <a:rPr lang="en-IN" sz="1600" dirty="0" smtClean="0"/>
                        <a:t>Development of sexual interests/ orientation.</a:t>
                      </a:r>
                    </a:p>
                    <a:p>
                      <a:pPr marL="0" indent="0">
                        <a:buNone/>
                      </a:pPr>
                      <a:r>
                        <a:rPr lang="en-IN" sz="1600" dirty="0" smtClean="0"/>
                        <a:t>Peer group interactions all important. (need to ‘fit in’).</a:t>
                      </a:r>
                    </a:p>
                    <a:p>
                      <a:pPr marL="0" indent="0">
                        <a:buNone/>
                      </a:pPr>
                      <a:r>
                        <a:rPr lang="en-IN" sz="1600" dirty="0" smtClean="0"/>
                        <a:t>Self-identity/ individuality.</a:t>
                      </a:r>
                    </a:p>
                    <a:p>
                      <a:pPr marL="0" indent="0">
                        <a:buNone/>
                      </a:pPr>
                      <a:r>
                        <a:rPr lang="en-IN" sz="1600" dirty="0" smtClean="0"/>
                        <a:t>Questioning parental/ adult authority.</a:t>
                      </a:r>
                    </a:p>
                  </a:txBody>
                  <a:tcPr/>
                </a:tc>
                <a:tc>
                  <a:txBody>
                    <a:bodyPr/>
                    <a:lstStyle/>
                    <a:p>
                      <a:r>
                        <a:rPr lang="en-IN" sz="1600" b="0" i="0" kern="1200" dirty="0" smtClean="0">
                          <a:solidFill>
                            <a:schemeClr val="dk1"/>
                          </a:solidFill>
                          <a:effectLst/>
                          <a:latin typeface="+mn-lt"/>
                          <a:ea typeface="+mn-ea"/>
                          <a:cs typeface="+mn-cs"/>
                        </a:rPr>
                        <a:t>Rules and healthy boundaries, along with opportunities to practice independent decision-making skills.</a:t>
                      </a:r>
                    </a:p>
                    <a:p>
                      <a:r>
                        <a:rPr lang="en-IN" sz="1600" b="0" i="0" kern="1200" dirty="0" smtClean="0">
                          <a:solidFill>
                            <a:schemeClr val="dk1"/>
                          </a:solidFill>
                          <a:effectLst/>
                          <a:latin typeface="+mn-lt"/>
                          <a:ea typeface="+mn-ea"/>
                          <a:cs typeface="+mn-cs"/>
                        </a:rPr>
                        <a:t>Relationship satisfaction.</a:t>
                      </a:r>
                    </a:p>
                    <a:p>
                      <a:r>
                        <a:rPr lang="en-IN" sz="1600" b="0" i="0" kern="1200" dirty="0" smtClean="0">
                          <a:solidFill>
                            <a:schemeClr val="dk1"/>
                          </a:solidFill>
                          <a:effectLst/>
                          <a:latin typeface="+mn-lt"/>
                          <a:ea typeface="+mn-ea"/>
                          <a:cs typeface="+mn-cs"/>
                        </a:rPr>
                        <a:t>Clarity</a:t>
                      </a:r>
                      <a:r>
                        <a:rPr lang="en-IN" sz="1600" b="0" i="0" kern="1200" baseline="0" dirty="0" smtClean="0">
                          <a:solidFill>
                            <a:schemeClr val="dk1"/>
                          </a:solidFill>
                          <a:effectLst/>
                          <a:latin typeface="+mn-lt"/>
                          <a:ea typeface="+mn-ea"/>
                          <a:cs typeface="+mn-cs"/>
                        </a:rPr>
                        <a:t> on future orientation</a:t>
                      </a:r>
                      <a:endParaRPr lang="en-IN" sz="1600" dirty="0"/>
                    </a:p>
                  </a:txBody>
                  <a:tcPr/>
                </a:tc>
              </a:tr>
            </a:tbl>
          </a:graphicData>
        </a:graphic>
      </p:graphicFrame>
    </p:spTree>
    <p:extLst>
      <p:ext uri="{BB962C8B-B14F-4D97-AF65-F5344CB8AC3E}">
        <p14:creationId xmlns:p14="http://schemas.microsoft.com/office/powerpoint/2010/main" xmlns="" val="16729336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692696"/>
          </a:xfrm>
        </p:spPr>
        <p:txBody>
          <a:bodyPr>
            <a:normAutofit fontScale="90000"/>
          </a:bodyPr>
          <a:lstStyle/>
          <a:p>
            <a:pPr algn="l"/>
            <a:r>
              <a:rPr lang="en-IN" b="1" dirty="0" smtClean="0"/>
              <a:t>Emotional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41956647"/>
              </p:ext>
            </p:extLst>
          </p:nvPr>
        </p:nvGraphicFramePr>
        <p:xfrm>
          <a:off x="0" y="611281"/>
          <a:ext cx="9111035" cy="6594358"/>
        </p:xfrm>
        <a:graphic>
          <a:graphicData uri="http://schemas.openxmlformats.org/drawingml/2006/table">
            <a:tbl>
              <a:tblPr firstRow="1" bandRow="1">
                <a:tableStyleId>{5C22544A-7EE6-4342-B048-85BDC9FD1C3A}</a:tableStyleId>
              </a:tblPr>
              <a:tblGrid>
                <a:gridCol w="4644008"/>
                <a:gridCol w="4467027"/>
              </a:tblGrid>
              <a:tr h="439488">
                <a:tc>
                  <a:txBody>
                    <a:bodyPr/>
                    <a:lstStyle/>
                    <a:p>
                      <a:r>
                        <a:rPr lang="en-IN" sz="1600" dirty="0" smtClean="0"/>
                        <a:t>Abilities/</a:t>
                      </a:r>
                      <a:r>
                        <a:rPr lang="en-IN" sz="1600" baseline="0" dirty="0" smtClean="0"/>
                        <a:t> Skills</a:t>
                      </a:r>
                      <a:endParaRPr lang="en-IN" sz="1600" dirty="0"/>
                    </a:p>
                  </a:txBody>
                  <a:tcPr/>
                </a:tc>
                <a:tc>
                  <a:txBody>
                    <a:bodyPr/>
                    <a:lstStyle/>
                    <a:p>
                      <a:r>
                        <a:rPr lang="en-IN" sz="1600" dirty="0" smtClean="0"/>
                        <a:t>Needs</a:t>
                      </a:r>
                      <a:endParaRPr lang="en-IN" sz="1600" dirty="0"/>
                    </a:p>
                  </a:txBody>
                  <a:tcPr/>
                </a:tc>
              </a:tr>
              <a:tr h="2306223">
                <a:tc>
                  <a:txBody>
                    <a:bodyPr/>
                    <a:lstStyle/>
                    <a:p>
                      <a:pPr marL="0" indent="0">
                        <a:buNone/>
                      </a:pPr>
                      <a:r>
                        <a:rPr lang="en-IN" sz="1600" u="sng" dirty="0" smtClean="0"/>
                        <a:t>0 to 6 years:</a:t>
                      </a:r>
                    </a:p>
                    <a:p>
                      <a:r>
                        <a:rPr lang="en-IN" sz="1600" dirty="0" smtClean="0"/>
                        <a:t>Attachment and bonding</a:t>
                      </a:r>
                    </a:p>
                    <a:p>
                      <a:r>
                        <a:rPr lang="en-IN" sz="1600" dirty="0" smtClean="0"/>
                        <a:t>Ability to identify emotions</a:t>
                      </a:r>
                    </a:p>
                    <a:p>
                      <a:r>
                        <a:rPr lang="en-IN" sz="1600" dirty="0" smtClean="0"/>
                        <a:t>Ability to regulate emotions (responsiveness to soothing/ distress states not prolonged/</a:t>
                      </a:r>
                      <a:r>
                        <a:rPr lang="en-IN" sz="1600" baseline="0" dirty="0" smtClean="0"/>
                        <a:t> separation from attachment figure)</a:t>
                      </a:r>
                      <a:endParaRPr lang="en-IN" sz="1600" dirty="0" smtClean="0"/>
                    </a:p>
                    <a:p>
                      <a:r>
                        <a:rPr lang="en-IN" sz="1600" dirty="0" smtClean="0"/>
                        <a:t>Ability to recognize emotional state of another person and ascribe simple reasons to causality</a:t>
                      </a:r>
                    </a:p>
                    <a:p>
                      <a:r>
                        <a:rPr lang="en-IN" sz="1600" dirty="0" smtClean="0"/>
                        <a:t>Differentiating between positive and negative emotions</a:t>
                      </a:r>
                    </a:p>
                  </a:txBody>
                  <a:tcPr/>
                </a:tc>
                <a:tc>
                  <a:txBody>
                    <a:bodyPr/>
                    <a:lstStyle/>
                    <a:p>
                      <a:r>
                        <a:rPr lang="en-IN" sz="1600" dirty="0" smtClean="0"/>
                        <a:t>Providing frequent and timely responses of love/ affection to child, incl. positive feed-back, verbal and non-verbal. </a:t>
                      </a:r>
                    </a:p>
                    <a:p>
                      <a:r>
                        <a:rPr lang="en-IN" sz="1600" dirty="0" smtClean="0"/>
                        <a:t>Identifying emotions through pictures</a:t>
                      </a:r>
                    </a:p>
                    <a:p>
                      <a:r>
                        <a:rPr lang="en-IN" sz="1600" dirty="0" smtClean="0"/>
                        <a:t>Story  telling</a:t>
                      </a:r>
                    </a:p>
                    <a:p>
                      <a:r>
                        <a:rPr lang="en-IN" sz="1600" dirty="0" smtClean="0"/>
                        <a:t>Story completion</a:t>
                      </a:r>
                    </a:p>
                    <a:p>
                      <a:r>
                        <a:rPr lang="en-IN" sz="1600" dirty="0" smtClean="0"/>
                        <a:t>Visual analogue (emotion scale)</a:t>
                      </a:r>
                    </a:p>
                    <a:p>
                      <a:r>
                        <a:rPr lang="en-IN" sz="1600" dirty="0" smtClean="0"/>
                        <a:t>Listing situations in which a certain emotion is felt (‘you are happy when…’)</a:t>
                      </a:r>
                    </a:p>
                    <a:p>
                      <a:endParaRPr lang="en-IN" sz="1600" dirty="0"/>
                    </a:p>
                  </a:txBody>
                  <a:tcPr/>
                </a:tc>
              </a:tr>
              <a:tr h="1725094">
                <a:tc>
                  <a:txBody>
                    <a:bodyPr/>
                    <a:lstStyle/>
                    <a:p>
                      <a:pPr marL="0" indent="0">
                        <a:buNone/>
                      </a:pPr>
                      <a:r>
                        <a:rPr lang="en-IN" sz="1600" u="sng" dirty="0" smtClean="0"/>
                        <a:t>7 to 12 years:</a:t>
                      </a:r>
                    </a:p>
                    <a:p>
                      <a:pPr marL="0" indent="0">
                        <a:buNone/>
                      </a:pPr>
                      <a:r>
                        <a:rPr lang="en-IN" sz="1600" u="none" dirty="0" smtClean="0"/>
                        <a:t>Emotional regulation (anger/</a:t>
                      </a:r>
                      <a:r>
                        <a:rPr lang="en-IN" sz="1600" u="none" baseline="0" dirty="0" smtClean="0"/>
                        <a:t> anxiety control in context of conflict/ provocation)</a:t>
                      </a:r>
                      <a:endParaRPr lang="en-IN" sz="1600" u="none"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Ability to report emotional states.</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Development of empathy.</a:t>
                      </a:r>
                    </a:p>
                    <a:p>
                      <a:pPr marL="0" indent="0">
                        <a:buNone/>
                      </a:pPr>
                      <a:r>
                        <a:rPr lang="en-IN" sz="1600" u="none" dirty="0" smtClean="0"/>
                        <a:t>Ability to provide positive emotional response (reassurance/ comfort)</a:t>
                      </a:r>
                    </a:p>
                  </a:txBody>
                  <a:tcPr/>
                </a:tc>
                <a:tc>
                  <a:txBody>
                    <a:bodyPr/>
                    <a:lstStyle/>
                    <a:p>
                      <a:r>
                        <a:rPr lang="en-IN" sz="1600" dirty="0" smtClean="0"/>
                        <a:t>Provide disclosive sharing spirit/ opportunity.</a:t>
                      </a:r>
                    </a:p>
                    <a:p>
                      <a:r>
                        <a:rPr lang="en-IN" sz="1600" dirty="0" smtClean="0"/>
                        <a:t>Opportunities to acknowledge and process intense emotions such as emotions and fear.</a:t>
                      </a:r>
                    </a:p>
                    <a:p>
                      <a:r>
                        <a:rPr lang="en-IN" sz="1600" dirty="0" smtClean="0"/>
                        <a:t>Appreciation, encouragement</a:t>
                      </a:r>
                      <a:r>
                        <a:rPr lang="en-IN" sz="1600" baseline="0" dirty="0" smtClean="0"/>
                        <a:t> Pro-social behaviour opportunities</a:t>
                      </a:r>
                      <a:endParaRPr lang="en-IN" sz="1600" dirty="0"/>
                    </a:p>
                  </a:txBody>
                  <a:tcPr/>
                </a:tc>
              </a:tr>
              <a:tr h="18267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u="sng" dirty="0" smtClean="0"/>
                        <a:t>13 to 18 years:</a:t>
                      </a:r>
                    </a:p>
                    <a:p>
                      <a:r>
                        <a:rPr lang="en-IN" sz="1600" dirty="0" smtClean="0"/>
                        <a:t>Ability to cope with stress.</a:t>
                      </a:r>
                    </a:p>
                    <a:p>
                      <a:r>
                        <a:rPr lang="en-IN" sz="1600" dirty="0" smtClean="0"/>
                        <a:t>Developing and making decisions about attraction/ intimate/ sexual relationships.</a:t>
                      </a:r>
                    </a:p>
                    <a:p>
                      <a:r>
                        <a:rPr lang="en-IN" sz="1600" dirty="0" smtClean="0"/>
                        <a:t>Dealing with peer pressure.</a:t>
                      </a:r>
                    </a:p>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Greater need to establish self-identify, independence.</a:t>
                      </a:r>
                    </a:p>
                  </a:txBody>
                  <a:tcPr/>
                </a:tc>
                <a:tc>
                  <a:txBody>
                    <a:bodyPr/>
                    <a:lstStyle/>
                    <a:p>
                      <a:r>
                        <a:rPr lang="en-IN" sz="1600" dirty="0" smtClean="0"/>
                        <a:t>Family,</a:t>
                      </a:r>
                      <a:r>
                        <a:rPr lang="en-IN" sz="1600" baseline="0" dirty="0" smtClean="0"/>
                        <a:t> school, social support.</a:t>
                      </a:r>
                    </a:p>
                    <a:p>
                      <a:r>
                        <a:rPr lang="en-IN" sz="1600" baseline="0" dirty="0" smtClean="0"/>
                        <a:t>Life skills—negotiation, assertiveness, stress &amp; coping, problem solving</a:t>
                      </a:r>
                    </a:p>
                    <a:p>
                      <a:r>
                        <a:rPr lang="en-IN" sz="1600" baseline="0" dirty="0" smtClean="0"/>
                        <a:t>Resilient handling of role task, relational &amp; emotional challenges</a:t>
                      </a:r>
                    </a:p>
                    <a:p>
                      <a:r>
                        <a:rPr lang="en-IN" sz="1600" baseline="0" dirty="0" smtClean="0"/>
                        <a:t>Happy, healthy, responsible sexual behaviour</a:t>
                      </a:r>
                    </a:p>
                    <a:p>
                      <a:endParaRPr lang="en-IN" sz="1600" dirty="0"/>
                    </a:p>
                  </a:txBody>
                  <a:tcPr/>
                </a:tc>
              </a:tr>
            </a:tbl>
          </a:graphicData>
        </a:graphic>
      </p:graphicFrame>
    </p:spTree>
    <p:extLst>
      <p:ext uri="{BB962C8B-B14F-4D97-AF65-F5344CB8AC3E}">
        <p14:creationId xmlns:p14="http://schemas.microsoft.com/office/powerpoint/2010/main" xmlns="" val="32513525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548680"/>
          </a:xfrm>
        </p:spPr>
        <p:txBody>
          <a:bodyPr>
            <a:normAutofit fontScale="90000"/>
          </a:bodyPr>
          <a:lstStyle/>
          <a:p>
            <a:pPr algn="l"/>
            <a:r>
              <a:rPr lang="en-IN" b="1" dirty="0" smtClean="0"/>
              <a:t>Cognitive Development</a:t>
            </a:r>
            <a:endParaRPr lang="en-IN"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09429346"/>
              </p:ext>
            </p:extLst>
          </p:nvPr>
        </p:nvGraphicFramePr>
        <p:xfrm>
          <a:off x="0" y="548680"/>
          <a:ext cx="9036496" cy="6120679"/>
        </p:xfrm>
        <a:graphic>
          <a:graphicData uri="http://schemas.openxmlformats.org/drawingml/2006/table">
            <a:tbl>
              <a:tblPr firstRow="1" bandRow="1">
                <a:tableStyleId>{5C22544A-7EE6-4342-B048-85BDC9FD1C3A}</a:tableStyleId>
              </a:tblPr>
              <a:tblGrid>
                <a:gridCol w="4701917"/>
                <a:gridCol w="4334579"/>
              </a:tblGrid>
              <a:tr h="565020">
                <a:tc>
                  <a:txBody>
                    <a:bodyPr/>
                    <a:lstStyle/>
                    <a:p>
                      <a:r>
                        <a:rPr lang="en-IN" sz="2000" dirty="0" smtClean="0"/>
                        <a:t>Abilities/</a:t>
                      </a:r>
                      <a:r>
                        <a:rPr lang="en-IN" sz="2000" baseline="0" dirty="0" smtClean="0"/>
                        <a:t> Skills</a:t>
                      </a:r>
                      <a:endParaRPr lang="en-IN" sz="2000" dirty="0"/>
                    </a:p>
                  </a:txBody>
                  <a:tcPr/>
                </a:tc>
                <a:tc>
                  <a:txBody>
                    <a:bodyPr/>
                    <a:lstStyle/>
                    <a:p>
                      <a:r>
                        <a:rPr lang="en-IN" sz="2000" dirty="0" smtClean="0"/>
                        <a:t>Needs</a:t>
                      </a:r>
                      <a:endParaRPr lang="en-IN" sz="2000" dirty="0"/>
                    </a:p>
                  </a:txBody>
                  <a:tcPr/>
                </a:tc>
              </a:tr>
              <a:tr h="2360749">
                <a:tc>
                  <a:txBody>
                    <a:bodyPr/>
                    <a:lstStyle/>
                    <a:p>
                      <a:r>
                        <a:rPr lang="en-IN" sz="1600" u="sng" dirty="0" smtClean="0"/>
                        <a:t>0 to 6 years:</a:t>
                      </a:r>
                    </a:p>
                    <a:p>
                      <a:r>
                        <a:rPr lang="en-IN" sz="1600" dirty="0" smtClean="0"/>
                        <a:t>Fund of information</a:t>
                      </a:r>
                    </a:p>
                    <a:p>
                      <a:r>
                        <a:rPr lang="en-IN" sz="1600" dirty="0" smtClean="0"/>
                        <a:t>Knowledge of use of objects</a:t>
                      </a:r>
                    </a:p>
                    <a:p>
                      <a:r>
                        <a:rPr lang="en-IN" sz="1600" dirty="0" smtClean="0"/>
                        <a:t>Ability to form associations</a:t>
                      </a:r>
                    </a:p>
                    <a:p>
                      <a:r>
                        <a:rPr lang="en-IN" sz="1600" dirty="0" smtClean="0"/>
                        <a:t>Ability to form categories</a:t>
                      </a:r>
                    </a:p>
                    <a:p>
                      <a:r>
                        <a:rPr lang="en-IN" sz="1600" dirty="0" smtClean="0"/>
                        <a:t>Sequencing and organizing abilities</a:t>
                      </a:r>
                    </a:p>
                    <a:p>
                      <a:r>
                        <a:rPr lang="en-IN" sz="1600" dirty="0" smtClean="0"/>
                        <a:t>Ability to understand concepts such as shape, size, distance, directions</a:t>
                      </a:r>
                    </a:p>
                  </a:txBody>
                  <a:tcPr/>
                </a:tc>
                <a:tc>
                  <a:txBody>
                    <a:bodyPr/>
                    <a:lstStyle/>
                    <a:p>
                      <a:r>
                        <a:rPr lang="en-IN" sz="1600" dirty="0" smtClean="0"/>
                        <a:t>Puzzles</a:t>
                      </a:r>
                    </a:p>
                    <a:p>
                      <a:r>
                        <a:rPr lang="en-IN" sz="1600" dirty="0" smtClean="0"/>
                        <a:t>Identification of </a:t>
                      </a:r>
                      <a:r>
                        <a:rPr lang="en-IN" sz="1600" dirty="0" err="1" smtClean="0"/>
                        <a:t>colors</a:t>
                      </a:r>
                      <a:r>
                        <a:rPr lang="en-IN" sz="1600" dirty="0" smtClean="0"/>
                        <a:t>, shapes</a:t>
                      </a:r>
                    </a:p>
                    <a:p>
                      <a:r>
                        <a:rPr lang="en-IN" sz="1600" dirty="0" smtClean="0"/>
                        <a:t>Story telling (including discussions)</a:t>
                      </a:r>
                    </a:p>
                    <a:p>
                      <a:r>
                        <a:rPr lang="en-IN" sz="1600" dirty="0" smtClean="0"/>
                        <a:t>Story Completion</a:t>
                      </a:r>
                    </a:p>
                    <a:p>
                      <a:r>
                        <a:rPr lang="en-IN" sz="1600" dirty="0" smtClean="0"/>
                        <a:t>Use of pictures for sequencing events/ stories</a:t>
                      </a:r>
                    </a:p>
                    <a:p>
                      <a:r>
                        <a:rPr lang="en-IN" sz="1600" dirty="0" smtClean="0"/>
                        <a:t>Play to demonstrate use of objects</a:t>
                      </a:r>
                    </a:p>
                    <a:p>
                      <a:r>
                        <a:rPr lang="en-IN" sz="1600" dirty="0" smtClean="0"/>
                        <a:t>Attention enhancing tasks (joining dots, spotting the difference, eye-hand coordination activities)</a:t>
                      </a:r>
                    </a:p>
                    <a:p>
                      <a:r>
                        <a:rPr lang="en-IN" sz="1600" dirty="0" smtClean="0"/>
                        <a:t>Concept book/ flash cards</a:t>
                      </a:r>
                    </a:p>
                  </a:txBody>
                  <a:tcPr/>
                </a:tc>
              </a:tr>
              <a:tr h="1460530">
                <a:tc>
                  <a:txBody>
                    <a:bodyPr/>
                    <a:lstStyle/>
                    <a:p>
                      <a:pPr marL="0" indent="0">
                        <a:buNone/>
                      </a:pPr>
                      <a:r>
                        <a:rPr lang="en-IN" sz="1600" u="sng" dirty="0" smtClean="0"/>
                        <a:t>7 to 12 years:</a:t>
                      </a:r>
                    </a:p>
                    <a:p>
                      <a:r>
                        <a:rPr lang="en-IN" sz="1600" dirty="0" smtClean="0"/>
                        <a:t>Learn the difference between ‘right’ and wrong’.</a:t>
                      </a:r>
                    </a:p>
                    <a:p>
                      <a:r>
                        <a:rPr lang="en-IN" sz="1600" b="0" i="0" kern="1200" dirty="0" smtClean="0">
                          <a:solidFill>
                            <a:schemeClr val="dk1"/>
                          </a:solidFill>
                          <a:effectLst/>
                          <a:latin typeface="+mn-lt"/>
                          <a:ea typeface="+mn-ea"/>
                          <a:cs typeface="+mn-cs"/>
                        </a:rPr>
                        <a:t>Ability to think and reason from concrete visible events.</a:t>
                      </a:r>
                    </a:p>
                    <a:p>
                      <a:r>
                        <a:rPr lang="en-IN" sz="1600" dirty="0" smtClean="0"/>
                        <a:t>Play more complex rule-based games.</a:t>
                      </a:r>
                      <a:endParaRPr lang="en-IN" sz="1600" dirty="0"/>
                    </a:p>
                  </a:txBody>
                  <a:tcPr/>
                </a:tc>
                <a:tc rowSpan="2">
                  <a:txBody>
                    <a:bodyPr/>
                    <a:lstStyle/>
                    <a:p>
                      <a:r>
                        <a:rPr lang="en-IN" sz="1600" dirty="0" smtClean="0"/>
                        <a:t>Conversations, debating on real life situations and television images,</a:t>
                      </a:r>
                      <a:r>
                        <a:rPr lang="en-IN" sz="1600" baseline="0" dirty="0" smtClean="0"/>
                        <a:t> </a:t>
                      </a:r>
                    </a:p>
                    <a:p>
                      <a:r>
                        <a:rPr lang="en-IN" sz="1600" baseline="0" dirty="0" smtClean="0"/>
                        <a:t>discussions on existing social realities, including inequity.</a:t>
                      </a:r>
                    </a:p>
                    <a:p>
                      <a:r>
                        <a:rPr lang="en-IN" sz="1600" baseline="0" dirty="0" smtClean="0"/>
                        <a:t>Story-telling, drama.</a:t>
                      </a:r>
                    </a:p>
                    <a:p>
                      <a:r>
                        <a:rPr lang="en-IN" sz="1600" baseline="0" dirty="0" smtClean="0"/>
                        <a:t>(More complex themes for adolescents: gender, sexuality, abuse, risk behaviours, conflict resolution…)</a:t>
                      </a:r>
                      <a:endParaRPr lang="en-IN" sz="1600" dirty="0"/>
                    </a:p>
                  </a:txBody>
                  <a:tcPr/>
                </a:tc>
              </a:tr>
              <a:tr h="17343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u="sng" dirty="0" smtClean="0"/>
                        <a:t>13 to 18 years:</a:t>
                      </a:r>
                    </a:p>
                    <a:p>
                      <a:r>
                        <a:rPr lang="en-IN" sz="1600" dirty="0" smtClean="0"/>
                        <a:t>Less</a:t>
                      </a:r>
                      <a:r>
                        <a:rPr lang="en-IN" sz="1600" baseline="0" dirty="0" smtClean="0"/>
                        <a:t> likely to accept what is stated by others/ more likely to question.</a:t>
                      </a:r>
                    </a:p>
                    <a:p>
                      <a:r>
                        <a:rPr lang="en-IN" sz="1600" baseline="0" dirty="0" smtClean="0"/>
                        <a:t>Creative thinking/Abstract abilities—can generalize from specific situations.</a:t>
                      </a:r>
                    </a:p>
                    <a:p>
                      <a:r>
                        <a:rPr lang="en-IN" sz="1600" baseline="0" dirty="0" smtClean="0"/>
                        <a:t>Ability for self-introspection, analysis, judgement.</a:t>
                      </a:r>
                      <a:endParaRPr lang="en-IN" sz="1600" dirty="0"/>
                    </a:p>
                  </a:txBody>
                  <a:tcPr/>
                </a:tc>
                <a:tc vMerge="1">
                  <a:txBody>
                    <a:bodyPr/>
                    <a:lstStyle/>
                    <a:p>
                      <a:endParaRPr lang="en-IN" dirty="0"/>
                    </a:p>
                  </a:txBody>
                  <a:tcPr/>
                </a:tc>
              </a:tr>
            </a:tbl>
          </a:graphicData>
        </a:graphic>
      </p:graphicFrame>
    </p:spTree>
    <p:extLst>
      <p:ext uri="{BB962C8B-B14F-4D97-AF65-F5344CB8AC3E}">
        <p14:creationId xmlns:p14="http://schemas.microsoft.com/office/powerpoint/2010/main" xmlns="" val="1139373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Understanding Disability…</a:t>
            </a:r>
            <a:endParaRPr lang="en-IN" dirty="0"/>
          </a:p>
        </p:txBody>
      </p:sp>
      <p:sp>
        <p:nvSpPr>
          <p:cNvPr id="3" name="Content Placeholder 2"/>
          <p:cNvSpPr>
            <a:spLocks noGrp="1"/>
          </p:cNvSpPr>
          <p:nvPr>
            <p:ph idx="1"/>
          </p:nvPr>
        </p:nvSpPr>
        <p:spPr/>
        <p:txBody>
          <a:bodyPr/>
          <a:lstStyle/>
          <a:p>
            <a:pPr>
              <a:buNone/>
            </a:pPr>
            <a:endParaRPr lang="en-IN" dirty="0" smtClean="0"/>
          </a:p>
          <a:p>
            <a:pPr>
              <a:buNone/>
            </a:pPr>
            <a:endParaRPr lang="en-IN" dirty="0" smtClean="0"/>
          </a:p>
          <a:p>
            <a:pPr>
              <a:buNone/>
            </a:pPr>
            <a:r>
              <a:rPr lang="en-IN" dirty="0" smtClean="0"/>
              <a:t>https://youtu.be/4W6yrFgeOtA</a:t>
            </a:r>
          </a:p>
          <a:p>
            <a:pPr>
              <a:buNone/>
            </a:pP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2829</Words>
  <Application>Microsoft Office PowerPoint</Application>
  <PresentationFormat>On-screen Show (4:3)</PresentationFormat>
  <Paragraphs>530</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Learning Difficulties in School Children  Orientation Session for  Teachers</vt:lpstr>
      <vt:lpstr>Our Framework for Understanding Learning Difficulties in School Children</vt:lpstr>
      <vt:lpstr>Slide 3</vt:lpstr>
      <vt:lpstr>Physical Development</vt:lpstr>
      <vt:lpstr>Language Development</vt:lpstr>
      <vt:lpstr>Social Development</vt:lpstr>
      <vt:lpstr>Emotional Development</vt:lpstr>
      <vt:lpstr>Cognitive Development</vt:lpstr>
      <vt:lpstr>Understanding Disability…</vt:lpstr>
      <vt:lpstr>What is disability or developmental problem?</vt:lpstr>
      <vt:lpstr>Types of Disability</vt:lpstr>
      <vt:lpstr>Slide 12</vt:lpstr>
      <vt:lpstr>Objectives of Screening for Disability</vt:lpstr>
      <vt:lpstr>Screening for Disability: Ages 6+</vt:lpstr>
      <vt:lpstr>Slide 15</vt:lpstr>
      <vt:lpstr>Slide 16</vt:lpstr>
      <vt:lpstr>Slide 17</vt:lpstr>
      <vt:lpstr>Slide 18</vt:lpstr>
      <vt:lpstr>Slide 19</vt:lpstr>
      <vt:lpstr>Slide 20</vt:lpstr>
      <vt:lpstr>TYPOLOGY / SEVERITY</vt:lpstr>
      <vt:lpstr>Slide 22</vt:lpstr>
      <vt:lpstr>Slide 23</vt:lpstr>
      <vt:lpstr>DEFICITS</vt:lpstr>
      <vt:lpstr>Slide 25</vt:lpstr>
      <vt:lpstr>Slide 26</vt:lpstr>
      <vt:lpstr>Slide 27</vt:lpstr>
      <vt:lpstr>Identifying Attention Deficiency Hyperactive Disorder (ADHD)</vt:lpstr>
      <vt:lpstr>Slide 29</vt:lpstr>
      <vt:lpstr>Distinguishing between Mild Global Intellectual Disability and Specific Learning Disability</vt:lpstr>
      <vt:lpstr>Slide 31</vt:lpstr>
      <vt:lpstr>How to Tell When Learning Problems are due to Emotional Issues</vt:lpstr>
      <vt:lpstr>TEACHER/PARENT COUNSELLING</vt:lpstr>
      <vt:lpstr>DECISIONS ABOUT EDUCATION</vt:lpstr>
      <vt:lpstr>CHILD COUNSELLING</vt:lpstr>
      <vt:lpstr>Slide 36</vt:lpstr>
      <vt:lpstr>Case Studies</vt:lpstr>
      <vt:lpstr>Slide 38</vt:lpstr>
      <vt:lpstr>Slide 39</vt:lpstr>
      <vt:lpstr>Slide 40</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 Difficulties in School Children</dc:title>
  <dc:creator>Admin</dc:creator>
  <cp:lastModifiedBy>Admin</cp:lastModifiedBy>
  <cp:revision>28</cp:revision>
  <dcterms:created xsi:type="dcterms:W3CDTF">2015-05-15T05:48:27Z</dcterms:created>
  <dcterms:modified xsi:type="dcterms:W3CDTF">2015-11-13T06:17:44Z</dcterms:modified>
</cp:coreProperties>
</file>