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1" r:id="rId4"/>
    <p:sldId id="272" r:id="rId5"/>
    <p:sldId id="273" r:id="rId6"/>
    <p:sldId id="274" r:id="rId7"/>
    <p:sldId id="275" r:id="rId8"/>
    <p:sldId id="291" r:id="rId9"/>
    <p:sldId id="276" r:id="rId10"/>
    <p:sldId id="277" r:id="rId11"/>
    <p:sldId id="278" r:id="rId12"/>
    <p:sldId id="279" r:id="rId13"/>
    <p:sldId id="281" r:id="rId14"/>
    <p:sldId id="282" r:id="rId15"/>
    <p:sldId id="283" r:id="rId16"/>
    <p:sldId id="284" r:id="rId17"/>
    <p:sldId id="285" r:id="rId18"/>
    <p:sldId id="286" r:id="rId19"/>
    <p:sldId id="287" r:id="rId20"/>
    <p:sldId id="288" r:id="rId21"/>
    <p:sldId id="289" r:id="rId22"/>
    <p:sldId id="290" r:id="rId23"/>
    <p:sldId id="258" r:id="rId24"/>
    <p:sldId id="259" r:id="rId25"/>
    <p:sldId id="260" r:id="rId26"/>
    <p:sldId id="261" r:id="rId27"/>
    <p:sldId id="262" r:id="rId28"/>
    <p:sldId id="263" r:id="rId29"/>
    <p:sldId id="264" r:id="rId30"/>
    <p:sldId id="292" r:id="rId31"/>
    <p:sldId id="293" r:id="rId32"/>
    <p:sldId id="265" r:id="rId33"/>
    <p:sldId id="267" r:id="rId34"/>
    <p:sldId id="266" r:id="rId35"/>
    <p:sldId id="268" r:id="rId36"/>
    <p:sldId id="295" r:id="rId37"/>
    <p:sldId id="296" r:id="rId38"/>
    <p:sldId id="298" r:id="rId39"/>
    <p:sldId id="299" r:id="rId40"/>
    <p:sldId id="300" r:id="rId41"/>
    <p:sldId id="301" r:id="rId42"/>
    <p:sldId id="302" r:id="rId43"/>
    <p:sldId id="303" r:id="rId44"/>
    <p:sldId id="30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6/30/2015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6/30/2015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6/30/2015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6/30/2015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15BA8F-1584-4C9C-A4E1-5FCD548DE893}" type="datetimeFigureOut">
              <a:rPr lang="en-US" smtClean="0"/>
              <a:pPr/>
              <a:t>6/30/2015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C15BA8F-1584-4C9C-A4E1-5FCD548DE893}" type="datetimeFigureOut">
              <a:rPr lang="en-US" smtClean="0"/>
              <a:pPr/>
              <a:t>6/30/2015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C15BA8F-1584-4C9C-A4E1-5FCD548DE893}" type="datetimeFigureOut">
              <a:rPr lang="en-US" smtClean="0"/>
              <a:pPr/>
              <a:t>6/30/2015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C15BA8F-1584-4C9C-A4E1-5FCD548DE893}" type="datetimeFigureOut">
              <a:rPr lang="en-US" smtClean="0"/>
              <a:pPr/>
              <a:t>6/30/2015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5BA8F-1584-4C9C-A4E1-5FCD548DE893}" type="datetimeFigureOut">
              <a:rPr lang="en-US" smtClean="0"/>
              <a:pPr/>
              <a:t>6/30/2015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15BA8F-1584-4C9C-A4E1-5FCD548DE893}" type="datetimeFigureOut">
              <a:rPr lang="en-US" smtClean="0"/>
              <a:pPr/>
              <a:t>6/30/2015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15BA8F-1584-4C9C-A4E1-5FCD548DE893}" type="datetimeFigureOut">
              <a:rPr lang="en-US" smtClean="0"/>
              <a:pPr/>
              <a:t>6/30/2015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5BA8F-1584-4C9C-A4E1-5FCD548DE893}" type="datetimeFigureOut">
              <a:rPr lang="en-US" smtClean="0"/>
              <a:pPr/>
              <a:t>6/30/2015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FBEC8-D4DA-4121-ACF6-FF515E55DF6F}"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1480"/>
            <a:ext cx="9144000" cy="2786082"/>
          </a:xfrm>
        </p:spPr>
        <p:txBody>
          <a:bodyPr>
            <a:normAutofit/>
          </a:bodyPr>
          <a:lstStyle/>
          <a:p>
            <a:r>
              <a:rPr lang="en-IN" b="1" dirty="0" smtClean="0"/>
              <a:t>Learning Difficulties </a:t>
            </a:r>
            <a:r>
              <a:rPr lang="en-IN" b="1" smtClean="0"/>
              <a:t>in </a:t>
            </a:r>
            <a:r>
              <a:rPr lang="en-IN" b="1" smtClean="0"/>
              <a:t>Children</a:t>
            </a:r>
            <a:r>
              <a:rPr lang="en-IN" dirty="0" smtClean="0"/>
              <a:t/>
            </a:r>
            <a:br>
              <a:rPr lang="en-IN" dirty="0" smtClean="0"/>
            </a:br>
            <a:r>
              <a:rPr lang="en-IN" dirty="0" smtClean="0"/>
              <a:t/>
            </a:r>
            <a:br>
              <a:rPr lang="en-IN" dirty="0" smtClean="0"/>
            </a:br>
            <a:r>
              <a:rPr lang="en-IN" dirty="0" smtClean="0"/>
              <a:t>Orientation for </a:t>
            </a:r>
            <a:r>
              <a:rPr lang="en-IN" dirty="0" smtClean="0"/>
              <a:t/>
            </a:r>
            <a:br>
              <a:rPr lang="en-IN" dirty="0" smtClean="0"/>
            </a:br>
            <a:r>
              <a:rPr lang="en-IN" dirty="0" smtClean="0"/>
              <a:t>NGO Staff</a:t>
            </a:r>
            <a:endParaRPr lang="en-IN" dirty="0"/>
          </a:p>
        </p:txBody>
      </p:sp>
      <p:sp>
        <p:nvSpPr>
          <p:cNvPr id="3" name="Subtitle 2"/>
          <p:cNvSpPr>
            <a:spLocks noGrp="1"/>
          </p:cNvSpPr>
          <p:nvPr>
            <p:ph type="subTitle" idx="1"/>
          </p:nvPr>
        </p:nvSpPr>
        <p:spPr>
          <a:xfrm>
            <a:off x="285720" y="4071942"/>
            <a:ext cx="8501122" cy="2286016"/>
          </a:xfrm>
        </p:spPr>
        <p:txBody>
          <a:bodyPr>
            <a:normAutofit fontScale="92500" lnSpcReduction="20000"/>
          </a:bodyPr>
          <a:lstStyle/>
          <a:p>
            <a:r>
              <a:rPr lang="en-IN" dirty="0" smtClean="0"/>
              <a:t>30</a:t>
            </a:r>
            <a:r>
              <a:rPr lang="en-IN" baseline="30000" dirty="0" smtClean="0"/>
              <a:t>th</a:t>
            </a:r>
            <a:r>
              <a:rPr lang="en-IN" dirty="0" smtClean="0"/>
              <a:t> June 2015</a:t>
            </a:r>
            <a:endParaRPr lang="en-IN" dirty="0" smtClean="0"/>
          </a:p>
          <a:p>
            <a:r>
              <a:rPr lang="en-IN" dirty="0" smtClean="0"/>
              <a:t>Community Child &amp; Adolescent Mental Health Service Project</a:t>
            </a:r>
          </a:p>
          <a:p>
            <a:r>
              <a:rPr lang="en-IN" dirty="0" smtClean="0"/>
              <a:t>Dept. of Child &amp; Adolescent Psychiatry</a:t>
            </a:r>
          </a:p>
          <a:p>
            <a:r>
              <a:rPr lang="en-IN" dirty="0" smtClean="0"/>
              <a:t>NIMHANS, Bangalore</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78098"/>
          </a:xfrm>
        </p:spPr>
        <p:txBody>
          <a:bodyPr/>
          <a:lstStyle/>
          <a:p>
            <a:r>
              <a:rPr lang="en-IN" dirty="0" smtClean="0"/>
              <a:t>Types of Disability</a:t>
            </a:r>
            <a:endParaRPr lang="en-IN" dirty="0"/>
          </a:p>
        </p:txBody>
      </p:sp>
      <p:sp>
        <p:nvSpPr>
          <p:cNvPr id="3" name="Content Placeholder 2"/>
          <p:cNvSpPr>
            <a:spLocks noGrp="1"/>
          </p:cNvSpPr>
          <p:nvPr>
            <p:ph idx="1"/>
          </p:nvPr>
        </p:nvSpPr>
        <p:spPr>
          <a:xfrm>
            <a:off x="251520" y="980728"/>
            <a:ext cx="8435280" cy="5688632"/>
          </a:xfrm>
        </p:spPr>
        <p:txBody>
          <a:bodyPr>
            <a:normAutofit fontScale="85000" lnSpcReduction="20000"/>
          </a:bodyPr>
          <a:lstStyle/>
          <a:p>
            <a:r>
              <a:rPr lang="en-IN" dirty="0" smtClean="0"/>
              <a:t>Physical Disability</a:t>
            </a:r>
          </a:p>
          <a:p>
            <a:pPr lvl="1"/>
            <a:r>
              <a:rPr lang="en-IN" dirty="0"/>
              <a:t>V</a:t>
            </a:r>
            <a:r>
              <a:rPr lang="en-IN" dirty="0" smtClean="0"/>
              <a:t>ision problems</a:t>
            </a:r>
          </a:p>
          <a:p>
            <a:pPr lvl="1"/>
            <a:r>
              <a:rPr lang="en-IN" dirty="0" smtClean="0"/>
              <a:t>Hearing disability (which results in speech problems)</a:t>
            </a:r>
          </a:p>
          <a:p>
            <a:pPr lvl="1"/>
            <a:r>
              <a:rPr lang="en-IN" dirty="0" smtClean="0"/>
              <a:t>Other </a:t>
            </a:r>
            <a:r>
              <a:rPr lang="en-IN" dirty="0" err="1" smtClean="0"/>
              <a:t>oro</a:t>
            </a:r>
            <a:r>
              <a:rPr lang="en-IN" dirty="0" smtClean="0"/>
              <a:t>-muscular problems(causing speech problems)</a:t>
            </a:r>
          </a:p>
          <a:p>
            <a:pPr lvl="1"/>
            <a:r>
              <a:rPr lang="en-IN" dirty="0" smtClean="0"/>
              <a:t>Locomotor Disability</a:t>
            </a:r>
          </a:p>
          <a:p>
            <a:pPr marL="0" indent="0">
              <a:buNone/>
            </a:pPr>
            <a:endParaRPr lang="en-IN" dirty="0" smtClean="0"/>
          </a:p>
          <a:p>
            <a:r>
              <a:rPr lang="en-IN" dirty="0" smtClean="0"/>
              <a:t>Locomotor Disabilities</a:t>
            </a:r>
          </a:p>
          <a:p>
            <a:pPr lvl="1"/>
            <a:r>
              <a:rPr lang="en-IN" dirty="0" smtClean="0"/>
              <a:t>Due to congenital defects/ malformations</a:t>
            </a:r>
          </a:p>
          <a:p>
            <a:pPr lvl="1"/>
            <a:r>
              <a:rPr lang="en-IN" dirty="0" smtClean="0"/>
              <a:t>Brain damage that leads to spasticity/ problems with body movement</a:t>
            </a:r>
          </a:p>
          <a:p>
            <a:pPr lvl="1"/>
            <a:r>
              <a:rPr lang="en-IN" dirty="0" smtClean="0"/>
              <a:t>Child may have trouble with self-help skills</a:t>
            </a:r>
          </a:p>
          <a:p>
            <a:pPr lvl="1"/>
            <a:r>
              <a:rPr lang="en-IN" dirty="0" smtClean="0"/>
              <a:t>Child may have problems with eye-hand coordination tasks such as writing</a:t>
            </a:r>
          </a:p>
          <a:p>
            <a:pPr lvl="1"/>
            <a:r>
              <a:rPr lang="en-IN" dirty="0" smtClean="0"/>
              <a:t>Some may also have intellectual disability but not necessarily/ not all</a:t>
            </a:r>
          </a:p>
          <a:p>
            <a:endParaRPr lang="en-IN" dirty="0"/>
          </a:p>
        </p:txBody>
      </p:sp>
    </p:spTree>
    <p:extLst>
      <p:ext uri="{BB962C8B-B14F-4D97-AF65-F5344CB8AC3E}">
        <p14:creationId xmlns="" xmlns:p14="http://schemas.microsoft.com/office/powerpoint/2010/main" val="4021589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552728"/>
          </a:xfrm>
        </p:spPr>
        <p:txBody>
          <a:bodyPr>
            <a:normAutofit fontScale="62500" lnSpcReduction="20000"/>
          </a:bodyPr>
          <a:lstStyle/>
          <a:p>
            <a:r>
              <a:rPr lang="en-IN" b="1" dirty="0" smtClean="0"/>
              <a:t>Intellectual Disability</a:t>
            </a:r>
          </a:p>
          <a:p>
            <a:r>
              <a:rPr lang="en-IN" b="1" dirty="0" smtClean="0"/>
              <a:t>Mild ID: </a:t>
            </a:r>
          </a:p>
          <a:p>
            <a:pPr lvl="1" fontAlgn="base"/>
            <a:r>
              <a:rPr lang="en-IN" dirty="0" smtClean="0"/>
              <a:t>Able to learn practical life skills &amp; function in daily life.</a:t>
            </a:r>
          </a:p>
          <a:p>
            <a:pPr lvl="1" fontAlgn="base"/>
            <a:r>
              <a:rPr lang="en-IN" dirty="0" smtClean="0"/>
              <a:t>Attains reading and math skills up to grade levels 3 -6.</a:t>
            </a:r>
          </a:p>
          <a:p>
            <a:pPr lvl="1" fontAlgn="base"/>
            <a:r>
              <a:rPr lang="en-IN" dirty="0" smtClean="0"/>
              <a:t>Able to blend in socially.</a:t>
            </a:r>
          </a:p>
          <a:p>
            <a:r>
              <a:rPr lang="en-IN" b="1" u="sng" dirty="0" smtClean="0"/>
              <a:t>Moderate ID:</a:t>
            </a:r>
          </a:p>
          <a:p>
            <a:pPr lvl="1" fontAlgn="base"/>
            <a:r>
              <a:rPr lang="en-IN" dirty="0" smtClean="0"/>
              <a:t>Noticeable developmental delays (i.e. speech, motor skills)</a:t>
            </a:r>
          </a:p>
          <a:p>
            <a:pPr lvl="1" fontAlgn="base"/>
            <a:r>
              <a:rPr lang="en-IN" dirty="0" smtClean="0"/>
              <a:t>May have physical signs of impairment (i.e. thick tongue)</a:t>
            </a:r>
          </a:p>
          <a:p>
            <a:pPr lvl="1" fontAlgn="base"/>
            <a:r>
              <a:rPr lang="en-IN" dirty="0" smtClean="0"/>
              <a:t>Can communicate in basic, simple ways</a:t>
            </a:r>
          </a:p>
          <a:p>
            <a:pPr lvl="1" fontAlgn="base"/>
            <a:r>
              <a:rPr lang="en-IN" dirty="0" smtClean="0"/>
              <a:t>Able to learn basic health and safety skills</a:t>
            </a:r>
          </a:p>
          <a:p>
            <a:pPr lvl="1" fontAlgn="base"/>
            <a:r>
              <a:rPr lang="en-IN" dirty="0" smtClean="0"/>
              <a:t>Can complete self-care activities—requires much training.</a:t>
            </a:r>
          </a:p>
          <a:p>
            <a:r>
              <a:rPr lang="en-IN" b="1" u="sng" dirty="0" smtClean="0"/>
              <a:t>Severe ID</a:t>
            </a:r>
          </a:p>
          <a:p>
            <a:pPr lvl="1" fontAlgn="base"/>
            <a:r>
              <a:rPr lang="en-IN" dirty="0" smtClean="0"/>
              <a:t>Considerable delays in development</a:t>
            </a:r>
          </a:p>
          <a:p>
            <a:pPr lvl="1" fontAlgn="base"/>
            <a:r>
              <a:rPr lang="en-IN" dirty="0" smtClean="0"/>
              <a:t>Understands speech, but little ability to communicate</a:t>
            </a:r>
          </a:p>
          <a:p>
            <a:pPr lvl="1" fontAlgn="base"/>
            <a:r>
              <a:rPr lang="en-IN" dirty="0" smtClean="0"/>
              <a:t>Able to learn daily routines</a:t>
            </a:r>
          </a:p>
          <a:p>
            <a:pPr lvl="1" fontAlgn="base"/>
            <a:r>
              <a:rPr lang="en-IN" dirty="0" smtClean="0"/>
              <a:t>May learn  some very simple self-care—with a lot of training.</a:t>
            </a:r>
          </a:p>
          <a:p>
            <a:pPr lvl="1" fontAlgn="base"/>
            <a:r>
              <a:rPr lang="en-IN" dirty="0" smtClean="0"/>
              <a:t>Needs direct supervision in social situations</a:t>
            </a:r>
          </a:p>
          <a:p>
            <a:pPr fontAlgn="base"/>
            <a:r>
              <a:rPr lang="en-IN" b="1" u="sng" dirty="0" smtClean="0"/>
              <a:t>Profound ID</a:t>
            </a:r>
          </a:p>
          <a:p>
            <a:pPr lvl="1" fontAlgn="base"/>
            <a:r>
              <a:rPr lang="en-IN" dirty="0"/>
              <a:t>Significant developmental delays in all </a:t>
            </a:r>
            <a:r>
              <a:rPr lang="en-IN" dirty="0" smtClean="0"/>
              <a:t>areas (physical/ social/ emotional/ language/ speech)</a:t>
            </a:r>
            <a:endParaRPr lang="en-IN" dirty="0"/>
          </a:p>
          <a:p>
            <a:pPr lvl="1" fontAlgn="base"/>
            <a:r>
              <a:rPr lang="en-IN" dirty="0"/>
              <a:t>Obvious physical and congenital abnormalities</a:t>
            </a:r>
          </a:p>
          <a:p>
            <a:pPr lvl="1" fontAlgn="base"/>
            <a:r>
              <a:rPr lang="en-IN" dirty="0"/>
              <a:t>Requires close </a:t>
            </a:r>
            <a:r>
              <a:rPr lang="en-IN" dirty="0" smtClean="0"/>
              <a:t>supervision/ Not capable of independent living</a:t>
            </a:r>
            <a:endParaRPr lang="en-IN" dirty="0"/>
          </a:p>
          <a:p>
            <a:pPr lvl="1" fontAlgn="base"/>
            <a:r>
              <a:rPr lang="en-IN" dirty="0"/>
              <a:t>Requires </a:t>
            </a:r>
            <a:r>
              <a:rPr lang="en-IN" dirty="0" smtClean="0"/>
              <a:t>complete assistance in </a:t>
            </a:r>
            <a:r>
              <a:rPr lang="en-IN" dirty="0"/>
              <a:t>self-care activities</a:t>
            </a:r>
          </a:p>
          <a:p>
            <a:pPr fontAlgn="base"/>
            <a:endParaRPr lang="en-IN" dirty="0" smtClean="0"/>
          </a:p>
          <a:p>
            <a:pPr fontAlgn="base"/>
            <a:endParaRPr lang="en-IN" dirty="0" smtClean="0"/>
          </a:p>
          <a:p>
            <a:pPr fontAlgn="base"/>
            <a:endParaRPr lang="en-IN" dirty="0" smtClean="0"/>
          </a:p>
          <a:p>
            <a:endParaRPr lang="en-IN" dirty="0"/>
          </a:p>
        </p:txBody>
      </p:sp>
    </p:spTree>
    <p:extLst>
      <p:ext uri="{BB962C8B-B14F-4D97-AF65-F5344CB8AC3E}">
        <p14:creationId xmlns="" xmlns:p14="http://schemas.microsoft.com/office/powerpoint/2010/main" val="792991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Objectives of Screening </a:t>
            </a:r>
            <a:r>
              <a:rPr lang="en-IN" b="1" dirty="0"/>
              <a:t>for Disability</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Examining the child in the five domains of child development (physical, speech &amp; language, social, emotional and cognitive).</a:t>
            </a:r>
          </a:p>
          <a:p>
            <a:r>
              <a:rPr lang="en-IN" dirty="0" smtClean="0"/>
              <a:t>Check: Are the child’s skills and abilities age-appropriate (in each domain)?</a:t>
            </a:r>
          </a:p>
          <a:p>
            <a:r>
              <a:rPr lang="en-IN" dirty="0" smtClean="0"/>
              <a:t>Understand: Is the child slow/ to what extent is the gap/ slowness?</a:t>
            </a:r>
          </a:p>
          <a:p>
            <a:r>
              <a:rPr lang="en-IN" dirty="0" smtClean="0"/>
              <a:t>Identify area of disability/ lack of development and take appropriate corrective measures to assist the child.</a:t>
            </a:r>
            <a:endParaRPr lang="en-IN" dirty="0"/>
          </a:p>
        </p:txBody>
      </p:sp>
    </p:spTree>
    <p:extLst>
      <p:ext uri="{BB962C8B-B14F-4D97-AF65-F5344CB8AC3E}">
        <p14:creationId xmlns="" xmlns:p14="http://schemas.microsoft.com/office/powerpoint/2010/main" val="448881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64704"/>
          </a:xfrm>
        </p:spPr>
        <p:txBody>
          <a:bodyPr/>
          <a:lstStyle/>
          <a:p>
            <a:r>
              <a:rPr lang="en-IN" b="1" dirty="0" smtClean="0"/>
              <a:t>Screening for Disability: Ages 6+</a:t>
            </a:r>
            <a:endParaRPr lang="en-IN"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108404055"/>
              </p:ext>
            </p:extLst>
          </p:nvPr>
        </p:nvGraphicFramePr>
        <p:xfrm>
          <a:off x="251519" y="1124744"/>
          <a:ext cx="8487461" cy="5453391"/>
        </p:xfrm>
        <a:graphic>
          <a:graphicData uri="http://schemas.openxmlformats.org/drawingml/2006/table">
            <a:tbl>
              <a:tblPr firstRow="1" firstCol="1" bandRow="1">
                <a:tableStyleId>{5C22544A-7EE6-4342-B048-85BDC9FD1C3A}</a:tableStyleId>
              </a:tblPr>
              <a:tblGrid>
                <a:gridCol w="913541"/>
                <a:gridCol w="4778039"/>
                <a:gridCol w="913541"/>
                <a:gridCol w="941170"/>
                <a:gridCol w="941170"/>
              </a:tblGrid>
              <a:tr h="1398753">
                <a:tc rowSpan="2" gridSpan="2">
                  <a:txBody>
                    <a:bodyPr/>
                    <a:lstStyle/>
                    <a:p>
                      <a:pPr>
                        <a:lnSpc>
                          <a:spcPct val="115000"/>
                        </a:lnSpc>
                        <a:spcAft>
                          <a:spcPts val="0"/>
                        </a:spcAft>
                      </a:pPr>
                      <a:r>
                        <a:rPr lang="en-IN" sz="2000" dirty="0">
                          <a:effectLst/>
                        </a:rPr>
                        <a:t> </a:t>
                      </a:r>
                    </a:p>
                    <a:p>
                      <a:pPr>
                        <a:lnSpc>
                          <a:spcPct val="115000"/>
                        </a:lnSpc>
                        <a:spcAft>
                          <a:spcPts val="0"/>
                        </a:spcAft>
                      </a:pPr>
                      <a:r>
                        <a:rPr lang="en-IN" sz="2000" dirty="0">
                          <a:effectLst/>
                        </a:rPr>
                        <a:t> </a:t>
                      </a:r>
                    </a:p>
                    <a:p>
                      <a:pPr algn="ctr">
                        <a:lnSpc>
                          <a:spcPct val="115000"/>
                        </a:lnSpc>
                        <a:spcAft>
                          <a:spcPts val="0"/>
                        </a:spcAft>
                      </a:pPr>
                      <a:r>
                        <a:rPr lang="en-IN" sz="2000" dirty="0">
                          <a:effectLst/>
                        </a:rPr>
                        <a:t>Developmental Functions and Tasks</a:t>
                      </a:r>
                      <a:endParaRPr lang="en-IN" sz="2000" b="1" dirty="0">
                        <a:effectLst/>
                        <a:latin typeface="Arial"/>
                        <a:ea typeface="Calibri"/>
                      </a:endParaRPr>
                    </a:p>
                  </a:txBody>
                  <a:tcPr marL="0" marR="0" marT="0" marB="0"/>
                </a:tc>
                <a:tc rowSpan="2" hMerge="1">
                  <a:txBody>
                    <a:bodyPr/>
                    <a:lstStyle/>
                    <a:p>
                      <a:endParaRPr lang="en-IN"/>
                    </a:p>
                  </a:txBody>
                  <a:tcPr/>
                </a:tc>
                <a:tc gridSpan="3">
                  <a:txBody>
                    <a:bodyPr/>
                    <a:lstStyle/>
                    <a:p>
                      <a:pPr>
                        <a:lnSpc>
                          <a:spcPct val="115000"/>
                        </a:lnSpc>
                        <a:spcAft>
                          <a:spcPts val="0"/>
                        </a:spcAft>
                      </a:pPr>
                      <a:r>
                        <a:rPr lang="en-IN" sz="2000" dirty="0">
                          <a:effectLst/>
                        </a:rPr>
                        <a:t>Ability to Perform Developmental Functions and Tasks</a:t>
                      </a:r>
                      <a:endParaRPr lang="en-IN" sz="2000" b="1" dirty="0">
                        <a:effectLst/>
                        <a:latin typeface="Arial"/>
                        <a:ea typeface="Calibri"/>
                      </a:endParaRPr>
                    </a:p>
                  </a:txBody>
                  <a:tcPr marL="0" marR="0" marT="0" marB="0"/>
                </a:tc>
                <a:tc hMerge="1">
                  <a:txBody>
                    <a:bodyPr/>
                    <a:lstStyle/>
                    <a:p>
                      <a:endParaRPr lang="en-IN"/>
                    </a:p>
                  </a:txBody>
                  <a:tcPr/>
                </a:tc>
                <a:tc hMerge="1">
                  <a:txBody>
                    <a:bodyPr/>
                    <a:lstStyle/>
                    <a:p>
                      <a:endParaRPr lang="en-IN"/>
                    </a:p>
                  </a:txBody>
                  <a:tcPr/>
                </a:tc>
              </a:tr>
              <a:tr h="473455">
                <a:tc gridSpan="2" vMerge="1">
                  <a:txBody>
                    <a:bodyPr/>
                    <a:lstStyle/>
                    <a:p>
                      <a:endParaRPr lang="en-IN"/>
                    </a:p>
                  </a:txBody>
                  <a:tcPr/>
                </a:tc>
                <a:tc hMerge="1" vMerge="1">
                  <a:txBody>
                    <a:bodyPr/>
                    <a:lstStyle/>
                    <a:p>
                      <a:endParaRPr lang="en-IN"/>
                    </a:p>
                  </a:txBody>
                  <a:tcPr/>
                </a:tc>
                <a:tc>
                  <a:txBody>
                    <a:bodyPr/>
                    <a:lstStyle/>
                    <a:p>
                      <a:pPr>
                        <a:lnSpc>
                          <a:spcPct val="115000"/>
                        </a:lnSpc>
                        <a:spcAft>
                          <a:spcPts val="0"/>
                        </a:spcAft>
                      </a:pPr>
                      <a:r>
                        <a:rPr lang="en-IN" sz="2000">
                          <a:effectLst/>
                        </a:rPr>
                        <a:t>To high Extent</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To Some Extent</a:t>
                      </a:r>
                      <a:endParaRPr lang="en-IN" sz="2000" b="1" dirty="0">
                        <a:effectLst/>
                        <a:latin typeface="Arial"/>
                        <a:ea typeface="Calibri"/>
                      </a:endParaRPr>
                    </a:p>
                  </a:txBody>
                  <a:tcPr marL="0" marR="0" marT="0" marB="0"/>
                </a:tc>
                <a:tc>
                  <a:txBody>
                    <a:bodyPr/>
                    <a:lstStyle/>
                    <a:p>
                      <a:pPr>
                        <a:lnSpc>
                          <a:spcPct val="115000"/>
                        </a:lnSpc>
                        <a:spcAft>
                          <a:spcPts val="0"/>
                        </a:spcAft>
                      </a:pPr>
                      <a:r>
                        <a:rPr lang="en-IN" sz="2000">
                          <a:effectLst/>
                        </a:rPr>
                        <a:t>To Low extent/ Not at all</a:t>
                      </a:r>
                      <a:endParaRPr lang="en-IN" sz="2000" b="1">
                        <a:effectLst/>
                        <a:latin typeface="Arial"/>
                        <a:ea typeface="Calibri"/>
                      </a:endParaRPr>
                    </a:p>
                  </a:txBody>
                  <a:tcPr marL="0" marR="0" marT="0" marB="0"/>
                </a:tc>
              </a:tr>
              <a:tr h="445850">
                <a:tc gridSpan="5">
                  <a:txBody>
                    <a:bodyPr/>
                    <a:lstStyle/>
                    <a:p>
                      <a:pPr>
                        <a:lnSpc>
                          <a:spcPct val="115000"/>
                        </a:lnSpc>
                        <a:spcAft>
                          <a:spcPts val="0"/>
                        </a:spcAft>
                      </a:pPr>
                      <a:r>
                        <a:rPr lang="en-IN" sz="2000" dirty="0">
                          <a:effectLst/>
                        </a:rPr>
                        <a:t>Motor Skills</a:t>
                      </a:r>
                      <a:endParaRPr lang="en-IN" sz="2000" b="1" dirty="0">
                        <a:effectLst/>
                        <a:latin typeface="Arial"/>
                        <a:ea typeface="Calibri"/>
                      </a:endParaRPr>
                    </a:p>
                  </a:txBody>
                  <a:tcPr marL="0" marR="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45850">
                <a:tc>
                  <a:txBody>
                    <a:bodyPr/>
                    <a:lstStyle/>
                    <a:p>
                      <a:pPr>
                        <a:lnSpc>
                          <a:spcPct val="115000"/>
                        </a:lnSpc>
                        <a:spcAft>
                          <a:spcPts val="0"/>
                        </a:spcAft>
                      </a:pPr>
                      <a:r>
                        <a:rPr lang="en-IN" sz="1100">
                          <a:effectLst/>
                        </a:rPr>
                        <a:t>1.</a:t>
                      </a:r>
                      <a:endParaRPr lang="en-IN" sz="1100" b="1">
                        <a:effectLst/>
                        <a:latin typeface="Arial"/>
                        <a:ea typeface="Calibri"/>
                      </a:endParaRPr>
                    </a:p>
                  </a:txBody>
                  <a:tcPr marL="0" marR="0" marT="0" marB="0"/>
                </a:tc>
                <a:tc>
                  <a:txBody>
                    <a:bodyPr/>
                    <a:lstStyle/>
                    <a:p>
                      <a:pPr>
                        <a:lnSpc>
                          <a:spcPct val="115000"/>
                        </a:lnSpc>
                        <a:spcAft>
                          <a:spcPts val="0"/>
                        </a:spcAft>
                      </a:pPr>
                      <a:r>
                        <a:rPr lang="en-IN" sz="2000">
                          <a:effectLst/>
                        </a:rPr>
                        <a:t> Throws a ball </a:t>
                      </a:r>
                      <a:endParaRPr lang="en-IN" sz="2000" b="1">
                        <a:effectLst/>
                        <a:latin typeface="Arial"/>
                        <a:ea typeface="Calibri"/>
                      </a:endParaRPr>
                    </a:p>
                  </a:txBody>
                  <a:tcPr marL="0" marR="0" marT="0" marB="0" anchor="ctr"/>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r>
              <a:tr h="445850">
                <a:tc>
                  <a:txBody>
                    <a:bodyPr/>
                    <a:lstStyle/>
                    <a:p>
                      <a:pPr>
                        <a:lnSpc>
                          <a:spcPct val="115000"/>
                        </a:lnSpc>
                        <a:spcAft>
                          <a:spcPts val="0"/>
                        </a:spcAft>
                      </a:pPr>
                      <a:r>
                        <a:rPr lang="en-IN" sz="1100">
                          <a:effectLst/>
                        </a:rPr>
                        <a:t>2.</a:t>
                      </a:r>
                      <a:endParaRPr lang="en-IN" sz="1100" b="1">
                        <a:effectLst/>
                        <a:latin typeface="Arial"/>
                        <a:ea typeface="Calibri"/>
                      </a:endParaRPr>
                    </a:p>
                  </a:txBody>
                  <a:tcPr marL="0" marR="0" marT="0" marB="0"/>
                </a:tc>
                <a:tc>
                  <a:txBody>
                    <a:bodyPr/>
                    <a:lstStyle/>
                    <a:p>
                      <a:pPr>
                        <a:lnSpc>
                          <a:spcPct val="115000"/>
                        </a:lnSpc>
                        <a:spcAft>
                          <a:spcPts val="0"/>
                        </a:spcAft>
                      </a:pPr>
                      <a:r>
                        <a:rPr lang="en-IN" sz="2000">
                          <a:effectLst/>
                        </a:rPr>
                        <a:t> Jumps in place</a:t>
                      </a:r>
                      <a:endParaRPr lang="en-IN" sz="2000" b="1">
                        <a:effectLst/>
                        <a:latin typeface="Arial"/>
                        <a:ea typeface="Calibri"/>
                      </a:endParaRPr>
                    </a:p>
                  </a:txBody>
                  <a:tcPr marL="0" marR="0" marT="0" marB="0" anchor="ctr"/>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r>
              <a:tr h="445850">
                <a:tc>
                  <a:txBody>
                    <a:bodyPr/>
                    <a:lstStyle/>
                    <a:p>
                      <a:pPr>
                        <a:lnSpc>
                          <a:spcPct val="115000"/>
                        </a:lnSpc>
                        <a:spcAft>
                          <a:spcPts val="0"/>
                        </a:spcAft>
                      </a:pPr>
                      <a:r>
                        <a:rPr lang="en-IN" sz="1100">
                          <a:effectLst/>
                        </a:rPr>
                        <a:t>3.</a:t>
                      </a:r>
                      <a:endParaRPr lang="en-IN" sz="1100" b="1">
                        <a:effectLst/>
                        <a:latin typeface="Arial"/>
                        <a:ea typeface="Calibri"/>
                      </a:endParaRPr>
                    </a:p>
                  </a:txBody>
                  <a:tcPr marL="0" marR="0" marT="0" marB="0"/>
                </a:tc>
                <a:tc>
                  <a:txBody>
                    <a:bodyPr/>
                    <a:lstStyle/>
                    <a:p>
                      <a:pPr>
                        <a:lnSpc>
                          <a:spcPct val="115000"/>
                        </a:lnSpc>
                        <a:spcAft>
                          <a:spcPts val="0"/>
                        </a:spcAft>
                      </a:pPr>
                      <a:r>
                        <a:rPr lang="en-IN" sz="2000">
                          <a:effectLst/>
                        </a:rPr>
                        <a:t> Holds pencil to scribble/ draw</a:t>
                      </a:r>
                      <a:endParaRPr lang="en-IN" sz="2000" b="1">
                        <a:effectLst/>
                        <a:latin typeface="Arial"/>
                        <a:ea typeface="Calibri"/>
                      </a:endParaRPr>
                    </a:p>
                  </a:txBody>
                  <a:tcPr marL="0" marR="0" marT="0" marB="0" anchor="ctr"/>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r>
              <a:tr h="445850">
                <a:tc>
                  <a:txBody>
                    <a:bodyPr/>
                    <a:lstStyle/>
                    <a:p>
                      <a:pPr>
                        <a:lnSpc>
                          <a:spcPct val="115000"/>
                        </a:lnSpc>
                        <a:spcAft>
                          <a:spcPts val="0"/>
                        </a:spcAft>
                      </a:pPr>
                      <a:r>
                        <a:rPr lang="en-IN" sz="1100">
                          <a:effectLst/>
                        </a:rPr>
                        <a:t>4.</a:t>
                      </a:r>
                      <a:endParaRPr lang="en-IN" sz="1100" b="1">
                        <a:effectLst/>
                        <a:latin typeface="Arial"/>
                        <a:ea typeface="Calibri"/>
                      </a:endParaRPr>
                    </a:p>
                  </a:txBody>
                  <a:tcPr marL="0" marR="0" marT="0" marB="0"/>
                </a:tc>
                <a:tc>
                  <a:txBody>
                    <a:bodyPr/>
                    <a:lstStyle/>
                    <a:p>
                      <a:pPr>
                        <a:lnSpc>
                          <a:spcPct val="115000"/>
                        </a:lnSpc>
                        <a:spcAft>
                          <a:spcPts val="0"/>
                        </a:spcAft>
                      </a:pPr>
                      <a:r>
                        <a:rPr lang="en-IN" sz="2000">
                          <a:effectLst/>
                        </a:rPr>
                        <a:t> Folds paper in to half in imitation*</a:t>
                      </a:r>
                      <a:endParaRPr lang="en-IN" sz="2000" b="1">
                        <a:effectLst/>
                        <a:latin typeface="Arial"/>
                        <a:ea typeface="Calibri"/>
                      </a:endParaRPr>
                    </a:p>
                  </a:txBody>
                  <a:tcPr marL="0" marR="0" marT="0" marB="0" anchor="ctr"/>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r>
              <a:tr h="445850">
                <a:tc>
                  <a:txBody>
                    <a:bodyPr/>
                    <a:lstStyle/>
                    <a:p>
                      <a:pPr>
                        <a:lnSpc>
                          <a:spcPct val="115000"/>
                        </a:lnSpc>
                        <a:spcAft>
                          <a:spcPts val="0"/>
                        </a:spcAft>
                      </a:pPr>
                      <a:r>
                        <a:rPr lang="en-IN" sz="1100">
                          <a:effectLst/>
                        </a:rPr>
                        <a:t>5.</a:t>
                      </a:r>
                      <a:endParaRPr lang="en-IN" sz="1100" b="1">
                        <a:effectLst/>
                        <a:latin typeface="Arial"/>
                        <a:ea typeface="Calibri"/>
                      </a:endParaRPr>
                    </a:p>
                  </a:txBody>
                  <a:tcPr marL="0" marR="0" marT="0" marB="0"/>
                </a:tc>
                <a:tc>
                  <a:txBody>
                    <a:bodyPr/>
                    <a:lstStyle/>
                    <a:p>
                      <a:pPr>
                        <a:lnSpc>
                          <a:spcPct val="115000"/>
                        </a:lnSpc>
                        <a:spcAft>
                          <a:spcPts val="0"/>
                        </a:spcAft>
                      </a:pPr>
                      <a:r>
                        <a:rPr lang="en-IN" sz="2000">
                          <a:effectLst/>
                        </a:rPr>
                        <a:t> Takes out small objects from a container</a:t>
                      </a:r>
                      <a:endParaRPr lang="en-IN" sz="2000" b="1">
                        <a:effectLst/>
                        <a:latin typeface="Arial"/>
                        <a:ea typeface="Calibri"/>
                      </a:endParaRPr>
                    </a:p>
                  </a:txBody>
                  <a:tcPr marL="0" marR="0" marT="0" marB="0" anchor="ctr"/>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a:effectLst/>
                        </a:rPr>
                        <a:t> </a:t>
                      </a:r>
                      <a:endParaRPr lang="en-IN" sz="2000" b="1">
                        <a:effectLst/>
                        <a:latin typeface="Arial"/>
                        <a:ea typeface="Calibri"/>
                      </a:endParaRPr>
                    </a:p>
                  </a:txBody>
                  <a:tcPr marL="0" marR="0" marT="0" marB="0"/>
                </a:tc>
                <a:tc>
                  <a:txBody>
                    <a:bodyPr/>
                    <a:lstStyle/>
                    <a:p>
                      <a:pPr>
                        <a:lnSpc>
                          <a:spcPct val="115000"/>
                        </a:lnSpc>
                        <a:spcAft>
                          <a:spcPts val="0"/>
                        </a:spcAft>
                      </a:pPr>
                      <a:r>
                        <a:rPr lang="en-IN" sz="2000" dirty="0">
                          <a:effectLst/>
                        </a:rPr>
                        <a:t> </a:t>
                      </a:r>
                      <a:endParaRPr lang="en-IN" sz="2000" b="1" dirty="0">
                        <a:effectLst/>
                        <a:latin typeface="Arial"/>
                        <a:ea typeface="Calibri"/>
                      </a:endParaRPr>
                    </a:p>
                  </a:txBody>
                  <a:tcPr marL="0" marR="0" marT="0" marB="0"/>
                </a:tc>
              </a:tr>
            </a:tbl>
          </a:graphicData>
        </a:graphic>
      </p:graphicFrame>
    </p:spTree>
    <p:extLst>
      <p:ext uri="{BB962C8B-B14F-4D97-AF65-F5344CB8AC3E}">
        <p14:creationId xmlns="" xmlns:p14="http://schemas.microsoft.com/office/powerpoint/2010/main" val="3800553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02703" y="620688"/>
            <a:ext cx="8704463" cy="56886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3442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950842805"/>
              </p:ext>
            </p:extLst>
          </p:nvPr>
        </p:nvGraphicFramePr>
        <p:xfrm>
          <a:off x="395537" y="260650"/>
          <a:ext cx="8208912" cy="6492565"/>
        </p:xfrm>
        <a:graphic>
          <a:graphicData uri="http://schemas.openxmlformats.org/drawingml/2006/table">
            <a:tbl>
              <a:tblPr firstRow="1" firstCol="1" bandRow="1">
                <a:tableStyleId>{5C22544A-7EE6-4342-B048-85BDC9FD1C3A}</a:tableStyleId>
              </a:tblPr>
              <a:tblGrid>
                <a:gridCol w="522022"/>
                <a:gridCol w="4867063"/>
                <a:gridCol w="930561"/>
                <a:gridCol w="930561"/>
                <a:gridCol w="958705"/>
              </a:tblGrid>
              <a:tr h="748331">
                <a:tc gridSpan="5">
                  <a:txBody>
                    <a:bodyPr/>
                    <a:lstStyle/>
                    <a:p>
                      <a:pPr>
                        <a:lnSpc>
                          <a:spcPct val="115000"/>
                        </a:lnSpc>
                        <a:spcAft>
                          <a:spcPts val="0"/>
                        </a:spcAft>
                      </a:pPr>
                      <a:r>
                        <a:rPr lang="en-IN" sz="2400" dirty="0">
                          <a:effectLst/>
                        </a:rPr>
                        <a:t>Cognitive Skills</a:t>
                      </a:r>
                      <a:endParaRPr lang="en-IN" sz="2400" b="1" dirty="0">
                        <a:effectLst/>
                        <a:latin typeface="Arial"/>
                        <a:ea typeface="Calibri"/>
                      </a:endParaRPr>
                    </a:p>
                  </a:txBody>
                  <a:tcPr marL="0" marR="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882728">
                <a:tc>
                  <a:txBody>
                    <a:bodyPr/>
                    <a:lstStyle/>
                    <a:p>
                      <a:pPr>
                        <a:lnSpc>
                          <a:spcPct val="115000"/>
                        </a:lnSpc>
                        <a:spcAft>
                          <a:spcPts val="0"/>
                        </a:spcAft>
                      </a:pPr>
                      <a:r>
                        <a:rPr lang="en-IN" sz="2400">
                          <a:effectLst/>
                        </a:rPr>
                        <a:t>11.</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Able to sit in one place for at least 15 minutes (to do a task)</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1548025">
                <a:tc>
                  <a:txBody>
                    <a:bodyPr/>
                    <a:lstStyle/>
                    <a:p>
                      <a:pPr>
                        <a:lnSpc>
                          <a:spcPct val="115000"/>
                        </a:lnSpc>
                        <a:spcAft>
                          <a:spcPts val="0"/>
                        </a:spcAft>
                      </a:pPr>
                      <a:r>
                        <a:rPr lang="en-IN" sz="2400">
                          <a:effectLst/>
                        </a:rPr>
                        <a:t>12.</a:t>
                      </a:r>
                      <a:endParaRPr lang="en-IN" sz="2400" b="1">
                        <a:effectLst/>
                        <a:latin typeface="Arial"/>
                        <a:ea typeface="Calibri"/>
                      </a:endParaRPr>
                    </a:p>
                  </a:txBody>
                  <a:tcPr marL="0" marR="0" marT="0" marB="0"/>
                </a:tc>
                <a:tc>
                  <a:txBody>
                    <a:bodyPr/>
                    <a:lstStyle/>
                    <a:p>
                      <a:pPr>
                        <a:lnSpc>
                          <a:spcPct val="115000"/>
                        </a:lnSpc>
                        <a:spcAft>
                          <a:spcPts val="0"/>
                        </a:spcAft>
                      </a:pPr>
                      <a:r>
                        <a:rPr lang="en-IN" sz="2400" dirty="0">
                          <a:effectLst/>
                        </a:rPr>
                        <a:t>Comprehends and executes simple instructions (shut the door, brings object as asked)</a:t>
                      </a:r>
                      <a:endParaRPr lang="en-IN" sz="2400" b="1" dirty="0">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882728">
                <a:tc>
                  <a:txBody>
                    <a:bodyPr/>
                    <a:lstStyle/>
                    <a:p>
                      <a:pPr>
                        <a:lnSpc>
                          <a:spcPct val="115000"/>
                        </a:lnSpc>
                        <a:spcAft>
                          <a:spcPts val="0"/>
                        </a:spcAft>
                      </a:pPr>
                      <a:r>
                        <a:rPr lang="en-IN" sz="2400">
                          <a:effectLst/>
                        </a:rPr>
                        <a:t>13.</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Identifies sizes/ age (big-small, younger-older)</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1548025">
                <a:tc>
                  <a:txBody>
                    <a:bodyPr/>
                    <a:lstStyle/>
                    <a:p>
                      <a:pPr>
                        <a:lnSpc>
                          <a:spcPct val="115000"/>
                        </a:lnSpc>
                        <a:spcAft>
                          <a:spcPts val="0"/>
                        </a:spcAft>
                      </a:pPr>
                      <a:r>
                        <a:rPr lang="en-IN" sz="2400">
                          <a:effectLst/>
                        </a:rPr>
                        <a:t>14.</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Identifies functions of objects (such as telephone, glass of water, vehicle)</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882728">
                <a:tc>
                  <a:txBody>
                    <a:bodyPr/>
                    <a:lstStyle/>
                    <a:p>
                      <a:pPr>
                        <a:lnSpc>
                          <a:spcPct val="115000"/>
                        </a:lnSpc>
                        <a:spcAft>
                          <a:spcPts val="0"/>
                        </a:spcAft>
                      </a:pPr>
                      <a:r>
                        <a:rPr lang="en-IN" sz="2400">
                          <a:effectLst/>
                        </a:rPr>
                        <a:t>15.</a:t>
                      </a:r>
                      <a:endParaRPr lang="en-IN" sz="2400" b="1">
                        <a:effectLst/>
                        <a:latin typeface="Arial"/>
                        <a:ea typeface="Calibri"/>
                      </a:endParaRPr>
                    </a:p>
                  </a:txBody>
                  <a:tcPr marL="0" marR="0" marT="0" marB="0"/>
                </a:tc>
                <a:tc>
                  <a:txBody>
                    <a:bodyPr/>
                    <a:lstStyle/>
                    <a:p>
                      <a:pPr>
                        <a:lnSpc>
                          <a:spcPct val="115000"/>
                        </a:lnSpc>
                        <a:spcAft>
                          <a:spcPts val="0"/>
                        </a:spcAft>
                      </a:pPr>
                      <a:r>
                        <a:rPr lang="en-IN" sz="2400" dirty="0">
                          <a:effectLst/>
                        </a:rPr>
                        <a:t>Identifies at least 5 body parts (can name/ point)</a:t>
                      </a:r>
                      <a:endParaRPr lang="en-IN" sz="2400" b="1" dirty="0">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dirty="0">
                          <a:effectLst/>
                        </a:rPr>
                        <a:t> </a:t>
                      </a:r>
                      <a:endParaRPr lang="en-IN" sz="1100" b="1" dirty="0">
                        <a:effectLst/>
                        <a:latin typeface="Arial"/>
                        <a:ea typeface="Calibri"/>
                      </a:endParaRPr>
                    </a:p>
                  </a:txBody>
                  <a:tcPr marL="0" marR="0" marT="0" marB="0"/>
                </a:tc>
              </a:tr>
            </a:tbl>
          </a:graphicData>
        </a:graphic>
      </p:graphicFrame>
    </p:spTree>
    <p:extLst>
      <p:ext uri="{BB962C8B-B14F-4D97-AF65-F5344CB8AC3E}">
        <p14:creationId xmlns="" xmlns:p14="http://schemas.microsoft.com/office/powerpoint/2010/main" val="3104266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811655869"/>
              </p:ext>
            </p:extLst>
          </p:nvPr>
        </p:nvGraphicFramePr>
        <p:xfrm>
          <a:off x="611559" y="476672"/>
          <a:ext cx="8208912" cy="6244716"/>
        </p:xfrm>
        <a:graphic>
          <a:graphicData uri="http://schemas.openxmlformats.org/drawingml/2006/table">
            <a:tbl>
              <a:tblPr firstRow="1" firstCol="1" bandRow="1">
                <a:tableStyleId>{5C22544A-7EE6-4342-B048-85BDC9FD1C3A}</a:tableStyleId>
              </a:tblPr>
              <a:tblGrid>
                <a:gridCol w="522022"/>
                <a:gridCol w="4867063"/>
                <a:gridCol w="930561"/>
                <a:gridCol w="930561"/>
                <a:gridCol w="958705"/>
              </a:tblGrid>
              <a:tr h="752179">
                <a:tc gridSpan="5">
                  <a:txBody>
                    <a:bodyPr/>
                    <a:lstStyle/>
                    <a:p>
                      <a:pPr>
                        <a:lnSpc>
                          <a:spcPct val="115000"/>
                        </a:lnSpc>
                        <a:spcAft>
                          <a:spcPts val="0"/>
                        </a:spcAft>
                      </a:pPr>
                      <a:r>
                        <a:rPr lang="en-IN" sz="2400">
                          <a:effectLst/>
                        </a:rPr>
                        <a:t>Social Skills</a:t>
                      </a:r>
                      <a:endParaRPr lang="en-IN" sz="2400" b="1">
                        <a:effectLst/>
                        <a:latin typeface="Arial"/>
                        <a:ea typeface="Calibri"/>
                      </a:endParaRPr>
                    </a:p>
                  </a:txBody>
                  <a:tcPr marL="0" marR="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752179">
                <a:tc>
                  <a:txBody>
                    <a:bodyPr/>
                    <a:lstStyle/>
                    <a:p>
                      <a:pPr>
                        <a:lnSpc>
                          <a:spcPct val="115000"/>
                        </a:lnSpc>
                        <a:spcAft>
                          <a:spcPts val="0"/>
                        </a:spcAft>
                      </a:pPr>
                      <a:r>
                        <a:rPr lang="en-IN" sz="2400">
                          <a:effectLst/>
                        </a:rPr>
                        <a:t>16.</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Recognizes family members/ familiar people like teacher</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1555982">
                <a:tc>
                  <a:txBody>
                    <a:bodyPr/>
                    <a:lstStyle/>
                    <a:p>
                      <a:pPr>
                        <a:lnSpc>
                          <a:spcPct val="115000"/>
                        </a:lnSpc>
                        <a:spcAft>
                          <a:spcPts val="0"/>
                        </a:spcAft>
                      </a:pPr>
                      <a:r>
                        <a:rPr lang="en-IN" sz="2400">
                          <a:effectLst/>
                        </a:rPr>
                        <a:t>17.</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Recognizes spaces (kitchen/bathroom/street) and their function</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1555982">
                <a:tc>
                  <a:txBody>
                    <a:bodyPr/>
                    <a:lstStyle/>
                    <a:p>
                      <a:pPr>
                        <a:lnSpc>
                          <a:spcPct val="115000"/>
                        </a:lnSpc>
                        <a:spcAft>
                          <a:spcPts val="0"/>
                        </a:spcAft>
                      </a:pPr>
                      <a:r>
                        <a:rPr lang="en-IN" sz="2400">
                          <a:effectLst/>
                        </a:rPr>
                        <a:t>18.</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Understands rules of simple games (passing a ball or taking turns)</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752179">
                <a:tc>
                  <a:txBody>
                    <a:bodyPr/>
                    <a:lstStyle/>
                    <a:p>
                      <a:pPr>
                        <a:lnSpc>
                          <a:spcPct val="115000"/>
                        </a:lnSpc>
                        <a:spcAft>
                          <a:spcPts val="0"/>
                        </a:spcAft>
                      </a:pPr>
                      <a:r>
                        <a:rPr lang="en-IN" sz="2400">
                          <a:effectLst/>
                        </a:rPr>
                        <a:t>19.</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Interacts/ plays &amp; talks with other children</a:t>
                      </a:r>
                      <a:endParaRPr lang="en-IN" sz="2400" b="1">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r>
              <a:tr h="752179">
                <a:tc>
                  <a:txBody>
                    <a:bodyPr/>
                    <a:lstStyle/>
                    <a:p>
                      <a:pPr>
                        <a:lnSpc>
                          <a:spcPct val="115000"/>
                        </a:lnSpc>
                        <a:spcAft>
                          <a:spcPts val="0"/>
                        </a:spcAft>
                      </a:pPr>
                      <a:r>
                        <a:rPr lang="en-IN" sz="2400">
                          <a:effectLst/>
                        </a:rPr>
                        <a:t>20.</a:t>
                      </a:r>
                      <a:endParaRPr lang="en-IN" sz="2400" b="1">
                        <a:effectLst/>
                        <a:latin typeface="Arial"/>
                        <a:ea typeface="Calibri"/>
                      </a:endParaRPr>
                    </a:p>
                  </a:txBody>
                  <a:tcPr marL="0" marR="0" marT="0" marB="0"/>
                </a:tc>
                <a:tc>
                  <a:txBody>
                    <a:bodyPr/>
                    <a:lstStyle/>
                    <a:p>
                      <a:pPr>
                        <a:lnSpc>
                          <a:spcPct val="115000"/>
                        </a:lnSpc>
                        <a:spcAft>
                          <a:spcPts val="0"/>
                        </a:spcAft>
                      </a:pPr>
                      <a:r>
                        <a:rPr lang="en-IN" sz="2400" dirty="0">
                          <a:effectLst/>
                        </a:rPr>
                        <a:t>Can enumerate routine/ daily activities</a:t>
                      </a:r>
                      <a:endParaRPr lang="en-IN" sz="2400" b="1" dirty="0">
                        <a:effectLst/>
                        <a:latin typeface="Arial"/>
                        <a:ea typeface="Calibri"/>
                      </a:endParaRPr>
                    </a:p>
                  </a:txBody>
                  <a:tcPr marL="0" marR="0" marT="0" marB="0" anchor="ctr"/>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a:effectLst/>
                        </a:rPr>
                        <a:t> </a:t>
                      </a:r>
                      <a:endParaRPr lang="en-IN" sz="1100" b="1">
                        <a:effectLst/>
                        <a:latin typeface="Arial"/>
                        <a:ea typeface="Calibri"/>
                      </a:endParaRPr>
                    </a:p>
                  </a:txBody>
                  <a:tcPr marL="0" marR="0" marT="0" marB="0"/>
                </a:tc>
                <a:tc>
                  <a:txBody>
                    <a:bodyPr/>
                    <a:lstStyle/>
                    <a:p>
                      <a:pPr>
                        <a:lnSpc>
                          <a:spcPct val="115000"/>
                        </a:lnSpc>
                        <a:spcAft>
                          <a:spcPts val="0"/>
                        </a:spcAft>
                      </a:pPr>
                      <a:r>
                        <a:rPr lang="en-IN" sz="1100" dirty="0">
                          <a:effectLst/>
                        </a:rPr>
                        <a:t> </a:t>
                      </a:r>
                      <a:endParaRPr lang="en-IN" sz="1100" b="1" dirty="0">
                        <a:effectLst/>
                        <a:latin typeface="Arial"/>
                        <a:ea typeface="Calibri"/>
                      </a:endParaRPr>
                    </a:p>
                  </a:txBody>
                  <a:tcPr marL="0" marR="0" marT="0" marB="0"/>
                </a:tc>
              </a:tr>
            </a:tbl>
          </a:graphicData>
        </a:graphic>
      </p:graphicFrame>
    </p:spTree>
    <p:extLst>
      <p:ext uri="{BB962C8B-B14F-4D97-AF65-F5344CB8AC3E}">
        <p14:creationId xmlns="" xmlns:p14="http://schemas.microsoft.com/office/powerpoint/2010/main" val="3627242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485040896"/>
              </p:ext>
            </p:extLst>
          </p:nvPr>
        </p:nvGraphicFramePr>
        <p:xfrm>
          <a:off x="611561" y="404664"/>
          <a:ext cx="7920878" cy="6261274"/>
        </p:xfrm>
        <a:graphic>
          <a:graphicData uri="http://schemas.openxmlformats.org/drawingml/2006/table">
            <a:tbl>
              <a:tblPr firstRow="1" firstCol="1" bandRow="1">
                <a:tableStyleId>{5C22544A-7EE6-4342-B048-85BDC9FD1C3A}</a:tableStyleId>
              </a:tblPr>
              <a:tblGrid>
                <a:gridCol w="503705"/>
                <a:gridCol w="4696289"/>
                <a:gridCol w="897909"/>
                <a:gridCol w="897909"/>
                <a:gridCol w="925066"/>
              </a:tblGrid>
              <a:tr h="743329">
                <a:tc gridSpan="5">
                  <a:txBody>
                    <a:bodyPr/>
                    <a:lstStyle/>
                    <a:p>
                      <a:pPr>
                        <a:lnSpc>
                          <a:spcPct val="115000"/>
                        </a:lnSpc>
                        <a:spcAft>
                          <a:spcPts val="0"/>
                        </a:spcAft>
                      </a:pPr>
                      <a:r>
                        <a:rPr lang="en-IN" sz="2400" dirty="0">
                          <a:effectLst/>
                        </a:rPr>
                        <a:t>Emotional Skills</a:t>
                      </a:r>
                      <a:endParaRPr lang="en-IN" sz="2400" b="1" dirty="0">
                        <a:effectLst/>
                        <a:latin typeface="Arial"/>
                        <a:ea typeface="Calibri"/>
                      </a:endParaRPr>
                    </a:p>
                  </a:txBody>
                  <a:tcPr marL="0" marR="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537677">
                <a:tc>
                  <a:txBody>
                    <a:bodyPr/>
                    <a:lstStyle/>
                    <a:p>
                      <a:pPr>
                        <a:lnSpc>
                          <a:spcPct val="115000"/>
                        </a:lnSpc>
                        <a:spcAft>
                          <a:spcPts val="0"/>
                        </a:spcAft>
                      </a:pPr>
                      <a:r>
                        <a:rPr lang="en-IN" sz="2400">
                          <a:effectLst/>
                        </a:rPr>
                        <a:t>21.</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Can recognize common emotions (when pictures of faces are shown)</a:t>
                      </a:r>
                      <a:endParaRPr lang="en-IN" sz="2400" b="1">
                        <a:effectLst/>
                        <a:latin typeface="Arial"/>
                        <a:ea typeface="Calibri"/>
                      </a:endParaRPr>
                    </a:p>
                  </a:txBody>
                  <a:tcPr marL="0" marR="0" marT="0" marB="0" anchor="ctr"/>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r>
              <a:tr h="743329">
                <a:tc>
                  <a:txBody>
                    <a:bodyPr/>
                    <a:lstStyle/>
                    <a:p>
                      <a:pPr>
                        <a:lnSpc>
                          <a:spcPct val="115000"/>
                        </a:lnSpc>
                        <a:spcAft>
                          <a:spcPts val="0"/>
                        </a:spcAft>
                      </a:pPr>
                      <a:r>
                        <a:rPr lang="en-IN" sz="2400">
                          <a:effectLst/>
                        </a:rPr>
                        <a:t>22.</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When upset/ frustrated, can be easily comforted</a:t>
                      </a:r>
                      <a:endParaRPr lang="en-IN" sz="2400" b="1">
                        <a:effectLst/>
                        <a:latin typeface="Arial"/>
                        <a:ea typeface="Calibri"/>
                      </a:endParaRPr>
                    </a:p>
                  </a:txBody>
                  <a:tcPr marL="0" marR="0" marT="0" marB="0" anchor="ctr"/>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r>
              <a:tr h="743329">
                <a:tc>
                  <a:txBody>
                    <a:bodyPr/>
                    <a:lstStyle/>
                    <a:p>
                      <a:pPr>
                        <a:lnSpc>
                          <a:spcPct val="115000"/>
                        </a:lnSpc>
                        <a:spcAft>
                          <a:spcPts val="0"/>
                        </a:spcAft>
                      </a:pPr>
                      <a:r>
                        <a:rPr lang="en-IN" sz="2400">
                          <a:effectLst/>
                        </a:rPr>
                        <a:t>23.</a:t>
                      </a:r>
                      <a:endParaRPr lang="en-IN" sz="2400" b="1">
                        <a:effectLst/>
                        <a:latin typeface="Arial"/>
                        <a:ea typeface="Calibri"/>
                      </a:endParaRPr>
                    </a:p>
                  </a:txBody>
                  <a:tcPr marL="0" marR="0" marT="0" marB="0"/>
                </a:tc>
                <a:tc>
                  <a:txBody>
                    <a:bodyPr/>
                    <a:lstStyle/>
                    <a:p>
                      <a:pPr>
                        <a:lnSpc>
                          <a:spcPct val="115000"/>
                        </a:lnSpc>
                        <a:spcAft>
                          <a:spcPts val="0"/>
                        </a:spcAft>
                      </a:pPr>
                      <a:r>
                        <a:rPr lang="en-IN" sz="2400" dirty="0">
                          <a:effectLst/>
                        </a:rPr>
                        <a:t>Is explorative and curious (not inhibited/ anxious)</a:t>
                      </a:r>
                      <a:endParaRPr lang="en-IN" sz="2400" b="1" dirty="0">
                        <a:effectLst/>
                        <a:latin typeface="Arial"/>
                        <a:ea typeface="Calibri"/>
                      </a:endParaRPr>
                    </a:p>
                  </a:txBody>
                  <a:tcPr marL="0" marR="0" marT="0" marB="0" anchor="ctr"/>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r>
              <a:tr h="743329">
                <a:tc>
                  <a:txBody>
                    <a:bodyPr/>
                    <a:lstStyle/>
                    <a:p>
                      <a:pPr>
                        <a:lnSpc>
                          <a:spcPct val="115000"/>
                        </a:lnSpc>
                        <a:spcAft>
                          <a:spcPts val="0"/>
                        </a:spcAft>
                      </a:pPr>
                      <a:r>
                        <a:rPr lang="en-IN" sz="2400">
                          <a:effectLst/>
                        </a:rPr>
                        <a:t>24.</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Is comfortable when mother/caregiver is away/ leaves</a:t>
                      </a:r>
                      <a:endParaRPr lang="en-IN" sz="2400" b="1">
                        <a:effectLst/>
                        <a:latin typeface="Arial"/>
                        <a:ea typeface="Calibri"/>
                      </a:endParaRPr>
                    </a:p>
                  </a:txBody>
                  <a:tcPr marL="0" marR="0" marT="0" marB="0" anchor="ctr"/>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r>
              <a:tr h="1537677">
                <a:tc>
                  <a:txBody>
                    <a:bodyPr/>
                    <a:lstStyle/>
                    <a:p>
                      <a:pPr>
                        <a:lnSpc>
                          <a:spcPct val="115000"/>
                        </a:lnSpc>
                        <a:spcAft>
                          <a:spcPts val="0"/>
                        </a:spcAft>
                      </a:pPr>
                      <a:r>
                        <a:rPr lang="en-IN" sz="2400">
                          <a:effectLst/>
                        </a:rPr>
                        <a:t>25.</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Helpful and caring of other children (shares toys/ comforts others when hurt or crying)</a:t>
                      </a:r>
                      <a:endParaRPr lang="en-IN" sz="2400" b="1">
                        <a:effectLst/>
                        <a:latin typeface="Arial"/>
                        <a:ea typeface="Calibri"/>
                      </a:endParaRPr>
                    </a:p>
                  </a:txBody>
                  <a:tcPr marL="0" marR="0" marT="0" marB="0" anchor="ctr"/>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a:effectLst/>
                        </a:rPr>
                        <a:t> </a:t>
                      </a:r>
                      <a:endParaRPr lang="en-IN" sz="2400" b="1">
                        <a:effectLst/>
                        <a:latin typeface="Arial"/>
                        <a:ea typeface="Calibri"/>
                      </a:endParaRPr>
                    </a:p>
                  </a:txBody>
                  <a:tcPr marL="0" marR="0" marT="0" marB="0"/>
                </a:tc>
                <a:tc>
                  <a:txBody>
                    <a:bodyPr/>
                    <a:lstStyle/>
                    <a:p>
                      <a:pPr>
                        <a:lnSpc>
                          <a:spcPct val="115000"/>
                        </a:lnSpc>
                        <a:spcAft>
                          <a:spcPts val="0"/>
                        </a:spcAft>
                      </a:pPr>
                      <a:r>
                        <a:rPr lang="en-IN" sz="2400" dirty="0">
                          <a:effectLst/>
                        </a:rPr>
                        <a:t> </a:t>
                      </a:r>
                      <a:endParaRPr lang="en-IN" sz="2400" b="1" dirty="0">
                        <a:effectLst/>
                        <a:latin typeface="Arial"/>
                        <a:ea typeface="Calibri"/>
                      </a:endParaRPr>
                    </a:p>
                  </a:txBody>
                  <a:tcPr marL="0" marR="0" marT="0" marB="0"/>
                </a:tc>
              </a:tr>
            </a:tbl>
          </a:graphicData>
        </a:graphic>
      </p:graphicFrame>
    </p:spTree>
    <p:extLst>
      <p:ext uri="{BB962C8B-B14F-4D97-AF65-F5344CB8AC3E}">
        <p14:creationId xmlns="" xmlns:p14="http://schemas.microsoft.com/office/powerpoint/2010/main" val="60204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925"/>
            <a:ext cx="8229600" cy="850106"/>
          </a:xfrm>
        </p:spPr>
        <p:txBody>
          <a:bodyPr/>
          <a:lstStyle/>
          <a:p>
            <a:r>
              <a:rPr lang="en-IN" b="1" dirty="0" smtClean="0"/>
              <a:t>Screening for Disability: Ages 6+</a:t>
            </a:r>
            <a:endParaRPr lang="en-IN"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616948880"/>
              </p:ext>
            </p:extLst>
          </p:nvPr>
        </p:nvGraphicFramePr>
        <p:xfrm>
          <a:off x="251520" y="836715"/>
          <a:ext cx="8640960" cy="5760637"/>
        </p:xfrm>
        <a:graphic>
          <a:graphicData uri="http://schemas.openxmlformats.org/drawingml/2006/table">
            <a:tbl>
              <a:tblPr firstRow="1" firstCol="1" bandRow="1">
                <a:tableStyleId>{5C22544A-7EE6-4342-B048-85BDC9FD1C3A}</a:tableStyleId>
              </a:tblPr>
              <a:tblGrid>
                <a:gridCol w="631307"/>
                <a:gridCol w="4612353"/>
                <a:gridCol w="157525"/>
                <a:gridCol w="1171853"/>
                <a:gridCol w="154359"/>
                <a:gridCol w="927789"/>
                <a:gridCol w="985774"/>
              </a:tblGrid>
              <a:tr h="1426273">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Developmental Functions/ Skills</a:t>
                      </a:r>
                      <a:endParaRPr lang="en-IN" sz="2400" b="1" dirty="0">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To High Extent</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2400" b="1" dirty="0">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To Some Extent</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To Low  Extent</a:t>
                      </a:r>
                      <a:endParaRPr lang="en-IN" sz="2400" b="1" dirty="0">
                        <a:effectLst/>
                        <a:latin typeface="Arial"/>
                        <a:ea typeface="Calibri"/>
                      </a:endParaRPr>
                    </a:p>
                  </a:txBody>
                  <a:tcPr marL="68580" marR="68580" marT="0" marB="0"/>
                </a:tc>
              </a:tr>
              <a:tr h="580487">
                <a:tc gridSpan="7">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Arial"/>
                          <a:ea typeface="Calibri"/>
                          <a:cs typeface="+mn-cs"/>
                        </a:rPr>
                        <a:t>Motor Skills</a:t>
                      </a: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80487">
                <a:tc>
                  <a:txBody>
                    <a:bodyPr/>
                    <a:lstStyle/>
                    <a:p>
                      <a:pPr algn="just">
                        <a:lnSpc>
                          <a:spcPct val="115000"/>
                        </a:lnSpc>
                        <a:spcAft>
                          <a:spcPts val="0"/>
                        </a:spcAft>
                      </a:pPr>
                      <a:r>
                        <a:rPr lang="en-IN" sz="2400">
                          <a:effectLst/>
                        </a:rPr>
                        <a:t>1</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walk and run </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2</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lift and carry objects (such as school bag </a:t>
                      </a:r>
                      <a:r>
                        <a:rPr lang="en-IN" sz="2400" dirty="0" err="1">
                          <a:effectLst/>
                        </a:rPr>
                        <a:t>etc</a:t>
                      </a:r>
                      <a:r>
                        <a:rPr lang="en-IN" sz="2400" dirty="0">
                          <a:effectLst/>
                        </a:rPr>
                        <a:t>)</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a:effectLst/>
                        </a:rPr>
                        <a:t> </a:t>
                      </a:r>
                      <a:endParaRPr lang="en-IN" sz="2400" b="1">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3</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hold a pencil to scribble/ draw/ write</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4</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a:effectLst/>
                        </a:rPr>
                        <a:t>Can bathe, dress, brush teeth/ hair independently</a:t>
                      </a:r>
                      <a:endParaRPr lang="en-IN" sz="2400" b="1">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580487">
                <a:tc>
                  <a:txBody>
                    <a:bodyPr/>
                    <a:lstStyle/>
                    <a:p>
                      <a:pPr algn="just">
                        <a:lnSpc>
                          <a:spcPct val="115000"/>
                        </a:lnSpc>
                        <a:spcAft>
                          <a:spcPts val="0"/>
                        </a:spcAft>
                      </a:pPr>
                      <a:r>
                        <a:rPr lang="en-IN" sz="2400">
                          <a:effectLst/>
                        </a:rPr>
                        <a:t>5</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a:effectLst/>
                        </a:rPr>
                        <a:t>Toilet trained</a:t>
                      </a:r>
                      <a:endParaRPr lang="en-IN" sz="2400" b="1">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a:effectLst/>
                        </a:rPr>
                        <a:t> </a:t>
                      </a:r>
                      <a:endParaRPr lang="en-IN" sz="2400" b="1">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bl>
          </a:graphicData>
        </a:graphic>
      </p:graphicFrame>
    </p:spTree>
    <p:extLst>
      <p:ext uri="{BB962C8B-B14F-4D97-AF65-F5344CB8AC3E}">
        <p14:creationId xmlns="" xmlns:p14="http://schemas.microsoft.com/office/powerpoint/2010/main" val="2034721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723559736"/>
              </p:ext>
            </p:extLst>
          </p:nvPr>
        </p:nvGraphicFramePr>
        <p:xfrm>
          <a:off x="467544" y="908720"/>
          <a:ext cx="8352928" cy="5511186"/>
        </p:xfrm>
        <a:graphic>
          <a:graphicData uri="http://schemas.openxmlformats.org/drawingml/2006/table">
            <a:tbl>
              <a:tblPr firstRow="1" firstCol="1" bandRow="1">
                <a:tableStyleId>{5C22544A-7EE6-4342-B048-85BDC9FD1C3A}</a:tableStyleId>
              </a:tblPr>
              <a:tblGrid>
                <a:gridCol w="610263"/>
                <a:gridCol w="4610882"/>
                <a:gridCol w="1115559"/>
                <a:gridCol w="166446"/>
                <a:gridCol w="841666"/>
                <a:gridCol w="144016"/>
                <a:gridCol w="864096"/>
              </a:tblGrid>
              <a:tr h="1193687">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r>
              <a:tr h="906991">
                <a:tc gridSpan="7">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Speech and Language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400" kern="1200" dirty="0">
                        <a:solidFill>
                          <a:schemeClr val="dk1"/>
                        </a:solidFill>
                        <a:effectLst/>
                        <a:latin typeface="+mn-lt"/>
                        <a:ea typeface="+mn-ea"/>
                        <a:cs typeface="+mn-cs"/>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r>
              <a:tr h="954949">
                <a:tc>
                  <a:txBody>
                    <a:bodyPr/>
                    <a:lstStyle/>
                    <a:p>
                      <a:pPr algn="just">
                        <a:lnSpc>
                          <a:spcPct val="115000"/>
                        </a:lnSpc>
                        <a:spcAft>
                          <a:spcPts val="0"/>
                        </a:spcAft>
                      </a:pPr>
                      <a:r>
                        <a:rPr lang="en-IN" sz="2000" b="1" dirty="0">
                          <a:effectLst/>
                          <a:latin typeface="Arial"/>
                          <a:ea typeface="Calibri"/>
                        </a:rPr>
                        <a:t>6</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speak full sentences of at least 6 to 7 words.</a:t>
                      </a:r>
                    </a:p>
                  </a:txBody>
                  <a:tcPr marL="68580" marR="68580" marT="0" marB="0"/>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000" b="1">
                          <a:effectLst/>
                          <a:latin typeface="Arial"/>
                          <a:ea typeface="Calibri"/>
                        </a:rPr>
                        <a:t> </a:t>
                      </a:r>
                    </a:p>
                  </a:txBody>
                  <a:tcPr marL="68580" marR="68580" marT="0" marB="0"/>
                </a:tc>
                <a:tc hMerge="1">
                  <a:txBody>
                    <a:bodyPr/>
                    <a:lstStyle/>
                    <a:p>
                      <a:endParaRPr lang="en-IN"/>
                    </a:p>
                  </a:txBody>
                  <a:tcPr/>
                </a:tc>
                <a:tc>
                  <a:txBody>
                    <a:bodyPr/>
                    <a:lstStyle/>
                    <a:p>
                      <a:pPr algn="just">
                        <a:lnSpc>
                          <a:spcPct val="115000"/>
                        </a:lnSpc>
                        <a:spcAft>
                          <a:spcPts val="0"/>
                        </a:spcAft>
                      </a:pPr>
                      <a:r>
                        <a:rPr lang="en-IN" sz="2000" b="1">
                          <a:effectLst/>
                          <a:latin typeface="Arial"/>
                          <a:ea typeface="Calibri"/>
                        </a:rPr>
                        <a:t> </a:t>
                      </a:r>
                    </a:p>
                  </a:txBody>
                  <a:tcPr marL="68580" marR="68580" marT="0" marB="0"/>
                </a:tc>
              </a:tr>
              <a:tr h="2387374">
                <a:tc>
                  <a:txBody>
                    <a:bodyPr/>
                    <a:lstStyle/>
                    <a:p>
                      <a:pPr algn="just">
                        <a:lnSpc>
                          <a:spcPct val="115000"/>
                        </a:lnSpc>
                        <a:spcAft>
                          <a:spcPts val="0"/>
                        </a:spcAft>
                      </a:pPr>
                      <a:r>
                        <a:rPr lang="en-IN" sz="2000" b="1" dirty="0">
                          <a:effectLst/>
                          <a:latin typeface="Arial"/>
                          <a:ea typeface="Calibri"/>
                        </a:rPr>
                        <a:t>7</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describe a place/ person/ event.</a:t>
                      </a:r>
                    </a:p>
                    <a:p>
                      <a:pPr marL="0" algn="just" defTabSz="914400" rtl="0" eaLnBrk="1" latinLnBrk="0" hangingPunct="1">
                        <a:lnSpc>
                          <a:spcPct val="115000"/>
                        </a:lnSpc>
                        <a:spcAft>
                          <a:spcPts val="0"/>
                        </a:spcAft>
                      </a:pPr>
                      <a:r>
                        <a:rPr lang="en-IN" sz="2400" i="1" kern="1200" dirty="0">
                          <a:solidFill>
                            <a:schemeClr val="dk1"/>
                          </a:solidFill>
                          <a:effectLst/>
                          <a:latin typeface="+mn-lt"/>
                          <a:ea typeface="+mn-ea"/>
                          <a:cs typeface="+mn-cs"/>
                        </a:rPr>
                        <a:t>(Ask child to describe his/ her school or teacher/friend or festival/birthday).</a:t>
                      </a:r>
                    </a:p>
                  </a:txBody>
                  <a:tcPr marL="68580" marR="68580" marT="0" marB="0"/>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a:txBody>
                    <a:bodyPr/>
                    <a:lstStyle/>
                    <a:p>
                      <a:pPr algn="just">
                        <a:lnSpc>
                          <a:spcPct val="115000"/>
                        </a:lnSpc>
                        <a:spcAft>
                          <a:spcPts val="0"/>
                        </a:spcAft>
                      </a:pPr>
                      <a:r>
                        <a:rPr lang="en-IN" sz="2000" b="1" dirty="0">
                          <a:effectLst/>
                          <a:latin typeface="Arial"/>
                          <a:ea typeface="Calibri"/>
                        </a:rPr>
                        <a:t> </a:t>
                      </a:r>
                    </a:p>
                  </a:txBody>
                  <a:tcPr marL="68580" marR="68580" marT="0" marB="0"/>
                </a:tc>
              </a:tr>
            </a:tbl>
          </a:graphicData>
        </a:graphic>
      </p:graphicFrame>
    </p:spTree>
    <p:extLst>
      <p:ext uri="{BB962C8B-B14F-4D97-AF65-F5344CB8AC3E}">
        <p14:creationId xmlns="" xmlns:p14="http://schemas.microsoft.com/office/powerpoint/2010/main" val="430231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2</a:t>
            </a:fld>
            <a:endParaRPr lang="en-IN"/>
          </a:p>
        </p:txBody>
      </p:sp>
      <p:grpSp>
        <p:nvGrpSpPr>
          <p:cNvPr id="2" name="Group 5"/>
          <p:cNvGrpSpPr/>
          <p:nvPr/>
        </p:nvGrpSpPr>
        <p:grpSpPr>
          <a:xfrm>
            <a:off x="251520" y="1412776"/>
            <a:ext cx="8712968" cy="4176464"/>
            <a:chOff x="0" y="0"/>
            <a:chExt cx="7703065" cy="2941164"/>
          </a:xfrm>
        </p:grpSpPr>
        <p:sp>
          <p:nvSpPr>
            <p:cNvPr id="7" name="Oval 6"/>
            <p:cNvSpPr/>
            <p:nvPr/>
          </p:nvSpPr>
          <p:spPr>
            <a:xfrm>
              <a:off x="2018581" y="0"/>
              <a:ext cx="3570605" cy="1146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2000" b="1" dirty="0">
                  <a:effectLst/>
                  <a:latin typeface="Arial"/>
                  <a:ea typeface="Calibri"/>
                </a:rPr>
                <a:t>Key Areas for Child Development</a:t>
              </a:r>
              <a:endParaRPr lang="en-IN" sz="1100" b="1" dirty="0">
                <a:effectLst/>
                <a:latin typeface="Arial"/>
                <a:ea typeface="Calibri"/>
              </a:endParaRPr>
            </a:p>
          </p:txBody>
        </p:sp>
        <p:sp>
          <p:nvSpPr>
            <p:cNvPr id="8" name="Oval 7"/>
            <p:cNvSpPr/>
            <p:nvPr/>
          </p:nvSpPr>
          <p:spPr>
            <a:xfrm>
              <a:off x="690113" y="1854679"/>
              <a:ext cx="1543685" cy="10864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effectLst/>
                  <a:latin typeface="Arial"/>
                  <a:ea typeface="Calibri"/>
                </a:rPr>
                <a:t>Social</a:t>
              </a:r>
              <a:endParaRPr lang="en-IN" sz="1100">
                <a:effectLst/>
                <a:latin typeface="Arial"/>
                <a:ea typeface="Calibri"/>
              </a:endParaRPr>
            </a:p>
          </p:txBody>
        </p:sp>
        <p:sp>
          <p:nvSpPr>
            <p:cNvPr id="9" name="Oval 8"/>
            <p:cNvSpPr/>
            <p:nvPr/>
          </p:nvSpPr>
          <p:spPr>
            <a:xfrm>
              <a:off x="2372264" y="1854679"/>
              <a:ext cx="1880139"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Language</a:t>
              </a:r>
              <a:endParaRPr lang="en-IN" sz="1100">
                <a:effectLst/>
                <a:latin typeface="Arial"/>
                <a:ea typeface="Calibri"/>
              </a:endParaRPr>
            </a:p>
          </p:txBody>
        </p:sp>
        <p:sp>
          <p:nvSpPr>
            <p:cNvPr id="10" name="Oval 9"/>
            <p:cNvSpPr/>
            <p:nvPr/>
          </p:nvSpPr>
          <p:spPr>
            <a:xfrm>
              <a:off x="4399472" y="1751162"/>
              <a:ext cx="1794198"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Cognitive</a:t>
              </a:r>
              <a:endParaRPr lang="en-IN" sz="1100">
                <a:effectLst/>
                <a:latin typeface="Arial"/>
                <a:ea typeface="Calibri"/>
              </a:endParaRPr>
            </a:p>
          </p:txBody>
        </p:sp>
        <p:sp>
          <p:nvSpPr>
            <p:cNvPr id="11" name="Oval 10"/>
            <p:cNvSpPr/>
            <p:nvPr/>
          </p:nvSpPr>
          <p:spPr>
            <a:xfrm>
              <a:off x="0" y="681486"/>
              <a:ext cx="163004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Physical</a:t>
              </a:r>
              <a:endParaRPr lang="en-IN" sz="1100">
                <a:effectLst/>
                <a:latin typeface="Arial"/>
                <a:ea typeface="Calibri"/>
              </a:endParaRPr>
            </a:p>
          </p:txBody>
        </p:sp>
        <p:sp>
          <p:nvSpPr>
            <p:cNvPr id="12" name="Oval 11"/>
            <p:cNvSpPr/>
            <p:nvPr/>
          </p:nvSpPr>
          <p:spPr>
            <a:xfrm>
              <a:off x="5822830" y="862641"/>
              <a:ext cx="188023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Emotional</a:t>
              </a:r>
              <a:endParaRPr lang="en-IN" sz="1100">
                <a:effectLst/>
                <a:latin typeface="Arial"/>
                <a:ea typeface="Calibri"/>
              </a:endParaRPr>
            </a:p>
          </p:txBody>
        </p:sp>
        <p:cxnSp>
          <p:nvCxnSpPr>
            <p:cNvPr id="13" name="Straight Arrow Connector 12"/>
            <p:cNvCxnSpPr/>
            <p:nvPr/>
          </p:nvCxnSpPr>
          <p:spPr>
            <a:xfrm flipH="1">
              <a:off x="1552755" y="750498"/>
              <a:ext cx="534837" cy="250166"/>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28800" y="1000664"/>
              <a:ext cx="759124" cy="92363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536830" y="1147313"/>
              <a:ext cx="103517" cy="70786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04913" y="1061049"/>
              <a:ext cx="258792" cy="70692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77773" y="672860"/>
              <a:ext cx="577970" cy="38818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4144472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1502492140"/>
              </p:ext>
            </p:extLst>
          </p:nvPr>
        </p:nvGraphicFramePr>
        <p:xfrm>
          <a:off x="395536" y="620688"/>
          <a:ext cx="8568950" cy="5659512"/>
        </p:xfrm>
        <a:graphic>
          <a:graphicData uri="http://schemas.openxmlformats.org/drawingml/2006/table">
            <a:tbl>
              <a:tblPr firstRow="1" firstCol="1" bandRow="1">
                <a:tableStyleId>{5C22544A-7EE6-4342-B048-85BDC9FD1C3A}</a:tableStyleId>
              </a:tblPr>
              <a:tblGrid>
                <a:gridCol w="626047"/>
                <a:gridCol w="4730127"/>
                <a:gridCol w="1196554"/>
                <a:gridCol w="118607"/>
                <a:gridCol w="920055"/>
                <a:gridCol w="977560"/>
              </a:tblGrid>
              <a:tr h="918036">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612024">
                <a:tc gridSpan="6">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Cognitive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8.</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Comprehends and executes instructions </a:t>
                      </a:r>
                      <a:r>
                        <a:rPr lang="en-IN" sz="2400" kern="1200" dirty="0" smtClean="0">
                          <a:solidFill>
                            <a:schemeClr val="dk1"/>
                          </a:solidFill>
                          <a:effectLst/>
                          <a:latin typeface="+mn-lt"/>
                          <a:ea typeface="+mn-ea"/>
                          <a:cs typeface="+mn-cs"/>
                        </a:rPr>
                        <a:t>given.</a:t>
                      </a:r>
                      <a:endParaRPr lang="en-IN" sz="2400" kern="1200" dirty="0">
                        <a:solidFill>
                          <a:schemeClr val="dk1"/>
                        </a:solidFill>
                        <a:effectLst/>
                        <a:latin typeface="+mn-lt"/>
                        <a:ea typeface="+mn-ea"/>
                        <a:cs typeface="+mn-cs"/>
                      </a:endParaRP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306012">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9.</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Participates in classroom activities.</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10.</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read and write (appropriate to age/ grade).</a:t>
                      </a:r>
                    </a:p>
                  </a:txBody>
                  <a:tcPr marL="68580" marR="68580" marT="0" marB="0"/>
                </a:tc>
                <a:tc gridSpan="2">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11.</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Academic performance has always been average/above average.</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12.</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handle small amounts of money/ go shopping.</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 xmlns:p14="http://schemas.microsoft.com/office/powerpoint/2010/main" val="2258647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 xmlns:p14="http://schemas.microsoft.com/office/powerpoint/2010/main" val="972414020"/>
              </p:ext>
            </p:extLst>
          </p:nvPr>
        </p:nvGraphicFramePr>
        <p:xfrm>
          <a:off x="179512" y="188640"/>
          <a:ext cx="8856985" cy="6521562"/>
        </p:xfrm>
        <a:graphic>
          <a:graphicData uri="http://schemas.openxmlformats.org/drawingml/2006/table">
            <a:tbl>
              <a:tblPr firstRow="1" firstCol="1" bandRow="1">
                <a:tableStyleId>{5C22544A-7EE6-4342-B048-85BDC9FD1C3A}</a:tableStyleId>
              </a:tblPr>
              <a:tblGrid>
                <a:gridCol w="647090"/>
                <a:gridCol w="4889125"/>
                <a:gridCol w="1359369"/>
                <a:gridCol w="950982"/>
                <a:gridCol w="1010419"/>
              </a:tblGrid>
              <a:tr h="1476991">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683249">
                <a:tc gridSpan="5">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Social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r>
              <a:tr h="1080120">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13</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Able to distinguish between familiar people and strangers and interact/ behave appropriately.</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r>
              <a:tr h="1368152">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14</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Able to understand social relationships—family versus teachers/ friends, older people versus younger ones and behave/ interact accordingly.</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r>
              <a:tr h="1178082">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15</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Understands social spaces school/ classroom/ street/ home and appropriate behavioural norms.</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r>
              <a:tr h="580264">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16</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Plays/ interacts with peers in age-appropriate games.</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 xmlns:p14="http://schemas.microsoft.com/office/powerpoint/2010/main" val="943057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1438395610"/>
              </p:ext>
            </p:extLst>
          </p:nvPr>
        </p:nvGraphicFramePr>
        <p:xfrm>
          <a:off x="179512" y="188640"/>
          <a:ext cx="8856985" cy="6400752"/>
        </p:xfrm>
        <a:graphic>
          <a:graphicData uri="http://schemas.openxmlformats.org/drawingml/2006/table">
            <a:tbl>
              <a:tblPr firstRow="1" firstCol="1" bandRow="1">
                <a:tableStyleId>{5C22544A-7EE6-4342-B048-85BDC9FD1C3A}</a:tableStyleId>
              </a:tblPr>
              <a:tblGrid>
                <a:gridCol w="647090"/>
                <a:gridCol w="4889125"/>
                <a:gridCol w="1359367"/>
                <a:gridCol w="950983"/>
                <a:gridCol w="1010420"/>
              </a:tblGrid>
              <a:tr h="864096">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864096">
                <a:tc gridSpan="5">
                  <a:txBody>
                    <a:bodyPr/>
                    <a:lstStyle/>
                    <a:p>
                      <a:pPr algn="just">
                        <a:lnSpc>
                          <a:spcPct val="115000"/>
                        </a:lnSpc>
                        <a:spcAft>
                          <a:spcPts val="0"/>
                        </a:spcAft>
                      </a:pPr>
                      <a:r>
                        <a:rPr lang="en-IN" sz="2400" b="1" dirty="0" smtClean="0">
                          <a:effectLst/>
                          <a:latin typeface="Arial"/>
                          <a:ea typeface="Calibri"/>
                        </a:rPr>
                        <a:t>Emotional Skills</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r>
              <a:tr h="864096">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17</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report feelings/ emotions. (‘I felt angry when…’)</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18</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identify (through verbal and non-verbal cues) and respond appropriately to other people’s emotions.</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19</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tolerate frustration/ be comforted.</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20</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Is mostly calm and even-tempered.</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 xmlns:p14="http://schemas.microsoft.com/office/powerpoint/2010/main" val="1043108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441325" y="115888"/>
            <a:ext cx="6625981" cy="738664"/>
          </a:xfrm>
          <a:prstGeom prst="rect">
            <a:avLst/>
          </a:prstGeom>
          <a:noFill/>
          <a:ln w="9525">
            <a:noFill/>
            <a:miter lim="800000"/>
            <a:headEnd/>
            <a:tailEnd/>
          </a:ln>
        </p:spPr>
        <p:txBody>
          <a:bodyPr wrap="none">
            <a:spAutoFit/>
          </a:bodyPr>
          <a:lstStyle/>
          <a:p>
            <a:pPr eaLnBrk="1" hangingPunct="1"/>
            <a:r>
              <a:rPr lang="en-US" sz="2400" b="1" i="1" dirty="0">
                <a:latin typeface="Arial" charset="0"/>
              </a:rPr>
              <a:t>CONTEXT OF </a:t>
            </a:r>
            <a:r>
              <a:rPr lang="en-US" sz="2400" b="1" i="1" dirty="0" smtClean="0">
                <a:latin typeface="Arial" charset="0"/>
              </a:rPr>
              <a:t>CONSULTATION IN SCHOOLS</a:t>
            </a:r>
            <a:endParaRPr lang="en-US" sz="2400" b="1" i="1" dirty="0">
              <a:latin typeface="Arial" charset="0"/>
            </a:endParaRPr>
          </a:p>
          <a:p>
            <a:pPr eaLnBrk="1" hangingPunct="1"/>
            <a:endParaRPr lang="en-US" dirty="0">
              <a:latin typeface="Arial" charset="0"/>
            </a:endParaRPr>
          </a:p>
        </p:txBody>
      </p:sp>
      <p:sp>
        <p:nvSpPr>
          <p:cNvPr id="3075" name="Line 6"/>
          <p:cNvSpPr>
            <a:spLocks noChangeShapeType="1"/>
          </p:cNvSpPr>
          <p:nvPr/>
        </p:nvSpPr>
        <p:spPr bwMode="auto">
          <a:xfrm>
            <a:off x="2057400" y="533400"/>
            <a:ext cx="1588" cy="304800"/>
          </a:xfrm>
          <a:prstGeom prst="line">
            <a:avLst/>
          </a:prstGeom>
          <a:noFill/>
          <a:ln w="9525">
            <a:solidFill>
              <a:schemeClr val="tx1"/>
            </a:solidFill>
            <a:round/>
            <a:headEnd/>
            <a:tailEnd/>
          </a:ln>
        </p:spPr>
        <p:txBody>
          <a:bodyPr/>
          <a:lstStyle/>
          <a:p>
            <a:endParaRPr lang="en-IN"/>
          </a:p>
        </p:txBody>
      </p:sp>
      <p:sp>
        <p:nvSpPr>
          <p:cNvPr id="3076" name="Line 7"/>
          <p:cNvSpPr>
            <a:spLocks noChangeShapeType="1"/>
          </p:cNvSpPr>
          <p:nvPr/>
        </p:nvSpPr>
        <p:spPr bwMode="auto">
          <a:xfrm flipH="1">
            <a:off x="1447800" y="838200"/>
            <a:ext cx="609600" cy="457200"/>
          </a:xfrm>
          <a:prstGeom prst="line">
            <a:avLst/>
          </a:prstGeom>
          <a:noFill/>
          <a:ln w="9525">
            <a:solidFill>
              <a:schemeClr val="tx1"/>
            </a:solidFill>
            <a:round/>
            <a:headEnd/>
            <a:tailEnd/>
          </a:ln>
        </p:spPr>
        <p:txBody>
          <a:bodyPr/>
          <a:lstStyle/>
          <a:p>
            <a:endParaRPr lang="en-IN"/>
          </a:p>
        </p:txBody>
      </p:sp>
      <p:sp>
        <p:nvSpPr>
          <p:cNvPr id="3077" name="Line 8"/>
          <p:cNvSpPr>
            <a:spLocks noChangeShapeType="1"/>
          </p:cNvSpPr>
          <p:nvPr/>
        </p:nvSpPr>
        <p:spPr bwMode="auto">
          <a:xfrm>
            <a:off x="2057400" y="838200"/>
            <a:ext cx="3581400" cy="1295400"/>
          </a:xfrm>
          <a:prstGeom prst="line">
            <a:avLst/>
          </a:prstGeom>
          <a:noFill/>
          <a:ln w="9525">
            <a:solidFill>
              <a:schemeClr val="tx1"/>
            </a:solidFill>
            <a:round/>
            <a:headEnd/>
            <a:tailEnd/>
          </a:ln>
        </p:spPr>
        <p:txBody>
          <a:bodyPr/>
          <a:lstStyle/>
          <a:p>
            <a:endParaRPr lang="en-IN"/>
          </a:p>
        </p:txBody>
      </p:sp>
      <p:sp>
        <p:nvSpPr>
          <p:cNvPr id="2057" name="Rectangle 9"/>
          <p:cNvSpPr>
            <a:spLocks noChangeArrowheads="1"/>
          </p:cNvSpPr>
          <p:nvPr/>
        </p:nvSpPr>
        <p:spPr bwMode="auto">
          <a:xfrm>
            <a:off x="304800" y="1371600"/>
            <a:ext cx="2057400" cy="2895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a:latin typeface="Arial" charset="0"/>
              </a:rPr>
              <a:t>*Academic </a:t>
            </a:r>
          </a:p>
          <a:p>
            <a:pPr algn="ctr" eaLnBrk="1" hangingPunct="1"/>
            <a:r>
              <a:rPr lang="en-US">
                <a:latin typeface="Arial" charset="0"/>
              </a:rPr>
              <a:t>Underachievement</a:t>
            </a:r>
          </a:p>
          <a:p>
            <a:pPr algn="ctr" eaLnBrk="1" hangingPunct="1"/>
            <a:endParaRPr lang="en-US">
              <a:latin typeface="Arial" charset="0"/>
            </a:endParaRPr>
          </a:p>
          <a:p>
            <a:pPr algn="ctr" eaLnBrk="1" hangingPunct="1"/>
            <a:r>
              <a:rPr lang="en-US">
                <a:latin typeface="Arial" charset="0"/>
              </a:rPr>
              <a:t>*Scholastic</a:t>
            </a:r>
          </a:p>
          <a:p>
            <a:pPr algn="ctr" eaLnBrk="1" hangingPunct="1"/>
            <a:r>
              <a:rPr lang="en-US">
                <a:latin typeface="Arial" charset="0"/>
              </a:rPr>
              <a:t> backwardness</a:t>
            </a:r>
          </a:p>
          <a:p>
            <a:pPr algn="ctr" eaLnBrk="1" hangingPunct="1"/>
            <a:endParaRPr lang="en-US">
              <a:latin typeface="Arial" charset="0"/>
            </a:endParaRPr>
          </a:p>
          <a:p>
            <a:pPr algn="ctr" eaLnBrk="1" hangingPunct="1"/>
            <a:r>
              <a:rPr lang="en-US">
                <a:latin typeface="Arial" charset="0"/>
              </a:rPr>
              <a:t>*</a:t>
            </a:r>
            <a:r>
              <a:rPr lang="en-US" b="1">
                <a:latin typeface="Arial" charset="0"/>
              </a:rPr>
              <a:t>Learning Difficulty</a:t>
            </a:r>
          </a:p>
        </p:txBody>
      </p:sp>
      <p:sp>
        <p:nvSpPr>
          <p:cNvPr id="2059" name="Oval 11"/>
          <p:cNvSpPr>
            <a:spLocks noChangeArrowheads="1"/>
          </p:cNvSpPr>
          <p:nvPr/>
        </p:nvSpPr>
        <p:spPr bwMode="auto">
          <a:xfrm>
            <a:off x="4800600" y="1676400"/>
            <a:ext cx="3733800" cy="4114800"/>
          </a:xfrm>
          <a:prstGeom prst="ellipse">
            <a:avLst/>
          </a:prstGeom>
          <a:solidFill>
            <a:schemeClr val="accent1"/>
          </a:solidFill>
          <a:ln w="9525">
            <a:solidFill>
              <a:schemeClr val="tx1"/>
            </a:solidFill>
            <a:round/>
            <a:headEnd/>
            <a:tailEnd/>
          </a:ln>
        </p:spPr>
        <p:txBody>
          <a:bodyPr wrap="none" anchor="ctr"/>
          <a:lstStyle/>
          <a:p>
            <a:pPr algn="ctr" eaLnBrk="1" hangingPunct="1"/>
            <a:r>
              <a:rPr lang="en-US">
                <a:latin typeface="Arial" charset="0"/>
              </a:rPr>
              <a:t>*School Refusal</a:t>
            </a:r>
          </a:p>
          <a:p>
            <a:pPr algn="ctr" eaLnBrk="1" hangingPunct="1"/>
            <a:r>
              <a:rPr lang="en-US">
                <a:latin typeface="Arial" charset="0"/>
              </a:rPr>
              <a:t>*Performance anxiety</a:t>
            </a:r>
          </a:p>
          <a:p>
            <a:pPr algn="ctr" eaLnBrk="1" hangingPunct="1"/>
            <a:r>
              <a:rPr lang="en-US">
                <a:latin typeface="Arial" charset="0"/>
              </a:rPr>
              <a:t>*Dissociative Symptoms</a:t>
            </a:r>
          </a:p>
          <a:p>
            <a:pPr algn="ctr" eaLnBrk="1" hangingPunct="1"/>
            <a:r>
              <a:rPr lang="en-US">
                <a:latin typeface="Arial" charset="0"/>
              </a:rPr>
              <a:t>*Somatic Symptoms</a:t>
            </a:r>
          </a:p>
          <a:p>
            <a:pPr algn="ctr" eaLnBrk="1" hangingPunct="1"/>
            <a:r>
              <a:rPr lang="en-US">
                <a:latin typeface="Arial" charset="0"/>
              </a:rPr>
              <a:t>*Internalizing symptoms/disorders</a:t>
            </a:r>
          </a:p>
          <a:p>
            <a:pPr algn="ctr" eaLnBrk="1" hangingPunct="1"/>
            <a:r>
              <a:rPr lang="en-US">
                <a:latin typeface="Arial" charset="0"/>
              </a:rPr>
              <a:t>*Externalizing symptoms/disorders</a:t>
            </a:r>
          </a:p>
        </p:txBody>
      </p:sp>
      <p:sp>
        <p:nvSpPr>
          <p:cNvPr id="2067" name="Line 19"/>
          <p:cNvSpPr>
            <a:spLocks noChangeShapeType="1"/>
          </p:cNvSpPr>
          <p:nvPr/>
        </p:nvSpPr>
        <p:spPr bwMode="auto">
          <a:xfrm>
            <a:off x="2438400" y="3124200"/>
            <a:ext cx="2057400" cy="0"/>
          </a:xfrm>
          <a:prstGeom prst="line">
            <a:avLst/>
          </a:prstGeom>
          <a:noFill/>
          <a:ln w="9525">
            <a:solidFill>
              <a:schemeClr val="tx1"/>
            </a:solidFill>
            <a:round/>
            <a:headEnd/>
            <a:tailEnd type="triangle" w="med" len="med"/>
          </a:ln>
        </p:spPr>
        <p:txBody>
          <a:bodyPr/>
          <a:lstStyle/>
          <a:p>
            <a:endParaRPr lang="en-IN"/>
          </a:p>
        </p:txBody>
      </p:sp>
      <p:sp>
        <p:nvSpPr>
          <p:cNvPr id="2069" name="Line 21"/>
          <p:cNvSpPr>
            <a:spLocks noChangeShapeType="1"/>
          </p:cNvSpPr>
          <p:nvPr/>
        </p:nvSpPr>
        <p:spPr bwMode="auto">
          <a:xfrm flipH="1" flipV="1">
            <a:off x="3733800" y="3810000"/>
            <a:ext cx="990600" cy="22860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057">
                                            <p:txEl>
                                              <p:pRg st="0" end="0"/>
                                            </p:txEl>
                                          </p:spTgt>
                                        </p:tgtEl>
                                        <p:attrNameLst>
                                          <p:attrName>style.visibility</p:attrName>
                                        </p:attrNameLst>
                                      </p:cBhvr>
                                      <p:to>
                                        <p:strVal val="visible"/>
                                      </p:to>
                                    </p:set>
                                    <p:anim calcmode="lin" valueType="num">
                                      <p:cBhvr additive="base">
                                        <p:cTn id="7" dur="5000" fill="hold"/>
                                        <p:tgtEl>
                                          <p:spTgt spid="205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057">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057">
                                            <p:txEl>
                                              <p:pRg st="1" end="1"/>
                                            </p:txEl>
                                          </p:spTgt>
                                        </p:tgtEl>
                                        <p:attrNameLst>
                                          <p:attrName>style.visibility</p:attrName>
                                        </p:attrNameLst>
                                      </p:cBhvr>
                                      <p:to>
                                        <p:strVal val="visible"/>
                                      </p:to>
                                    </p:set>
                                    <p:anim calcmode="lin" valueType="num">
                                      <p:cBhvr additive="base">
                                        <p:cTn id="11" dur="5000" fill="hold"/>
                                        <p:tgtEl>
                                          <p:spTgt spid="2057">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2057">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2057">
                                            <p:txEl>
                                              <p:pRg st="3" end="3"/>
                                            </p:txEl>
                                          </p:spTgt>
                                        </p:tgtEl>
                                        <p:attrNameLst>
                                          <p:attrName>style.visibility</p:attrName>
                                        </p:attrNameLst>
                                      </p:cBhvr>
                                      <p:to>
                                        <p:strVal val="visible"/>
                                      </p:to>
                                    </p:set>
                                    <p:anim calcmode="lin" valueType="num">
                                      <p:cBhvr additive="base">
                                        <p:cTn id="15" dur="5000" fill="hold"/>
                                        <p:tgtEl>
                                          <p:spTgt spid="2057">
                                            <p:txEl>
                                              <p:pRg st="3" end="3"/>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2057">
                                            <p:txEl>
                                              <p:pRg st="3" end="3"/>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2057">
                                            <p:txEl>
                                              <p:pRg st="4" end="4"/>
                                            </p:txEl>
                                          </p:spTgt>
                                        </p:tgtEl>
                                        <p:attrNameLst>
                                          <p:attrName>style.visibility</p:attrName>
                                        </p:attrNameLst>
                                      </p:cBhvr>
                                      <p:to>
                                        <p:strVal val="visible"/>
                                      </p:to>
                                    </p:set>
                                    <p:anim calcmode="lin" valueType="num">
                                      <p:cBhvr additive="base">
                                        <p:cTn id="19" dur="5000" fill="hold"/>
                                        <p:tgtEl>
                                          <p:spTgt spid="2057">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205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2059">
                                            <p:txEl>
                                              <p:pRg st="0" end="0"/>
                                            </p:txEl>
                                          </p:spTgt>
                                        </p:tgtEl>
                                        <p:attrNameLst>
                                          <p:attrName>style.visibility</p:attrName>
                                        </p:attrNameLst>
                                      </p:cBhvr>
                                      <p:to>
                                        <p:strVal val="visible"/>
                                      </p:to>
                                    </p:set>
                                    <p:anim calcmode="lin" valueType="num">
                                      <p:cBhvr additive="base">
                                        <p:cTn id="25" dur="5000" fill="hold"/>
                                        <p:tgtEl>
                                          <p:spTgt spid="2059">
                                            <p:txEl>
                                              <p:pRg st="0" end="0"/>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2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2059">
                                            <p:txEl>
                                              <p:pRg st="1" end="1"/>
                                            </p:txEl>
                                          </p:spTgt>
                                        </p:tgtEl>
                                        <p:attrNameLst>
                                          <p:attrName>style.visibility</p:attrName>
                                        </p:attrNameLst>
                                      </p:cBhvr>
                                      <p:to>
                                        <p:strVal val="visible"/>
                                      </p:to>
                                    </p:set>
                                    <p:anim calcmode="lin" valueType="num">
                                      <p:cBhvr additive="base">
                                        <p:cTn id="31" dur="5000" fill="hold"/>
                                        <p:tgtEl>
                                          <p:spTgt spid="2059">
                                            <p:txEl>
                                              <p:pRg st="1" end="1"/>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2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nodeType="clickEffect">
                                  <p:stCondLst>
                                    <p:cond delay="0"/>
                                  </p:stCondLst>
                                  <p:childTnLst>
                                    <p:set>
                                      <p:cBhvr>
                                        <p:cTn id="36" dur="1" fill="hold">
                                          <p:stCondLst>
                                            <p:cond delay="0"/>
                                          </p:stCondLst>
                                        </p:cTn>
                                        <p:tgtEl>
                                          <p:spTgt spid="2059">
                                            <p:txEl>
                                              <p:pRg st="2" end="2"/>
                                            </p:txEl>
                                          </p:spTgt>
                                        </p:tgtEl>
                                        <p:attrNameLst>
                                          <p:attrName>style.visibility</p:attrName>
                                        </p:attrNameLst>
                                      </p:cBhvr>
                                      <p:to>
                                        <p:strVal val="visible"/>
                                      </p:to>
                                    </p:set>
                                    <p:anim calcmode="lin" valueType="num">
                                      <p:cBhvr additive="base">
                                        <p:cTn id="37" dur="5000" fill="hold"/>
                                        <p:tgtEl>
                                          <p:spTgt spid="2059">
                                            <p:txEl>
                                              <p:pRg st="2" end="2"/>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2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nodeType="clickEffect">
                                  <p:stCondLst>
                                    <p:cond delay="0"/>
                                  </p:stCondLst>
                                  <p:childTnLst>
                                    <p:set>
                                      <p:cBhvr>
                                        <p:cTn id="42" dur="1" fill="hold">
                                          <p:stCondLst>
                                            <p:cond delay="0"/>
                                          </p:stCondLst>
                                        </p:cTn>
                                        <p:tgtEl>
                                          <p:spTgt spid="2059">
                                            <p:txEl>
                                              <p:pRg st="3" end="3"/>
                                            </p:txEl>
                                          </p:spTgt>
                                        </p:tgtEl>
                                        <p:attrNameLst>
                                          <p:attrName>style.visibility</p:attrName>
                                        </p:attrNameLst>
                                      </p:cBhvr>
                                      <p:to>
                                        <p:strVal val="visible"/>
                                      </p:to>
                                    </p:set>
                                    <p:anim calcmode="lin" valueType="num">
                                      <p:cBhvr additive="base">
                                        <p:cTn id="43" dur="5000" fill="hold"/>
                                        <p:tgtEl>
                                          <p:spTgt spid="2059">
                                            <p:txEl>
                                              <p:pRg st="3" end="3"/>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2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nodeType="clickEffect">
                                  <p:stCondLst>
                                    <p:cond delay="0"/>
                                  </p:stCondLst>
                                  <p:childTnLst>
                                    <p:set>
                                      <p:cBhvr>
                                        <p:cTn id="48" dur="1" fill="hold">
                                          <p:stCondLst>
                                            <p:cond delay="0"/>
                                          </p:stCondLst>
                                        </p:cTn>
                                        <p:tgtEl>
                                          <p:spTgt spid="2059">
                                            <p:txEl>
                                              <p:pRg st="4" end="4"/>
                                            </p:txEl>
                                          </p:spTgt>
                                        </p:tgtEl>
                                        <p:attrNameLst>
                                          <p:attrName>style.visibility</p:attrName>
                                        </p:attrNameLst>
                                      </p:cBhvr>
                                      <p:to>
                                        <p:strVal val="visible"/>
                                      </p:to>
                                    </p:set>
                                    <p:anim calcmode="lin" valueType="num">
                                      <p:cBhvr additive="base">
                                        <p:cTn id="49" dur="5000" fill="hold"/>
                                        <p:tgtEl>
                                          <p:spTgt spid="2059">
                                            <p:txEl>
                                              <p:pRg st="4" end="4"/>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2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nodeType="clickEffect">
                                  <p:stCondLst>
                                    <p:cond delay="0"/>
                                  </p:stCondLst>
                                  <p:childTnLst>
                                    <p:set>
                                      <p:cBhvr>
                                        <p:cTn id="54" dur="1" fill="hold">
                                          <p:stCondLst>
                                            <p:cond delay="0"/>
                                          </p:stCondLst>
                                        </p:cTn>
                                        <p:tgtEl>
                                          <p:spTgt spid="2059">
                                            <p:txEl>
                                              <p:pRg st="5" end="5"/>
                                            </p:txEl>
                                          </p:spTgt>
                                        </p:tgtEl>
                                        <p:attrNameLst>
                                          <p:attrName>style.visibility</p:attrName>
                                        </p:attrNameLst>
                                      </p:cBhvr>
                                      <p:to>
                                        <p:strVal val="visible"/>
                                      </p:to>
                                    </p:set>
                                    <p:anim calcmode="lin" valueType="num">
                                      <p:cBhvr additive="base">
                                        <p:cTn id="55" dur="5000" fill="hold"/>
                                        <p:tgtEl>
                                          <p:spTgt spid="2059">
                                            <p:txEl>
                                              <p:pRg st="5" end="5"/>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20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nodeType="clickEffect">
                                  <p:stCondLst>
                                    <p:cond delay="0"/>
                                  </p:stCondLst>
                                  <p:childTnLst>
                                    <p:set>
                                      <p:cBhvr>
                                        <p:cTn id="60" dur="1" fill="hold">
                                          <p:stCondLst>
                                            <p:cond delay="0"/>
                                          </p:stCondLst>
                                        </p:cTn>
                                        <p:tgtEl>
                                          <p:spTgt spid="2057">
                                            <p:txEl>
                                              <p:pRg st="6" end="6"/>
                                            </p:txEl>
                                          </p:spTgt>
                                        </p:tgtEl>
                                        <p:attrNameLst>
                                          <p:attrName>style.visibility</p:attrName>
                                        </p:attrNameLst>
                                      </p:cBhvr>
                                      <p:to>
                                        <p:strVal val="visible"/>
                                      </p:to>
                                    </p:set>
                                    <p:anim calcmode="lin" valueType="num">
                                      <p:cBhvr additive="base">
                                        <p:cTn id="61" dur="5000" fill="hold"/>
                                        <p:tgtEl>
                                          <p:spTgt spid="2057">
                                            <p:txEl>
                                              <p:pRg st="6" end="6"/>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205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mph" presetSubtype="0" fill="hold" nodeType="clickEffect">
                                  <p:stCondLst>
                                    <p:cond delay="0"/>
                                  </p:stCondLst>
                                  <p:childTnLst>
                                    <p:animEffect transition="out" filter="fade">
                                      <p:cBhvr>
                                        <p:cTn id="66" dur="500" tmFilter="0, 0; .2, .5; .8, .5; 1, 0"/>
                                        <p:tgtEl>
                                          <p:spTgt spid="2057">
                                            <p:txEl>
                                              <p:pRg st="6" end="6"/>
                                            </p:txEl>
                                          </p:spTgt>
                                        </p:tgtEl>
                                      </p:cBhvr>
                                    </p:animEffect>
                                    <p:animScale>
                                      <p:cBhvr>
                                        <p:cTn id="67" dur="250" autoRev="1" fill="hold"/>
                                        <p:tgtEl>
                                          <p:spTgt spid="2057">
                                            <p:txEl>
                                              <p:pRg st="6" end="6"/>
                                            </p:txEl>
                                          </p:spTgt>
                                        </p:tgtEl>
                                      </p:cBhvr>
                                      <p:by x="105000" y="105000"/>
                                    </p:animScale>
                                  </p:childTnLst>
                                </p:cTn>
                              </p:par>
                            </p:childTnLst>
                          </p:cTn>
                        </p:par>
                      </p:childTnLst>
                    </p:cTn>
                  </p:par>
                  <p:par>
                    <p:cTn id="68" fill="hold">
                      <p:stCondLst>
                        <p:cond delay="indefinite"/>
                      </p:stCondLst>
                      <p:childTnLst>
                        <p:par>
                          <p:cTn id="69" fill="hold">
                            <p:stCondLst>
                              <p:cond delay="0"/>
                            </p:stCondLst>
                            <p:childTnLst>
                              <p:par>
                                <p:cTn id="70" presetID="0" presetClass="path" presetSubtype="0" accel="50000" decel="50000" fill="hold" nodeType="clickEffect">
                                  <p:stCondLst>
                                    <p:cond delay="0"/>
                                  </p:stCondLst>
                                  <p:childTnLst>
                                    <p:animMotion origin="layout" path="M 0.07726 0.00485 C 0.0783 0.00277 0.079 0.00023 0.08021 -0.00139 C 0.0816 -0.00278 0.08368 -0.00185 0.0849 -0.00324 C 0.08611 -0.00486 0.08577 -0.00763 0.08646 -0.00948 C 0.08907 -0.01642 0.08941 -0.01573 0.09427 -0.01966 C 0.09827 -0.02822 0.10348 -0.03654 0.10955 -0.04232 C 0.11684 -0.07077 0.08993 -0.08187 0.07414 -0.08534 C 0.08837 -0.10361 0.11337 -0.10685 0.12032 -0.1346 C 0.11893 -0.16027 0.1224 -0.17762 0.10625 -0.19195 C 0.10243 -0.20005 0.09566 -0.20699 0.08959 -0.21231 C 0.10608 -0.213 0.1224 -0.21323 0.13872 -0.21439 C 0.14723 -0.21508 0.15643 -0.22179 0.16476 -0.22456 C 0.17743 -0.22873 0.18872 -0.23428 0.20035 -0.24098 C 0.22188 -0.25347 0.24809 -0.25902 0.27118 -0.26157 C 0.44028 -0.25948 0.3948 -0.27521 0.4665 -0.25347 C 0.47552 -0.24561 0.48594 -0.24468 0.49566 -0.23913 C 0.50313 -0.23497 0.50799 -0.23011 0.5158 -0.22664 C 0.51736 -0.22595 0.51875 -0.22364 0.52014 -0.22271 C 0.52327 -0.22086 0.52657 -0.22086 0.52934 -0.21855 C 0.53264 -0.21578 0.53577 -0.213 0.53889 -0.21022 C 0.54045 -0.20884 0.54341 -0.20629 0.54341 -0.20606 C 0.54879 -0.19542 0.55695 -0.1908 0.56025 -0.17762 C 0.55938 -0.15495 0.56216 -0.14593 0.55417 -0.13044 C 0.55365 -0.12281 0.55539 -0.11448 0.55243 -0.10777 C 0.55105 -0.10407 0.5467 -0.10384 0.54341 -0.10384 C 0.52084 -0.10315 0.49809 -0.10245 0.47552 -0.10176 C 0.46858 -0.09852 0.46563 -0.07817 0.47552 -0.07701 C 0.49202 -0.07516 0.50851 -0.07586 0.525 -0.07516 C 0.54688 -0.06915 0.54636 -0.07054 0.58039 -0.06892 C 0.60122 -0.06615 0.62084 -0.06476 0.64184 -0.06684 C 0.65799 -0.08118 0.64289 -0.10546 0.62952 -0.10985 C 0.59028 -0.14547 0.53316 -0.13344 0.48959 -0.1346 C 0.49757 -0.14986 0.48403 -0.13668 0.47882 -0.1346 C 0.47726 -0.13321 0.47587 -0.13136 0.47414 -0.13044 C 0.47118 -0.12859 0.46493 -0.12627 0.46493 -0.12604 C 0.45782 -0.11194 0.46198 -0.11679 0.45417 -0.10985 C 0.45139 -0.09945 0.44879 -0.09274 0.45417 -0.0791 C 0.45556 -0.0754 0.47223 -0.07239 0.47552 -0.071 C 0.50348 -0.06059 0.53108 -0.05181 0.56025 -0.05042 C 0.58455 -0.04926 0.60851 -0.04903 0.63264 -0.04834 C 0.64532 -0.04325 0.66007 -0.05412 0.66806 -0.03816 C 0.61945 0.00509 0.55105 -0.03331 0.49254 -0.034 C 0.4842 -0.03562 0.47709 -0.03631 0.46962 -0.04232 C 0.4665 -0.04487 0.46025 -0.05042 0.46025 -0.05019 C 0.45348 -0.0643 0.45417 -0.06961 0.4665 -0.07516 C 0.46441 -0.06684 0.46129 -0.06337 0.45573 -0.05874 C 0.45365 -0.05458 0.45087 -0.05111 0.44966 -0.04649 C 0.44914 -0.04441 0.44879 -0.04209 0.44809 -0.04024 C 0.44688 -0.0377 0.44462 -0.03631 0.44323 -0.034 C 0.44098 -0.03007 0.43941 -0.0259 0.43733 -0.02174 C 0.43542 -0.01804 0.43403 -0.00948 0.43403 -0.00925 C 0.4349 -0.00116 0.43334 0.00855 0.43733 0.01503 C 0.44723 0.03099 0.47639 0.02659 0.48646 0.02729 C 0.53664 0.0407 0.64896 0.02983 0.67414 0.02937 C 0.68455 0.02659 0.68021 0.02821 0.69115 0.02336 C 0.69271 0.02266 0.69566 0.02127 0.69566 0.02151 C 0.71233 -0.00093 0.69618 -0.01318 0.68195 -0.02174 C 0.65469 -0.03816 0.62361 -0.03909 0.59427 -0.04232 C 0.58247 -0.04556 0.57101 -0.04695 0.55886 -0.04834 C 0.53577 -0.04764 0.51268 -0.04834 0.48959 -0.04649 C 0.47691 -0.04556 0.46441 -0.02914 0.45243 -0.02382 C 0.44775 -0.01943 0.44375 -0.01388 0.43889 -0.00948 C 0.43177 0.00462 0.43386 -0.00185 0.43108 0.00902 C 0.43316 0.03353 0.43594 0.04371 0.45243 0.0562 C 0.45712 0.05966 0.46337 0.05897 0.46806 0.06221 C 0.48056 0.07053 0.49098 0.0777 0.50504 0.08071 C 0.53073 0.09482 0.56441 0.08557 0.58959 0.08487 C 0.59775 0.0821 0.60608 0.07932 0.61424 0.07655 C 0.62361 0.0673 0.63664 0.05966 0.64809 0.0562 C 0.65834 0.04671 0.67014 0.04533 0.68195 0.04186 C 0.68299 0.03978 0.68525 0.03793 0.6849 0.03561 C 0.68403 0.03029 0.6592 0.02567 0.65573 0.02544 C 0.62448 0.02428 0.59323 0.02405 0.56198 0.02336 C 0.5533 0.02266 0.54445 0.02243 0.53577 0.02127 C 0.52257 0.01966 0.51094 0.01272 0.49723 0.0111 C 0.49115 0.01133 0.44549 0.01272 0.43264 0.01503 C 0.42327 0.01665 0.41424 0.02151 0.40504 0.02336 C 0.4 0.02567 0.39393 0.02359 0.38959 0.02729 C 0.38855 0.02821 0.38507 0.05365 0.38473 0.05411 C 0.3842 0.05689 0.38282 0.05943 0.38195 0.06221 C 0.38073 0.06614 0.37882 0.07447 0.37882 0.0747 C 0.38108 0.08348 0.38872 0.08603 0.39566 0.08672 C 0.41476 0.0888 0.4599 0.09019 0.47414 0.09089 C 0.4915 0.09667 0.51164 0.09921 0.52934 0.10106 C 0.54184 0.10522 0.54636 0.10592 0.56198 0.10731 C 0.57917 0.10707 0.68247 0.11979 0.73264 0.09921 C 0.73768 0.09459 0.74063 0.08927 0.74653 0.08672 C 0.75122 0.08048 0.75313 0.07308 0.74653 0.06637 C 0.73664 0.0562 0.70105 0.05828 0.69566 0.05805 C 0.66858 0.05712 0.64132 0.05689 0.61424 0.0562 C 0.59236 0.05458 0.57153 0.05041 0.54966 0.04787 C 0.53021 0.04139 0.50938 0.04163 0.48959 0.03978 C 0.45382 0.03284 0.42882 0.03654 0.38802 0.03769 C 0.38091 0.04417 0.38195 0.05111 0.37726 0.06013 C 0.375 0.06938 0.37136 0.07701 0.36962 0.08672 C 0.37014 0.09482 0.3698 0.12188 0.37726 0.12997 C 0.38143 0.13436 0.38664 0.13621 0.39115 0.14015 C 0.40018 0.14824 0.39375 0.14454 0.40191 0.14824 C 0.40348 0.15032 0.40452 0.1531 0.40643 0.15448 C 0.40973 0.15703 0.41372 0.1568 0.41736 0.15865 C 0.42657 0.16304 0.43577 0.16674 0.44497 0.1709 C 0.51702 0.16975 0.5849 0.16674 0.65573 0.16258 C 0.6632 0.16096 0.6717 0.16073 0.67882 0.15657 C 0.68525 0.15287 0.68855 0.14708 0.69427 0.14223 C 0.70139 0.13621 0.70886 0.13367 0.7158 0.12789 C 0.71702 0.12257 0.72084 0.11517 0.71736 0.10939 C 0.71146 0.09944 0.67657 0.09759 0.66962 0.09713 C 0.6507 0.09597 0.6316 0.09574 0.61268 0.09505 C 0.58941 0.09297 0.56667 0.08857 0.54341 0.08672 C 0.49618 0.07539 0.44427 0.0814 0.39879 0.08071 C 0.38334 0.0703 0.3599 0.06429 0.34341 0.06221 C 0.33316 0.05874 0.32292 0.05689 0.31268 0.05411 C 0.30452 0.04856 0.29723 0.04764 0.28802 0.04579 C 0.27986 0.04163 0.27188 0.04001 0.26337 0.03769 C 0.25122 0.02937 0.23941 0.02706 0.22657 0.02127 C 0.225 0.02058 0.22344 0.02012 0.22188 0.01919 C 0.2198 0.01804 0.21789 0.01595 0.2158 0.01503 C 0.19236 0.00439 0.16459 0.00277 0.14011 0.00069 C 0.12674 -0.00185 0.13247 2.71045E-6 0.12032 -0.00532 C 0.11875 -0.00602 0.1158 -0.0074 0.1158 -0.00717 C 0.10313 -0.02429 0.07934 -0.03169 0.06198 -0.034 C 0.02674 -0.04973 -0.00868 -0.05689 -0.04583 -0.06083 C -0.06302 -0.0599 -0.08107 -0.06591 -0.09652 -0.05666 C -0.1151 -0.04556 -0.0901 -0.05389 -0.11059 -0.04834 C -0.11562 -0.04417 -0.12031 -0.04071 -0.12586 -0.03816 C -0.13264 -0.03192 -0.13368 -0.02452 -0.13802 -0.01573 C -0.13732 -0.00162 -0.13715 0.01942 -0.13194 0.03353 C -0.12309 0.05712 -0.10277 0.06915 -0.0842 0.07238 C -0.07534 0.07655 -0.06753 0.08071 -0.05816 0.08279 C -0.04757 0.0895 -0.03715 0.09112 -0.02586 0.09505 C -0.0059 0.09435 0.01424 0.09482 0.0342 0.09297 C 0.03646 0.09274 0.0382 0.08996 0.04028 0.0888 C 0.04757 0.0851 0.05573 0.08117 0.06337 0.07863 C 0.0698 0.07308 0.07292 0.07169 0.07726 0.06429 C 0.07952 0.06036 0.08351 0.05203 0.08351 0.05226 C 0.08507 0.04417 0.08872 0.03862 0.09115 0.03145 C 0.09254 0.02752 0.09427 0.01919 0.09427 0.01942 C 0.0908 -0.00278 0.07778 -0.01388 0.06198 -0.01758 C 0.05521 -0.02452 0.05 -0.02521 0.04184 -0.02799 C 0.01927 -0.0488 -0.03142 -0.04533 -0.05347 -0.04649 C -0.06111 -0.04695 -0.06892 -0.04764 -0.07656 -0.04834 C -0.10208 -0.04764 -0.13628 -0.06661 -0.14583 -0.03007 C -0.14409 -0.0118 -0.14496 -0.00417 -0.13194 0.00485 C -0.1283 0.01225 -0.12621 0.01827 -0.11961 0.02127 C -0.1125 0.02844 -0.10833 0.03168 -0.09965 0.03561 C -0.08177 0.05411 -0.10468 0.03237 -0.08732 0.04371 C -0.0802 0.04833 -0.08316 0.05041 -0.07656 0.05411 C -0.0684 0.05874 -0.05902 0.06198 -0.05034 0.06429 C -0.04236 0.07169 -0.03229 0.071 -0.02274 0.07238 C 0.07223 0.06938 0.01476 0.0784 0.04653 0.06429 C 0.06129 0.05064 0.03941 0.06984 0.0573 0.05805 C 0.06059 0.05596 0.06337 0.05273 0.0665 0.04995 C 0.06806 0.04856 0.06962 0.04718 0.07118 0.04579 C 0.07275 0.0444 0.0757 0.04186 0.0757 0.04209 C 0.08681 0.01966 0.07761 0.00416 0.06337 -0.00532 C 0.0592 -0.0081 0.05556 -0.01249 0.05105 -0.01365 C 0.03993 -0.01665 0.02952 -0.02105 0.01858 -0.0259 C 0.01528 -0.02752 0.01164 -0.02706 0.00799 -0.02799 C -0.01458 -0.03354 -0.0368 -0.03955 -0.05972 -0.04232 C -0.06996 -0.04579 -0.07986 -0.04695 -0.09045 -0.04834 C -0.10798 -0.04602 -0.10052 -0.04996 -0.11354 -0.03816 C -0.13003 -0.02313 -0.1059 -0.04487 -0.12274 -0.03007 C -0.1243 -0.02868 -0.12725 -0.0259 -0.12725 -0.02567 C -0.13038 -0.01966 -0.13194 -0.01365 -0.13507 -0.0074 C -0.13455 -0.0007 -0.13472 0.00624 -0.1335 0.01295 C -0.13177 0.02243 -0.12187 0.02659 -0.11649 0.03145 C -0.11128 0.03631 -0.09965 0.04371 -0.09965 0.04394 C -0.09461 0.05365 -0.09027 0.05342 -0.08264 0.05805 C -0.07847 0.06059 -0.07465 0.0636 -0.07048 0.06637 C -0.06718 0.06868 -0.06336 0.06845 -0.05972 0.07053 C -0.05798 0.07169 -0.05677 0.07354 -0.05503 0.07447 C -0.0427 0.08048 -0.02899 0.08187 -0.01666 0.08672 C 0.05521 0.08464 0.03559 0.09852 0.06806 0.06637 C 0.07726 0.0481 0.07709 0.02012 0.06962 0.00069 C 0.06789 -0.0037 0.06198 -0.0074 0.06198 -0.01157 " pathEditMode="relative" rAng="0" ptsTypes="ffffffffffffffffffffffffffffffffffffffffffffffffffffffffffffffffffffffffffffffffffffffffffffffffffffffffffffffffffffffffffffffffffffffffffffffffffffffffffffffffffffffffffffffA">
                                      <p:cBhvr>
                                        <p:cTn id="71" dur="5000" fill="hold"/>
                                        <p:tgtEl>
                                          <p:spTgt spid="2057">
                                            <p:txEl>
                                              <p:pRg st="6" end="6"/>
                                            </p:txEl>
                                          </p:spTgt>
                                        </p:tgtEl>
                                        <p:attrNameLst>
                                          <p:attrName>ppt_x</p:attrName>
                                          <p:attrName>ppt_y</p:attrName>
                                        </p:attrNameLst>
                                      </p:cBhvr>
                                      <p:rCtr x="226" y="-57"/>
                                    </p:animMotion>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2067"/>
                                        </p:tgtEl>
                                        <p:attrNameLst>
                                          <p:attrName>style.visibility</p:attrName>
                                        </p:attrNameLst>
                                      </p:cBhvr>
                                      <p:to>
                                        <p:strVal val="visible"/>
                                      </p:to>
                                    </p:set>
                                    <p:animEffect transition="in" filter="dissolve">
                                      <p:cBhvr>
                                        <p:cTn id="76" dur="500"/>
                                        <p:tgtEl>
                                          <p:spTgt spid="2067"/>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069"/>
                                        </p:tgtEl>
                                        <p:attrNameLst>
                                          <p:attrName>style.visibility</p:attrName>
                                        </p:attrNameLst>
                                      </p:cBhvr>
                                      <p:to>
                                        <p:strVal val="visible"/>
                                      </p:to>
                                    </p:set>
                                    <p:anim calcmode="lin" valueType="num">
                                      <p:cBhvr additive="base">
                                        <p:cTn id="81" dur="500" fill="hold"/>
                                        <p:tgtEl>
                                          <p:spTgt spid="2069"/>
                                        </p:tgtEl>
                                        <p:attrNameLst>
                                          <p:attrName>ppt_x</p:attrName>
                                        </p:attrNameLst>
                                      </p:cBhvr>
                                      <p:tavLst>
                                        <p:tav tm="0">
                                          <p:val>
                                            <p:strVal val="#ppt_x"/>
                                          </p:val>
                                        </p:tav>
                                        <p:tav tm="100000">
                                          <p:val>
                                            <p:strVal val="#ppt_x"/>
                                          </p:val>
                                        </p:tav>
                                      </p:tavLst>
                                    </p:anim>
                                    <p:anim calcmode="lin" valueType="num">
                                      <p:cBhvr additive="base">
                                        <p:cTn id="82" dur="500" fill="hold"/>
                                        <p:tgtEl>
                                          <p:spTgt spid="20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193925" y="341313"/>
            <a:ext cx="2210862" cy="369332"/>
          </a:xfrm>
          <a:prstGeom prst="rect">
            <a:avLst/>
          </a:prstGeom>
          <a:noFill/>
          <a:ln w="9525">
            <a:noFill/>
            <a:miter lim="800000"/>
            <a:headEnd/>
            <a:tailEnd/>
          </a:ln>
        </p:spPr>
        <p:txBody>
          <a:bodyPr wrap="none">
            <a:spAutoFit/>
          </a:bodyPr>
          <a:lstStyle/>
          <a:p>
            <a:pPr eaLnBrk="1" hangingPunct="1"/>
            <a:r>
              <a:rPr lang="en-US" b="1" dirty="0">
                <a:latin typeface="Arial" charset="0"/>
              </a:rPr>
              <a:t>Learning Difficulty</a:t>
            </a:r>
          </a:p>
        </p:txBody>
      </p:sp>
      <p:sp>
        <p:nvSpPr>
          <p:cNvPr id="4099" name="Line 5"/>
          <p:cNvSpPr>
            <a:spLocks noChangeShapeType="1"/>
          </p:cNvSpPr>
          <p:nvPr/>
        </p:nvSpPr>
        <p:spPr bwMode="auto">
          <a:xfrm>
            <a:off x="3200400" y="685800"/>
            <a:ext cx="0" cy="533400"/>
          </a:xfrm>
          <a:prstGeom prst="line">
            <a:avLst/>
          </a:prstGeom>
          <a:noFill/>
          <a:ln w="9525">
            <a:solidFill>
              <a:schemeClr val="tx1"/>
            </a:solidFill>
            <a:round/>
            <a:headEnd/>
            <a:tailEnd/>
          </a:ln>
        </p:spPr>
        <p:txBody>
          <a:bodyPr/>
          <a:lstStyle/>
          <a:p>
            <a:endParaRPr lang="en-IN"/>
          </a:p>
        </p:txBody>
      </p:sp>
      <p:sp>
        <p:nvSpPr>
          <p:cNvPr id="4100" name="Line 6"/>
          <p:cNvSpPr>
            <a:spLocks noChangeShapeType="1"/>
          </p:cNvSpPr>
          <p:nvPr/>
        </p:nvSpPr>
        <p:spPr bwMode="auto">
          <a:xfrm flipH="1">
            <a:off x="2362200" y="1219200"/>
            <a:ext cx="838200" cy="533400"/>
          </a:xfrm>
          <a:prstGeom prst="line">
            <a:avLst/>
          </a:prstGeom>
          <a:noFill/>
          <a:ln w="9525">
            <a:solidFill>
              <a:schemeClr val="tx1"/>
            </a:solidFill>
            <a:round/>
            <a:headEnd/>
            <a:tailEnd/>
          </a:ln>
        </p:spPr>
        <p:txBody>
          <a:bodyPr/>
          <a:lstStyle/>
          <a:p>
            <a:endParaRPr lang="en-IN"/>
          </a:p>
        </p:txBody>
      </p:sp>
      <p:sp>
        <p:nvSpPr>
          <p:cNvPr id="4101" name="Line 7"/>
          <p:cNvSpPr>
            <a:spLocks noChangeShapeType="1"/>
          </p:cNvSpPr>
          <p:nvPr/>
        </p:nvSpPr>
        <p:spPr bwMode="auto">
          <a:xfrm>
            <a:off x="3200400" y="1219200"/>
            <a:ext cx="762000" cy="533400"/>
          </a:xfrm>
          <a:prstGeom prst="line">
            <a:avLst/>
          </a:prstGeom>
          <a:noFill/>
          <a:ln w="9525">
            <a:solidFill>
              <a:schemeClr val="tx1"/>
            </a:solidFill>
            <a:round/>
            <a:headEnd/>
            <a:tailEnd/>
          </a:ln>
        </p:spPr>
        <p:txBody>
          <a:bodyPr/>
          <a:lstStyle/>
          <a:p>
            <a:endParaRPr lang="en-IN"/>
          </a:p>
        </p:txBody>
      </p:sp>
      <p:sp>
        <p:nvSpPr>
          <p:cNvPr id="3080" name="Text Box 8"/>
          <p:cNvSpPr txBox="1">
            <a:spLocks noChangeArrowheads="1"/>
          </p:cNvSpPr>
          <p:nvPr/>
        </p:nvSpPr>
        <p:spPr bwMode="auto">
          <a:xfrm>
            <a:off x="1981200" y="1676400"/>
            <a:ext cx="2228850" cy="641350"/>
          </a:xfrm>
          <a:prstGeom prst="rect">
            <a:avLst/>
          </a:prstGeom>
          <a:noFill/>
          <a:ln w="9525">
            <a:noFill/>
            <a:miter lim="800000"/>
            <a:headEnd/>
            <a:tailEnd/>
          </a:ln>
        </p:spPr>
        <p:txBody>
          <a:bodyPr>
            <a:spAutoFit/>
          </a:bodyPr>
          <a:lstStyle/>
          <a:p>
            <a:pPr eaLnBrk="1" hangingPunct="1"/>
            <a:r>
              <a:rPr lang="en-US">
                <a:latin typeface="Arial" charset="0"/>
              </a:rPr>
              <a:t>From Outset</a:t>
            </a:r>
          </a:p>
          <a:p>
            <a:pPr eaLnBrk="1" hangingPunct="1"/>
            <a:endParaRPr lang="en-US">
              <a:latin typeface="Arial" charset="0"/>
            </a:endParaRPr>
          </a:p>
        </p:txBody>
      </p:sp>
      <p:sp>
        <p:nvSpPr>
          <p:cNvPr id="4103" name="Line 9"/>
          <p:cNvSpPr>
            <a:spLocks noChangeShapeType="1"/>
          </p:cNvSpPr>
          <p:nvPr/>
        </p:nvSpPr>
        <p:spPr bwMode="auto">
          <a:xfrm>
            <a:off x="2286000" y="1981200"/>
            <a:ext cx="1295400" cy="0"/>
          </a:xfrm>
          <a:prstGeom prst="line">
            <a:avLst/>
          </a:prstGeom>
          <a:noFill/>
          <a:ln w="9525">
            <a:solidFill>
              <a:schemeClr val="tx1"/>
            </a:solidFill>
            <a:round/>
            <a:headEnd/>
            <a:tailEnd/>
          </a:ln>
        </p:spPr>
        <p:txBody>
          <a:bodyPr/>
          <a:lstStyle/>
          <a:p>
            <a:endParaRPr lang="en-IN"/>
          </a:p>
        </p:txBody>
      </p:sp>
      <p:sp>
        <p:nvSpPr>
          <p:cNvPr id="4104" name="Line 10"/>
          <p:cNvSpPr>
            <a:spLocks noChangeShapeType="1"/>
          </p:cNvSpPr>
          <p:nvPr/>
        </p:nvSpPr>
        <p:spPr bwMode="auto">
          <a:xfrm flipV="1">
            <a:off x="4114800" y="1905000"/>
            <a:ext cx="0" cy="76200"/>
          </a:xfrm>
          <a:prstGeom prst="line">
            <a:avLst/>
          </a:prstGeom>
          <a:noFill/>
          <a:ln w="9525">
            <a:solidFill>
              <a:schemeClr val="tx1"/>
            </a:solidFill>
            <a:round/>
            <a:headEnd/>
            <a:tailEnd/>
          </a:ln>
        </p:spPr>
        <p:txBody>
          <a:bodyPr/>
          <a:lstStyle/>
          <a:p>
            <a:endParaRPr lang="en-IN"/>
          </a:p>
        </p:txBody>
      </p:sp>
      <p:sp>
        <p:nvSpPr>
          <p:cNvPr id="3085" name="AutoShape 13"/>
          <p:cNvSpPr>
            <a:spLocks noChangeArrowheads="1"/>
          </p:cNvSpPr>
          <p:nvPr/>
        </p:nvSpPr>
        <p:spPr bwMode="auto">
          <a:xfrm>
            <a:off x="381000" y="2438400"/>
            <a:ext cx="2209800" cy="3124200"/>
          </a:xfrm>
          <a:prstGeom prst="flowChartAlternateProcess">
            <a:avLst/>
          </a:prstGeom>
          <a:solidFill>
            <a:schemeClr val="accent1"/>
          </a:solidFill>
          <a:ln w="9525">
            <a:solidFill>
              <a:schemeClr val="tx1"/>
            </a:solidFill>
            <a:miter lim="800000"/>
            <a:headEnd/>
            <a:tailEnd/>
          </a:ln>
        </p:spPr>
        <p:txBody>
          <a:bodyPr wrap="none" anchor="ctr"/>
          <a:lstStyle/>
          <a:p>
            <a:pPr algn="ctr" eaLnBrk="1" hangingPunct="1"/>
            <a:r>
              <a:rPr lang="en-US" dirty="0" smtClean="0">
                <a:latin typeface="Arial" charset="0"/>
              </a:rPr>
              <a:t>-Intellectual Disability</a:t>
            </a:r>
            <a:endParaRPr lang="en-US" dirty="0">
              <a:latin typeface="Arial" charset="0"/>
            </a:endParaRPr>
          </a:p>
          <a:p>
            <a:pPr algn="ctr" eaLnBrk="1" hangingPunct="1"/>
            <a:endParaRPr lang="en-US" dirty="0">
              <a:latin typeface="Arial" charset="0"/>
            </a:endParaRPr>
          </a:p>
          <a:p>
            <a:pPr algn="ctr" eaLnBrk="1" hangingPunct="1"/>
            <a:r>
              <a:rPr lang="en-US" dirty="0">
                <a:latin typeface="Arial" charset="0"/>
              </a:rPr>
              <a:t>-ADHD</a:t>
            </a:r>
          </a:p>
          <a:p>
            <a:pPr algn="ctr" eaLnBrk="1" hangingPunct="1"/>
            <a:endParaRPr lang="en-US" dirty="0">
              <a:latin typeface="Arial" charset="0"/>
            </a:endParaRPr>
          </a:p>
          <a:p>
            <a:pPr algn="ctr" eaLnBrk="1" hangingPunct="1"/>
            <a:r>
              <a:rPr lang="en-US" dirty="0">
                <a:latin typeface="Arial" charset="0"/>
              </a:rPr>
              <a:t>-Sensory Deficits</a:t>
            </a:r>
          </a:p>
          <a:p>
            <a:pPr algn="ctr" eaLnBrk="1" hangingPunct="1"/>
            <a:endParaRPr lang="en-US" dirty="0">
              <a:latin typeface="Arial" charset="0"/>
            </a:endParaRPr>
          </a:p>
          <a:p>
            <a:pPr algn="ctr" eaLnBrk="1" hangingPunct="1"/>
            <a:r>
              <a:rPr lang="en-US" dirty="0">
                <a:latin typeface="Arial" charset="0"/>
              </a:rPr>
              <a:t>-Learning</a:t>
            </a:r>
          </a:p>
          <a:p>
            <a:pPr algn="ctr" eaLnBrk="1" hangingPunct="1"/>
            <a:r>
              <a:rPr lang="en-US" sz="2000" b="1" dirty="0">
                <a:latin typeface="Arial" charset="0"/>
              </a:rPr>
              <a:t>DISABILITY</a:t>
            </a:r>
          </a:p>
        </p:txBody>
      </p:sp>
      <p:sp>
        <p:nvSpPr>
          <p:cNvPr id="4106" name="Line 16"/>
          <p:cNvSpPr>
            <a:spLocks noChangeShapeType="1"/>
          </p:cNvSpPr>
          <p:nvPr/>
        </p:nvSpPr>
        <p:spPr bwMode="auto">
          <a:xfrm flipH="1">
            <a:off x="1676400" y="1981200"/>
            <a:ext cx="685800" cy="0"/>
          </a:xfrm>
          <a:prstGeom prst="line">
            <a:avLst/>
          </a:prstGeom>
          <a:noFill/>
          <a:ln w="9525">
            <a:solidFill>
              <a:schemeClr val="tx1"/>
            </a:solidFill>
            <a:round/>
            <a:headEnd/>
            <a:tailEnd/>
          </a:ln>
        </p:spPr>
        <p:txBody>
          <a:bodyPr/>
          <a:lstStyle/>
          <a:p>
            <a:endParaRPr lang="en-IN"/>
          </a:p>
        </p:txBody>
      </p:sp>
      <p:sp>
        <p:nvSpPr>
          <p:cNvPr id="4107" name="Line 18"/>
          <p:cNvSpPr>
            <a:spLocks noChangeShapeType="1"/>
          </p:cNvSpPr>
          <p:nvPr/>
        </p:nvSpPr>
        <p:spPr bwMode="auto">
          <a:xfrm>
            <a:off x="1676400" y="1981200"/>
            <a:ext cx="0" cy="304800"/>
          </a:xfrm>
          <a:prstGeom prst="line">
            <a:avLst/>
          </a:prstGeom>
          <a:noFill/>
          <a:ln w="9525">
            <a:solidFill>
              <a:schemeClr val="tx1"/>
            </a:solidFill>
            <a:round/>
            <a:headEnd/>
            <a:tailEnd/>
          </a:ln>
        </p:spPr>
        <p:txBody>
          <a:bodyPr/>
          <a:lstStyle/>
          <a:p>
            <a:endParaRPr lang="en-IN"/>
          </a:p>
        </p:txBody>
      </p:sp>
      <p:sp>
        <p:nvSpPr>
          <p:cNvPr id="4108" name="Line 19"/>
          <p:cNvSpPr>
            <a:spLocks noChangeShapeType="1"/>
          </p:cNvSpPr>
          <p:nvPr/>
        </p:nvSpPr>
        <p:spPr bwMode="auto">
          <a:xfrm>
            <a:off x="3581400" y="1981200"/>
            <a:ext cx="152400" cy="685800"/>
          </a:xfrm>
          <a:prstGeom prst="line">
            <a:avLst/>
          </a:prstGeom>
          <a:noFill/>
          <a:ln w="9525">
            <a:solidFill>
              <a:schemeClr val="tx1"/>
            </a:solidFill>
            <a:round/>
            <a:headEnd/>
            <a:tailEnd/>
          </a:ln>
        </p:spPr>
        <p:txBody>
          <a:bodyPr/>
          <a:lstStyle/>
          <a:p>
            <a:endParaRPr lang="en-IN"/>
          </a:p>
        </p:txBody>
      </p:sp>
      <p:sp>
        <p:nvSpPr>
          <p:cNvPr id="3092" name="AutoShape 20"/>
          <p:cNvSpPr>
            <a:spLocks noChangeArrowheads="1"/>
          </p:cNvSpPr>
          <p:nvPr/>
        </p:nvSpPr>
        <p:spPr bwMode="auto">
          <a:xfrm>
            <a:off x="2743200" y="2667000"/>
            <a:ext cx="1905000" cy="2286000"/>
          </a:xfrm>
          <a:prstGeom prst="diamond">
            <a:avLst/>
          </a:prstGeom>
          <a:solidFill>
            <a:schemeClr val="accent1"/>
          </a:solidFill>
          <a:ln w="9525">
            <a:solidFill>
              <a:schemeClr val="tx1"/>
            </a:solidFill>
            <a:miter lim="800000"/>
            <a:headEnd/>
            <a:tailEnd/>
          </a:ln>
        </p:spPr>
        <p:txBody>
          <a:bodyPr wrap="none" anchor="ctr"/>
          <a:lstStyle/>
          <a:p>
            <a:pPr algn="ctr" eaLnBrk="1" hangingPunct="1"/>
            <a:r>
              <a:rPr lang="en-US">
                <a:latin typeface="Arial" charset="0"/>
              </a:rPr>
              <a:t>Chronic</a:t>
            </a:r>
          </a:p>
          <a:p>
            <a:pPr algn="ctr" eaLnBrk="1" hangingPunct="1"/>
            <a:r>
              <a:rPr lang="en-US">
                <a:latin typeface="Arial" charset="0"/>
              </a:rPr>
              <a:t>Under</a:t>
            </a:r>
          </a:p>
          <a:p>
            <a:pPr algn="ctr" eaLnBrk="1" hangingPunct="1"/>
            <a:r>
              <a:rPr lang="en-US">
                <a:latin typeface="Arial" charset="0"/>
              </a:rPr>
              <a:t>Stimulation</a:t>
            </a:r>
          </a:p>
        </p:txBody>
      </p:sp>
      <p:sp>
        <p:nvSpPr>
          <p:cNvPr id="4110" name="Line 22"/>
          <p:cNvSpPr>
            <a:spLocks noChangeShapeType="1"/>
          </p:cNvSpPr>
          <p:nvPr/>
        </p:nvSpPr>
        <p:spPr bwMode="auto">
          <a:xfrm>
            <a:off x="3962400" y="1752600"/>
            <a:ext cx="2819400" cy="1752600"/>
          </a:xfrm>
          <a:prstGeom prst="line">
            <a:avLst/>
          </a:prstGeom>
          <a:noFill/>
          <a:ln w="9525">
            <a:solidFill>
              <a:schemeClr val="tx1"/>
            </a:solidFill>
            <a:round/>
            <a:headEnd/>
            <a:tailEnd/>
          </a:ln>
        </p:spPr>
        <p:txBody>
          <a:bodyPr/>
          <a:lstStyle/>
          <a:p>
            <a:endParaRPr lang="en-IN"/>
          </a:p>
        </p:txBody>
      </p:sp>
      <p:sp>
        <p:nvSpPr>
          <p:cNvPr id="4111" name="Line 28"/>
          <p:cNvSpPr>
            <a:spLocks noChangeShapeType="1"/>
          </p:cNvSpPr>
          <p:nvPr/>
        </p:nvSpPr>
        <p:spPr bwMode="auto">
          <a:xfrm>
            <a:off x="6858000" y="3657600"/>
            <a:ext cx="1600200" cy="0"/>
          </a:xfrm>
          <a:prstGeom prst="line">
            <a:avLst/>
          </a:prstGeom>
          <a:noFill/>
          <a:ln w="9525">
            <a:solidFill>
              <a:schemeClr val="tx1"/>
            </a:solidFill>
            <a:round/>
            <a:headEnd/>
            <a:tailEnd/>
          </a:ln>
        </p:spPr>
        <p:txBody>
          <a:bodyPr/>
          <a:lstStyle/>
          <a:p>
            <a:endParaRPr lang="en-IN"/>
          </a:p>
        </p:txBody>
      </p:sp>
      <p:sp>
        <p:nvSpPr>
          <p:cNvPr id="4112" name="Line 29"/>
          <p:cNvSpPr>
            <a:spLocks noChangeShapeType="1"/>
          </p:cNvSpPr>
          <p:nvPr/>
        </p:nvSpPr>
        <p:spPr bwMode="auto">
          <a:xfrm flipH="1">
            <a:off x="6477000" y="3657600"/>
            <a:ext cx="304800" cy="228600"/>
          </a:xfrm>
          <a:prstGeom prst="line">
            <a:avLst/>
          </a:prstGeom>
          <a:noFill/>
          <a:ln w="9525">
            <a:solidFill>
              <a:schemeClr val="tx1"/>
            </a:solidFill>
            <a:round/>
            <a:headEnd/>
            <a:tailEnd/>
          </a:ln>
        </p:spPr>
        <p:txBody>
          <a:bodyPr/>
          <a:lstStyle/>
          <a:p>
            <a:endParaRPr lang="en-IN"/>
          </a:p>
        </p:txBody>
      </p:sp>
      <p:sp>
        <p:nvSpPr>
          <p:cNvPr id="4113" name="Line 30"/>
          <p:cNvSpPr>
            <a:spLocks noChangeShapeType="1"/>
          </p:cNvSpPr>
          <p:nvPr/>
        </p:nvSpPr>
        <p:spPr bwMode="auto">
          <a:xfrm>
            <a:off x="8077200" y="3657600"/>
            <a:ext cx="152400" cy="228600"/>
          </a:xfrm>
          <a:prstGeom prst="line">
            <a:avLst/>
          </a:prstGeom>
          <a:noFill/>
          <a:ln w="9525">
            <a:solidFill>
              <a:schemeClr val="tx1"/>
            </a:solidFill>
            <a:round/>
            <a:headEnd/>
            <a:tailEnd/>
          </a:ln>
        </p:spPr>
        <p:txBody>
          <a:bodyPr/>
          <a:lstStyle/>
          <a:p>
            <a:endParaRPr lang="en-IN"/>
          </a:p>
        </p:txBody>
      </p:sp>
      <p:sp>
        <p:nvSpPr>
          <p:cNvPr id="4114" name="AutoShape 33"/>
          <p:cNvSpPr>
            <a:spLocks noChangeArrowheads="1"/>
          </p:cNvSpPr>
          <p:nvPr/>
        </p:nvSpPr>
        <p:spPr bwMode="auto">
          <a:xfrm rot="-366449" flipH="1" flipV="1">
            <a:off x="4953000" y="4800600"/>
            <a:ext cx="1600200" cy="762000"/>
          </a:xfrm>
          <a:prstGeom prst="wedgeRectCallout">
            <a:avLst>
              <a:gd name="adj1" fmla="val -55500"/>
              <a:gd name="adj2" fmla="val 158745"/>
            </a:avLst>
          </a:prstGeom>
          <a:solidFill>
            <a:schemeClr val="accent1"/>
          </a:solidFill>
          <a:ln w="9525">
            <a:solidFill>
              <a:schemeClr val="tx1"/>
            </a:solidFill>
            <a:miter lim="800000"/>
            <a:headEnd/>
            <a:tailEnd/>
          </a:ln>
        </p:spPr>
        <p:txBody>
          <a:bodyPr rot="10800000"/>
          <a:lstStyle/>
          <a:p>
            <a:pPr algn="ctr" eaLnBrk="1" hangingPunct="1"/>
            <a:endParaRPr lang="en-US">
              <a:latin typeface="Arial" charset="0"/>
            </a:endParaRPr>
          </a:p>
        </p:txBody>
      </p:sp>
      <p:sp>
        <p:nvSpPr>
          <p:cNvPr id="3106" name="Text Box 34"/>
          <p:cNvSpPr txBox="1">
            <a:spLocks noChangeArrowheads="1"/>
          </p:cNvSpPr>
          <p:nvPr/>
        </p:nvSpPr>
        <p:spPr bwMode="auto">
          <a:xfrm>
            <a:off x="6994525" y="3313113"/>
            <a:ext cx="1581150" cy="366712"/>
          </a:xfrm>
          <a:prstGeom prst="rect">
            <a:avLst/>
          </a:prstGeom>
          <a:noFill/>
          <a:ln w="9525">
            <a:noFill/>
            <a:miter lim="800000"/>
            <a:headEnd/>
            <a:tailEnd/>
          </a:ln>
        </p:spPr>
        <p:txBody>
          <a:bodyPr wrap="none">
            <a:spAutoFit/>
          </a:bodyPr>
          <a:lstStyle/>
          <a:p>
            <a:pPr eaLnBrk="1" hangingPunct="1"/>
            <a:r>
              <a:rPr lang="en-US">
                <a:latin typeface="Arial" charset="0"/>
              </a:rPr>
              <a:t>Recent Onset</a:t>
            </a:r>
          </a:p>
        </p:txBody>
      </p:sp>
      <p:sp>
        <p:nvSpPr>
          <p:cNvPr id="4116" name="Text Box 35"/>
          <p:cNvSpPr txBox="1">
            <a:spLocks noChangeArrowheads="1"/>
          </p:cNvSpPr>
          <p:nvPr/>
        </p:nvSpPr>
        <p:spPr bwMode="auto">
          <a:xfrm>
            <a:off x="8061325" y="3581400"/>
            <a:ext cx="184150" cy="366713"/>
          </a:xfrm>
          <a:prstGeom prst="rect">
            <a:avLst/>
          </a:prstGeom>
          <a:noFill/>
          <a:ln w="9525">
            <a:noFill/>
            <a:miter lim="800000"/>
            <a:headEnd/>
            <a:tailEnd/>
          </a:ln>
        </p:spPr>
        <p:txBody>
          <a:bodyPr>
            <a:spAutoFit/>
          </a:bodyPr>
          <a:lstStyle/>
          <a:p>
            <a:pPr eaLnBrk="1" hangingPunct="1"/>
            <a:endParaRPr lang="en-US">
              <a:latin typeface="Arial" charset="0"/>
            </a:endParaRPr>
          </a:p>
        </p:txBody>
      </p:sp>
      <p:sp>
        <p:nvSpPr>
          <p:cNvPr id="3108" name="Text Box 36"/>
          <p:cNvSpPr txBox="1">
            <a:spLocks noChangeArrowheads="1"/>
          </p:cNvSpPr>
          <p:nvPr/>
        </p:nvSpPr>
        <p:spPr bwMode="auto">
          <a:xfrm>
            <a:off x="5699125" y="4913313"/>
            <a:ext cx="908050" cy="641350"/>
          </a:xfrm>
          <a:prstGeom prst="rect">
            <a:avLst/>
          </a:prstGeom>
          <a:noFill/>
          <a:ln w="9525">
            <a:noFill/>
            <a:miter lim="800000"/>
            <a:headEnd/>
            <a:tailEnd/>
          </a:ln>
        </p:spPr>
        <p:txBody>
          <a:bodyPr wrap="none">
            <a:spAutoFit/>
          </a:bodyPr>
          <a:lstStyle/>
          <a:p>
            <a:pPr eaLnBrk="1" hangingPunct="1"/>
            <a:r>
              <a:rPr lang="en-US">
                <a:latin typeface="Arial" charset="0"/>
              </a:rPr>
              <a:t>-Illness</a:t>
            </a:r>
          </a:p>
          <a:p>
            <a:pPr eaLnBrk="1" hangingPunct="1"/>
            <a:endParaRPr lang="en-US">
              <a:latin typeface="Arial" charset="0"/>
            </a:endParaRPr>
          </a:p>
        </p:txBody>
      </p:sp>
      <p:sp>
        <p:nvSpPr>
          <p:cNvPr id="3109" name="Oval 37"/>
          <p:cNvSpPr>
            <a:spLocks noChangeArrowheads="1"/>
          </p:cNvSpPr>
          <p:nvPr/>
        </p:nvSpPr>
        <p:spPr bwMode="auto">
          <a:xfrm>
            <a:off x="7315200" y="3886200"/>
            <a:ext cx="1524000" cy="2209800"/>
          </a:xfrm>
          <a:prstGeom prst="ellipse">
            <a:avLst/>
          </a:prstGeom>
          <a:solidFill>
            <a:schemeClr val="accent1"/>
          </a:solidFill>
          <a:ln w="9525">
            <a:solidFill>
              <a:schemeClr val="tx1"/>
            </a:solidFill>
            <a:round/>
            <a:headEnd/>
            <a:tailEnd/>
          </a:ln>
        </p:spPr>
        <p:txBody>
          <a:bodyPr wrap="none" anchor="ctr"/>
          <a:lstStyle/>
          <a:p>
            <a:pPr algn="ctr" eaLnBrk="1" hangingPunct="1"/>
            <a:r>
              <a:rPr lang="en-US">
                <a:latin typeface="Arial" charset="0"/>
              </a:rPr>
              <a:t>-Change of</a:t>
            </a:r>
          </a:p>
          <a:p>
            <a:pPr algn="ctr" eaLnBrk="1" hangingPunct="1"/>
            <a:r>
              <a:rPr lang="en-US">
                <a:latin typeface="Arial" charset="0"/>
              </a:rPr>
              <a:t>*school</a:t>
            </a:r>
          </a:p>
          <a:p>
            <a:pPr algn="ctr" eaLnBrk="1" hangingPunct="1"/>
            <a:r>
              <a:rPr lang="en-US">
                <a:latin typeface="Arial" charset="0"/>
              </a:rPr>
              <a:t>*medium</a:t>
            </a:r>
          </a:p>
          <a:p>
            <a:pPr algn="ctr" eaLnBrk="1" hangingPunct="1"/>
            <a:r>
              <a:rPr lang="en-US">
                <a:latin typeface="Arial" charset="0"/>
              </a:rPr>
              <a:t>-Life event</a:t>
            </a:r>
          </a:p>
        </p:txBody>
      </p:sp>
      <p:sp>
        <p:nvSpPr>
          <p:cNvPr id="3111" name="Line 39"/>
          <p:cNvSpPr>
            <a:spLocks noChangeShapeType="1"/>
          </p:cNvSpPr>
          <p:nvPr/>
        </p:nvSpPr>
        <p:spPr bwMode="auto">
          <a:xfrm flipH="1">
            <a:off x="6781800" y="5257800"/>
            <a:ext cx="457200" cy="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8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8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8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85">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8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P spid="3092" grpId="0" animBg="1"/>
      <p:bldP spid="3106" grpId="0"/>
      <p:bldP spid="3108" grpId="0"/>
      <p:bldP spid="3109" grpId="0" animBg="1"/>
      <p:bldP spid="31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TYPOLOGY / SEVERITY</a:t>
            </a:r>
          </a:p>
        </p:txBody>
      </p:sp>
      <p:sp>
        <p:nvSpPr>
          <p:cNvPr id="26627" name="Rectangle 3"/>
          <p:cNvSpPr>
            <a:spLocks noGrp="1" noChangeArrowheads="1"/>
          </p:cNvSpPr>
          <p:nvPr>
            <p:ph type="body" idx="1"/>
          </p:nvPr>
        </p:nvSpPr>
        <p:spPr>
          <a:xfrm>
            <a:off x="685800" y="1676400"/>
            <a:ext cx="7772400" cy="4419600"/>
          </a:xfrm>
        </p:spPr>
        <p:txBody>
          <a:bodyPr/>
          <a:lstStyle/>
          <a:p>
            <a:pPr eaLnBrk="1" hangingPunct="1">
              <a:lnSpc>
                <a:spcPct val="90000"/>
              </a:lnSpc>
              <a:defRPr/>
            </a:pPr>
            <a:endParaRPr lang="en-US" sz="3600" smtClean="0"/>
          </a:p>
          <a:p>
            <a:pPr eaLnBrk="1" hangingPunct="1">
              <a:lnSpc>
                <a:spcPct val="90000"/>
              </a:lnSpc>
              <a:defRPr/>
            </a:pPr>
            <a:endParaRPr lang="en-US" sz="3600" smtClean="0"/>
          </a:p>
          <a:p>
            <a:pPr eaLnBrk="1" hangingPunct="1">
              <a:lnSpc>
                <a:spcPct val="90000"/>
              </a:lnSpc>
              <a:defRPr/>
            </a:pPr>
            <a:r>
              <a:rPr lang="en-US" sz="3600" smtClean="0"/>
              <a:t> READING,</a:t>
            </a:r>
          </a:p>
          <a:p>
            <a:pPr eaLnBrk="1" hangingPunct="1">
              <a:lnSpc>
                <a:spcPct val="90000"/>
              </a:lnSpc>
              <a:defRPr/>
            </a:pPr>
            <a:r>
              <a:rPr lang="en-US" sz="3600" smtClean="0"/>
              <a:t> WRITING,</a:t>
            </a:r>
          </a:p>
          <a:p>
            <a:pPr eaLnBrk="1" hangingPunct="1">
              <a:lnSpc>
                <a:spcPct val="90000"/>
              </a:lnSpc>
              <a:defRPr/>
            </a:pPr>
            <a:r>
              <a:rPr lang="en-US" sz="3600" smtClean="0"/>
              <a:t> SPELLING,</a:t>
            </a:r>
          </a:p>
          <a:p>
            <a:pPr eaLnBrk="1" hangingPunct="1">
              <a:lnSpc>
                <a:spcPct val="90000"/>
              </a:lnSpc>
              <a:defRPr/>
            </a:pPr>
            <a:r>
              <a:rPr lang="en-US" sz="3600" smtClean="0"/>
              <a:t> ARITHMETIC,</a:t>
            </a:r>
          </a:p>
          <a:p>
            <a:pPr eaLnBrk="1" hangingPunct="1">
              <a:lnSpc>
                <a:spcPct val="90000"/>
              </a:lnSpc>
              <a:defRPr/>
            </a:pPr>
            <a:r>
              <a:rPr lang="en-US" sz="3600" smtClean="0"/>
              <a:t> MIXED</a:t>
            </a:r>
          </a:p>
          <a:p>
            <a:pPr eaLnBrk="1" hangingPunct="1">
              <a:lnSpc>
                <a:spcPct val="90000"/>
              </a:lnSpc>
              <a:buFont typeface="Wingdings" pitchFamily="2" charset="2"/>
              <a:buNone/>
              <a:defRPr/>
            </a:pPr>
            <a:endParaRPr lang="en-US" sz="3600" smtClean="0"/>
          </a:p>
          <a:p>
            <a:pPr eaLnBrk="1" hangingPunct="1">
              <a:lnSpc>
                <a:spcPct val="90000"/>
              </a:lnSpc>
              <a:buFont typeface="Wingdings" pitchFamily="2" charset="2"/>
              <a:buNone/>
              <a:defRPr/>
            </a:pPr>
            <a:endParaRPr lang="en-US" sz="3600" smtClean="0"/>
          </a:p>
          <a:p>
            <a:pPr eaLnBrk="1" hangingPunct="1">
              <a:lnSpc>
                <a:spcPct val="90000"/>
              </a:lnSpc>
              <a:defRPr/>
            </a:pPr>
            <a:endParaRPr lang="en-US" sz="3600" smtClean="0"/>
          </a:p>
          <a:p>
            <a:pPr eaLnBrk="1" hangingPunct="1">
              <a:lnSpc>
                <a:spcPct val="90000"/>
              </a:lnSpc>
              <a:buFont typeface="Wingdings" pitchFamily="2" charset="2"/>
              <a:buNone/>
              <a:defRPr/>
            </a:pPr>
            <a:endParaRPr lang="en-US" sz="3600" smtClean="0"/>
          </a:p>
          <a:p>
            <a:pPr eaLnBrk="1" hangingPunct="1">
              <a:lnSpc>
                <a:spcPct val="90000"/>
              </a:lnSpc>
              <a:buFont typeface="Wingdings" pitchFamily="2" charset="2"/>
              <a:buNone/>
              <a:defRPr/>
            </a:pPr>
            <a:endParaRPr lang="en-US" sz="2800" smtClean="0"/>
          </a:p>
          <a:p>
            <a:pPr eaLnBrk="1" hangingPunct="1">
              <a:lnSpc>
                <a:spcPct val="90000"/>
              </a:lnSpc>
              <a:defRPr/>
            </a:pPr>
            <a:endParaRPr lang="en-US" sz="2800" smtClean="0"/>
          </a:p>
        </p:txBody>
      </p:sp>
      <p:sp>
        <p:nvSpPr>
          <p:cNvPr id="7172" name="Line 5"/>
          <p:cNvSpPr>
            <a:spLocks noChangeShapeType="1"/>
          </p:cNvSpPr>
          <p:nvPr/>
        </p:nvSpPr>
        <p:spPr bwMode="auto">
          <a:xfrm flipH="1">
            <a:off x="3962400" y="2895600"/>
            <a:ext cx="1981200" cy="3200400"/>
          </a:xfrm>
          <a:prstGeom prst="line">
            <a:avLst/>
          </a:prstGeom>
          <a:noFill/>
          <a:ln w="9525">
            <a:solidFill>
              <a:schemeClr val="tx1"/>
            </a:solidFill>
            <a:round/>
            <a:headEnd/>
            <a:tailEnd/>
          </a:ln>
        </p:spPr>
        <p:txBody>
          <a:bodyPr/>
          <a:lstStyle/>
          <a:p>
            <a:endParaRPr lang="en-IN"/>
          </a:p>
        </p:txBody>
      </p:sp>
      <p:sp>
        <p:nvSpPr>
          <p:cNvPr id="26630" name="Text Box 6"/>
          <p:cNvSpPr txBox="1">
            <a:spLocks noChangeArrowheads="1"/>
          </p:cNvSpPr>
          <p:nvPr/>
        </p:nvSpPr>
        <p:spPr bwMode="auto">
          <a:xfrm>
            <a:off x="6172200" y="3048000"/>
            <a:ext cx="1065213" cy="641350"/>
          </a:xfrm>
          <a:prstGeom prst="rect">
            <a:avLst/>
          </a:prstGeom>
          <a:noFill/>
          <a:ln w="9525">
            <a:noFill/>
            <a:miter lim="800000"/>
            <a:headEnd/>
            <a:tailEnd/>
          </a:ln>
        </p:spPr>
        <p:txBody>
          <a:bodyPr>
            <a:spAutoFit/>
          </a:bodyPr>
          <a:lstStyle/>
          <a:p>
            <a:r>
              <a:rPr lang="en-US" b="1"/>
              <a:t>MILD</a:t>
            </a:r>
          </a:p>
          <a:p>
            <a:endParaRPr lang="en-US" b="1"/>
          </a:p>
        </p:txBody>
      </p:sp>
      <p:sp>
        <p:nvSpPr>
          <p:cNvPr id="7174" name="Line 7"/>
          <p:cNvSpPr>
            <a:spLocks noChangeShapeType="1"/>
          </p:cNvSpPr>
          <p:nvPr/>
        </p:nvSpPr>
        <p:spPr bwMode="auto">
          <a:xfrm>
            <a:off x="6629400" y="3505200"/>
            <a:ext cx="685800" cy="1371600"/>
          </a:xfrm>
          <a:prstGeom prst="line">
            <a:avLst/>
          </a:prstGeom>
          <a:noFill/>
          <a:ln w="9525">
            <a:solidFill>
              <a:schemeClr val="tx1"/>
            </a:solidFill>
            <a:round/>
            <a:headEnd/>
            <a:tailEnd type="triangle" w="med" len="med"/>
          </a:ln>
        </p:spPr>
        <p:txBody>
          <a:bodyPr/>
          <a:lstStyle/>
          <a:p>
            <a:endParaRPr lang="en-IN"/>
          </a:p>
        </p:txBody>
      </p:sp>
      <p:sp>
        <p:nvSpPr>
          <p:cNvPr id="7175" name="Text Box 8"/>
          <p:cNvSpPr txBox="1">
            <a:spLocks noChangeArrowheads="1"/>
          </p:cNvSpPr>
          <p:nvPr/>
        </p:nvSpPr>
        <p:spPr bwMode="auto">
          <a:xfrm>
            <a:off x="7162800" y="5029200"/>
            <a:ext cx="1166813" cy="915988"/>
          </a:xfrm>
          <a:prstGeom prst="rect">
            <a:avLst/>
          </a:prstGeom>
          <a:noFill/>
          <a:ln w="9525">
            <a:noFill/>
            <a:miter lim="800000"/>
            <a:headEnd/>
            <a:tailEnd/>
          </a:ln>
        </p:spPr>
        <p:txBody>
          <a:bodyPr wrap="none">
            <a:spAutoFit/>
          </a:bodyPr>
          <a:lstStyle/>
          <a:p>
            <a:r>
              <a:rPr lang="en-US" b="1"/>
              <a:t>SEVERE</a:t>
            </a:r>
          </a:p>
          <a:p>
            <a:endParaRPr lang="en-US"/>
          </a:p>
          <a:p>
            <a:endParaRPr lang="en-US"/>
          </a:p>
        </p:txBody>
      </p:sp>
      <p:sp>
        <p:nvSpPr>
          <p:cNvPr id="26638" name="Line 14"/>
          <p:cNvSpPr>
            <a:spLocks noChangeShapeType="1"/>
          </p:cNvSpPr>
          <p:nvPr/>
        </p:nvSpPr>
        <p:spPr bwMode="auto">
          <a:xfrm>
            <a:off x="3886200" y="3581400"/>
            <a:ext cx="0" cy="914400"/>
          </a:xfrm>
          <a:prstGeom prst="line">
            <a:avLst/>
          </a:prstGeom>
          <a:noFill/>
          <a:ln w="9525">
            <a:solidFill>
              <a:schemeClr val="tx1"/>
            </a:solidFill>
            <a:round/>
            <a:headEnd/>
            <a:tailEnd/>
          </a:ln>
        </p:spPr>
        <p:txBody>
          <a:bodyPr/>
          <a:lstStyle/>
          <a:p>
            <a:endParaRPr lang="en-IN"/>
          </a:p>
        </p:txBody>
      </p:sp>
      <p:sp>
        <p:nvSpPr>
          <p:cNvPr id="26639" name="Line 15"/>
          <p:cNvSpPr>
            <a:spLocks noChangeShapeType="1"/>
          </p:cNvSpPr>
          <p:nvPr/>
        </p:nvSpPr>
        <p:spPr bwMode="auto">
          <a:xfrm flipV="1">
            <a:off x="3962400" y="3276600"/>
            <a:ext cx="2209800" cy="762000"/>
          </a:xfrm>
          <a:prstGeom prst="line">
            <a:avLst/>
          </a:prstGeom>
          <a:noFill/>
          <a:ln w="9525">
            <a:solidFill>
              <a:schemeClr val="tx1"/>
            </a:solidFill>
            <a:round/>
            <a:headEnd/>
            <a:tailEnd type="triangle" w="med" len="med"/>
          </a:ln>
        </p:spPr>
        <p:txBody>
          <a:bodyPr/>
          <a:lstStyle/>
          <a:p>
            <a:endParaRPr lang="en-IN"/>
          </a:p>
        </p:txBody>
      </p:sp>
      <p:sp>
        <p:nvSpPr>
          <p:cNvPr id="26640" name="AutoShape 16"/>
          <p:cNvSpPr>
            <a:spLocks noChangeArrowheads="1"/>
          </p:cNvSpPr>
          <p:nvPr/>
        </p:nvSpPr>
        <p:spPr bwMode="auto">
          <a:xfrm>
            <a:off x="4267200" y="1371600"/>
            <a:ext cx="1600200" cy="1981200"/>
          </a:xfrm>
          <a:prstGeom prst="wedgeEllipseCallout">
            <a:avLst>
              <a:gd name="adj1" fmla="val -24704"/>
              <a:gd name="adj2" fmla="val 73079"/>
            </a:avLst>
          </a:prstGeom>
          <a:solidFill>
            <a:schemeClr val="accent1"/>
          </a:solidFill>
          <a:ln w="9525">
            <a:solidFill>
              <a:schemeClr val="tx1"/>
            </a:solidFill>
            <a:miter lim="800000"/>
            <a:headEnd/>
            <a:tailEnd/>
          </a:ln>
        </p:spPr>
        <p:txBody>
          <a:bodyPr/>
          <a:lstStyle/>
          <a:p>
            <a:pPr algn="ctr"/>
            <a:endParaRPr lang="en-US"/>
          </a:p>
        </p:txBody>
      </p:sp>
      <p:sp>
        <p:nvSpPr>
          <p:cNvPr id="26641" name="Text Box 17"/>
          <p:cNvSpPr txBox="1">
            <a:spLocks noChangeArrowheads="1"/>
          </p:cNvSpPr>
          <p:nvPr/>
        </p:nvSpPr>
        <p:spPr bwMode="auto">
          <a:xfrm>
            <a:off x="4937125" y="1631950"/>
            <a:ext cx="865188" cy="915988"/>
          </a:xfrm>
          <a:prstGeom prst="rect">
            <a:avLst/>
          </a:prstGeom>
          <a:noFill/>
          <a:ln w="9525">
            <a:noFill/>
            <a:miter lim="800000"/>
            <a:headEnd/>
            <a:tailEnd/>
          </a:ln>
        </p:spPr>
        <p:txBody>
          <a:bodyPr wrap="none">
            <a:spAutoFit/>
          </a:bodyPr>
          <a:lstStyle/>
          <a:p>
            <a:r>
              <a:rPr lang="en-US" b="1"/>
              <a:t>Many</a:t>
            </a:r>
          </a:p>
          <a:p>
            <a:r>
              <a:rPr lang="en-US" b="1"/>
              <a:t>Of</a:t>
            </a:r>
          </a:p>
          <a:p>
            <a:r>
              <a:rPr lang="en-US" b="1"/>
              <a:t>Us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6638"/>
                                        </p:tgtEl>
                                        <p:attrNameLst>
                                          <p:attrName>style.visibility</p:attrName>
                                        </p:attrNameLst>
                                      </p:cBhvr>
                                      <p:to>
                                        <p:strVal val="visible"/>
                                      </p:to>
                                    </p:set>
                                    <p:animEffect transition="in" filter="slide(fromBottom)">
                                      <p:cBhvr>
                                        <p:cTn id="7" dur="500"/>
                                        <p:tgtEl>
                                          <p:spTgt spid="2663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6639"/>
                                        </p:tgtEl>
                                        <p:attrNameLst>
                                          <p:attrName>style.visibility</p:attrName>
                                        </p:attrNameLst>
                                      </p:cBhvr>
                                      <p:to>
                                        <p:strVal val="visible"/>
                                      </p:to>
                                    </p:set>
                                    <p:animEffect transition="in" filter="slide(fromBottom)">
                                      <p:cBhvr>
                                        <p:cTn id="12" dur="500"/>
                                        <p:tgtEl>
                                          <p:spTgt spid="2663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slide(fromBottom)">
                                      <p:cBhvr>
                                        <p:cTn id="17" dur="500"/>
                                        <p:tgtEl>
                                          <p:spTgt spid="26630"/>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6640"/>
                                        </p:tgtEl>
                                        <p:attrNameLst>
                                          <p:attrName>style.visibility</p:attrName>
                                        </p:attrNameLst>
                                      </p:cBhvr>
                                      <p:to>
                                        <p:strVal val="visible"/>
                                      </p:to>
                                    </p:set>
                                    <p:animEffect transition="in" filter="slide(fromBottom)">
                                      <p:cBhvr>
                                        <p:cTn id="22" dur="500"/>
                                        <p:tgtEl>
                                          <p:spTgt spid="26640"/>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26641">
                                            <p:txEl>
                                              <p:pRg st="0" end="0"/>
                                            </p:txEl>
                                          </p:spTgt>
                                        </p:tgtEl>
                                        <p:attrNameLst>
                                          <p:attrName>style.visibility</p:attrName>
                                        </p:attrNameLst>
                                      </p:cBhvr>
                                      <p:to>
                                        <p:strVal val="visible"/>
                                      </p:to>
                                    </p:set>
                                    <p:animEffect transition="in" filter="slide(fromBottom)">
                                      <p:cBhvr>
                                        <p:cTn id="27" dur="500"/>
                                        <p:tgtEl>
                                          <p:spTgt spid="2664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26641">
                                            <p:txEl>
                                              <p:pRg st="1" end="1"/>
                                            </p:txEl>
                                          </p:spTgt>
                                        </p:tgtEl>
                                        <p:attrNameLst>
                                          <p:attrName>style.visibility</p:attrName>
                                        </p:attrNameLst>
                                      </p:cBhvr>
                                      <p:to>
                                        <p:strVal val="visible"/>
                                      </p:to>
                                    </p:set>
                                    <p:animEffect transition="in" filter="slide(fromBottom)">
                                      <p:cBhvr>
                                        <p:cTn id="32" dur="500"/>
                                        <p:tgtEl>
                                          <p:spTgt spid="26641">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26641">
                                            <p:txEl>
                                              <p:pRg st="2" end="2"/>
                                            </p:txEl>
                                          </p:spTgt>
                                        </p:tgtEl>
                                        <p:attrNameLst>
                                          <p:attrName>style.visibility</p:attrName>
                                        </p:attrNameLst>
                                      </p:cBhvr>
                                      <p:to>
                                        <p:strVal val="visible"/>
                                      </p:to>
                                    </p:set>
                                    <p:animEffect transition="in" filter="slide(fromBottom)">
                                      <p:cBhvr>
                                        <p:cTn id="37" dur="500"/>
                                        <p:tgtEl>
                                          <p:spTgt spid="266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p:bldP spid="26638" grpId="0" animBg="1"/>
      <p:bldP spid="26639" grpId="0" animBg="1"/>
      <p:bldP spid="266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Line 4"/>
          <p:cNvSpPr>
            <a:spLocks noChangeShapeType="1"/>
          </p:cNvSpPr>
          <p:nvPr/>
        </p:nvSpPr>
        <p:spPr bwMode="auto">
          <a:xfrm>
            <a:off x="4191000" y="304800"/>
            <a:ext cx="0" cy="6096000"/>
          </a:xfrm>
          <a:prstGeom prst="line">
            <a:avLst/>
          </a:prstGeom>
          <a:noFill/>
          <a:ln w="9525">
            <a:solidFill>
              <a:schemeClr val="tx1"/>
            </a:solidFill>
            <a:round/>
            <a:headEnd/>
            <a:tailEnd type="triangle" w="med" len="med"/>
          </a:ln>
        </p:spPr>
        <p:txBody>
          <a:bodyPr/>
          <a:lstStyle/>
          <a:p>
            <a:endParaRPr lang="en-IN"/>
          </a:p>
        </p:txBody>
      </p:sp>
      <p:sp>
        <p:nvSpPr>
          <p:cNvPr id="27653" name="Line 5"/>
          <p:cNvSpPr>
            <a:spLocks noChangeShapeType="1"/>
          </p:cNvSpPr>
          <p:nvPr/>
        </p:nvSpPr>
        <p:spPr bwMode="auto">
          <a:xfrm>
            <a:off x="4419600" y="609600"/>
            <a:ext cx="990600" cy="76200"/>
          </a:xfrm>
          <a:prstGeom prst="line">
            <a:avLst/>
          </a:prstGeom>
          <a:noFill/>
          <a:ln w="9525">
            <a:solidFill>
              <a:schemeClr val="tx1"/>
            </a:solidFill>
            <a:round/>
            <a:headEnd/>
            <a:tailEnd type="triangle" w="med" len="med"/>
          </a:ln>
        </p:spPr>
        <p:txBody>
          <a:bodyPr/>
          <a:lstStyle/>
          <a:p>
            <a:endParaRPr lang="en-IN"/>
          </a:p>
        </p:txBody>
      </p:sp>
      <p:sp>
        <p:nvSpPr>
          <p:cNvPr id="27654" name="Line 6"/>
          <p:cNvSpPr>
            <a:spLocks noChangeShapeType="1"/>
          </p:cNvSpPr>
          <p:nvPr/>
        </p:nvSpPr>
        <p:spPr bwMode="auto">
          <a:xfrm>
            <a:off x="4419600" y="1295400"/>
            <a:ext cx="990600" cy="0"/>
          </a:xfrm>
          <a:prstGeom prst="line">
            <a:avLst/>
          </a:prstGeom>
          <a:noFill/>
          <a:ln w="9525">
            <a:solidFill>
              <a:schemeClr val="tx1"/>
            </a:solidFill>
            <a:round/>
            <a:headEnd/>
            <a:tailEnd type="triangle" w="med" len="med"/>
          </a:ln>
        </p:spPr>
        <p:txBody>
          <a:bodyPr/>
          <a:lstStyle/>
          <a:p>
            <a:endParaRPr lang="en-IN"/>
          </a:p>
        </p:txBody>
      </p:sp>
      <p:sp>
        <p:nvSpPr>
          <p:cNvPr id="27655" name="Line 7"/>
          <p:cNvSpPr>
            <a:spLocks noChangeShapeType="1"/>
          </p:cNvSpPr>
          <p:nvPr/>
        </p:nvSpPr>
        <p:spPr bwMode="auto">
          <a:xfrm flipV="1">
            <a:off x="4343400" y="2133600"/>
            <a:ext cx="1143000" cy="76200"/>
          </a:xfrm>
          <a:prstGeom prst="line">
            <a:avLst/>
          </a:prstGeom>
          <a:noFill/>
          <a:ln w="9525">
            <a:solidFill>
              <a:schemeClr val="tx1"/>
            </a:solidFill>
            <a:round/>
            <a:headEnd/>
            <a:tailEnd type="triangle" w="med" len="med"/>
          </a:ln>
        </p:spPr>
        <p:txBody>
          <a:bodyPr/>
          <a:lstStyle/>
          <a:p>
            <a:endParaRPr lang="en-IN"/>
          </a:p>
        </p:txBody>
      </p:sp>
      <p:sp>
        <p:nvSpPr>
          <p:cNvPr id="27656" name="Line 8"/>
          <p:cNvSpPr>
            <a:spLocks noChangeShapeType="1"/>
          </p:cNvSpPr>
          <p:nvPr/>
        </p:nvSpPr>
        <p:spPr bwMode="auto">
          <a:xfrm>
            <a:off x="4419600" y="3048000"/>
            <a:ext cx="1066800" cy="0"/>
          </a:xfrm>
          <a:prstGeom prst="line">
            <a:avLst/>
          </a:prstGeom>
          <a:noFill/>
          <a:ln w="9525">
            <a:solidFill>
              <a:schemeClr val="tx1"/>
            </a:solidFill>
            <a:round/>
            <a:headEnd/>
            <a:tailEnd type="triangle" w="med" len="med"/>
          </a:ln>
        </p:spPr>
        <p:txBody>
          <a:bodyPr/>
          <a:lstStyle/>
          <a:p>
            <a:endParaRPr lang="en-IN"/>
          </a:p>
        </p:txBody>
      </p:sp>
      <p:sp>
        <p:nvSpPr>
          <p:cNvPr id="27657" name="Line 9"/>
          <p:cNvSpPr>
            <a:spLocks noChangeShapeType="1"/>
          </p:cNvSpPr>
          <p:nvPr/>
        </p:nvSpPr>
        <p:spPr bwMode="auto">
          <a:xfrm>
            <a:off x="4495800" y="3810000"/>
            <a:ext cx="990600" cy="76200"/>
          </a:xfrm>
          <a:prstGeom prst="line">
            <a:avLst/>
          </a:prstGeom>
          <a:noFill/>
          <a:ln w="9525">
            <a:solidFill>
              <a:schemeClr val="tx1"/>
            </a:solidFill>
            <a:round/>
            <a:headEnd/>
            <a:tailEnd type="triangle" w="med" len="med"/>
          </a:ln>
        </p:spPr>
        <p:txBody>
          <a:bodyPr/>
          <a:lstStyle/>
          <a:p>
            <a:endParaRPr lang="en-IN"/>
          </a:p>
        </p:txBody>
      </p:sp>
      <p:sp>
        <p:nvSpPr>
          <p:cNvPr id="27658" name="Line 10"/>
          <p:cNvSpPr>
            <a:spLocks noChangeShapeType="1"/>
          </p:cNvSpPr>
          <p:nvPr/>
        </p:nvSpPr>
        <p:spPr bwMode="auto">
          <a:xfrm>
            <a:off x="4495800" y="4800600"/>
            <a:ext cx="1676400" cy="0"/>
          </a:xfrm>
          <a:prstGeom prst="line">
            <a:avLst/>
          </a:prstGeom>
          <a:noFill/>
          <a:ln w="9525">
            <a:solidFill>
              <a:schemeClr val="tx1"/>
            </a:solidFill>
            <a:round/>
            <a:headEnd/>
            <a:tailEnd type="triangle" w="med" len="med"/>
          </a:ln>
        </p:spPr>
        <p:txBody>
          <a:bodyPr/>
          <a:lstStyle/>
          <a:p>
            <a:endParaRPr lang="en-IN"/>
          </a:p>
        </p:txBody>
      </p:sp>
      <p:sp>
        <p:nvSpPr>
          <p:cNvPr id="27659" name="Line 11"/>
          <p:cNvSpPr>
            <a:spLocks noChangeShapeType="1"/>
          </p:cNvSpPr>
          <p:nvPr/>
        </p:nvSpPr>
        <p:spPr bwMode="auto">
          <a:xfrm flipV="1">
            <a:off x="4495800" y="5867400"/>
            <a:ext cx="1295400" cy="152400"/>
          </a:xfrm>
          <a:prstGeom prst="line">
            <a:avLst/>
          </a:prstGeom>
          <a:noFill/>
          <a:ln w="9525">
            <a:solidFill>
              <a:schemeClr val="tx1"/>
            </a:solidFill>
            <a:round/>
            <a:headEnd/>
            <a:tailEnd type="triangle" w="med" len="med"/>
          </a:ln>
        </p:spPr>
        <p:txBody>
          <a:bodyPr/>
          <a:lstStyle/>
          <a:p>
            <a:endParaRPr lang="en-IN"/>
          </a:p>
        </p:txBody>
      </p:sp>
      <p:sp>
        <p:nvSpPr>
          <p:cNvPr id="27660" name="Text Box 12"/>
          <p:cNvSpPr txBox="1">
            <a:spLocks noChangeArrowheads="1"/>
          </p:cNvSpPr>
          <p:nvPr/>
        </p:nvSpPr>
        <p:spPr bwMode="auto">
          <a:xfrm>
            <a:off x="5470525" y="412750"/>
            <a:ext cx="935038" cy="366713"/>
          </a:xfrm>
          <a:prstGeom prst="rect">
            <a:avLst/>
          </a:prstGeom>
          <a:noFill/>
          <a:ln w="9525">
            <a:noFill/>
            <a:miter lim="800000"/>
            <a:headEnd/>
            <a:tailEnd/>
          </a:ln>
        </p:spPr>
        <p:txBody>
          <a:bodyPr wrap="none">
            <a:spAutoFit/>
          </a:bodyPr>
          <a:lstStyle/>
          <a:p>
            <a:r>
              <a:rPr lang="en-US"/>
              <a:t>genius</a:t>
            </a:r>
          </a:p>
        </p:txBody>
      </p:sp>
      <p:sp>
        <p:nvSpPr>
          <p:cNvPr id="27661" name="Text Box 13"/>
          <p:cNvSpPr txBox="1">
            <a:spLocks noChangeArrowheads="1"/>
          </p:cNvSpPr>
          <p:nvPr/>
        </p:nvSpPr>
        <p:spPr bwMode="auto">
          <a:xfrm>
            <a:off x="5470525" y="1098550"/>
            <a:ext cx="1489075" cy="641350"/>
          </a:xfrm>
          <a:prstGeom prst="rect">
            <a:avLst/>
          </a:prstGeom>
          <a:noFill/>
          <a:ln w="9525">
            <a:noFill/>
            <a:miter lim="800000"/>
            <a:headEnd/>
            <a:tailEnd/>
          </a:ln>
        </p:spPr>
        <p:txBody>
          <a:bodyPr wrap="none">
            <a:spAutoFit/>
          </a:bodyPr>
          <a:lstStyle/>
          <a:p>
            <a:r>
              <a:rPr lang="en-US"/>
              <a:t>superior</a:t>
            </a:r>
          </a:p>
          <a:p>
            <a:r>
              <a:rPr lang="en-US"/>
              <a:t>intelligence</a:t>
            </a:r>
          </a:p>
        </p:txBody>
      </p:sp>
      <p:sp>
        <p:nvSpPr>
          <p:cNvPr id="27663" name="Text Box 15"/>
          <p:cNvSpPr txBox="1">
            <a:spLocks noChangeArrowheads="1"/>
          </p:cNvSpPr>
          <p:nvPr/>
        </p:nvSpPr>
        <p:spPr bwMode="auto">
          <a:xfrm>
            <a:off x="5699125" y="1936750"/>
            <a:ext cx="1874838" cy="366713"/>
          </a:xfrm>
          <a:prstGeom prst="rect">
            <a:avLst/>
          </a:prstGeom>
          <a:noFill/>
          <a:ln w="9525">
            <a:noFill/>
            <a:miter lim="800000"/>
            <a:headEnd/>
            <a:tailEnd/>
          </a:ln>
        </p:spPr>
        <p:txBody>
          <a:bodyPr wrap="none">
            <a:spAutoFit/>
          </a:bodyPr>
          <a:lstStyle/>
          <a:p>
            <a:r>
              <a:rPr lang="en-US"/>
              <a:t>above average</a:t>
            </a:r>
          </a:p>
        </p:txBody>
      </p:sp>
      <p:sp>
        <p:nvSpPr>
          <p:cNvPr id="27664" name="Text Box 16"/>
          <p:cNvSpPr txBox="1">
            <a:spLocks noChangeArrowheads="1"/>
          </p:cNvSpPr>
          <p:nvPr/>
        </p:nvSpPr>
        <p:spPr bwMode="auto">
          <a:xfrm>
            <a:off x="5699125" y="2851150"/>
            <a:ext cx="1104900" cy="366713"/>
          </a:xfrm>
          <a:prstGeom prst="rect">
            <a:avLst/>
          </a:prstGeom>
          <a:noFill/>
          <a:ln w="9525">
            <a:noFill/>
            <a:miter lim="800000"/>
            <a:headEnd/>
            <a:tailEnd/>
          </a:ln>
        </p:spPr>
        <p:txBody>
          <a:bodyPr wrap="none">
            <a:spAutoFit/>
          </a:bodyPr>
          <a:lstStyle/>
          <a:p>
            <a:r>
              <a:rPr lang="en-US"/>
              <a:t>average</a:t>
            </a:r>
          </a:p>
        </p:txBody>
      </p:sp>
      <p:sp>
        <p:nvSpPr>
          <p:cNvPr id="27665" name="Text Box 17"/>
          <p:cNvSpPr txBox="1">
            <a:spLocks noChangeArrowheads="1"/>
          </p:cNvSpPr>
          <p:nvPr/>
        </p:nvSpPr>
        <p:spPr bwMode="auto">
          <a:xfrm>
            <a:off x="5622925" y="3613150"/>
            <a:ext cx="1868488" cy="366713"/>
          </a:xfrm>
          <a:prstGeom prst="rect">
            <a:avLst/>
          </a:prstGeom>
          <a:noFill/>
          <a:ln w="9525">
            <a:noFill/>
            <a:miter lim="800000"/>
            <a:headEnd/>
            <a:tailEnd/>
          </a:ln>
        </p:spPr>
        <p:txBody>
          <a:bodyPr wrap="none">
            <a:spAutoFit/>
          </a:bodyPr>
          <a:lstStyle/>
          <a:p>
            <a:r>
              <a:rPr lang="en-US"/>
              <a:t>Below average</a:t>
            </a:r>
          </a:p>
        </p:txBody>
      </p:sp>
      <p:sp>
        <p:nvSpPr>
          <p:cNvPr id="27666" name="Text Box 18"/>
          <p:cNvSpPr txBox="1">
            <a:spLocks noChangeArrowheads="1"/>
          </p:cNvSpPr>
          <p:nvPr/>
        </p:nvSpPr>
        <p:spPr bwMode="auto">
          <a:xfrm>
            <a:off x="6384925" y="4603750"/>
            <a:ext cx="1481138" cy="366713"/>
          </a:xfrm>
          <a:prstGeom prst="rect">
            <a:avLst/>
          </a:prstGeom>
          <a:noFill/>
          <a:ln w="9525">
            <a:noFill/>
            <a:miter lim="800000"/>
            <a:headEnd/>
            <a:tailEnd/>
          </a:ln>
        </p:spPr>
        <p:txBody>
          <a:bodyPr wrap="none">
            <a:spAutoFit/>
          </a:bodyPr>
          <a:lstStyle/>
          <a:p>
            <a:r>
              <a:rPr lang="en-US"/>
              <a:t>dull normal</a:t>
            </a:r>
          </a:p>
        </p:txBody>
      </p:sp>
      <p:sp>
        <p:nvSpPr>
          <p:cNvPr id="27667" name="Text Box 19"/>
          <p:cNvSpPr txBox="1">
            <a:spLocks noChangeArrowheads="1"/>
          </p:cNvSpPr>
          <p:nvPr/>
        </p:nvSpPr>
        <p:spPr bwMode="auto">
          <a:xfrm>
            <a:off x="5927725" y="5670550"/>
            <a:ext cx="1346200" cy="366713"/>
          </a:xfrm>
          <a:prstGeom prst="rect">
            <a:avLst/>
          </a:prstGeom>
          <a:noFill/>
          <a:ln w="9525">
            <a:noFill/>
            <a:miter lim="800000"/>
            <a:headEnd/>
            <a:tailEnd/>
          </a:ln>
        </p:spPr>
        <p:txBody>
          <a:bodyPr wrap="none">
            <a:spAutoFit/>
          </a:bodyPr>
          <a:lstStyle/>
          <a:p>
            <a:r>
              <a:rPr lang="en-US"/>
              <a:t>borderline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6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65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6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6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66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65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66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6" presetClass="exit" presetSubtype="0" fill="hold" grpId="0" nodeType="clickEffect">
                                  <p:stCondLst>
                                    <p:cond delay="0"/>
                                  </p:stCondLst>
                                  <p:childTnLst>
                                    <p:animEffect transition="out" filter="wipe(down)">
                                      <p:cBhvr>
                                        <p:cTn id="62" dur="450" accel="50000">
                                          <p:stCondLst>
                                            <p:cond delay="4550"/>
                                          </p:stCondLst>
                                        </p:cTn>
                                        <p:tgtEl>
                                          <p:spTgt spid="27652"/>
                                        </p:tgtEl>
                                      </p:cBhvr>
                                    </p:animEffect>
                                    <p:anim calcmode="lin" valueType="num">
                                      <p:cBhvr>
                                        <p:cTn id="63" dur="4555" tmFilter="0,0; 0.14,0.31; 0.43,0.73; 0.71,0.91; 1.0,1.0">
                                          <p:stCondLst>
                                            <p:cond delay="0"/>
                                          </p:stCondLst>
                                        </p:cTn>
                                        <p:tgtEl>
                                          <p:spTgt spid="27652"/>
                                        </p:tgtEl>
                                        <p:attrNameLst>
                                          <p:attrName>ppt_x</p:attrName>
                                        </p:attrNameLst>
                                      </p:cBhvr>
                                      <p:tavLst>
                                        <p:tav tm="0">
                                          <p:val>
                                            <p:strVal val="ppt_x"/>
                                          </p:val>
                                        </p:tav>
                                        <p:tav tm="100000">
                                          <p:val>
                                            <p:strVal val="#ppt_x+0.25"/>
                                          </p:val>
                                        </p:tav>
                                      </p:tavLst>
                                    </p:anim>
                                    <p:anim calcmode="lin" valueType="num">
                                      <p:cBhvr>
                                        <p:cTn id="64" dur="445">
                                          <p:stCondLst>
                                            <p:cond delay="4555"/>
                                          </p:stCondLst>
                                        </p:cTn>
                                        <p:tgtEl>
                                          <p:spTgt spid="27652"/>
                                        </p:tgtEl>
                                        <p:attrNameLst>
                                          <p:attrName>ppt_x</p:attrName>
                                        </p:attrNameLst>
                                      </p:cBhvr>
                                      <p:tavLst>
                                        <p:tav tm="0">
                                          <p:val>
                                            <p:strVal val="ppt_x"/>
                                          </p:val>
                                        </p:tav>
                                        <p:tav tm="100000">
                                          <p:val>
                                            <p:strVal val="ppt_x"/>
                                          </p:val>
                                        </p:tav>
                                      </p:tavLst>
                                    </p:anim>
                                    <p:anim calcmode="lin" valueType="num">
                                      <p:cBhvr>
                                        <p:cTn id="65" dur="1660" tmFilter="0.0,0.0;0.25,0.07;0.50,0.2;0.75,0.467;1.0,1.0">
                                          <p:stCondLst>
                                            <p:cond delay="0"/>
                                          </p:stCondLst>
                                        </p:cTn>
                                        <p:tgtEl>
                                          <p:spTgt spid="2765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66" dur="1660" tmFilter="0, 0; 0.125,0.2665; 0.25,0.4; 0.375,0.465; 0.5,0.5;  0.625,0.535; 0.75,0.6; 0.875,0.7335; 1,1">
                                          <p:stCondLst>
                                            <p:cond delay="1660"/>
                                          </p:stCondLst>
                                        </p:cTn>
                                        <p:tgtEl>
                                          <p:spTgt spid="2765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67" dur="830" tmFilter="0, 0; 0.125,0.2665; 0.25,0.4; 0.375,0.465; 0.5,0.5;  0.625,0.535; 0.75,0.6; 0.875,0.7335; 1,1">
                                          <p:stCondLst>
                                            <p:cond delay="3310"/>
                                          </p:stCondLst>
                                        </p:cTn>
                                        <p:tgtEl>
                                          <p:spTgt spid="2765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68" dur="410" tmFilter="0, 0; 0.125,0.2665; 0.25,0.4; 0.375,0.465; 0.5,0.5;  0.625,0.535; 0.75,0.6; 0.875,0.7335; 1,1">
                                          <p:stCondLst>
                                            <p:cond delay="4140"/>
                                          </p:stCondLst>
                                        </p:cTn>
                                        <p:tgtEl>
                                          <p:spTgt spid="2765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9" dur="450" accel="50000">
                                          <p:stCondLst>
                                            <p:cond delay="4550"/>
                                          </p:stCondLst>
                                        </p:cTn>
                                        <p:tgtEl>
                                          <p:spTgt spid="27652"/>
                                        </p:tgtEl>
                                        <p:attrNameLst>
                                          <p:attrName>ppt_y</p:attrName>
                                        </p:attrNameLst>
                                      </p:cBhvr>
                                      <p:tavLst>
                                        <p:tav tm="0">
                                          <p:val>
                                            <p:strVal val="ppt_y"/>
                                          </p:val>
                                        </p:tav>
                                        <p:tav tm="100000">
                                          <p:val>
                                            <p:strVal val="ppt_y+ppt_h"/>
                                          </p:val>
                                        </p:tav>
                                      </p:tavLst>
                                    </p:anim>
                                    <p:animScale>
                                      <p:cBhvr>
                                        <p:cTn id="70" dur="65">
                                          <p:stCondLst>
                                            <p:cond delay="1550"/>
                                          </p:stCondLst>
                                        </p:cTn>
                                        <p:tgtEl>
                                          <p:spTgt spid="27652"/>
                                        </p:tgtEl>
                                      </p:cBhvr>
                                      <p:to x="100000" y="60000"/>
                                    </p:animScale>
                                    <p:animScale>
                                      <p:cBhvr>
                                        <p:cTn id="71" dur="415" decel="50000">
                                          <p:stCondLst>
                                            <p:cond delay="1615"/>
                                          </p:stCondLst>
                                        </p:cTn>
                                        <p:tgtEl>
                                          <p:spTgt spid="27652"/>
                                        </p:tgtEl>
                                      </p:cBhvr>
                                      <p:to x="100000" y="100000"/>
                                    </p:animScale>
                                    <p:animScale>
                                      <p:cBhvr>
                                        <p:cTn id="72" dur="65">
                                          <p:stCondLst>
                                            <p:cond delay="3280"/>
                                          </p:stCondLst>
                                        </p:cTn>
                                        <p:tgtEl>
                                          <p:spTgt spid="27652"/>
                                        </p:tgtEl>
                                      </p:cBhvr>
                                      <p:to x="100000" y="80000"/>
                                    </p:animScale>
                                    <p:animScale>
                                      <p:cBhvr>
                                        <p:cTn id="73" dur="415" decel="50000">
                                          <p:stCondLst>
                                            <p:cond delay="3345"/>
                                          </p:stCondLst>
                                        </p:cTn>
                                        <p:tgtEl>
                                          <p:spTgt spid="27652"/>
                                        </p:tgtEl>
                                      </p:cBhvr>
                                      <p:to x="100000" y="100000"/>
                                    </p:animScale>
                                    <p:animScale>
                                      <p:cBhvr>
                                        <p:cTn id="74" dur="65">
                                          <p:stCondLst>
                                            <p:cond delay="4105"/>
                                          </p:stCondLst>
                                        </p:cTn>
                                        <p:tgtEl>
                                          <p:spTgt spid="27652"/>
                                        </p:tgtEl>
                                      </p:cBhvr>
                                      <p:to x="100000" y="90000"/>
                                    </p:animScale>
                                    <p:animScale>
                                      <p:cBhvr>
                                        <p:cTn id="75" dur="415" decel="50000">
                                          <p:stCondLst>
                                            <p:cond delay="4170"/>
                                          </p:stCondLst>
                                        </p:cTn>
                                        <p:tgtEl>
                                          <p:spTgt spid="27652"/>
                                        </p:tgtEl>
                                      </p:cBhvr>
                                      <p:to x="100000" y="100000"/>
                                    </p:animScale>
                                    <p:animScale>
                                      <p:cBhvr>
                                        <p:cTn id="76" dur="65">
                                          <p:stCondLst>
                                            <p:cond delay="4520"/>
                                          </p:stCondLst>
                                        </p:cTn>
                                        <p:tgtEl>
                                          <p:spTgt spid="27652"/>
                                        </p:tgtEl>
                                      </p:cBhvr>
                                      <p:to x="100000" y="95000"/>
                                    </p:animScale>
                                    <p:animScale>
                                      <p:cBhvr>
                                        <p:cTn id="77" dur="415" decel="50000">
                                          <p:stCondLst>
                                            <p:cond delay="4585"/>
                                          </p:stCondLst>
                                        </p:cTn>
                                        <p:tgtEl>
                                          <p:spTgt spid="27652"/>
                                        </p:tgtEl>
                                      </p:cBhvr>
                                      <p:to x="100000" y="100000"/>
                                    </p:animScale>
                                    <p:set>
                                      <p:cBhvr>
                                        <p:cTn id="78" dur="1" fill="hold">
                                          <p:stCondLst>
                                            <p:cond delay="4999"/>
                                          </p:stCondLst>
                                        </p:cTn>
                                        <p:tgtEl>
                                          <p:spTgt spid="276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animBg="1"/>
      <p:bldP spid="27654" grpId="0" animBg="1"/>
      <p:bldP spid="27655" grpId="0" animBg="1"/>
      <p:bldP spid="27656" grpId="0" animBg="1"/>
      <p:bldP spid="27657" grpId="0" animBg="1"/>
      <p:bldP spid="27658" grpId="0" animBg="1"/>
      <p:bldP spid="27659" grpId="0" animBg="1"/>
      <p:bldP spid="27660" grpId="0"/>
      <p:bldP spid="27661" grpId="0"/>
      <p:bldP spid="27663" grpId="0"/>
      <p:bldP spid="27664" grpId="0"/>
      <p:bldP spid="27665" grpId="0"/>
      <p:bldP spid="27666" grpId="0"/>
      <p:bldP spid="2766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chair1"/>
          <p:cNvSpPr>
            <a:spLocks noEditPoints="1" noChangeArrowheads="1"/>
          </p:cNvSpPr>
          <p:nvPr/>
        </p:nvSpPr>
        <p:spPr bwMode="auto">
          <a:xfrm>
            <a:off x="1066800" y="762000"/>
            <a:ext cx="6781800" cy="5562600"/>
          </a:xfrm>
          <a:custGeom>
            <a:avLst/>
            <a:gdLst>
              <a:gd name="T0" fmla="*/ 10800 w 21600"/>
              <a:gd name="T1" fmla="*/ 0 h 21600"/>
              <a:gd name="T2" fmla="*/ 21600 w 21600"/>
              <a:gd name="T3" fmla="*/ 10800 h 21600"/>
              <a:gd name="T4" fmla="*/ 10800 w 21600"/>
              <a:gd name="T5" fmla="*/ 21600 h 21600"/>
              <a:gd name="T6" fmla="*/ 0 w 21600"/>
              <a:gd name="T7" fmla="*/ 10800 h 21600"/>
              <a:gd name="T8" fmla="*/ 1593 w 21600"/>
              <a:gd name="T9" fmla="*/ 7848 h 21600"/>
              <a:gd name="T10" fmla="*/ 20317 w 21600"/>
              <a:gd name="T11" fmla="*/ 17575 h 21600"/>
            </a:gdLst>
            <a:ahLst/>
            <a:cxnLst>
              <a:cxn ang="0">
                <a:pos x="T0" y="T1"/>
              </a:cxn>
              <a:cxn ang="0">
                <a:pos x="T2" y="T3"/>
              </a:cxn>
              <a:cxn ang="0">
                <a:pos x="T4" y="T5"/>
              </a:cxn>
              <a:cxn ang="0">
                <a:pos x="T6" y="T7"/>
              </a:cxn>
            </a:cxnLst>
            <a:rect l="T8" t="T9" r="T10" b="T11"/>
            <a:pathLst>
              <a:path w="21600" h="21600" extrusionOk="0">
                <a:moveTo>
                  <a:pt x="17752" y="5993"/>
                </a:moveTo>
                <a:lnTo>
                  <a:pt x="13862" y="5993"/>
                </a:lnTo>
                <a:lnTo>
                  <a:pt x="13862" y="3443"/>
                </a:lnTo>
                <a:lnTo>
                  <a:pt x="18455" y="3443"/>
                </a:lnTo>
                <a:lnTo>
                  <a:pt x="18952" y="3443"/>
                </a:lnTo>
                <a:lnTo>
                  <a:pt x="19448" y="3354"/>
                </a:lnTo>
                <a:lnTo>
                  <a:pt x="19697" y="3220"/>
                </a:lnTo>
                <a:lnTo>
                  <a:pt x="20234" y="3041"/>
                </a:lnTo>
                <a:lnTo>
                  <a:pt x="20566" y="2817"/>
                </a:lnTo>
                <a:lnTo>
                  <a:pt x="20731" y="2460"/>
                </a:lnTo>
                <a:lnTo>
                  <a:pt x="20897" y="2102"/>
                </a:lnTo>
                <a:lnTo>
                  <a:pt x="20897" y="1744"/>
                </a:lnTo>
                <a:lnTo>
                  <a:pt x="20897" y="1431"/>
                </a:lnTo>
                <a:lnTo>
                  <a:pt x="20731" y="1073"/>
                </a:lnTo>
                <a:lnTo>
                  <a:pt x="20566" y="716"/>
                </a:lnTo>
                <a:lnTo>
                  <a:pt x="20234" y="492"/>
                </a:lnTo>
                <a:lnTo>
                  <a:pt x="19697" y="224"/>
                </a:lnTo>
                <a:lnTo>
                  <a:pt x="19448" y="134"/>
                </a:lnTo>
                <a:lnTo>
                  <a:pt x="18952" y="0"/>
                </a:lnTo>
                <a:lnTo>
                  <a:pt x="18455" y="0"/>
                </a:lnTo>
                <a:lnTo>
                  <a:pt x="10966" y="0"/>
                </a:lnTo>
                <a:lnTo>
                  <a:pt x="3641" y="0"/>
                </a:lnTo>
                <a:lnTo>
                  <a:pt x="3145" y="0"/>
                </a:lnTo>
                <a:lnTo>
                  <a:pt x="2648" y="134"/>
                </a:lnTo>
                <a:lnTo>
                  <a:pt x="2276" y="224"/>
                </a:lnTo>
                <a:lnTo>
                  <a:pt x="1945" y="492"/>
                </a:lnTo>
                <a:lnTo>
                  <a:pt x="1697" y="716"/>
                </a:lnTo>
                <a:lnTo>
                  <a:pt x="1366" y="1073"/>
                </a:lnTo>
                <a:lnTo>
                  <a:pt x="1200" y="1431"/>
                </a:lnTo>
                <a:lnTo>
                  <a:pt x="1200" y="1744"/>
                </a:lnTo>
                <a:lnTo>
                  <a:pt x="1200" y="2102"/>
                </a:lnTo>
                <a:lnTo>
                  <a:pt x="1366" y="2460"/>
                </a:lnTo>
                <a:lnTo>
                  <a:pt x="1697" y="2817"/>
                </a:lnTo>
                <a:lnTo>
                  <a:pt x="1945" y="3041"/>
                </a:lnTo>
                <a:lnTo>
                  <a:pt x="2276" y="3220"/>
                </a:lnTo>
                <a:lnTo>
                  <a:pt x="2648" y="3354"/>
                </a:lnTo>
                <a:lnTo>
                  <a:pt x="3145" y="3443"/>
                </a:lnTo>
                <a:lnTo>
                  <a:pt x="3641" y="3443"/>
                </a:lnTo>
                <a:lnTo>
                  <a:pt x="8152" y="3443"/>
                </a:lnTo>
                <a:lnTo>
                  <a:pt x="8152" y="5993"/>
                </a:lnTo>
                <a:lnTo>
                  <a:pt x="3890" y="5993"/>
                </a:lnTo>
                <a:lnTo>
                  <a:pt x="3145" y="6127"/>
                </a:lnTo>
                <a:lnTo>
                  <a:pt x="2276" y="6306"/>
                </a:lnTo>
                <a:lnTo>
                  <a:pt x="1697" y="6663"/>
                </a:lnTo>
                <a:lnTo>
                  <a:pt x="1200" y="7155"/>
                </a:lnTo>
                <a:lnTo>
                  <a:pt x="662" y="7737"/>
                </a:lnTo>
                <a:lnTo>
                  <a:pt x="166" y="8273"/>
                </a:lnTo>
                <a:lnTo>
                  <a:pt x="0" y="8989"/>
                </a:lnTo>
                <a:lnTo>
                  <a:pt x="0" y="9525"/>
                </a:lnTo>
                <a:lnTo>
                  <a:pt x="0" y="10822"/>
                </a:lnTo>
                <a:lnTo>
                  <a:pt x="0" y="15831"/>
                </a:lnTo>
                <a:lnTo>
                  <a:pt x="166" y="16547"/>
                </a:lnTo>
                <a:lnTo>
                  <a:pt x="662" y="17307"/>
                </a:lnTo>
                <a:lnTo>
                  <a:pt x="1697" y="18380"/>
                </a:lnTo>
                <a:lnTo>
                  <a:pt x="2814" y="19275"/>
                </a:lnTo>
                <a:lnTo>
                  <a:pt x="3641" y="19766"/>
                </a:lnTo>
                <a:lnTo>
                  <a:pt x="4428" y="20169"/>
                </a:lnTo>
                <a:lnTo>
                  <a:pt x="5421" y="20527"/>
                </a:lnTo>
                <a:lnTo>
                  <a:pt x="6372" y="20884"/>
                </a:lnTo>
                <a:lnTo>
                  <a:pt x="7572" y="21242"/>
                </a:lnTo>
                <a:lnTo>
                  <a:pt x="8648" y="21466"/>
                </a:lnTo>
                <a:lnTo>
                  <a:pt x="9766" y="21600"/>
                </a:lnTo>
                <a:lnTo>
                  <a:pt x="11131" y="21600"/>
                </a:lnTo>
                <a:lnTo>
                  <a:pt x="12414" y="21600"/>
                </a:lnTo>
                <a:lnTo>
                  <a:pt x="13779" y="21466"/>
                </a:lnTo>
                <a:lnTo>
                  <a:pt x="14855" y="21242"/>
                </a:lnTo>
                <a:lnTo>
                  <a:pt x="15807" y="20884"/>
                </a:lnTo>
                <a:lnTo>
                  <a:pt x="16841" y="20527"/>
                </a:lnTo>
                <a:lnTo>
                  <a:pt x="17669" y="20169"/>
                </a:lnTo>
                <a:lnTo>
                  <a:pt x="18455" y="19766"/>
                </a:lnTo>
                <a:lnTo>
                  <a:pt x="19117" y="19275"/>
                </a:lnTo>
                <a:lnTo>
                  <a:pt x="20234" y="18380"/>
                </a:lnTo>
                <a:lnTo>
                  <a:pt x="21062" y="17307"/>
                </a:lnTo>
                <a:lnTo>
                  <a:pt x="21600" y="16547"/>
                </a:lnTo>
                <a:lnTo>
                  <a:pt x="21600" y="15831"/>
                </a:lnTo>
                <a:lnTo>
                  <a:pt x="21600" y="10733"/>
                </a:lnTo>
                <a:lnTo>
                  <a:pt x="21600" y="9525"/>
                </a:lnTo>
                <a:lnTo>
                  <a:pt x="21600" y="8989"/>
                </a:lnTo>
                <a:lnTo>
                  <a:pt x="21434" y="8273"/>
                </a:lnTo>
                <a:lnTo>
                  <a:pt x="21062" y="7737"/>
                </a:lnTo>
                <a:lnTo>
                  <a:pt x="20566" y="7155"/>
                </a:lnTo>
                <a:lnTo>
                  <a:pt x="19903" y="6663"/>
                </a:lnTo>
                <a:lnTo>
                  <a:pt x="19283" y="6306"/>
                </a:lnTo>
                <a:lnTo>
                  <a:pt x="18621" y="6127"/>
                </a:lnTo>
                <a:lnTo>
                  <a:pt x="17752" y="5993"/>
                </a:lnTo>
                <a:close/>
              </a:path>
              <a:path w="21600" h="21600" extrusionOk="0">
                <a:moveTo>
                  <a:pt x="8152" y="3443"/>
                </a:moveTo>
                <a:lnTo>
                  <a:pt x="13862" y="3443"/>
                </a:lnTo>
              </a:path>
              <a:path w="21600" h="21600" extrusionOk="0">
                <a:moveTo>
                  <a:pt x="8152" y="5993"/>
                </a:moveTo>
                <a:lnTo>
                  <a:pt x="13862" y="5993"/>
                </a:lnTo>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29703" name="Text Box 7"/>
          <p:cNvSpPr txBox="1">
            <a:spLocks noChangeArrowheads="1"/>
          </p:cNvSpPr>
          <p:nvPr/>
        </p:nvSpPr>
        <p:spPr bwMode="auto">
          <a:xfrm>
            <a:off x="2209800" y="946150"/>
            <a:ext cx="6019800" cy="731838"/>
          </a:xfrm>
          <a:prstGeom prst="rect">
            <a:avLst/>
          </a:prstGeom>
          <a:noFill/>
          <a:ln w="9525">
            <a:noFill/>
            <a:miter lim="800000"/>
            <a:headEnd/>
            <a:tailEnd/>
          </a:ln>
        </p:spPr>
        <p:txBody>
          <a:bodyPr>
            <a:spAutoFit/>
          </a:bodyPr>
          <a:lstStyle/>
          <a:p>
            <a:r>
              <a:rPr lang="en-US" sz="2400" b="1"/>
              <a:t>At risk and early signs</a:t>
            </a:r>
          </a:p>
          <a:p>
            <a:endParaRPr lang="en-US" b="1"/>
          </a:p>
        </p:txBody>
      </p:sp>
      <p:sp>
        <p:nvSpPr>
          <p:cNvPr id="29704" name="Line 8"/>
          <p:cNvSpPr>
            <a:spLocks noChangeShapeType="1"/>
          </p:cNvSpPr>
          <p:nvPr/>
        </p:nvSpPr>
        <p:spPr bwMode="auto">
          <a:xfrm flipH="1">
            <a:off x="3048000" y="1447800"/>
            <a:ext cx="152400" cy="1066800"/>
          </a:xfrm>
          <a:prstGeom prst="line">
            <a:avLst/>
          </a:prstGeom>
          <a:noFill/>
          <a:ln w="9525">
            <a:solidFill>
              <a:schemeClr val="tx1"/>
            </a:solidFill>
            <a:round/>
            <a:headEnd/>
            <a:tailEnd type="triangle" w="med" len="med"/>
          </a:ln>
        </p:spPr>
        <p:txBody>
          <a:bodyPr/>
          <a:lstStyle/>
          <a:p>
            <a:endParaRPr lang="en-IN"/>
          </a:p>
        </p:txBody>
      </p:sp>
      <p:sp>
        <p:nvSpPr>
          <p:cNvPr id="29705" name="Text Box 9"/>
          <p:cNvSpPr txBox="1">
            <a:spLocks noChangeArrowheads="1"/>
          </p:cNvSpPr>
          <p:nvPr/>
        </p:nvSpPr>
        <p:spPr bwMode="auto">
          <a:xfrm>
            <a:off x="2057400" y="2470150"/>
            <a:ext cx="1600200" cy="1374775"/>
          </a:xfrm>
          <a:prstGeom prst="rect">
            <a:avLst/>
          </a:prstGeom>
          <a:noFill/>
          <a:ln w="9525">
            <a:noFill/>
            <a:miter lim="800000"/>
            <a:headEnd/>
            <a:tailEnd/>
          </a:ln>
        </p:spPr>
        <p:txBody>
          <a:bodyPr>
            <a:spAutoFit/>
          </a:bodyPr>
          <a:lstStyle/>
          <a:p>
            <a:r>
              <a:rPr lang="en-US"/>
              <a:t>*</a:t>
            </a:r>
            <a:r>
              <a:rPr lang="en-US" sz="1600" b="1"/>
              <a:t>Significant </a:t>
            </a:r>
          </a:p>
          <a:p>
            <a:r>
              <a:rPr lang="en-US" sz="1600" b="1"/>
              <a:t> Natal</a:t>
            </a:r>
          </a:p>
          <a:p>
            <a:r>
              <a:rPr lang="en-US" sz="1600"/>
              <a:t> </a:t>
            </a:r>
            <a:r>
              <a:rPr lang="en-US" sz="1600" b="1"/>
              <a:t>History</a:t>
            </a:r>
          </a:p>
          <a:p>
            <a:r>
              <a:rPr lang="en-US" sz="1600" b="1"/>
              <a:t>*neurodev</a:t>
            </a:r>
            <a:r>
              <a:rPr lang="en-US"/>
              <a:t>.</a:t>
            </a:r>
          </a:p>
          <a:p>
            <a:r>
              <a:rPr lang="en-US" sz="1600" b="1"/>
              <a:t> disorders</a:t>
            </a:r>
          </a:p>
        </p:txBody>
      </p:sp>
      <p:sp>
        <p:nvSpPr>
          <p:cNvPr id="29706" name="Text Box 10"/>
          <p:cNvSpPr txBox="1">
            <a:spLocks noChangeArrowheads="1"/>
          </p:cNvSpPr>
          <p:nvPr/>
        </p:nvSpPr>
        <p:spPr bwMode="auto">
          <a:xfrm>
            <a:off x="5486400" y="2895600"/>
            <a:ext cx="2057400" cy="1190625"/>
          </a:xfrm>
          <a:prstGeom prst="rect">
            <a:avLst/>
          </a:prstGeom>
          <a:noFill/>
          <a:ln w="9525">
            <a:noFill/>
            <a:miter lim="800000"/>
            <a:headEnd/>
            <a:tailEnd/>
          </a:ln>
        </p:spPr>
        <p:txBody>
          <a:bodyPr>
            <a:spAutoFit/>
          </a:bodyPr>
          <a:lstStyle/>
          <a:p>
            <a:r>
              <a:rPr lang="en-US" b="1"/>
              <a:t>*Motor</a:t>
            </a:r>
          </a:p>
          <a:p>
            <a:r>
              <a:rPr lang="en-US"/>
              <a:t> </a:t>
            </a:r>
            <a:r>
              <a:rPr lang="en-US" b="1"/>
              <a:t>Clumsiness</a:t>
            </a:r>
          </a:p>
          <a:p>
            <a:r>
              <a:rPr lang="en-US" b="1"/>
              <a:t>*R-L confusion</a:t>
            </a:r>
          </a:p>
        </p:txBody>
      </p:sp>
      <p:sp>
        <p:nvSpPr>
          <p:cNvPr id="29707" name="Line 11"/>
          <p:cNvSpPr>
            <a:spLocks noChangeShapeType="1"/>
          </p:cNvSpPr>
          <p:nvPr/>
        </p:nvSpPr>
        <p:spPr bwMode="auto">
          <a:xfrm>
            <a:off x="5029200" y="1447800"/>
            <a:ext cx="1524000" cy="1981200"/>
          </a:xfrm>
          <a:prstGeom prst="line">
            <a:avLst/>
          </a:prstGeom>
          <a:noFill/>
          <a:ln w="9525">
            <a:solidFill>
              <a:schemeClr val="tx1"/>
            </a:solidFill>
            <a:round/>
            <a:headEnd/>
            <a:tailEnd type="triangle" w="med" len="med"/>
          </a:ln>
        </p:spPr>
        <p:txBody>
          <a:bodyPr/>
          <a:lstStyle/>
          <a:p>
            <a:endParaRPr lang="en-IN"/>
          </a:p>
        </p:txBody>
      </p:sp>
      <p:sp>
        <p:nvSpPr>
          <p:cNvPr id="29708" name="desk1"/>
          <p:cNvSpPr>
            <a:spLocks noEditPoints="1" noChangeArrowheads="1"/>
          </p:cNvSpPr>
          <p:nvPr/>
        </p:nvSpPr>
        <p:spPr bwMode="auto">
          <a:xfrm>
            <a:off x="3667125" y="5486400"/>
            <a:ext cx="1809750" cy="533400"/>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a:outerShdw dist="107763" dir="2700000" algn="ctr" rotWithShape="0">
              <a:srgbClr val="808080"/>
            </a:outerShdw>
          </a:effectLst>
        </p:spPr>
        <p:txBody>
          <a:bodyPr/>
          <a:lstStyle/>
          <a:p>
            <a:pPr>
              <a:defRPr/>
            </a:pPr>
            <a:r>
              <a:rPr lang="en-US" sz="2000" b="1"/>
              <a:t>LATER</a:t>
            </a:r>
          </a:p>
        </p:txBody>
      </p:sp>
      <p:sp>
        <p:nvSpPr>
          <p:cNvPr id="29709" name="Line 13"/>
          <p:cNvSpPr>
            <a:spLocks noChangeShapeType="1"/>
          </p:cNvSpPr>
          <p:nvPr/>
        </p:nvSpPr>
        <p:spPr bwMode="auto">
          <a:xfrm>
            <a:off x="4114800" y="4572000"/>
            <a:ext cx="762000" cy="0"/>
          </a:xfrm>
          <a:prstGeom prst="line">
            <a:avLst/>
          </a:prstGeom>
          <a:noFill/>
          <a:ln w="9525">
            <a:solidFill>
              <a:schemeClr val="tx1"/>
            </a:solidFill>
            <a:round/>
            <a:headEnd/>
            <a:tailEnd/>
          </a:ln>
        </p:spPr>
        <p:txBody>
          <a:bodyPr/>
          <a:lstStyle/>
          <a:p>
            <a:endParaRPr lang="en-IN"/>
          </a:p>
        </p:txBody>
      </p:sp>
      <p:sp>
        <p:nvSpPr>
          <p:cNvPr id="29710" name="Line 14"/>
          <p:cNvSpPr>
            <a:spLocks noChangeShapeType="1"/>
          </p:cNvSpPr>
          <p:nvPr/>
        </p:nvSpPr>
        <p:spPr bwMode="auto">
          <a:xfrm>
            <a:off x="4495800" y="4648200"/>
            <a:ext cx="0" cy="609600"/>
          </a:xfrm>
          <a:prstGeom prst="line">
            <a:avLst/>
          </a:prstGeom>
          <a:noFill/>
          <a:ln w="9525">
            <a:solidFill>
              <a:schemeClr val="tx1"/>
            </a:solidFill>
            <a:round/>
            <a:headEnd/>
            <a:tailEnd type="triangle" w="med" len="med"/>
          </a:ln>
        </p:spPr>
        <p:txBody>
          <a:bodyPr/>
          <a:lstStyle/>
          <a:p>
            <a:endParaRPr lang="en-IN"/>
          </a:p>
        </p:txBody>
      </p:sp>
      <p:sp>
        <p:nvSpPr>
          <p:cNvPr id="29712" name="Line 16"/>
          <p:cNvSpPr>
            <a:spLocks noChangeShapeType="1"/>
          </p:cNvSpPr>
          <p:nvPr/>
        </p:nvSpPr>
        <p:spPr bwMode="auto">
          <a:xfrm>
            <a:off x="4495800" y="6019800"/>
            <a:ext cx="0" cy="152400"/>
          </a:xfrm>
          <a:prstGeom prst="line">
            <a:avLst/>
          </a:prstGeom>
          <a:noFill/>
          <a:ln w="9525">
            <a:solidFill>
              <a:schemeClr val="tx1"/>
            </a:solidFill>
            <a:round/>
            <a:headEnd/>
            <a:tailEnd type="triangle" w="med" len="med"/>
          </a:ln>
        </p:spPr>
        <p:txBody>
          <a:bodyPr/>
          <a:lstStyle/>
          <a:p>
            <a:endParaRPr lang="en-IN"/>
          </a:p>
        </p:txBody>
      </p:sp>
      <p:sp>
        <p:nvSpPr>
          <p:cNvPr id="9228" name="Line 17"/>
          <p:cNvSpPr>
            <a:spLocks noChangeShapeType="1"/>
          </p:cNvSpPr>
          <p:nvPr/>
        </p:nvSpPr>
        <p:spPr bwMode="auto">
          <a:xfrm>
            <a:off x="4495800" y="5943600"/>
            <a:ext cx="0" cy="15240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dissolve">
                                      <p:cBhvr>
                                        <p:cTn id="7" dur="500"/>
                                        <p:tgtEl>
                                          <p:spTgt spid="2970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4"/>
                                        </p:tgtEl>
                                        <p:attrNameLst>
                                          <p:attrName>style.visibility</p:attrName>
                                        </p:attrNameLst>
                                      </p:cBhvr>
                                      <p:to>
                                        <p:strVal val="visible"/>
                                      </p:to>
                                    </p:set>
                                    <p:animEffect transition="in" filter="dissolve">
                                      <p:cBhvr>
                                        <p:cTn id="12" dur="500"/>
                                        <p:tgtEl>
                                          <p:spTgt spid="2970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705"/>
                                        </p:tgtEl>
                                        <p:attrNameLst>
                                          <p:attrName>style.visibility</p:attrName>
                                        </p:attrNameLst>
                                      </p:cBhvr>
                                      <p:to>
                                        <p:strVal val="visible"/>
                                      </p:to>
                                    </p:set>
                                    <p:animEffect transition="in" filter="dissolve">
                                      <p:cBhvr>
                                        <p:cTn id="17" dur="500"/>
                                        <p:tgtEl>
                                          <p:spTgt spid="2970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707"/>
                                        </p:tgtEl>
                                        <p:attrNameLst>
                                          <p:attrName>style.visibility</p:attrName>
                                        </p:attrNameLst>
                                      </p:cBhvr>
                                      <p:to>
                                        <p:strVal val="visible"/>
                                      </p:to>
                                    </p:set>
                                    <p:animEffect transition="in" filter="dissolve">
                                      <p:cBhvr>
                                        <p:cTn id="22" dur="500"/>
                                        <p:tgtEl>
                                          <p:spTgt spid="2970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706"/>
                                        </p:tgtEl>
                                        <p:attrNameLst>
                                          <p:attrName>style.visibility</p:attrName>
                                        </p:attrNameLst>
                                      </p:cBhvr>
                                      <p:to>
                                        <p:strVal val="visible"/>
                                      </p:to>
                                    </p:set>
                                    <p:animEffect transition="in" filter="dissolve">
                                      <p:cBhvr>
                                        <p:cTn id="27" dur="500"/>
                                        <p:tgtEl>
                                          <p:spTgt spid="2970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709"/>
                                        </p:tgtEl>
                                        <p:attrNameLst>
                                          <p:attrName>style.visibility</p:attrName>
                                        </p:attrNameLst>
                                      </p:cBhvr>
                                      <p:to>
                                        <p:strVal val="visible"/>
                                      </p:to>
                                    </p:set>
                                    <p:animEffect transition="in" filter="dissolve">
                                      <p:cBhvr>
                                        <p:cTn id="32" dur="500"/>
                                        <p:tgtEl>
                                          <p:spTgt spid="2970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9710"/>
                                        </p:tgtEl>
                                        <p:attrNameLst>
                                          <p:attrName>style.visibility</p:attrName>
                                        </p:attrNameLst>
                                      </p:cBhvr>
                                      <p:to>
                                        <p:strVal val="visible"/>
                                      </p:to>
                                    </p:set>
                                    <p:animEffect transition="in" filter="dissolve">
                                      <p:cBhvr>
                                        <p:cTn id="37" dur="500"/>
                                        <p:tgtEl>
                                          <p:spTgt spid="2971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9708"/>
                                        </p:tgtEl>
                                        <p:attrNameLst>
                                          <p:attrName>style.visibility</p:attrName>
                                        </p:attrNameLst>
                                      </p:cBhvr>
                                      <p:to>
                                        <p:strVal val="visible"/>
                                      </p:to>
                                    </p:set>
                                    <p:animEffect transition="in" filter="dissolve">
                                      <p:cBhvr>
                                        <p:cTn id="42" dur="500"/>
                                        <p:tgtEl>
                                          <p:spTgt spid="2970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9712"/>
                                        </p:tgtEl>
                                        <p:attrNameLst>
                                          <p:attrName>style.visibility</p:attrName>
                                        </p:attrNameLst>
                                      </p:cBhvr>
                                      <p:to>
                                        <p:strVal val="visible"/>
                                      </p:to>
                                    </p:set>
                                    <p:animEffect transition="in" filter="dissolve">
                                      <p:cBhvr>
                                        <p:cTn id="47" dur="5000"/>
                                        <p:tgtEl>
                                          <p:spTgt spid="29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p:bldP spid="29704" grpId="0" animBg="1"/>
      <p:bldP spid="29705" grpId="0"/>
      <p:bldP spid="29706" grpId="0"/>
      <p:bldP spid="29707" grpId="0" animBg="1"/>
      <p:bldP spid="29708" grpId="0" animBg="1"/>
      <p:bldP spid="29709" grpId="0" animBg="1"/>
      <p:bldP spid="29710" grpId="0" animBg="1"/>
      <p:bldP spid="297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5400" smtClean="0"/>
              <a:t>DEFICITS</a:t>
            </a:r>
            <a:endParaRPr lang="en-US" sz="5400" u="sng" smtClean="0"/>
          </a:p>
        </p:txBody>
      </p:sp>
      <p:sp>
        <p:nvSpPr>
          <p:cNvPr id="3174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3600" smtClean="0"/>
              <a:t>SPELLING: Wrong order (chi</a:t>
            </a:r>
            <a:r>
              <a:rPr lang="en-US" sz="3600" b="1" smtClean="0"/>
              <a:t>dl</a:t>
            </a:r>
            <a:r>
              <a:rPr lang="en-US" sz="3600" smtClean="0"/>
              <a:t> for   								     chi</a:t>
            </a:r>
            <a:r>
              <a:rPr lang="en-US" sz="3600" b="1" smtClean="0"/>
              <a:t>ld</a:t>
            </a:r>
            <a:r>
              <a:rPr lang="en-US" sz="3600" smtClean="0"/>
              <a:t>)  </a:t>
            </a:r>
          </a:p>
          <a:p>
            <a:pPr eaLnBrk="1" hangingPunct="1">
              <a:lnSpc>
                <a:spcPct val="90000"/>
              </a:lnSpc>
              <a:buFont typeface="Wingdings" pitchFamily="2" charset="2"/>
              <a:buNone/>
              <a:defRPr/>
            </a:pPr>
            <a:r>
              <a:rPr lang="en-US" sz="3600" smtClean="0"/>
              <a:t>			    Reversals (</a:t>
            </a:r>
            <a:r>
              <a:rPr lang="en-US" sz="3600" b="1" smtClean="0"/>
              <a:t>b</a:t>
            </a:r>
            <a:r>
              <a:rPr lang="en-US" sz="3600" smtClean="0"/>
              <a:t> for </a:t>
            </a:r>
            <a:r>
              <a:rPr lang="en-US" sz="3600" b="1" smtClean="0"/>
              <a:t>d</a:t>
            </a:r>
            <a:r>
              <a:rPr lang="en-US" sz="3600" smtClean="0"/>
              <a:t>)</a:t>
            </a:r>
            <a:br>
              <a:rPr lang="en-US" sz="3600" smtClean="0"/>
            </a:br>
            <a:r>
              <a:rPr lang="en-US" sz="3600" smtClean="0"/>
              <a:t>		    Inversions (</a:t>
            </a:r>
            <a:r>
              <a:rPr lang="en-US" sz="3600" b="1" smtClean="0"/>
              <a:t>u</a:t>
            </a:r>
            <a:r>
              <a:rPr lang="en-US" sz="3600" smtClean="0"/>
              <a:t> for </a:t>
            </a:r>
            <a:r>
              <a:rPr lang="en-US" sz="3600" b="1" smtClean="0"/>
              <a:t>n</a:t>
            </a:r>
            <a:r>
              <a:rPr lang="en-US" sz="3600" smtClean="0"/>
              <a:t>)</a:t>
            </a:r>
          </a:p>
          <a:p>
            <a:pPr eaLnBrk="1" hangingPunct="1">
              <a:lnSpc>
                <a:spcPct val="90000"/>
              </a:lnSpc>
              <a:buFont typeface="Wingdings" pitchFamily="2" charset="2"/>
              <a:buNone/>
              <a:defRPr/>
            </a:pPr>
            <a:r>
              <a:rPr lang="en-US" sz="3600" smtClean="0"/>
              <a:t>			    Mirror writing (y)</a:t>
            </a:r>
          </a:p>
          <a:p>
            <a:pPr eaLnBrk="1" hangingPunct="1">
              <a:lnSpc>
                <a:spcPct val="90000"/>
              </a:lnSpc>
              <a:buFont typeface="Wingdings" pitchFamily="2" charset="2"/>
              <a:buNone/>
              <a:defRPr/>
            </a:pPr>
            <a:r>
              <a:rPr lang="en-US" sz="3600" smtClean="0"/>
              <a:t>		  	    Omission (wet for went)</a:t>
            </a:r>
          </a:p>
          <a:p>
            <a:pPr eaLnBrk="1" hangingPunct="1">
              <a:lnSpc>
                <a:spcPct val="90000"/>
              </a:lnSpc>
              <a:buFont typeface="Wingdings" pitchFamily="2" charset="2"/>
              <a:buNone/>
              <a:defRPr/>
            </a:pPr>
            <a:r>
              <a:rPr lang="en-US" sz="2800" smtClean="0"/>
              <a:t>			   </a:t>
            </a:r>
          </a:p>
          <a:p>
            <a:pPr eaLnBrk="1" hangingPunct="1">
              <a:lnSpc>
                <a:spcPct val="90000"/>
              </a:lnSpc>
              <a:buFont typeface="Wingdings" pitchFamily="2" charset="2"/>
              <a:buNone/>
              <a:defRPr/>
            </a:pPr>
            <a:r>
              <a:rPr lang="en-US" sz="2800" smtClean="0"/>
              <a:t>				</a:t>
            </a:r>
          </a:p>
        </p:txBody>
      </p:sp>
      <p:sp>
        <p:nvSpPr>
          <p:cNvPr id="10244" name="Line 4"/>
          <p:cNvSpPr>
            <a:spLocks noChangeShapeType="1"/>
          </p:cNvSpPr>
          <p:nvPr/>
        </p:nvSpPr>
        <p:spPr bwMode="auto">
          <a:xfrm>
            <a:off x="4419600" y="0"/>
            <a:ext cx="0" cy="381000"/>
          </a:xfrm>
          <a:prstGeom prst="line">
            <a:avLst/>
          </a:prstGeom>
          <a:noFill/>
          <a:ln w="9525">
            <a:solidFill>
              <a:schemeClr val="tx1"/>
            </a:solidFill>
            <a:round/>
            <a:headEnd/>
            <a:tailEnd type="triangle" w="med" len="med"/>
          </a:ln>
        </p:spPr>
        <p:txBody>
          <a:bodyPr/>
          <a:lstStyle/>
          <a:p>
            <a:endParaRPr lang="en-IN"/>
          </a:p>
        </p:txBody>
      </p:sp>
      <p:sp>
        <p:nvSpPr>
          <p:cNvPr id="10245" name="Text Box 5"/>
          <p:cNvSpPr txBox="1">
            <a:spLocks noChangeArrowheads="1"/>
          </p:cNvSpPr>
          <p:nvPr/>
        </p:nvSpPr>
        <p:spPr bwMode="auto">
          <a:xfrm flipV="1">
            <a:off x="6400800" y="1739900"/>
            <a:ext cx="2362200" cy="366713"/>
          </a:xfrm>
          <a:prstGeom prst="rect">
            <a:avLst/>
          </a:prstGeom>
          <a:noFill/>
          <a:ln w="9525">
            <a:noFill/>
            <a:miter lim="800000"/>
            <a:headEnd/>
            <a:tailEnd/>
          </a:ln>
        </p:spPr>
        <p:txBody>
          <a:bodyPr rot="10800000">
            <a:spAutoFit/>
          </a:bodyPr>
          <a:lstStyle/>
          <a:p>
            <a:pPr>
              <a:spcBef>
                <a:spcPct val="50000"/>
              </a:spcBef>
            </a:pPr>
            <a:endParaRPr lang="en-US"/>
          </a:p>
        </p:txBody>
      </p:sp>
      <p:sp>
        <p:nvSpPr>
          <p:cNvPr id="10246" name="Text Box 9"/>
          <p:cNvSpPr txBox="1">
            <a:spLocks noChangeArrowheads="1"/>
          </p:cNvSpPr>
          <p:nvPr/>
        </p:nvSpPr>
        <p:spPr bwMode="auto">
          <a:xfrm>
            <a:off x="685800" y="2590800"/>
            <a:ext cx="1371600" cy="366713"/>
          </a:xfrm>
          <a:prstGeom prst="rect">
            <a:avLst/>
          </a:prstGeom>
          <a:noFill/>
          <a:ln w="9525">
            <a:noFill/>
            <a:miter lim="800000"/>
            <a:headEnd/>
            <a:tailEnd/>
          </a:ln>
        </p:spPr>
        <p:txBody>
          <a:bodyPr>
            <a:spAutoFit/>
          </a:bodyPr>
          <a:lstStyle/>
          <a:p>
            <a:pPr>
              <a:spcBef>
                <a:spcPct val="50000"/>
              </a:spcBef>
            </a:pPr>
            <a:endParaRPr lang="en-US"/>
          </a:p>
        </p:txBody>
      </p:sp>
      <p:sp>
        <p:nvSpPr>
          <p:cNvPr id="10247" name="Text Box 10"/>
          <p:cNvSpPr txBox="1">
            <a:spLocks noChangeArrowheads="1"/>
          </p:cNvSpPr>
          <p:nvPr/>
        </p:nvSpPr>
        <p:spPr bwMode="auto">
          <a:xfrm>
            <a:off x="5562600" y="3276600"/>
            <a:ext cx="1752600" cy="366713"/>
          </a:xfrm>
          <a:prstGeom prst="rect">
            <a:avLst/>
          </a:prstGeom>
          <a:noFill/>
          <a:ln w="9525">
            <a:noFill/>
            <a:miter lim="800000"/>
            <a:headEnd/>
            <a:tailEnd/>
          </a:ln>
        </p:spPr>
        <p:txBody>
          <a:bodyPr>
            <a:spAutoFit/>
          </a:bodyPr>
          <a:lstStyle/>
          <a:p>
            <a:pPr>
              <a:spcBef>
                <a:spcPct val="50000"/>
              </a:spcBef>
            </a:pPr>
            <a:endParaRPr lang="en-US"/>
          </a:p>
        </p:txBody>
      </p:sp>
      <p:sp>
        <p:nvSpPr>
          <p:cNvPr id="10248" name="Text Box 12"/>
          <p:cNvSpPr txBox="1">
            <a:spLocks noChangeArrowheads="1"/>
          </p:cNvSpPr>
          <p:nvPr/>
        </p:nvSpPr>
        <p:spPr bwMode="auto">
          <a:xfrm>
            <a:off x="5791200" y="3733800"/>
            <a:ext cx="1524000" cy="366713"/>
          </a:xfrm>
          <a:prstGeom prst="rect">
            <a:avLst/>
          </a:prstGeom>
          <a:noFill/>
          <a:ln w="9525">
            <a:noFill/>
            <a:miter lim="800000"/>
            <a:headEnd/>
            <a:tailEnd/>
          </a:ln>
        </p:spPr>
        <p:txBody>
          <a:bodyPr>
            <a:spAutoFit/>
          </a:bodyPr>
          <a:lstStyle/>
          <a:p>
            <a:pPr>
              <a:spcBef>
                <a:spcPct val="50000"/>
              </a:spcBef>
            </a:pPr>
            <a:endParaRPr lang="en-US"/>
          </a:p>
        </p:txBody>
      </p:sp>
      <p:sp>
        <p:nvSpPr>
          <p:cNvPr id="10249" name="Text Box 13"/>
          <p:cNvSpPr txBox="1">
            <a:spLocks noChangeArrowheads="1"/>
          </p:cNvSpPr>
          <p:nvPr/>
        </p:nvSpPr>
        <p:spPr bwMode="auto">
          <a:xfrm>
            <a:off x="5562600" y="4953000"/>
            <a:ext cx="2819400" cy="366713"/>
          </a:xfrm>
          <a:prstGeom prst="rect">
            <a:avLst/>
          </a:prstGeom>
          <a:noFill/>
          <a:ln w="9525">
            <a:noFill/>
            <a:miter lim="800000"/>
            <a:headEnd/>
            <a:tailEnd/>
          </a:ln>
        </p:spPr>
        <p:txBody>
          <a:bodyPr>
            <a:spAutoFit/>
          </a:bodyPr>
          <a:lstStyle/>
          <a:p>
            <a:pPr>
              <a:spcBef>
                <a:spcPct val="50000"/>
              </a:spcBef>
            </a:pP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type="body" idx="4294967295"/>
          </p:nvPr>
        </p:nvSpPr>
        <p:spPr>
          <a:xfrm>
            <a:off x="152400" y="457200"/>
            <a:ext cx="8534400" cy="6096000"/>
          </a:xfrm>
        </p:spPr>
        <p:txBody>
          <a:bodyPr/>
          <a:lstStyle/>
          <a:p>
            <a:pPr eaLnBrk="1" hangingPunct="1">
              <a:lnSpc>
                <a:spcPct val="90000"/>
              </a:lnSpc>
              <a:defRPr/>
            </a:pPr>
            <a:r>
              <a:rPr lang="en-US" sz="3600" dirty="0" smtClean="0"/>
              <a:t>WRITING: slowness, grammatical errors, poor writing, poor organization, poor formation</a:t>
            </a:r>
          </a:p>
          <a:p>
            <a:pPr eaLnBrk="1" hangingPunct="1">
              <a:lnSpc>
                <a:spcPct val="90000"/>
              </a:lnSpc>
              <a:defRPr/>
            </a:pPr>
            <a:endParaRPr lang="en-US" sz="3600" dirty="0" smtClean="0"/>
          </a:p>
          <a:p>
            <a:pPr eaLnBrk="1" hangingPunct="1">
              <a:lnSpc>
                <a:spcPct val="90000"/>
              </a:lnSpc>
              <a:defRPr/>
            </a:pPr>
            <a:r>
              <a:rPr lang="en-US" sz="3600" dirty="0" smtClean="0"/>
              <a:t>READING: slowness, hesitancy, omission, substitution, reading backwards, misreading</a:t>
            </a:r>
          </a:p>
          <a:p>
            <a:pPr eaLnBrk="1" hangingPunct="1">
              <a:lnSpc>
                <a:spcPct val="90000"/>
              </a:lnSpc>
              <a:defRPr/>
            </a:pPr>
            <a:endParaRPr lang="en-US" sz="3600" dirty="0" smtClean="0"/>
          </a:p>
          <a:p>
            <a:pPr eaLnBrk="1" hangingPunct="1">
              <a:lnSpc>
                <a:spcPct val="90000"/>
              </a:lnSpc>
              <a:defRPr/>
            </a:pPr>
            <a:r>
              <a:rPr lang="en-US" sz="3600" dirty="0" smtClean="0"/>
              <a:t>ARITHMETIC</a:t>
            </a:r>
            <a:r>
              <a:rPr lang="en-US" sz="2800"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fade">
                                      <p:cBhvr>
                                        <p:cTn id="7"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5" y="116632"/>
            <a:ext cx="8229600" cy="778098"/>
          </a:xfrm>
        </p:spPr>
        <p:txBody>
          <a:bodyPr/>
          <a:lstStyle/>
          <a:p>
            <a:pPr algn="l"/>
            <a:r>
              <a:rPr lang="en-IN" b="1" dirty="0" smtClean="0"/>
              <a:t>Physical Development</a:t>
            </a:r>
            <a:endParaRPr lang="en-IN" b="1" dirty="0"/>
          </a:p>
        </p:txBody>
      </p:sp>
      <p:sp>
        <p:nvSpPr>
          <p:cNvPr id="3" name="Content Placeholder 2"/>
          <p:cNvSpPr>
            <a:spLocks noGrp="1"/>
          </p:cNvSpPr>
          <p:nvPr>
            <p:ph idx="1"/>
          </p:nvPr>
        </p:nvSpPr>
        <p:spPr/>
        <p:txBody>
          <a:bodyPr/>
          <a:lstStyle/>
          <a:p>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 xmlns:p14="http://schemas.microsoft.com/office/powerpoint/2010/main" val="4004509653"/>
              </p:ext>
            </p:extLst>
          </p:nvPr>
        </p:nvGraphicFramePr>
        <p:xfrm>
          <a:off x="179512" y="859023"/>
          <a:ext cx="8712968" cy="5834070"/>
        </p:xfrm>
        <a:graphic>
          <a:graphicData uri="http://schemas.openxmlformats.org/drawingml/2006/table">
            <a:tbl>
              <a:tblPr firstRow="1" bandRow="1">
                <a:tableStyleId>{5C22544A-7EE6-4342-B048-85BDC9FD1C3A}</a:tableStyleId>
              </a:tblPr>
              <a:tblGrid>
                <a:gridCol w="4824536"/>
                <a:gridCol w="3888432"/>
              </a:tblGrid>
              <a:tr h="47900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086133">
                <a:tc>
                  <a:txBody>
                    <a:bodyPr/>
                    <a:lstStyle/>
                    <a:p>
                      <a:pPr marL="0" indent="0">
                        <a:buNone/>
                      </a:pPr>
                      <a:r>
                        <a:rPr lang="en-IN" sz="2000" u="sng" dirty="0" smtClean="0"/>
                        <a:t>0 to 6 years:</a:t>
                      </a:r>
                    </a:p>
                    <a:p>
                      <a:pPr>
                        <a:buFont typeface="Arial" panose="020B0604020202020204" pitchFamily="34" charset="0"/>
                        <a:buChar char="•"/>
                      </a:pPr>
                      <a:r>
                        <a:rPr lang="en-IN" sz="2000" dirty="0" smtClean="0"/>
                        <a:t>Gross Motor Skills:  mobility, ability to handle objects</a:t>
                      </a:r>
                    </a:p>
                    <a:p>
                      <a:pPr>
                        <a:buFont typeface="Arial" panose="020B0604020202020204" pitchFamily="34" charset="0"/>
                        <a:buChar char="•"/>
                      </a:pPr>
                      <a:r>
                        <a:rPr lang="en-IN" sz="2000" dirty="0" smtClean="0"/>
                        <a:t>Fine Motor Skills: pre-writing skills, transfer functions, eye-hand coordination</a:t>
                      </a:r>
                    </a:p>
                    <a:p>
                      <a:pPr>
                        <a:buFont typeface="Arial" panose="020B0604020202020204" pitchFamily="34" charset="0"/>
                        <a:buChar char="•"/>
                      </a:pPr>
                      <a:r>
                        <a:rPr lang="en-IN" sz="2000" dirty="0" smtClean="0"/>
                        <a:t>Physical skills necessary self- help: buttoning, brushing, feeding etc.</a:t>
                      </a:r>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Sensory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Fine-motor activities such as beading, colouring, buttoning…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2000" dirty="0" smtClean="0"/>
                    </a:p>
                    <a:p>
                      <a:endParaRPr lang="en-IN" sz="2000" dirty="0"/>
                    </a:p>
                  </a:txBody>
                  <a:tcPr/>
                </a:tc>
              </a:tr>
              <a:tr h="1514590">
                <a:tc>
                  <a:txBody>
                    <a:bodyPr/>
                    <a:lstStyle/>
                    <a:p>
                      <a:pPr marL="0" indent="0">
                        <a:buNone/>
                      </a:pPr>
                      <a:r>
                        <a:rPr lang="en-IN" sz="2000" u="sng" dirty="0" smtClean="0"/>
                        <a:t>Ages 7+:</a:t>
                      </a:r>
                    </a:p>
                    <a:p>
                      <a:pPr marL="342900" indent="-342900">
                        <a:buFont typeface="Arial" panose="020B0604020202020204" pitchFamily="34" charset="0"/>
                        <a:buChar char="•"/>
                      </a:pPr>
                      <a:r>
                        <a:rPr lang="en-IN" sz="2000" dirty="0" smtClean="0"/>
                        <a:t>Continued physical growth</a:t>
                      </a:r>
                    </a:p>
                    <a:p>
                      <a:pPr marL="342900" indent="-342900">
                        <a:buFont typeface="Arial" panose="020B0604020202020204" pitchFamily="34" charset="0"/>
                        <a:buChar char="•"/>
                      </a:pPr>
                      <a:r>
                        <a:rPr lang="en-IN" sz="2000" dirty="0" smtClean="0"/>
                        <a:t>Full independence in self-care.</a:t>
                      </a:r>
                    </a:p>
                    <a:p>
                      <a:pPr marL="342900" indent="-342900">
                        <a:buFont typeface="Arial" panose="020B0604020202020204" pitchFamily="34" charset="0"/>
                        <a:buChar char="•"/>
                      </a:pPr>
                      <a:r>
                        <a:rPr lang="en-IN" sz="2000" dirty="0" smtClean="0"/>
                        <a:t>Fine motor tasks easily achieved.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endParaRPr lang="en-IN" sz="2000" dirty="0"/>
                    </a:p>
                  </a:txBody>
                  <a:tcPr/>
                </a:tc>
              </a:tr>
              <a:tr h="1514590">
                <a:tc>
                  <a:txBody>
                    <a:bodyPr/>
                    <a:lstStyle/>
                    <a:p>
                      <a:pPr marL="0" indent="0">
                        <a:buNone/>
                      </a:pPr>
                      <a:r>
                        <a:rPr lang="en-IN" sz="2000" u="sng" dirty="0" smtClean="0"/>
                        <a:t>Ages 13 to 18:</a:t>
                      </a:r>
                    </a:p>
                    <a:p>
                      <a:pPr marL="285750" indent="-285750">
                        <a:buFont typeface="Arial" panose="020B0604020202020204" pitchFamily="34" charset="0"/>
                        <a:buChar char="•"/>
                      </a:pPr>
                      <a:r>
                        <a:rPr lang="en-IN" sz="2000" dirty="0" smtClean="0"/>
                        <a:t>Development of secondary sexual characteristics.</a:t>
                      </a:r>
                    </a:p>
                    <a:p>
                      <a:pPr marL="285750" indent="-285750">
                        <a:buFont typeface="Arial" panose="020B0604020202020204" pitchFamily="34" charset="0"/>
                        <a:buChar char="•"/>
                      </a:pPr>
                      <a:r>
                        <a:rPr lang="en-IN" sz="2000" dirty="0" smtClean="0"/>
                        <a:t>Menstruation in girls.</a:t>
                      </a:r>
                    </a:p>
                    <a:p>
                      <a:endParaRPr lang="en-IN" sz="2000" dirty="0"/>
                    </a:p>
                  </a:txBody>
                  <a:tcPr/>
                </a:tc>
                <a:tc>
                  <a:txBody>
                    <a:bodyPr/>
                    <a:lstStyle/>
                    <a:p>
                      <a:r>
                        <a:rPr lang="en-IN" sz="2000" dirty="0" smtClean="0"/>
                        <a:t>Preparation for bodily changes/ education/ awareness.</a:t>
                      </a:r>
                      <a:endParaRPr lang="en-IN" sz="2000" dirty="0"/>
                    </a:p>
                  </a:txBody>
                  <a:tcPr/>
                </a:tc>
              </a:tr>
            </a:tbl>
          </a:graphicData>
        </a:graphic>
      </p:graphicFrame>
    </p:spTree>
    <p:extLst>
      <p:ext uri="{BB962C8B-B14F-4D97-AF65-F5344CB8AC3E}">
        <p14:creationId xmlns="" xmlns:p14="http://schemas.microsoft.com/office/powerpoint/2010/main" val="40994414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latin typeface="Arial" pitchFamily="34" charset="0"/>
                <a:ea typeface="Times New Roman" pitchFamily="18" charset="0"/>
                <a:cs typeface="Arial" pitchFamily="34" charset="0"/>
              </a:rPr>
              <a:t>Screening for SLD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Observation &amp; Child’s Self-Report/ Teacher’s Report</a:t>
            </a:r>
          </a:p>
        </p:txBody>
      </p:sp>
      <p:graphicFrame>
        <p:nvGraphicFramePr>
          <p:cNvPr id="5" name="Table 4"/>
          <p:cNvGraphicFramePr>
            <a:graphicFrameLocks noGrp="1"/>
          </p:cNvGraphicFramePr>
          <p:nvPr/>
        </p:nvGraphicFramePr>
        <p:xfrm>
          <a:off x="285720" y="428604"/>
          <a:ext cx="8358246" cy="6278896"/>
        </p:xfrm>
        <a:graphic>
          <a:graphicData uri="http://schemas.openxmlformats.org/drawingml/2006/table">
            <a:tbl>
              <a:tblPr firstRow="1" bandRow="1">
                <a:tableStyleId>{5C22544A-7EE6-4342-B048-85BDC9FD1C3A}</a:tableStyleId>
              </a:tblPr>
              <a:tblGrid>
                <a:gridCol w="6929486"/>
                <a:gridCol w="886039"/>
                <a:gridCol w="542721"/>
              </a:tblGrid>
              <a:tr h="342413">
                <a:tc>
                  <a:txBody>
                    <a:bodyPr/>
                    <a:lstStyle/>
                    <a:p>
                      <a:pPr>
                        <a:lnSpc>
                          <a:spcPct val="115000"/>
                        </a:lnSpc>
                        <a:spcAft>
                          <a:spcPts val="0"/>
                        </a:spcAft>
                      </a:pPr>
                      <a:r>
                        <a:rPr lang="en-IN" sz="2000" b="0" kern="1200" dirty="0">
                          <a:solidFill>
                            <a:schemeClr val="tx1"/>
                          </a:solidFill>
                          <a:latin typeface="Arial"/>
                          <a:ea typeface="Times New Roman"/>
                        </a:rPr>
                        <a:t>I. Reading Disability (Dyslexia)</a:t>
                      </a:r>
                      <a:endParaRPr lang="en-IN" sz="2000" b="0" dirty="0">
                        <a:solidFill>
                          <a:schemeClr val="tx1"/>
                        </a:solidFill>
                        <a:latin typeface="Arial"/>
                        <a:ea typeface="Calibri"/>
                      </a:endParaRPr>
                    </a:p>
                  </a:txBody>
                  <a:tcPr marL="68580" marR="68580" marT="0" marB="0"/>
                </a:tc>
                <a:tc>
                  <a:txBody>
                    <a:bodyPr/>
                    <a:lstStyle/>
                    <a:p>
                      <a:endParaRPr lang="en-IN" dirty="0"/>
                    </a:p>
                  </a:txBody>
                  <a:tcPr/>
                </a:tc>
                <a:tc>
                  <a:txBody>
                    <a:bodyPr/>
                    <a:lstStyle/>
                    <a:p>
                      <a:endParaRPr lang="en-IN" dirty="0"/>
                    </a:p>
                  </a:txBody>
                  <a:tcPr/>
                </a:tc>
              </a:tr>
              <a:tr h="342413">
                <a:tc>
                  <a:txBody>
                    <a:bodyPr/>
                    <a:lstStyle/>
                    <a:p>
                      <a:pPr>
                        <a:lnSpc>
                          <a:spcPct val="115000"/>
                        </a:lnSpc>
                        <a:spcAft>
                          <a:spcPts val="0"/>
                        </a:spcAft>
                      </a:pPr>
                      <a:r>
                        <a:rPr lang="en-IN" sz="2000" b="0" kern="1200" dirty="0">
                          <a:solidFill>
                            <a:schemeClr val="tx1"/>
                          </a:solidFill>
                          <a:latin typeface="Arial"/>
                          <a:ea typeface="Times New Roman"/>
                        </a:rPr>
                        <a:t>1. Slow reading rate/ phonetic reading</a:t>
                      </a:r>
                      <a:endParaRPr lang="en-IN" sz="2000" b="0" dirty="0">
                        <a:solidFill>
                          <a:schemeClr val="tx1"/>
                        </a:solidFill>
                        <a:latin typeface="Arial"/>
                        <a:ea typeface="Calibri"/>
                      </a:endParaRPr>
                    </a:p>
                  </a:txBody>
                  <a:tcPr marL="68580" marR="68580" marT="0" marB="0"/>
                </a:tc>
                <a:tc>
                  <a:txBody>
                    <a:bodyPr/>
                    <a:lstStyle/>
                    <a:p>
                      <a:endParaRPr lang="en-IN"/>
                    </a:p>
                  </a:txBody>
                  <a:tcPr/>
                </a:tc>
                <a:tc>
                  <a:txBody>
                    <a:bodyPr/>
                    <a:lstStyle/>
                    <a:p>
                      <a:endParaRPr lang="en-IN"/>
                    </a:p>
                  </a:txBody>
                  <a:tcPr/>
                </a:tc>
              </a:tr>
              <a:tr h="342413">
                <a:tc>
                  <a:txBody>
                    <a:bodyPr/>
                    <a:lstStyle/>
                    <a:p>
                      <a:pPr>
                        <a:lnSpc>
                          <a:spcPct val="115000"/>
                        </a:lnSpc>
                        <a:spcAft>
                          <a:spcPts val="0"/>
                        </a:spcAft>
                      </a:pPr>
                      <a:r>
                        <a:rPr lang="en-IN" sz="2000" b="0" kern="1200" dirty="0">
                          <a:solidFill>
                            <a:schemeClr val="tx1"/>
                          </a:solidFill>
                          <a:latin typeface="Arial"/>
                          <a:ea typeface="Times New Roman"/>
                        </a:rPr>
                        <a:t>2. Long hesitations, omissions</a:t>
                      </a:r>
                      <a:endParaRPr lang="en-IN" sz="2000" b="0" dirty="0">
                        <a:solidFill>
                          <a:schemeClr val="tx1"/>
                        </a:solidFill>
                        <a:latin typeface="Arial"/>
                        <a:ea typeface="Calibri"/>
                      </a:endParaRPr>
                    </a:p>
                  </a:txBody>
                  <a:tcPr marL="68580" marR="68580" marT="0" marB="0"/>
                </a:tc>
                <a:tc>
                  <a:txBody>
                    <a:bodyPr/>
                    <a:lstStyle/>
                    <a:p>
                      <a:endParaRPr lang="en-IN"/>
                    </a:p>
                  </a:txBody>
                  <a:tcPr/>
                </a:tc>
                <a:tc>
                  <a:txBody>
                    <a:bodyPr/>
                    <a:lstStyle/>
                    <a:p>
                      <a:endParaRPr lang="en-IN"/>
                    </a:p>
                  </a:txBody>
                  <a:tcPr/>
                </a:tc>
              </a:tr>
              <a:tr h="342413">
                <a:tc>
                  <a:txBody>
                    <a:bodyPr/>
                    <a:lstStyle/>
                    <a:p>
                      <a:pPr>
                        <a:lnSpc>
                          <a:spcPct val="115000"/>
                        </a:lnSpc>
                        <a:spcAft>
                          <a:spcPts val="0"/>
                        </a:spcAft>
                      </a:pPr>
                      <a:r>
                        <a:rPr lang="en-IN" sz="2000" b="0" kern="1200">
                          <a:solidFill>
                            <a:schemeClr val="tx1"/>
                          </a:solidFill>
                          <a:latin typeface="Arial"/>
                          <a:ea typeface="Times New Roman"/>
                        </a:rPr>
                        <a:t>3. Substitutions &amp; addition of words</a:t>
                      </a:r>
                      <a:endParaRPr lang="en-IN" sz="2000" b="0">
                        <a:solidFill>
                          <a:schemeClr val="tx1"/>
                        </a:solidFill>
                        <a:latin typeface="Arial"/>
                        <a:ea typeface="Calibri"/>
                      </a:endParaRPr>
                    </a:p>
                  </a:txBody>
                  <a:tcPr marL="68580" marR="68580" marT="0" marB="0"/>
                </a:tc>
                <a:tc>
                  <a:txBody>
                    <a:bodyPr/>
                    <a:lstStyle/>
                    <a:p>
                      <a:endParaRPr lang="en-IN"/>
                    </a:p>
                  </a:txBody>
                  <a:tcPr/>
                </a:tc>
                <a:tc>
                  <a:txBody>
                    <a:bodyPr/>
                    <a:lstStyle/>
                    <a:p>
                      <a:endParaRPr lang="en-IN"/>
                    </a:p>
                  </a:txBody>
                  <a:tcPr/>
                </a:tc>
              </a:tr>
              <a:tr h="329330">
                <a:tc>
                  <a:txBody>
                    <a:bodyPr/>
                    <a:lstStyle/>
                    <a:p>
                      <a:pPr>
                        <a:lnSpc>
                          <a:spcPct val="115000"/>
                        </a:lnSpc>
                        <a:spcAft>
                          <a:spcPts val="0"/>
                        </a:spcAft>
                      </a:pPr>
                      <a:r>
                        <a:rPr lang="en-IN" sz="2000" b="0" kern="1200" dirty="0">
                          <a:solidFill>
                            <a:schemeClr val="tx1"/>
                          </a:solidFill>
                          <a:latin typeface="Arial"/>
                          <a:ea typeface="Times New Roman"/>
                        </a:rPr>
                        <a:t>4. Guessing at words</a:t>
                      </a:r>
                      <a:endParaRPr lang="en-IN" sz="2000" b="0" dirty="0">
                        <a:solidFill>
                          <a:schemeClr val="tx1"/>
                        </a:solidFill>
                        <a:latin typeface="Arial"/>
                        <a:ea typeface="Calibri"/>
                      </a:endParaRPr>
                    </a:p>
                  </a:txBody>
                  <a:tcPr marL="68580" marR="68580" marT="0" marB="0"/>
                </a:tc>
                <a:tc>
                  <a:txBody>
                    <a:bodyPr/>
                    <a:lstStyle/>
                    <a:p>
                      <a:endParaRPr lang="en-IN"/>
                    </a:p>
                  </a:txBody>
                  <a:tcPr/>
                </a:tc>
                <a:tc>
                  <a:txBody>
                    <a:bodyPr/>
                    <a:lstStyle/>
                    <a:p>
                      <a:endParaRPr lang="en-IN"/>
                    </a:p>
                  </a:txBody>
                  <a:tcPr/>
                </a:tc>
              </a:tr>
              <a:tr h="457216">
                <a:tc>
                  <a:txBody>
                    <a:bodyPr/>
                    <a:lstStyle/>
                    <a:p>
                      <a:r>
                        <a:rPr lang="en-IN" sz="2000" b="0" kern="1200" dirty="0" smtClean="0">
                          <a:solidFill>
                            <a:schemeClr val="tx1"/>
                          </a:solidFill>
                          <a:latin typeface="Arial"/>
                          <a:ea typeface="Times New Roman"/>
                          <a:cs typeface="+mn-cs"/>
                        </a:rPr>
                        <a:t>5. Inability to recall/ draw conclusions from what was read</a:t>
                      </a:r>
                      <a:endParaRPr lang="en-IN" sz="2000" b="0" kern="1200" dirty="0">
                        <a:solidFill>
                          <a:schemeClr val="tx1"/>
                        </a:solidFill>
                        <a:latin typeface="Arial"/>
                        <a:ea typeface="Times New Roman"/>
                        <a:cs typeface="+mn-cs"/>
                      </a:endParaRPr>
                    </a:p>
                  </a:txBody>
                  <a:tcPr/>
                </a:tc>
                <a:tc>
                  <a:txBody>
                    <a:bodyPr/>
                    <a:lstStyle/>
                    <a:p>
                      <a:endParaRPr lang="en-IN"/>
                    </a:p>
                  </a:txBody>
                  <a:tcPr/>
                </a:tc>
                <a:tc>
                  <a:txBody>
                    <a:bodyPr/>
                    <a:lstStyle/>
                    <a:p>
                      <a:endParaRPr lang="en-IN"/>
                    </a:p>
                  </a:txBody>
                  <a:tcPr/>
                </a:tc>
              </a:tr>
              <a:tr h="329330">
                <a:tc>
                  <a:txBody>
                    <a:bodyPr/>
                    <a:lstStyle/>
                    <a:p>
                      <a:r>
                        <a:rPr lang="en-IN" sz="2000" b="0" kern="1200" dirty="0">
                          <a:solidFill>
                            <a:schemeClr val="tx1"/>
                          </a:solidFill>
                          <a:latin typeface="Arial"/>
                          <a:ea typeface="Times New Roman"/>
                          <a:cs typeface="+mn-cs"/>
                        </a:rPr>
                        <a:t>II. Writing Disability (</a:t>
                      </a:r>
                      <a:r>
                        <a:rPr lang="en-IN" sz="2000" b="0" kern="1200" dirty="0" err="1">
                          <a:solidFill>
                            <a:schemeClr val="tx1"/>
                          </a:solidFill>
                          <a:latin typeface="Arial"/>
                          <a:ea typeface="Times New Roman"/>
                          <a:cs typeface="+mn-cs"/>
                        </a:rPr>
                        <a:t>Dysgraphia</a:t>
                      </a:r>
                      <a:r>
                        <a:rPr lang="en-IN" sz="2000" b="0" kern="1200" dirty="0">
                          <a:solidFill>
                            <a:schemeClr val="tx1"/>
                          </a:solidFill>
                          <a:latin typeface="Arial"/>
                          <a:ea typeface="Times New Roman"/>
                          <a:cs typeface="+mn-cs"/>
                        </a:rPr>
                        <a:t>)</a:t>
                      </a:r>
                    </a:p>
                  </a:txBody>
                  <a:tcPr marL="68580" marR="68580" marT="0" marB="0">
                    <a:solidFill>
                      <a:schemeClr val="accent1"/>
                    </a:solidFill>
                  </a:tcPr>
                </a:tc>
                <a:tc>
                  <a:txBody>
                    <a:bodyPr/>
                    <a:lstStyle/>
                    <a:p>
                      <a:endParaRPr lang="en-IN" dirty="0"/>
                    </a:p>
                  </a:txBody>
                  <a:tcPr>
                    <a:solidFill>
                      <a:schemeClr val="accent1"/>
                    </a:solidFill>
                  </a:tcPr>
                </a:tc>
                <a:tc>
                  <a:txBody>
                    <a:bodyPr/>
                    <a:lstStyle/>
                    <a:p>
                      <a:endParaRPr lang="en-IN" dirty="0"/>
                    </a:p>
                  </a:txBody>
                  <a:tcPr>
                    <a:solidFill>
                      <a:schemeClr val="accent1"/>
                    </a:solidFill>
                  </a:tcPr>
                </a:tc>
              </a:tr>
              <a:tr h="329330">
                <a:tc>
                  <a:txBody>
                    <a:bodyPr/>
                    <a:lstStyle/>
                    <a:p>
                      <a:pPr>
                        <a:lnSpc>
                          <a:spcPct val="115000"/>
                        </a:lnSpc>
                        <a:spcAft>
                          <a:spcPts val="0"/>
                        </a:spcAft>
                      </a:pPr>
                      <a:r>
                        <a:rPr lang="en-IN" sz="2000" b="0" kern="1200" dirty="0">
                          <a:solidFill>
                            <a:schemeClr val="tx1"/>
                          </a:solidFill>
                          <a:latin typeface="Arial"/>
                          <a:ea typeface="Times New Roman"/>
                          <a:cs typeface="+mn-cs"/>
                        </a:rPr>
                        <a:t>6. Excessive erasures</a:t>
                      </a:r>
                    </a:p>
                  </a:txBody>
                  <a:tcPr marL="68580" marR="68580" marT="0" marB="0"/>
                </a:tc>
                <a:tc>
                  <a:txBody>
                    <a:bodyPr/>
                    <a:lstStyle/>
                    <a:p>
                      <a:endParaRPr lang="en-IN"/>
                    </a:p>
                  </a:txBody>
                  <a:tcPr/>
                </a:tc>
                <a:tc>
                  <a:txBody>
                    <a:bodyPr/>
                    <a:lstStyle/>
                    <a:p>
                      <a:endParaRPr lang="en-IN"/>
                    </a:p>
                  </a:txBody>
                  <a:tcPr/>
                </a:tc>
              </a:tr>
              <a:tr h="329330">
                <a:tc>
                  <a:txBody>
                    <a:bodyPr/>
                    <a:lstStyle/>
                    <a:p>
                      <a:pPr>
                        <a:lnSpc>
                          <a:spcPct val="115000"/>
                        </a:lnSpc>
                        <a:spcAft>
                          <a:spcPts val="0"/>
                        </a:spcAft>
                      </a:pPr>
                      <a:r>
                        <a:rPr lang="en-IN" sz="2000" b="0" kern="1200" dirty="0">
                          <a:solidFill>
                            <a:schemeClr val="tx1"/>
                          </a:solidFill>
                          <a:latin typeface="Arial"/>
                          <a:ea typeface="Times New Roman"/>
                          <a:cs typeface="+mn-cs"/>
                        </a:rPr>
                        <a:t>7. Mixed upper case and lower case letters</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tx1"/>
                          </a:solidFill>
                          <a:latin typeface="Arial"/>
                          <a:ea typeface="Times New Roman"/>
                          <a:cs typeface="+mn-cs"/>
                        </a:rPr>
                        <a:t>8. Inconsistent form and size of letters, or unfinished letters/ letter reversal</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tx1"/>
                          </a:solidFill>
                          <a:latin typeface="Arial"/>
                          <a:ea typeface="Times New Roman"/>
                          <a:cs typeface="+mn-cs"/>
                        </a:rPr>
                        <a:t>9. Misuse of lines and margins</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tx1"/>
                          </a:solidFill>
                          <a:latin typeface="Arial"/>
                          <a:ea typeface="Times New Roman"/>
                          <a:cs typeface="+mn-cs"/>
                        </a:rPr>
                        <a:t>10. Spelling mistakes</a:t>
                      </a:r>
                    </a:p>
                  </a:txBody>
                  <a:tcPr marL="68580" marR="68580" marT="0" marB="0"/>
                </a:tc>
                <a:tc>
                  <a:txBody>
                    <a:bodyPr/>
                    <a:lstStyle/>
                    <a:p>
                      <a:endParaRPr lang="en-IN"/>
                    </a:p>
                  </a:txBody>
                  <a:tcPr/>
                </a:tc>
                <a:tc>
                  <a:txBody>
                    <a:bodyPr/>
                    <a:lstStyle/>
                    <a:p>
                      <a:endParaRPr lang="en-IN" dirty="0"/>
                    </a:p>
                  </a:txBody>
                  <a:tcPr/>
                </a:tc>
              </a:tr>
              <a:tr h="329330">
                <a:tc>
                  <a:txBody>
                    <a:bodyPr/>
                    <a:lstStyle/>
                    <a:p>
                      <a:pPr>
                        <a:spcAft>
                          <a:spcPts val="0"/>
                        </a:spcAft>
                      </a:pPr>
                      <a:r>
                        <a:rPr lang="en-IN" sz="2000" b="0" kern="1200" dirty="0">
                          <a:solidFill>
                            <a:schemeClr val="tx1"/>
                          </a:solidFill>
                          <a:latin typeface="Arial"/>
                          <a:ea typeface="Times New Roman"/>
                          <a:cs typeface="+mn-cs"/>
                        </a:rPr>
                        <a:t>III. Mathematical Disability (</a:t>
                      </a:r>
                      <a:r>
                        <a:rPr lang="en-IN" sz="2000" b="0" kern="1200" dirty="0" err="1">
                          <a:solidFill>
                            <a:schemeClr val="tx1"/>
                          </a:solidFill>
                          <a:latin typeface="Arial"/>
                          <a:ea typeface="Times New Roman"/>
                          <a:cs typeface="+mn-cs"/>
                        </a:rPr>
                        <a:t>Discalculia</a:t>
                      </a:r>
                      <a:r>
                        <a:rPr lang="en-IN" sz="2000" b="0" kern="1200" dirty="0">
                          <a:solidFill>
                            <a:schemeClr val="tx1"/>
                          </a:solidFill>
                          <a:latin typeface="Arial"/>
                          <a:ea typeface="Times New Roman"/>
                          <a:cs typeface="+mn-cs"/>
                        </a:rPr>
                        <a:t>)</a:t>
                      </a:r>
                    </a:p>
                  </a:txBody>
                  <a:tcPr marL="68580" marR="68580" marT="0" marB="0">
                    <a:solidFill>
                      <a:schemeClr val="accent1"/>
                    </a:solidFill>
                  </a:tcPr>
                </a:tc>
                <a:tc>
                  <a:txBody>
                    <a:bodyPr/>
                    <a:lstStyle/>
                    <a:p>
                      <a:endParaRPr lang="en-IN"/>
                    </a:p>
                  </a:txBody>
                  <a:tcPr/>
                </a:tc>
                <a:tc>
                  <a:txBody>
                    <a:bodyPr/>
                    <a:lstStyle/>
                    <a:p>
                      <a:endParaRPr lang="en-IN" dirty="0"/>
                    </a:p>
                  </a:txBody>
                  <a:tcPr/>
                </a:tc>
              </a:tr>
              <a:tr h="329330">
                <a:tc>
                  <a:txBody>
                    <a:bodyPr/>
                    <a:lstStyle/>
                    <a:p>
                      <a:r>
                        <a:rPr lang="en-IN" sz="2000" b="0" kern="1200" dirty="0">
                          <a:solidFill>
                            <a:schemeClr val="tx1"/>
                          </a:solidFill>
                          <a:latin typeface="Arial"/>
                          <a:ea typeface="Times New Roman"/>
                          <a:cs typeface="+mn-cs"/>
                        </a:rPr>
                        <a:t>12. Does not recognize numerical symbols</a:t>
                      </a:r>
                    </a:p>
                  </a:txBody>
                  <a:tcPr marL="68580" marR="68580" marT="0" marB="0"/>
                </a:tc>
                <a:tc>
                  <a:txBody>
                    <a:bodyPr/>
                    <a:lstStyle/>
                    <a:p>
                      <a:endParaRPr lang="en-IN"/>
                    </a:p>
                  </a:txBody>
                  <a:tcPr/>
                </a:tc>
                <a:tc>
                  <a:txBody>
                    <a:bodyPr/>
                    <a:lstStyle/>
                    <a:p>
                      <a:endParaRPr lang="en-IN" dirty="0"/>
                    </a:p>
                  </a:txBody>
                  <a:tcPr/>
                </a:tc>
              </a:tr>
              <a:tr h="329330">
                <a:tc>
                  <a:txBody>
                    <a:bodyPr/>
                    <a:lstStyle/>
                    <a:p>
                      <a:pPr>
                        <a:spcAft>
                          <a:spcPts val="0"/>
                        </a:spcAft>
                      </a:pPr>
                      <a:r>
                        <a:rPr lang="en-IN" sz="2000" b="0" kern="1200" dirty="0">
                          <a:solidFill>
                            <a:schemeClr val="tx1"/>
                          </a:solidFill>
                          <a:latin typeface="Arial"/>
                          <a:ea typeface="Times New Roman"/>
                          <a:cs typeface="+mn-cs"/>
                        </a:rPr>
                        <a:t>13. Does not understand mathematical terms or signs.</a:t>
                      </a:r>
                    </a:p>
                  </a:txBody>
                  <a:tcPr marL="68580" marR="68580" marT="0" marB="0"/>
                </a:tc>
                <a:tc>
                  <a:txBody>
                    <a:bodyPr/>
                    <a:lstStyle/>
                    <a:p>
                      <a:endParaRPr lang="en-IN"/>
                    </a:p>
                  </a:txBody>
                  <a:tcPr/>
                </a:tc>
                <a:tc>
                  <a:txBody>
                    <a:bodyPr/>
                    <a:lstStyle/>
                    <a:p>
                      <a:endParaRPr lang="en-IN" dirty="0"/>
                    </a:p>
                  </a:txBody>
                  <a:tcPr/>
                </a:tc>
              </a:tr>
              <a:tr h="329330">
                <a:tc>
                  <a:txBody>
                    <a:bodyPr/>
                    <a:lstStyle/>
                    <a:p>
                      <a:r>
                        <a:rPr lang="en-IN" sz="2000" b="0" kern="1200" dirty="0">
                          <a:solidFill>
                            <a:schemeClr val="tx1"/>
                          </a:solidFill>
                          <a:latin typeface="Arial"/>
                          <a:ea typeface="Times New Roman"/>
                          <a:cs typeface="+mn-cs"/>
                        </a:rPr>
                        <a:t>14. Difficulty in carrying out standard arithmetic operations.</a:t>
                      </a:r>
                    </a:p>
                  </a:txBody>
                  <a:tcPr marL="68580" marR="68580" marT="0" marB="0"/>
                </a:tc>
                <a:tc>
                  <a:txBody>
                    <a:bodyPr/>
                    <a:lstStyle/>
                    <a:p>
                      <a:endParaRPr lang="en-IN"/>
                    </a:p>
                  </a:txBody>
                  <a:tcPr/>
                </a:tc>
                <a:tc>
                  <a:txBody>
                    <a:bodyPr/>
                    <a:lstStyle/>
                    <a:p>
                      <a:endParaRPr lang="en-IN"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714356"/>
            <a:ext cx="8143932" cy="3046988"/>
          </a:xfrm>
          <a:prstGeom prst="rect">
            <a:avLst/>
          </a:prstGeom>
        </p:spPr>
        <p:txBody>
          <a:bodyPr wrap="square">
            <a:spAutoFit/>
          </a:bodyPr>
          <a:lstStyle/>
          <a:p>
            <a:r>
              <a:rPr lang="en-IN" sz="2400" b="1" dirty="0" smtClean="0"/>
              <a:t>SLD Assessment (cont.)…</a:t>
            </a:r>
          </a:p>
          <a:p>
            <a:endParaRPr lang="en-IN" sz="2400" b="1" dirty="0" smtClean="0"/>
          </a:p>
          <a:p>
            <a:r>
              <a:rPr lang="en-IN" sz="2400" dirty="0" smtClean="0"/>
              <a:t>School Attendance:</a:t>
            </a:r>
          </a:p>
          <a:p>
            <a:endParaRPr lang="en-IN" sz="2400" dirty="0" smtClean="0"/>
          </a:p>
          <a:p>
            <a:r>
              <a:rPr lang="en-IN" sz="2400" dirty="0" smtClean="0"/>
              <a:t>Changes in School/ Medium of Instruction:</a:t>
            </a:r>
          </a:p>
          <a:p>
            <a:endParaRPr lang="en-IN" sz="2400" dirty="0" smtClean="0"/>
          </a:p>
          <a:p>
            <a:r>
              <a:rPr lang="en-IN" sz="2400" dirty="0" smtClean="0"/>
              <a:t>Presence of ADHD:</a:t>
            </a:r>
          </a:p>
          <a:p>
            <a:endParaRPr lang="en-IN"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457200"/>
            <a:ext cx="7772400" cy="990600"/>
          </a:xfrm>
        </p:spPr>
        <p:txBody>
          <a:bodyPr>
            <a:normAutofit/>
          </a:bodyPr>
          <a:lstStyle/>
          <a:p>
            <a:pPr eaLnBrk="1" hangingPunct="1">
              <a:defRPr/>
            </a:pPr>
            <a:r>
              <a:rPr lang="en-US" dirty="0" smtClean="0"/>
              <a:t>TEACHER/PARENT COUNSELLING</a:t>
            </a:r>
          </a:p>
        </p:txBody>
      </p:sp>
      <p:sp>
        <p:nvSpPr>
          <p:cNvPr id="47107" name="Rectangle 3"/>
          <p:cNvSpPr>
            <a:spLocks noGrp="1" noChangeArrowheads="1"/>
          </p:cNvSpPr>
          <p:nvPr>
            <p:ph type="body" idx="1"/>
          </p:nvPr>
        </p:nvSpPr>
        <p:spPr>
          <a:xfrm>
            <a:off x="685800" y="1524000"/>
            <a:ext cx="7772400" cy="4419600"/>
          </a:xfrm>
        </p:spPr>
        <p:txBody>
          <a:bodyPr/>
          <a:lstStyle/>
          <a:p>
            <a:pPr eaLnBrk="1" hangingPunct="1">
              <a:lnSpc>
                <a:spcPct val="90000"/>
              </a:lnSpc>
              <a:defRPr/>
            </a:pPr>
            <a:r>
              <a:rPr lang="en-US" sz="3600" dirty="0" smtClean="0"/>
              <a:t>Conveying diagnosis</a:t>
            </a:r>
          </a:p>
          <a:p>
            <a:pPr eaLnBrk="1" hangingPunct="1">
              <a:lnSpc>
                <a:spcPct val="90000"/>
              </a:lnSpc>
              <a:defRPr/>
            </a:pPr>
            <a:r>
              <a:rPr lang="en-US" sz="3600" dirty="0" smtClean="0"/>
              <a:t>Acceptance</a:t>
            </a:r>
          </a:p>
          <a:p>
            <a:pPr eaLnBrk="1" hangingPunct="1">
              <a:lnSpc>
                <a:spcPct val="90000"/>
              </a:lnSpc>
              <a:defRPr/>
            </a:pPr>
            <a:r>
              <a:rPr lang="en-US" sz="3600" dirty="0" smtClean="0"/>
              <a:t>Supportive</a:t>
            </a:r>
          </a:p>
          <a:p>
            <a:pPr eaLnBrk="1" hangingPunct="1">
              <a:lnSpc>
                <a:spcPct val="90000"/>
              </a:lnSpc>
              <a:defRPr/>
            </a:pPr>
            <a:r>
              <a:rPr lang="en-US" sz="3600" dirty="0" smtClean="0"/>
              <a:t>Many sessions</a:t>
            </a:r>
          </a:p>
          <a:p>
            <a:pPr eaLnBrk="1" hangingPunct="1">
              <a:lnSpc>
                <a:spcPct val="90000"/>
              </a:lnSpc>
              <a:defRPr/>
            </a:pPr>
            <a:r>
              <a:rPr lang="en-US" sz="3600" dirty="0" smtClean="0"/>
              <a:t>Reading material</a:t>
            </a:r>
          </a:p>
          <a:p>
            <a:pPr eaLnBrk="1" hangingPunct="1">
              <a:lnSpc>
                <a:spcPct val="90000"/>
              </a:lnSpc>
              <a:defRPr/>
            </a:pPr>
            <a:r>
              <a:rPr lang="en-US" sz="3600" dirty="0" smtClean="0"/>
              <a:t>Avoid ridicule, blame</a:t>
            </a:r>
          </a:p>
          <a:p>
            <a:pPr eaLnBrk="1" hangingPunct="1">
              <a:lnSpc>
                <a:spcPct val="90000"/>
              </a:lnSpc>
              <a:defRPr/>
            </a:pPr>
            <a:r>
              <a:rPr lang="en-US" sz="3600" dirty="0" smtClean="0"/>
              <a:t>Develop talents, assets, and potentials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7813"/>
            <a:ext cx="8229600" cy="876300"/>
          </a:xfrm>
        </p:spPr>
        <p:txBody>
          <a:bodyPr/>
          <a:lstStyle/>
          <a:p>
            <a:pPr eaLnBrk="1" hangingPunct="1">
              <a:defRPr/>
            </a:pPr>
            <a:r>
              <a:rPr lang="en-US" sz="4000" dirty="0" smtClean="0"/>
              <a:t>DECISIONS ABOUT EDUCATION</a:t>
            </a:r>
          </a:p>
        </p:txBody>
      </p:sp>
      <p:sp>
        <p:nvSpPr>
          <p:cNvPr id="65539" name="Rectangle 3"/>
          <p:cNvSpPr>
            <a:spLocks noGrp="1" noChangeArrowheads="1"/>
          </p:cNvSpPr>
          <p:nvPr>
            <p:ph type="body" idx="1"/>
          </p:nvPr>
        </p:nvSpPr>
        <p:spPr>
          <a:xfrm>
            <a:off x="685800" y="1676400"/>
            <a:ext cx="7772400" cy="4419600"/>
          </a:xfrm>
        </p:spPr>
        <p:txBody>
          <a:bodyPr/>
          <a:lstStyle/>
          <a:p>
            <a:pPr eaLnBrk="1" hangingPunct="1">
              <a:defRPr/>
            </a:pPr>
            <a:r>
              <a:rPr lang="en-US" smtClean="0"/>
              <a:t>Age, Severity, gap, medium, syllabus</a:t>
            </a:r>
          </a:p>
          <a:p>
            <a:pPr eaLnBrk="1" hangingPunct="1">
              <a:defRPr/>
            </a:pPr>
            <a:r>
              <a:rPr lang="en-US" smtClean="0"/>
              <a:t>Resources available</a:t>
            </a:r>
          </a:p>
          <a:p>
            <a:pPr eaLnBrk="1" hangingPunct="1">
              <a:defRPr/>
            </a:pPr>
            <a:r>
              <a:rPr lang="en-US" smtClean="0"/>
              <a:t>NIOS</a:t>
            </a:r>
          </a:p>
          <a:p>
            <a:pPr eaLnBrk="1" hangingPunct="1">
              <a:defRPr/>
            </a:pPr>
            <a:r>
              <a:rPr lang="en-US" smtClean="0"/>
              <a:t>Extra inputs</a:t>
            </a:r>
          </a:p>
          <a:p>
            <a:pPr eaLnBrk="1" hangingPunct="1">
              <a:defRPr/>
            </a:pPr>
            <a:r>
              <a:rPr lang="en-US" smtClean="0"/>
              <a:t>Remediation</a:t>
            </a:r>
          </a:p>
          <a:p>
            <a:pPr eaLnBrk="1" hangingPunct="1">
              <a:defRPr/>
            </a:pPr>
            <a:r>
              <a:rPr lang="en-US" smtClean="0"/>
              <a:t>Exemption</a:t>
            </a:r>
          </a:p>
          <a:p>
            <a:pPr eaLnBrk="1" hangingPunct="1">
              <a:defRPr/>
            </a:pPr>
            <a:r>
              <a:rPr lang="en-US" smtClean="0"/>
              <a:t>Change of school</a:t>
            </a:r>
          </a:p>
          <a:p>
            <a:pPr eaLnBrk="1" hangingPunct="1">
              <a:defRPr/>
            </a:pPr>
            <a:endParaRPr lang="en-US" smtClean="0"/>
          </a:p>
          <a:p>
            <a:pPr eaLnBrk="1" hangingPunct="1">
              <a:defRPr/>
            </a:pPr>
            <a:endParaRPr lang="en-US" smtClean="0"/>
          </a:p>
          <a:p>
            <a:pPr eaLnBrk="1" hangingPunct="1">
              <a:defRPr/>
            </a:pPr>
            <a:endParaRPr lang="en-US" sz="280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533400"/>
            <a:ext cx="7772400" cy="990600"/>
          </a:xfrm>
        </p:spPr>
        <p:txBody>
          <a:bodyPr/>
          <a:lstStyle/>
          <a:p>
            <a:pPr eaLnBrk="1" hangingPunct="1">
              <a:defRPr/>
            </a:pPr>
            <a:r>
              <a:rPr lang="en-US" smtClean="0"/>
              <a:t>CHILD COUNSELLING</a:t>
            </a:r>
          </a:p>
        </p:txBody>
      </p:sp>
      <p:sp>
        <p:nvSpPr>
          <p:cNvPr id="63491" name="Rectangle 3"/>
          <p:cNvSpPr>
            <a:spLocks noGrp="1" noChangeArrowheads="1"/>
          </p:cNvSpPr>
          <p:nvPr>
            <p:ph type="body" idx="1"/>
          </p:nvPr>
        </p:nvSpPr>
        <p:spPr/>
        <p:txBody>
          <a:bodyPr/>
          <a:lstStyle/>
          <a:p>
            <a:pPr eaLnBrk="1" hangingPunct="1">
              <a:lnSpc>
                <a:spcPct val="90000"/>
              </a:lnSpc>
              <a:defRPr/>
            </a:pPr>
            <a:r>
              <a:rPr lang="en-US" smtClean="0"/>
              <a:t>Simple terms</a:t>
            </a:r>
          </a:p>
          <a:p>
            <a:pPr eaLnBrk="1" hangingPunct="1">
              <a:lnSpc>
                <a:spcPct val="90000"/>
              </a:lnSpc>
              <a:defRPr/>
            </a:pPr>
            <a:r>
              <a:rPr lang="en-US" smtClean="0"/>
              <a:t>Not the Child’s fault</a:t>
            </a:r>
          </a:p>
          <a:p>
            <a:pPr eaLnBrk="1" hangingPunct="1">
              <a:lnSpc>
                <a:spcPct val="90000"/>
              </a:lnSpc>
              <a:defRPr/>
            </a:pPr>
            <a:r>
              <a:rPr lang="en-US" smtClean="0"/>
              <a:t>Instill confidence</a:t>
            </a:r>
          </a:p>
          <a:p>
            <a:pPr eaLnBrk="1" hangingPunct="1">
              <a:lnSpc>
                <a:spcPct val="90000"/>
              </a:lnSpc>
              <a:defRPr/>
            </a:pPr>
            <a:r>
              <a:rPr lang="en-US" smtClean="0"/>
              <a:t>Emotional and Behavior problems to be handled</a:t>
            </a:r>
          </a:p>
          <a:p>
            <a:pPr eaLnBrk="1" hangingPunct="1">
              <a:lnSpc>
                <a:spcPct val="90000"/>
              </a:lnSpc>
              <a:defRPr/>
            </a:pPr>
            <a:r>
              <a:rPr lang="en-US" smtClean="0"/>
              <a:t>ENHANCE COPING SKILLS</a:t>
            </a:r>
          </a:p>
          <a:p>
            <a:pPr eaLnBrk="1" hangingPunct="1">
              <a:lnSpc>
                <a:spcPct val="90000"/>
              </a:lnSpc>
              <a:defRPr/>
            </a:pPr>
            <a:r>
              <a:rPr lang="en-US" smtClean="0"/>
              <a:t>Experiences of success</a:t>
            </a:r>
          </a:p>
          <a:p>
            <a:pPr eaLnBrk="1" hangingPunct="1">
              <a:lnSpc>
                <a:spcPct val="90000"/>
              </a:lnSpc>
              <a:defRPr/>
            </a:pPr>
            <a:r>
              <a:rPr lang="en-US" smtClean="0"/>
              <a:t>Self esteem enhancing tasks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 Box 4"/>
          <p:cNvSpPr txBox="1">
            <a:spLocks noChangeArrowheads="1"/>
          </p:cNvSpPr>
          <p:nvPr/>
        </p:nvSpPr>
        <p:spPr bwMode="auto">
          <a:xfrm>
            <a:off x="1431925" y="463550"/>
            <a:ext cx="4703763" cy="701675"/>
          </a:xfrm>
          <a:prstGeom prst="rect">
            <a:avLst/>
          </a:prstGeom>
          <a:noFill/>
          <a:ln w="9525">
            <a:noFill/>
            <a:miter lim="800000"/>
            <a:headEnd/>
            <a:tailEnd/>
          </a:ln>
        </p:spPr>
        <p:txBody>
          <a:bodyPr wrap="none">
            <a:spAutoFit/>
          </a:bodyPr>
          <a:lstStyle/>
          <a:p>
            <a:r>
              <a:rPr lang="en-US" sz="2000" b="1"/>
              <a:t>Personhood = Studenthood</a:t>
            </a:r>
          </a:p>
          <a:p>
            <a:r>
              <a:rPr lang="en-US" sz="2000" b="1"/>
              <a:t>So, Bad student = Bad person</a:t>
            </a:r>
            <a:r>
              <a:rPr lang="en-US" b="1"/>
              <a:t> !!</a:t>
            </a:r>
          </a:p>
        </p:txBody>
      </p:sp>
      <p:sp>
        <p:nvSpPr>
          <p:cNvPr id="67589" name="Text Box 5"/>
          <p:cNvSpPr txBox="1">
            <a:spLocks noChangeArrowheads="1"/>
          </p:cNvSpPr>
          <p:nvPr/>
        </p:nvSpPr>
        <p:spPr bwMode="auto">
          <a:xfrm>
            <a:off x="533400" y="1752600"/>
            <a:ext cx="8866188" cy="2990850"/>
          </a:xfrm>
          <a:prstGeom prst="rect">
            <a:avLst/>
          </a:prstGeom>
          <a:noFill/>
          <a:ln w="9525">
            <a:noFill/>
            <a:miter lim="800000"/>
            <a:headEnd/>
            <a:tailEnd/>
          </a:ln>
        </p:spPr>
        <p:txBody>
          <a:bodyPr>
            <a:spAutoFit/>
          </a:bodyPr>
          <a:lstStyle/>
          <a:p>
            <a:r>
              <a:rPr lang="en-US" sz="2800" b="1"/>
              <a:t>Identity</a:t>
            </a:r>
            <a:r>
              <a:rPr lang="en-US" b="1"/>
              <a:t> = girl/boy + daughter/son + sister/brother +</a:t>
            </a:r>
          </a:p>
          <a:p>
            <a:endParaRPr lang="en-US" b="1"/>
          </a:p>
          <a:p>
            <a:r>
              <a:rPr lang="en-US" b="1"/>
              <a:t>Cousin + niece/nephew + grandchild + citizen + Indian +</a:t>
            </a:r>
          </a:p>
          <a:p>
            <a:endParaRPr lang="en-US" b="1"/>
          </a:p>
          <a:p>
            <a:r>
              <a:rPr lang="en-US" b="1"/>
              <a:t>Bengali + hilsa rather than ruhi liker + nature watcher +</a:t>
            </a:r>
          </a:p>
          <a:p>
            <a:endParaRPr lang="en-US" b="1"/>
          </a:p>
          <a:p>
            <a:r>
              <a:rPr lang="en-US" b="1"/>
              <a:t>Sportsperson + music lover + singer + aggression hater +</a:t>
            </a:r>
          </a:p>
          <a:p>
            <a:endParaRPr lang="en-US" b="1"/>
          </a:p>
          <a:p>
            <a:r>
              <a:rPr lang="en-US" b="1"/>
              <a:t>Discodancer + helper + STUDENT +…+…+…</a:t>
            </a:r>
          </a:p>
          <a:p>
            <a:endParaRPr lang="en-US" b="1"/>
          </a:p>
        </p:txBody>
      </p:sp>
      <p:sp>
        <p:nvSpPr>
          <p:cNvPr id="67590" name="Text Box 6"/>
          <p:cNvSpPr txBox="1">
            <a:spLocks noChangeArrowheads="1"/>
          </p:cNvSpPr>
          <p:nvPr/>
        </p:nvSpPr>
        <p:spPr bwMode="auto">
          <a:xfrm>
            <a:off x="1812925" y="5334000"/>
            <a:ext cx="6873875" cy="731838"/>
          </a:xfrm>
          <a:prstGeom prst="rect">
            <a:avLst/>
          </a:prstGeom>
          <a:noFill/>
          <a:ln w="9525">
            <a:noFill/>
            <a:miter lim="800000"/>
            <a:headEnd/>
            <a:tailEnd/>
          </a:ln>
        </p:spPr>
        <p:txBody>
          <a:bodyPr>
            <a:spAutoFit/>
          </a:bodyPr>
          <a:lstStyle/>
          <a:p>
            <a:r>
              <a:rPr lang="en-US"/>
              <a:t>…</a:t>
            </a:r>
            <a:r>
              <a:rPr lang="en-US" b="1"/>
              <a:t>I am neither very gifted or intelligent,</a:t>
            </a:r>
          </a:p>
          <a:p>
            <a:r>
              <a:rPr lang="en-US" b="1"/>
              <a:t>Only very </a:t>
            </a:r>
            <a:r>
              <a:rPr lang="en-US" sz="2400" b="1"/>
              <a:t>curious</a:t>
            </a:r>
            <a:r>
              <a:rPr lang="en-US" b="1"/>
              <a:t> !!!</a:t>
            </a:r>
          </a:p>
        </p:txBody>
      </p:sp>
      <p:sp>
        <p:nvSpPr>
          <p:cNvPr id="25605" name="Line 7"/>
          <p:cNvSpPr>
            <a:spLocks noChangeShapeType="1"/>
          </p:cNvSpPr>
          <p:nvPr/>
        </p:nvSpPr>
        <p:spPr bwMode="auto">
          <a:xfrm flipV="1">
            <a:off x="2438400" y="914400"/>
            <a:ext cx="5943600" cy="685800"/>
          </a:xfrm>
          <a:prstGeom prst="line">
            <a:avLst/>
          </a:prstGeom>
          <a:noFill/>
          <a:ln w="9525">
            <a:solidFill>
              <a:schemeClr val="tx1"/>
            </a:solidFill>
            <a:round/>
            <a:headEnd/>
            <a:tailEnd/>
          </a:ln>
        </p:spPr>
        <p:txBody>
          <a:bodyPr/>
          <a:lstStyle/>
          <a:p>
            <a:endParaRPr lang="en-IN"/>
          </a:p>
        </p:txBody>
      </p:sp>
      <p:sp>
        <p:nvSpPr>
          <p:cNvPr id="25606" name="Line 8"/>
          <p:cNvSpPr>
            <a:spLocks noChangeShapeType="1"/>
          </p:cNvSpPr>
          <p:nvPr/>
        </p:nvSpPr>
        <p:spPr bwMode="auto">
          <a:xfrm>
            <a:off x="1371600" y="4648200"/>
            <a:ext cx="6781800" cy="838200"/>
          </a:xfrm>
          <a:prstGeom prst="line">
            <a:avLst/>
          </a:prstGeom>
          <a:noFill/>
          <a:ln w="9525">
            <a:solidFill>
              <a:schemeClr val="tx1"/>
            </a:solidFill>
            <a:round/>
            <a:headEnd/>
            <a:tailEnd/>
          </a:ln>
        </p:spPr>
        <p:txBody>
          <a:bodyPr/>
          <a:lstStyle/>
          <a:p>
            <a:endParaRPr lang="en-IN"/>
          </a:p>
        </p:txBody>
      </p:sp>
      <p:sp>
        <p:nvSpPr>
          <p:cNvPr id="25607" name="Line 9"/>
          <p:cNvSpPr>
            <a:spLocks noChangeShapeType="1"/>
          </p:cNvSpPr>
          <p:nvPr/>
        </p:nvSpPr>
        <p:spPr bwMode="auto">
          <a:xfrm>
            <a:off x="457200" y="838200"/>
            <a:ext cx="2667000" cy="838200"/>
          </a:xfrm>
          <a:prstGeom prst="line">
            <a:avLst/>
          </a:prstGeom>
          <a:noFill/>
          <a:ln w="9525">
            <a:solidFill>
              <a:schemeClr val="tx1"/>
            </a:solidFill>
            <a:round/>
            <a:headEnd/>
            <a:tailEnd/>
          </a:ln>
        </p:spPr>
        <p:txBody>
          <a:bodyPr/>
          <a:lstStyle/>
          <a:p>
            <a:endParaRPr lang="en-IN"/>
          </a:p>
        </p:txBody>
      </p:sp>
      <p:sp>
        <p:nvSpPr>
          <p:cNvPr id="25608" name="Line 10"/>
          <p:cNvSpPr>
            <a:spLocks noChangeShapeType="1"/>
          </p:cNvSpPr>
          <p:nvPr/>
        </p:nvSpPr>
        <p:spPr bwMode="auto">
          <a:xfrm flipH="1">
            <a:off x="228600" y="4648200"/>
            <a:ext cx="1981200" cy="762000"/>
          </a:xfrm>
          <a:prstGeom prst="line">
            <a:avLst/>
          </a:prstGeom>
          <a:noFill/>
          <a:ln w="9525">
            <a:solidFill>
              <a:schemeClr val="tx1"/>
            </a:solidFill>
            <a:round/>
            <a:headEnd/>
            <a:tailEn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p:bldP spid="67589" grpId="0"/>
      <p:bldP spid="6759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584176"/>
          </a:xfrm>
        </p:spPr>
        <p:txBody>
          <a:bodyPr>
            <a:normAutofit/>
          </a:bodyPr>
          <a:lstStyle/>
          <a:p>
            <a:pPr algn="l"/>
            <a:r>
              <a:rPr lang="en-IN" b="1" dirty="0" smtClean="0"/>
              <a:t>Identifying Attention Deficiency Hyperactive Disorder (ADHD)</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36</a:t>
            </a:fld>
            <a:endParaRPr lang="en-IN"/>
          </a:p>
        </p:txBody>
      </p:sp>
      <p:sp>
        <p:nvSpPr>
          <p:cNvPr id="4" name="Content Placeholder 3"/>
          <p:cNvSpPr>
            <a:spLocks noGrp="1"/>
          </p:cNvSpPr>
          <p:nvPr>
            <p:ph sz="quarter" idx="1"/>
          </p:nvPr>
        </p:nvSpPr>
        <p:spPr>
          <a:xfrm>
            <a:off x="251520" y="2060848"/>
            <a:ext cx="8435280" cy="3958952"/>
          </a:xfrm>
        </p:spPr>
        <p:txBody>
          <a:bodyPr>
            <a:normAutofit fontScale="85000" lnSpcReduction="2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 xmlns:p14="http://schemas.microsoft.com/office/powerpoint/2010/main" val="3692218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37</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a:t>
            </a:r>
            <a:r>
              <a:rPr lang="en-IN" dirty="0" smtClean="0"/>
              <a:t>rule-based games or </a:t>
            </a:r>
            <a:r>
              <a:rPr lang="en-IN" dirty="0"/>
              <a:t>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p>
          <a:p>
            <a:r>
              <a:rPr lang="en-IN" dirty="0" smtClean="0"/>
              <a:t>Impaired social judgement/ hasty decisions without due thought (older children).</a:t>
            </a:r>
            <a:endParaRPr lang="en-IN" dirty="0"/>
          </a:p>
          <a:p>
            <a:pPr marL="0" indent="0">
              <a:buNone/>
            </a:pPr>
            <a:endParaRPr lang="en-IN" dirty="0"/>
          </a:p>
        </p:txBody>
      </p:sp>
    </p:spTree>
    <p:extLst>
      <p:ext uri="{BB962C8B-B14F-4D97-AF65-F5344CB8AC3E}">
        <p14:creationId xmlns="" xmlns:p14="http://schemas.microsoft.com/office/powerpoint/2010/main" val="8542795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Distinguishing between Mild Global Intellectual Disability and Specific Learning Disability</a:t>
            </a:r>
            <a:endParaRPr lang="en-IN" b="1"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IN" dirty="0" smtClean="0"/>
              <a:t>Child cannot read and write and also finds it difficult to comprehend/ communicate and has difficulty performing other developmental tasks. Child also has limited social intelligence.</a:t>
            </a:r>
          </a:p>
          <a:p>
            <a:pPr marL="0" indent="0" algn="ctr">
              <a:buNone/>
            </a:pPr>
            <a:r>
              <a:rPr lang="en-IN" b="1" dirty="0" smtClean="0"/>
              <a:t>versus</a:t>
            </a:r>
          </a:p>
          <a:p>
            <a:r>
              <a:rPr lang="en-IN" dirty="0" smtClean="0"/>
              <a:t>Child cannot read and write but comprehends instructions, communicates well verbally and performs all other developmental tasks/ activities. Child has normal social intelligence.</a:t>
            </a:r>
          </a:p>
          <a:p>
            <a:endParaRPr lang="en-IN" dirty="0"/>
          </a:p>
        </p:txBody>
      </p:sp>
    </p:spTree>
    <p:extLst>
      <p:ext uri="{BB962C8B-B14F-4D97-AF65-F5344CB8AC3E}">
        <p14:creationId xmlns="" xmlns:p14="http://schemas.microsoft.com/office/powerpoint/2010/main" val="4039412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715436" cy="6143668"/>
          </a:xfrm>
        </p:spPr>
        <p:txBody>
          <a:bodyPr>
            <a:normAutofit fontScale="85000" lnSpcReduction="10000"/>
          </a:bodyPr>
          <a:lstStyle/>
          <a:p>
            <a:pPr>
              <a:buNone/>
            </a:pPr>
            <a:r>
              <a:rPr lang="en-IN" dirty="0" smtClean="0"/>
              <a:t>Ask the teacher:</a:t>
            </a:r>
          </a:p>
          <a:p>
            <a:r>
              <a:rPr lang="en-IN" dirty="0" smtClean="0"/>
              <a:t>Other than reading and writing, are the child’s behaviours and abilities like that of other children her age?</a:t>
            </a:r>
          </a:p>
          <a:p>
            <a:r>
              <a:rPr lang="en-IN" dirty="0" smtClean="0"/>
              <a:t>Does the child seem slower to respond/ more dull than other children in all school/ class activities?</a:t>
            </a:r>
          </a:p>
          <a:p>
            <a:r>
              <a:rPr lang="en-IN" dirty="0" smtClean="0"/>
              <a:t>Are the child’s oral skills much higher than her reading/written skills? </a:t>
            </a:r>
          </a:p>
          <a:p>
            <a:pPr>
              <a:buNone/>
            </a:pPr>
            <a:r>
              <a:rPr lang="en-IN" dirty="0" smtClean="0"/>
              <a:t>Ask the child some questions to test her general intelligence:</a:t>
            </a:r>
          </a:p>
          <a:p>
            <a:r>
              <a:rPr lang="en-IN" dirty="0" smtClean="0"/>
              <a:t>What was the last film you saw? Tell me what the story was.</a:t>
            </a:r>
          </a:p>
          <a:p>
            <a:r>
              <a:rPr lang="en-IN" dirty="0" smtClean="0"/>
              <a:t>What is your best subject? What was the last lesson about?</a:t>
            </a:r>
          </a:p>
          <a:p>
            <a:r>
              <a:rPr lang="en-IN" dirty="0" smtClean="0"/>
              <a:t>For what kind of illnesses do people go to hospitals?</a:t>
            </a:r>
          </a:p>
          <a:p>
            <a:r>
              <a:rPr lang="en-IN" dirty="0" smtClean="0"/>
              <a:t>What kind of work does your father/ mother do? (Details?)</a:t>
            </a:r>
          </a:p>
          <a:p>
            <a:endParaRPr lang="en-IN" dirty="0" smtClean="0"/>
          </a:p>
          <a:p>
            <a:pPr>
              <a:buNone/>
            </a:pPr>
            <a:endParaRPr lang="en-IN" dirty="0" smtClean="0"/>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6712"/>
          </a:xfrm>
        </p:spPr>
        <p:txBody>
          <a:bodyPr/>
          <a:lstStyle/>
          <a:p>
            <a:pPr algn="l"/>
            <a:r>
              <a:rPr lang="en-IN" b="1" dirty="0" smtClean="0"/>
              <a:t>Language Development</a:t>
            </a:r>
            <a:endParaRPr lang="en-IN"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952182786"/>
              </p:ext>
            </p:extLst>
          </p:nvPr>
        </p:nvGraphicFramePr>
        <p:xfrm>
          <a:off x="251520" y="836713"/>
          <a:ext cx="8784976" cy="5576181"/>
        </p:xfrm>
        <a:graphic>
          <a:graphicData uri="http://schemas.openxmlformats.org/drawingml/2006/table">
            <a:tbl>
              <a:tblPr firstRow="1" bandRow="1">
                <a:tableStyleId>{5C22544A-7EE6-4342-B048-85BDC9FD1C3A}</a:tableStyleId>
              </a:tblPr>
              <a:tblGrid>
                <a:gridCol w="4392488"/>
                <a:gridCol w="4392488"/>
              </a:tblGrid>
              <a:tr h="532305">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24609">
                <a:tc>
                  <a:txBody>
                    <a:bodyPr/>
                    <a:lstStyle/>
                    <a:p>
                      <a:pPr marL="0" indent="0">
                        <a:buNone/>
                      </a:pPr>
                      <a:r>
                        <a:rPr lang="en-IN" u="sng" dirty="0" smtClean="0"/>
                        <a:t>0 to 6 years:</a:t>
                      </a:r>
                    </a:p>
                    <a:p>
                      <a:r>
                        <a:rPr lang="en-IN" dirty="0" smtClean="0"/>
                        <a:t>Increase fund of words.</a:t>
                      </a:r>
                    </a:p>
                    <a:p>
                      <a:r>
                        <a:rPr lang="en-IN" dirty="0" smtClean="0"/>
                        <a:t>Ability to construct short sentences.</a:t>
                      </a:r>
                    </a:p>
                    <a:p>
                      <a:r>
                        <a:rPr lang="en-IN" dirty="0" smtClean="0"/>
                        <a:t>Express needs.</a:t>
                      </a:r>
                    </a:p>
                    <a:p>
                      <a:r>
                        <a:rPr lang="en-IN" dirty="0" smtClean="0"/>
                        <a:t>Ability to describe.</a:t>
                      </a:r>
                    </a:p>
                    <a:p>
                      <a:endParaRPr lang="en-IN" dirty="0"/>
                    </a:p>
                  </a:txBody>
                  <a:tcPr/>
                </a:tc>
                <a:tc>
                  <a:txBody>
                    <a:bodyPr/>
                    <a:lstStyle/>
                    <a:p>
                      <a:r>
                        <a:rPr lang="en-IN" dirty="0" smtClean="0"/>
                        <a:t>Naming and pointing games</a:t>
                      </a:r>
                    </a:p>
                    <a:p>
                      <a:r>
                        <a:rPr lang="en-IN" dirty="0" smtClean="0"/>
                        <a:t>Story telling</a:t>
                      </a:r>
                    </a:p>
                    <a:p>
                      <a:r>
                        <a:rPr lang="en-IN" dirty="0" smtClean="0"/>
                        <a:t>Phone games</a:t>
                      </a:r>
                    </a:p>
                    <a:p>
                      <a:r>
                        <a:rPr lang="en-IN" dirty="0" smtClean="0"/>
                        <a:t>Describing games (using pictures or real life observations/events or television clips)</a:t>
                      </a:r>
                    </a:p>
                    <a:p>
                      <a:r>
                        <a:rPr lang="en-IN" dirty="0" smtClean="0"/>
                        <a:t>Concept book/ flash cards</a:t>
                      </a:r>
                    </a:p>
                    <a:p>
                      <a:endParaRPr lang="en-IN" dirty="0"/>
                    </a:p>
                  </a:txBody>
                  <a:tcPr/>
                </a:tc>
              </a:tr>
              <a:tr h="1463565">
                <a:tc>
                  <a:txBody>
                    <a:bodyPr/>
                    <a:lstStyle/>
                    <a:p>
                      <a:pPr marL="0" indent="0">
                        <a:buNone/>
                      </a:pPr>
                      <a:r>
                        <a:rPr lang="en-IN" u="sng" dirty="0" smtClean="0"/>
                        <a:t>7 to 12 years:</a:t>
                      </a:r>
                    </a:p>
                    <a:p>
                      <a:r>
                        <a:rPr lang="en-IN" dirty="0" smtClean="0"/>
                        <a:t>Language used for higher levels of communication—to report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Ability to communicate needs and experiences.</a:t>
                      </a:r>
                    </a:p>
                  </a:txBody>
                  <a:tcPr/>
                </a:tc>
                <a:tc>
                  <a:txBody>
                    <a:bodyPr/>
                    <a:lstStyle/>
                    <a:p>
                      <a:r>
                        <a:rPr lang="en-IN" dirty="0" smtClean="0"/>
                        <a:t>Opportunities to describe, to be heard, to share experiences.</a:t>
                      </a:r>
                    </a:p>
                    <a:p>
                      <a:r>
                        <a:rPr lang="en-IN" dirty="0" smtClean="0"/>
                        <a:t>Freedom to communicate needs.</a:t>
                      </a:r>
                      <a:endParaRPr lang="en-IN" dirty="0"/>
                    </a:p>
                  </a:txBody>
                  <a:tcPr/>
                </a:tc>
              </a:tr>
              <a:tr h="125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u="sng" dirty="0" smtClean="0"/>
                        <a:t>13 to 18 years:</a:t>
                      </a:r>
                    </a:p>
                    <a:p>
                      <a:r>
                        <a:rPr lang="en-IN" dirty="0" smtClean="0"/>
                        <a:t>Language used for complex</a:t>
                      </a:r>
                      <a:r>
                        <a:rPr lang="en-IN" baseline="0" dirty="0" smtClean="0"/>
                        <a:t> social transactions, incl. life skills like refusal skills/ assertive skills/ negotiation.</a:t>
                      </a:r>
                      <a:endParaRPr lang="en-IN" dirty="0"/>
                    </a:p>
                  </a:txBody>
                  <a:tcPr/>
                </a:tc>
                <a:tc>
                  <a:txBody>
                    <a:bodyPr/>
                    <a:lstStyle/>
                    <a:p>
                      <a:r>
                        <a:rPr lang="en-IN" dirty="0" smtClean="0"/>
                        <a:t>To process complex feelings and relationship dynamics.</a:t>
                      </a:r>
                    </a:p>
                    <a:p>
                      <a:r>
                        <a:rPr lang="en-IN" dirty="0" smtClean="0"/>
                        <a:t>To articulate opinions and choices.</a:t>
                      </a:r>
                      <a:endParaRPr lang="en-IN" dirty="0"/>
                    </a:p>
                  </a:txBody>
                  <a:tcPr/>
                </a:tc>
              </a:tr>
            </a:tbl>
          </a:graphicData>
        </a:graphic>
      </p:graphicFrame>
    </p:spTree>
    <p:extLst>
      <p:ext uri="{BB962C8B-B14F-4D97-AF65-F5344CB8AC3E}">
        <p14:creationId xmlns="" xmlns:p14="http://schemas.microsoft.com/office/powerpoint/2010/main" val="6736441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929718" cy="1143000"/>
          </a:xfrm>
        </p:spPr>
        <p:txBody>
          <a:bodyPr>
            <a:normAutofit fontScale="90000"/>
          </a:bodyPr>
          <a:lstStyle/>
          <a:p>
            <a:r>
              <a:rPr lang="en-IN" dirty="0" smtClean="0"/>
              <a:t>How to Tell When Learning Problems are due to Emotional Issues</a:t>
            </a:r>
            <a:endParaRPr lang="en-IN" dirty="0"/>
          </a:p>
        </p:txBody>
      </p:sp>
      <p:sp>
        <p:nvSpPr>
          <p:cNvPr id="3" name="Content Placeholder 2"/>
          <p:cNvSpPr>
            <a:spLocks noGrp="1"/>
          </p:cNvSpPr>
          <p:nvPr>
            <p:ph idx="1"/>
          </p:nvPr>
        </p:nvSpPr>
        <p:spPr>
          <a:xfrm>
            <a:off x="214282" y="1357298"/>
            <a:ext cx="8715436" cy="5286412"/>
          </a:xfrm>
        </p:spPr>
        <p:txBody>
          <a:bodyPr/>
          <a:lstStyle/>
          <a:p>
            <a:r>
              <a:rPr lang="en-IN" dirty="0" smtClean="0"/>
              <a:t>When the learning problems are of recent onset.</a:t>
            </a:r>
          </a:p>
          <a:p>
            <a:r>
              <a:rPr lang="en-IN" dirty="0" smtClean="0"/>
              <a:t>When the school system is aware an event has occurred in the child’s life (life change/ trauma).</a:t>
            </a:r>
          </a:p>
          <a:p>
            <a:r>
              <a:rPr lang="en-IN" dirty="0" smtClean="0"/>
              <a:t>There is disclosure of emotional issues.</a:t>
            </a:r>
          </a:p>
          <a:p>
            <a:r>
              <a:rPr lang="en-IN" dirty="0" smtClean="0"/>
              <a:t>There are </a:t>
            </a:r>
            <a:r>
              <a:rPr lang="en-IN" dirty="0" err="1" smtClean="0"/>
              <a:t>behavioral</a:t>
            </a:r>
            <a:r>
              <a:rPr lang="en-IN" dirty="0" smtClean="0"/>
              <a:t> indicators such as withdrawal, weepiness, anxiety.</a:t>
            </a:r>
          </a:p>
          <a:p>
            <a:r>
              <a:rPr lang="en-IN" dirty="0" smtClean="0"/>
              <a:t>In a better state of well-being, the child is able to perform well (variability in performance).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Studies</a:t>
            </a:r>
            <a:endParaRPr lang="en-IN" dirty="0"/>
          </a:p>
        </p:txBody>
      </p:sp>
      <p:sp>
        <p:nvSpPr>
          <p:cNvPr id="3" name="Content Placeholder 2"/>
          <p:cNvSpPr>
            <a:spLocks noGrp="1"/>
          </p:cNvSpPr>
          <p:nvPr>
            <p:ph idx="1"/>
          </p:nvPr>
        </p:nvSpPr>
        <p:spPr/>
        <p:txBody>
          <a:bodyPr/>
          <a:lstStyle/>
          <a:p>
            <a:pPr>
              <a:buNone/>
            </a:pPr>
            <a:r>
              <a:rPr lang="en-IN" b="1" dirty="0" smtClean="0"/>
              <a:t>Case 1: </a:t>
            </a:r>
          </a:p>
          <a:p>
            <a:r>
              <a:rPr lang="en-IN" dirty="0" err="1" smtClean="0"/>
              <a:t>Roshan</a:t>
            </a:r>
            <a:r>
              <a:rPr lang="en-IN" dirty="0" smtClean="0"/>
              <a:t> is 8 years old. His teachers say that he comprehends everything and he is very bright. However, he is never on his seat. Other children complain that he disturbs/ bothers them. But his academic performance is average.</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buNone/>
            </a:pPr>
            <a:r>
              <a:rPr lang="en-IN" dirty="0" smtClean="0"/>
              <a:t>Case 2:</a:t>
            </a:r>
          </a:p>
          <a:p>
            <a:pPr>
              <a:buNone/>
            </a:pPr>
            <a:r>
              <a:rPr lang="en-IN" dirty="0" err="1" smtClean="0"/>
              <a:t>Dakshayani</a:t>
            </a:r>
            <a:r>
              <a:rPr lang="en-IN" dirty="0" smtClean="0"/>
              <a:t> is 11 years old. She has recently shifted to this school and does not seem to grasp what is taught in class. During lunch break, she is found to be by herself. She does not seem to understand where different amenities in the school are. During the games period, she does not comprehend the rules of the game and prefers to play with younger children.</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buNone/>
            </a:pPr>
            <a:r>
              <a:rPr lang="en-IN" dirty="0" smtClean="0"/>
              <a:t>Case 3: </a:t>
            </a:r>
          </a:p>
          <a:p>
            <a:pPr>
              <a:buNone/>
            </a:pPr>
            <a:r>
              <a:rPr lang="en-IN" dirty="0" smtClean="0"/>
              <a:t>Ayesha is 9 years old. She has a speech articulation problem. Her family says that she comprehends everything and participates in activities in school and home but that she cries easily, and that she is easily scared. She had writing problems until 2 years ago…but now she is able to write.</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buNone/>
            </a:pPr>
            <a:r>
              <a:rPr lang="en-IN" dirty="0" smtClean="0"/>
              <a:t>Case 4:</a:t>
            </a:r>
          </a:p>
          <a:p>
            <a:pPr>
              <a:buNone/>
            </a:pPr>
            <a:r>
              <a:rPr lang="en-IN" dirty="0" err="1" smtClean="0"/>
              <a:t>Govir</a:t>
            </a:r>
            <a:r>
              <a:rPr lang="en-IN" dirty="0" smtClean="0"/>
              <a:t> is 15 years old. He is to take his SSLC exam soon. He has managed to pass 9</a:t>
            </a:r>
            <a:r>
              <a:rPr lang="en-IN" baseline="30000" dirty="0" smtClean="0"/>
              <a:t>th</a:t>
            </a:r>
            <a:r>
              <a:rPr lang="en-IN" dirty="0" smtClean="0"/>
              <a:t> standard but his teachers says that he has struggled to do so. Both parents and teachers say that his general knowledge are good. They also say that he is an exceedingly anxious child, often silent and unsure </a:t>
            </a:r>
            <a:r>
              <a:rPr lang="en-IN" smtClean="0"/>
              <a:t>of himself.</a:t>
            </a:r>
            <a:endParaRPr lang="en-IN" dirty="0" smtClean="0"/>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pPr algn="l"/>
            <a:r>
              <a:rPr lang="en-IN" b="1" dirty="0" smtClean="0"/>
              <a:t>Social Development</a:t>
            </a:r>
            <a:endParaRPr lang="en-IN"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63094192"/>
              </p:ext>
            </p:extLst>
          </p:nvPr>
        </p:nvGraphicFramePr>
        <p:xfrm>
          <a:off x="108381" y="620689"/>
          <a:ext cx="9036496" cy="5843755"/>
        </p:xfrm>
        <a:graphic>
          <a:graphicData uri="http://schemas.openxmlformats.org/drawingml/2006/table">
            <a:tbl>
              <a:tblPr firstRow="1" bandRow="1">
                <a:tableStyleId>{5C22544A-7EE6-4342-B048-85BDC9FD1C3A}</a:tableStyleId>
              </a:tblPr>
              <a:tblGrid>
                <a:gridCol w="4463619"/>
                <a:gridCol w="4572877"/>
              </a:tblGrid>
              <a:tr h="395368">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1908015">
                <a:tc>
                  <a:txBody>
                    <a:bodyPr/>
                    <a:lstStyle/>
                    <a:p>
                      <a:pPr marL="0" indent="0">
                        <a:buNone/>
                      </a:pPr>
                      <a:r>
                        <a:rPr lang="en-IN" sz="1600" u="sng" dirty="0" smtClean="0"/>
                        <a:t>0 to 5 years</a:t>
                      </a:r>
                    </a:p>
                    <a:p>
                      <a:r>
                        <a:rPr lang="en-IN" sz="1600" dirty="0" smtClean="0"/>
                        <a:t>Recognizing familiar people</a:t>
                      </a:r>
                    </a:p>
                    <a:p>
                      <a:r>
                        <a:rPr lang="en-IN" sz="1600" dirty="0" smtClean="0"/>
                        <a:t>Understanding rules of play</a:t>
                      </a:r>
                    </a:p>
                    <a:p>
                      <a:r>
                        <a:rPr lang="en-IN" sz="1600" dirty="0" smtClean="0"/>
                        <a:t>Peer interaction</a:t>
                      </a:r>
                    </a:p>
                    <a:p>
                      <a:r>
                        <a:rPr lang="en-IN" sz="1600" dirty="0" smtClean="0"/>
                        <a:t>Understanding of spaces (and what happens there)</a:t>
                      </a:r>
                    </a:p>
                    <a:p>
                      <a:r>
                        <a:rPr lang="en-IN" sz="1600" dirty="0" smtClean="0"/>
                        <a:t>Understanding of sequences and routines</a:t>
                      </a:r>
                      <a:endParaRPr lang="en-IN" sz="1600" dirty="0"/>
                    </a:p>
                  </a:txBody>
                  <a:tcPr/>
                </a:tc>
                <a:tc>
                  <a:txBody>
                    <a:bodyPr/>
                    <a:lstStyle/>
                    <a:p>
                      <a:r>
                        <a:rPr lang="en-IN" sz="1600" dirty="0" smtClean="0"/>
                        <a:t>Simple rule-based games</a:t>
                      </a:r>
                    </a:p>
                    <a:p>
                      <a:r>
                        <a:rPr lang="en-IN" sz="1600" dirty="0" smtClean="0"/>
                        <a:t>Naming and pointing familiar people</a:t>
                      </a:r>
                    </a:p>
                    <a:p>
                      <a:r>
                        <a:rPr lang="en-IN" sz="1600" dirty="0" smtClean="0"/>
                        <a:t>Naming and pointing familiar spaces/ places where child goes + discussion about what is done there</a:t>
                      </a:r>
                    </a:p>
                    <a:p>
                      <a:r>
                        <a:rPr lang="en-IN" sz="1600" dirty="0" smtClean="0"/>
                        <a:t>Supervised peer interaction, group play, cooperative play (exposure to playgrounds/ play spaces)</a:t>
                      </a:r>
                    </a:p>
                    <a:p>
                      <a:r>
                        <a:rPr lang="en-IN" sz="1600" dirty="0" smtClean="0"/>
                        <a:t>Use of pictures to explain day’s routine/ sequencing</a:t>
                      </a:r>
                    </a:p>
                    <a:p>
                      <a:endParaRPr lang="en-IN" sz="1600" dirty="0"/>
                    </a:p>
                  </a:txBody>
                  <a:tcPr/>
                </a:tc>
              </a:tr>
              <a:tr h="1555895">
                <a:tc>
                  <a:txBody>
                    <a:bodyPr/>
                    <a:lstStyle/>
                    <a:p>
                      <a:pPr marL="0" indent="0">
                        <a:buNone/>
                      </a:pPr>
                      <a:r>
                        <a:rPr lang="en-IN" sz="1600" u="sng" dirty="0" smtClean="0"/>
                        <a:t>7 to 12 years</a:t>
                      </a:r>
                    </a:p>
                    <a:p>
                      <a:pPr marL="0" indent="0">
                        <a:buNone/>
                      </a:pPr>
                      <a:r>
                        <a:rPr lang="en-IN" sz="1600" dirty="0" smtClean="0"/>
                        <a:t>Development of gender identity</a:t>
                      </a:r>
                    </a:p>
                    <a:p>
                      <a:pPr marL="0" indent="0">
                        <a:buNone/>
                      </a:pPr>
                      <a:r>
                        <a:rPr lang="en-IN" sz="1600" dirty="0" smtClean="0"/>
                        <a:t>Pretend/ imaginative play, group play</a:t>
                      </a:r>
                    </a:p>
                    <a:p>
                      <a:pPr marL="0" indent="0">
                        <a:buNone/>
                      </a:pPr>
                      <a:r>
                        <a:rPr lang="en-IN" sz="1600" dirty="0" smtClean="0"/>
                        <a:t>Same sex/ peer-group play</a:t>
                      </a:r>
                    </a:p>
                  </a:txBody>
                  <a:tcPr/>
                </a:tc>
                <a:tc>
                  <a:txBody>
                    <a:bodyPr/>
                    <a:lstStyle/>
                    <a:p>
                      <a:r>
                        <a:rPr lang="en-IN" sz="1600" dirty="0" smtClean="0"/>
                        <a:t>Opportunities for peer group play, forming friendships,</a:t>
                      </a:r>
                    </a:p>
                    <a:p>
                      <a:r>
                        <a:rPr lang="en-IN" sz="1600" dirty="0" smtClean="0"/>
                        <a:t>Comfort/ security—sense of belonging to peer group/ school/ family</a:t>
                      </a:r>
                    </a:p>
                    <a:p>
                      <a:r>
                        <a:rPr lang="en-IN" sz="1600" dirty="0" smtClean="0"/>
                        <a:t>Affirmative sense of identity</a:t>
                      </a:r>
                      <a:endParaRPr lang="en-IN" sz="1600" dirty="0"/>
                    </a:p>
                  </a:txBody>
                  <a:tcPr/>
                </a:tc>
              </a:tr>
              <a:tr h="1849460">
                <a:tc>
                  <a:txBody>
                    <a:bodyPr/>
                    <a:lstStyle/>
                    <a:p>
                      <a:pPr marL="0" indent="0">
                        <a:buNone/>
                      </a:pPr>
                      <a:r>
                        <a:rPr lang="en-IN" sz="1600" u="sng" dirty="0" smtClean="0"/>
                        <a:t>13 to 18 years</a:t>
                      </a:r>
                    </a:p>
                    <a:p>
                      <a:pPr marL="0" indent="0">
                        <a:buNone/>
                      </a:pPr>
                      <a:r>
                        <a:rPr lang="en-IN" sz="1600" dirty="0" smtClean="0"/>
                        <a:t>Development of sexual interests/ orientation.</a:t>
                      </a:r>
                    </a:p>
                    <a:p>
                      <a:pPr marL="0" indent="0">
                        <a:buNone/>
                      </a:pPr>
                      <a:r>
                        <a:rPr lang="en-IN" sz="1600" dirty="0" smtClean="0"/>
                        <a:t>Peer group interactions all important. (need to ‘fit in’).</a:t>
                      </a:r>
                    </a:p>
                    <a:p>
                      <a:pPr marL="0" indent="0">
                        <a:buNone/>
                      </a:pPr>
                      <a:r>
                        <a:rPr lang="en-IN" sz="1600" dirty="0" smtClean="0"/>
                        <a:t>Self-identity/ individuality.</a:t>
                      </a:r>
                    </a:p>
                    <a:p>
                      <a:pPr marL="0" indent="0">
                        <a:buNone/>
                      </a:pPr>
                      <a:r>
                        <a:rPr lang="en-IN" sz="1600" dirty="0" smtClean="0"/>
                        <a:t>Questioning parental/ adult authority.</a:t>
                      </a:r>
                    </a:p>
                  </a:txBody>
                  <a:tcPr/>
                </a:tc>
                <a:tc>
                  <a:txBody>
                    <a:bodyPr/>
                    <a:lstStyle/>
                    <a:p>
                      <a:r>
                        <a:rPr lang="en-IN" sz="1600" b="0" i="0" kern="1200" dirty="0" smtClean="0">
                          <a:solidFill>
                            <a:schemeClr val="dk1"/>
                          </a:solidFill>
                          <a:effectLst/>
                          <a:latin typeface="+mn-lt"/>
                          <a:ea typeface="+mn-ea"/>
                          <a:cs typeface="+mn-cs"/>
                        </a:rPr>
                        <a:t>Rules and healthy boundaries, along with opportunities to practice independent decision-making skills.</a:t>
                      </a:r>
                    </a:p>
                    <a:p>
                      <a:r>
                        <a:rPr lang="en-IN" sz="1600" b="0" i="0" kern="1200" dirty="0" smtClean="0">
                          <a:solidFill>
                            <a:schemeClr val="dk1"/>
                          </a:solidFill>
                          <a:effectLst/>
                          <a:latin typeface="+mn-lt"/>
                          <a:ea typeface="+mn-ea"/>
                          <a:cs typeface="+mn-cs"/>
                        </a:rPr>
                        <a:t>Relationship satisfaction.</a:t>
                      </a:r>
                    </a:p>
                    <a:p>
                      <a:r>
                        <a:rPr lang="en-IN" sz="1600" b="0" i="0" kern="1200" dirty="0" smtClean="0">
                          <a:solidFill>
                            <a:schemeClr val="dk1"/>
                          </a:solidFill>
                          <a:effectLst/>
                          <a:latin typeface="+mn-lt"/>
                          <a:ea typeface="+mn-ea"/>
                          <a:cs typeface="+mn-cs"/>
                        </a:rPr>
                        <a:t>Clarity</a:t>
                      </a:r>
                      <a:r>
                        <a:rPr lang="en-IN" sz="1600" b="0" i="0" kern="1200" baseline="0" dirty="0" smtClean="0">
                          <a:solidFill>
                            <a:schemeClr val="dk1"/>
                          </a:solidFill>
                          <a:effectLst/>
                          <a:latin typeface="+mn-lt"/>
                          <a:ea typeface="+mn-ea"/>
                          <a:cs typeface="+mn-cs"/>
                        </a:rPr>
                        <a:t> on future orientation</a:t>
                      </a:r>
                      <a:endParaRPr lang="en-IN" sz="1600" dirty="0"/>
                    </a:p>
                  </a:txBody>
                  <a:tcPr/>
                </a:tc>
              </a:tr>
            </a:tbl>
          </a:graphicData>
        </a:graphic>
      </p:graphicFrame>
    </p:spTree>
    <p:extLst>
      <p:ext uri="{BB962C8B-B14F-4D97-AF65-F5344CB8AC3E}">
        <p14:creationId xmlns="" xmlns:p14="http://schemas.microsoft.com/office/powerpoint/2010/main" val="1672933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92696"/>
          </a:xfrm>
        </p:spPr>
        <p:txBody>
          <a:bodyPr>
            <a:normAutofit fontScale="90000"/>
          </a:bodyPr>
          <a:lstStyle/>
          <a:p>
            <a:pPr algn="l"/>
            <a:r>
              <a:rPr lang="en-IN" b="1" dirty="0" smtClean="0"/>
              <a:t>Emotional Development</a:t>
            </a:r>
            <a:endParaRPr lang="en-IN"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841956647"/>
              </p:ext>
            </p:extLst>
          </p:nvPr>
        </p:nvGraphicFramePr>
        <p:xfrm>
          <a:off x="0" y="611281"/>
          <a:ext cx="9111035" cy="6594358"/>
        </p:xfrm>
        <a:graphic>
          <a:graphicData uri="http://schemas.openxmlformats.org/drawingml/2006/table">
            <a:tbl>
              <a:tblPr firstRow="1" bandRow="1">
                <a:tableStyleId>{5C22544A-7EE6-4342-B048-85BDC9FD1C3A}</a:tableStyleId>
              </a:tblPr>
              <a:tblGrid>
                <a:gridCol w="4644008"/>
                <a:gridCol w="4467027"/>
              </a:tblGrid>
              <a:tr h="439488">
                <a:tc>
                  <a:txBody>
                    <a:bodyPr/>
                    <a:lstStyle/>
                    <a:p>
                      <a:r>
                        <a:rPr lang="en-IN" sz="1600" dirty="0" smtClean="0"/>
                        <a:t>Abilities/</a:t>
                      </a:r>
                      <a:r>
                        <a:rPr lang="en-IN" sz="1600" baseline="0" dirty="0" smtClean="0"/>
                        <a:t> Skills</a:t>
                      </a:r>
                      <a:endParaRPr lang="en-IN" sz="1600" dirty="0"/>
                    </a:p>
                  </a:txBody>
                  <a:tcPr/>
                </a:tc>
                <a:tc>
                  <a:txBody>
                    <a:bodyPr/>
                    <a:lstStyle/>
                    <a:p>
                      <a:r>
                        <a:rPr lang="en-IN" sz="1600" dirty="0" smtClean="0"/>
                        <a:t>Needs</a:t>
                      </a:r>
                      <a:endParaRPr lang="en-IN" sz="1600" dirty="0"/>
                    </a:p>
                  </a:txBody>
                  <a:tcPr/>
                </a:tc>
              </a:tr>
              <a:tr h="2306223">
                <a:tc>
                  <a:txBody>
                    <a:bodyPr/>
                    <a:lstStyle/>
                    <a:p>
                      <a:pPr marL="0" indent="0">
                        <a:buNone/>
                      </a:pPr>
                      <a:r>
                        <a:rPr lang="en-IN" sz="1600" u="sng" dirty="0" smtClean="0"/>
                        <a:t>0 to 6 years:</a:t>
                      </a:r>
                    </a:p>
                    <a:p>
                      <a:r>
                        <a:rPr lang="en-IN" sz="1600" dirty="0" smtClean="0"/>
                        <a:t>Attachment and bonding</a:t>
                      </a:r>
                    </a:p>
                    <a:p>
                      <a:r>
                        <a:rPr lang="en-IN" sz="1600" dirty="0" smtClean="0"/>
                        <a:t>Ability to identify emotions</a:t>
                      </a:r>
                    </a:p>
                    <a:p>
                      <a:r>
                        <a:rPr lang="en-IN" sz="1600" dirty="0" smtClean="0"/>
                        <a:t>Ability to regulate emotions (responsiveness to soothing/ distress states not prolonged/</a:t>
                      </a:r>
                      <a:r>
                        <a:rPr lang="en-IN" sz="1600" baseline="0" dirty="0" smtClean="0"/>
                        <a:t> separation from attachment figure)</a:t>
                      </a:r>
                      <a:endParaRPr lang="en-IN" sz="1600" dirty="0" smtClean="0"/>
                    </a:p>
                    <a:p>
                      <a:r>
                        <a:rPr lang="en-IN" sz="1600" dirty="0" smtClean="0"/>
                        <a:t>Ability to recognize emotional state of another person and ascribe simple reasons to causality</a:t>
                      </a:r>
                    </a:p>
                    <a:p>
                      <a:r>
                        <a:rPr lang="en-IN" sz="1600" dirty="0" smtClean="0"/>
                        <a:t>Differentiating between positive and negative emotions</a:t>
                      </a:r>
                    </a:p>
                  </a:txBody>
                  <a:tcPr/>
                </a:tc>
                <a:tc>
                  <a:txBody>
                    <a:bodyPr/>
                    <a:lstStyle/>
                    <a:p>
                      <a:r>
                        <a:rPr lang="en-IN" sz="1600" dirty="0" smtClean="0"/>
                        <a:t>Providing frequent and timely responses of love/ affection to child, incl. positive feed-back, verbal and non-verbal. </a:t>
                      </a:r>
                    </a:p>
                    <a:p>
                      <a:r>
                        <a:rPr lang="en-IN" sz="1600" dirty="0" smtClean="0"/>
                        <a:t>Identifying emotions through pictures</a:t>
                      </a:r>
                    </a:p>
                    <a:p>
                      <a:r>
                        <a:rPr lang="en-IN" sz="1600" dirty="0" smtClean="0"/>
                        <a:t>Story  telling</a:t>
                      </a:r>
                    </a:p>
                    <a:p>
                      <a:r>
                        <a:rPr lang="en-IN" sz="1600" dirty="0" smtClean="0"/>
                        <a:t>Story completion</a:t>
                      </a:r>
                    </a:p>
                    <a:p>
                      <a:r>
                        <a:rPr lang="en-IN" sz="1600" dirty="0" smtClean="0"/>
                        <a:t>Visual analogue (emotion scale)</a:t>
                      </a:r>
                    </a:p>
                    <a:p>
                      <a:r>
                        <a:rPr lang="en-IN" sz="1600" dirty="0" smtClean="0"/>
                        <a:t>Listing situations in which a certain emotion is felt (‘you are happy when…’)</a:t>
                      </a:r>
                    </a:p>
                    <a:p>
                      <a:endParaRPr lang="en-IN" sz="1600" dirty="0"/>
                    </a:p>
                  </a:txBody>
                  <a:tcPr/>
                </a:tc>
              </a:tr>
              <a:tr h="1725094">
                <a:tc>
                  <a:txBody>
                    <a:bodyPr/>
                    <a:lstStyle/>
                    <a:p>
                      <a:pPr marL="0" indent="0">
                        <a:buNone/>
                      </a:pPr>
                      <a:r>
                        <a:rPr lang="en-IN" sz="1600" u="sng" dirty="0" smtClean="0"/>
                        <a:t>7 to 12 years:</a:t>
                      </a:r>
                    </a:p>
                    <a:p>
                      <a:pPr marL="0" indent="0">
                        <a:buNone/>
                      </a:pPr>
                      <a:r>
                        <a:rPr lang="en-IN" sz="1600" u="none" dirty="0" smtClean="0"/>
                        <a:t>Emotional regulation (anger/</a:t>
                      </a:r>
                      <a:r>
                        <a:rPr lang="en-IN" sz="1600" u="none" baseline="0" dirty="0" smtClean="0"/>
                        <a:t> anxiety control in context of conflict/ provocation)</a:t>
                      </a:r>
                      <a:endParaRPr lang="en-IN" sz="16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Ability to report emotional states.</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Development of empathy.</a:t>
                      </a:r>
                    </a:p>
                    <a:p>
                      <a:pPr marL="0" indent="0">
                        <a:buNone/>
                      </a:pPr>
                      <a:r>
                        <a:rPr lang="en-IN" sz="1600" u="none" dirty="0" smtClean="0"/>
                        <a:t>Ability to provide positive emotional response (reassurance/ comfort)</a:t>
                      </a:r>
                    </a:p>
                  </a:txBody>
                  <a:tcPr/>
                </a:tc>
                <a:tc>
                  <a:txBody>
                    <a:bodyPr/>
                    <a:lstStyle/>
                    <a:p>
                      <a:r>
                        <a:rPr lang="en-IN" sz="1600" dirty="0" smtClean="0"/>
                        <a:t>Provide disclosive sharing spirit/ opportunity.</a:t>
                      </a:r>
                    </a:p>
                    <a:p>
                      <a:r>
                        <a:rPr lang="en-IN" sz="1600" dirty="0" smtClean="0"/>
                        <a:t>Opportunities to acknowledge and process intense emotions such as emotions and fear.</a:t>
                      </a:r>
                    </a:p>
                    <a:p>
                      <a:r>
                        <a:rPr lang="en-IN" sz="1600" dirty="0" smtClean="0"/>
                        <a:t>Appreciation, encouragement</a:t>
                      </a:r>
                      <a:r>
                        <a:rPr lang="en-IN" sz="1600" baseline="0" dirty="0" smtClean="0"/>
                        <a:t> Pro-social behaviour opportunities</a:t>
                      </a:r>
                      <a:endParaRPr lang="en-IN" sz="1600" dirty="0"/>
                    </a:p>
                  </a:txBody>
                  <a:tcPr/>
                </a:tc>
              </a:tr>
              <a:tr h="1826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Ability to cope with stress.</a:t>
                      </a:r>
                    </a:p>
                    <a:p>
                      <a:r>
                        <a:rPr lang="en-IN" sz="1600" dirty="0" smtClean="0"/>
                        <a:t>Developing and making decisions about attraction/ intimate/ sexual relationships.</a:t>
                      </a:r>
                    </a:p>
                    <a:p>
                      <a:r>
                        <a:rPr lang="en-IN" sz="1600" dirty="0" smtClean="0"/>
                        <a:t>Dealing with peer pressure.</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Greater need to establish self-identify, independence.</a:t>
                      </a:r>
                    </a:p>
                  </a:txBody>
                  <a:tcPr/>
                </a:tc>
                <a:tc>
                  <a:txBody>
                    <a:bodyPr/>
                    <a:lstStyle/>
                    <a:p>
                      <a:r>
                        <a:rPr lang="en-IN" sz="1600" dirty="0" smtClean="0"/>
                        <a:t>Family,</a:t>
                      </a:r>
                      <a:r>
                        <a:rPr lang="en-IN" sz="1600" baseline="0" dirty="0" smtClean="0"/>
                        <a:t> school, social support.</a:t>
                      </a:r>
                    </a:p>
                    <a:p>
                      <a:r>
                        <a:rPr lang="en-IN" sz="1600" baseline="0" dirty="0" smtClean="0"/>
                        <a:t>Life skills—negotiation, assertiveness, stress &amp; coping, problem solving</a:t>
                      </a:r>
                    </a:p>
                    <a:p>
                      <a:r>
                        <a:rPr lang="en-IN" sz="1600" baseline="0" dirty="0" smtClean="0"/>
                        <a:t>Resilient handling of role task, relational &amp; emotional challenges</a:t>
                      </a:r>
                    </a:p>
                    <a:p>
                      <a:r>
                        <a:rPr lang="en-IN" sz="1600" baseline="0" dirty="0" smtClean="0"/>
                        <a:t>Happy, healthy, responsible sexual behaviour</a:t>
                      </a:r>
                    </a:p>
                    <a:p>
                      <a:endParaRPr lang="en-IN" sz="1600" dirty="0"/>
                    </a:p>
                  </a:txBody>
                  <a:tcPr/>
                </a:tc>
              </a:tr>
            </a:tbl>
          </a:graphicData>
        </a:graphic>
      </p:graphicFrame>
    </p:spTree>
    <p:extLst>
      <p:ext uri="{BB962C8B-B14F-4D97-AF65-F5344CB8AC3E}">
        <p14:creationId xmlns="" xmlns:p14="http://schemas.microsoft.com/office/powerpoint/2010/main" val="3251352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48680"/>
          </a:xfrm>
        </p:spPr>
        <p:txBody>
          <a:bodyPr>
            <a:normAutofit fontScale="90000"/>
          </a:bodyPr>
          <a:lstStyle/>
          <a:p>
            <a:pPr algn="l"/>
            <a:r>
              <a:rPr lang="en-IN" b="1" dirty="0" smtClean="0"/>
              <a:t>Cognitive Development</a:t>
            </a:r>
            <a:endParaRPr lang="en-IN"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809429346"/>
              </p:ext>
            </p:extLst>
          </p:nvPr>
        </p:nvGraphicFramePr>
        <p:xfrm>
          <a:off x="0" y="548680"/>
          <a:ext cx="9036496" cy="6120679"/>
        </p:xfrm>
        <a:graphic>
          <a:graphicData uri="http://schemas.openxmlformats.org/drawingml/2006/table">
            <a:tbl>
              <a:tblPr firstRow="1" bandRow="1">
                <a:tableStyleId>{5C22544A-7EE6-4342-B048-85BDC9FD1C3A}</a:tableStyleId>
              </a:tblPr>
              <a:tblGrid>
                <a:gridCol w="4701917"/>
                <a:gridCol w="4334579"/>
              </a:tblGrid>
              <a:tr h="56502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60749">
                <a:tc>
                  <a:txBody>
                    <a:bodyPr/>
                    <a:lstStyle/>
                    <a:p>
                      <a:r>
                        <a:rPr lang="en-IN" sz="1600" u="sng" dirty="0" smtClean="0"/>
                        <a:t>0 to 6 years:</a:t>
                      </a:r>
                    </a:p>
                    <a:p>
                      <a:r>
                        <a:rPr lang="en-IN" sz="1600" dirty="0" smtClean="0"/>
                        <a:t>Fund of information</a:t>
                      </a:r>
                    </a:p>
                    <a:p>
                      <a:r>
                        <a:rPr lang="en-IN" sz="1600" dirty="0" smtClean="0"/>
                        <a:t>Knowledge of use of objects</a:t>
                      </a:r>
                    </a:p>
                    <a:p>
                      <a:r>
                        <a:rPr lang="en-IN" sz="1600" dirty="0" smtClean="0"/>
                        <a:t>Ability to form associations</a:t>
                      </a:r>
                    </a:p>
                    <a:p>
                      <a:r>
                        <a:rPr lang="en-IN" sz="1600" dirty="0" smtClean="0"/>
                        <a:t>Ability to form categories</a:t>
                      </a:r>
                    </a:p>
                    <a:p>
                      <a:r>
                        <a:rPr lang="en-IN" sz="1600" dirty="0" smtClean="0"/>
                        <a:t>Sequencing and organizing abilities</a:t>
                      </a:r>
                    </a:p>
                    <a:p>
                      <a:r>
                        <a:rPr lang="en-IN" sz="1600" dirty="0" smtClean="0"/>
                        <a:t>Ability to understand concepts such as shape, size, distance, directions</a:t>
                      </a:r>
                    </a:p>
                  </a:txBody>
                  <a:tcPr/>
                </a:tc>
                <a:tc>
                  <a:txBody>
                    <a:bodyPr/>
                    <a:lstStyle/>
                    <a:p>
                      <a:r>
                        <a:rPr lang="en-IN" sz="1600" dirty="0" smtClean="0"/>
                        <a:t>Puzzles</a:t>
                      </a:r>
                    </a:p>
                    <a:p>
                      <a:r>
                        <a:rPr lang="en-IN" sz="1600" dirty="0" smtClean="0"/>
                        <a:t>Identification of </a:t>
                      </a:r>
                      <a:r>
                        <a:rPr lang="en-IN" sz="1600" dirty="0" err="1" smtClean="0"/>
                        <a:t>colors</a:t>
                      </a:r>
                      <a:r>
                        <a:rPr lang="en-IN" sz="1600" dirty="0" smtClean="0"/>
                        <a:t>, shapes</a:t>
                      </a:r>
                    </a:p>
                    <a:p>
                      <a:r>
                        <a:rPr lang="en-IN" sz="1600" dirty="0" smtClean="0"/>
                        <a:t>Story telling (including discussions)</a:t>
                      </a:r>
                    </a:p>
                    <a:p>
                      <a:r>
                        <a:rPr lang="en-IN" sz="1600" dirty="0" smtClean="0"/>
                        <a:t>Story Completion</a:t>
                      </a:r>
                    </a:p>
                    <a:p>
                      <a:r>
                        <a:rPr lang="en-IN" sz="1600" dirty="0" smtClean="0"/>
                        <a:t>Use of pictures for sequencing events/ stories</a:t>
                      </a:r>
                    </a:p>
                    <a:p>
                      <a:r>
                        <a:rPr lang="en-IN" sz="1600" dirty="0" smtClean="0"/>
                        <a:t>Play to demonstrate use of objects</a:t>
                      </a:r>
                    </a:p>
                    <a:p>
                      <a:r>
                        <a:rPr lang="en-IN" sz="1600" dirty="0" smtClean="0"/>
                        <a:t>Attention enhancing tasks (joining dots, spotting the difference, eye-hand coordination activities)</a:t>
                      </a:r>
                    </a:p>
                    <a:p>
                      <a:r>
                        <a:rPr lang="en-IN" sz="1600" dirty="0" smtClean="0"/>
                        <a:t>Concept book/ flash cards</a:t>
                      </a:r>
                    </a:p>
                  </a:txBody>
                  <a:tcPr/>
                </a:tc>
              </a:tr>
              <a:tr h="1460530">
                <a:tc>
                  <a:txBody>
                    <a:bodyPr/>
                    <a:lstStyle/>
                    <a:p>
                      <a:pPr marL="0" indent="0">
                        <a:buNone/>
                      </a:pPr>
                      <a:r>
                        <a:rPr lang="en-IN" sz="1600" u="sng" dirty="0" smtClean="0"/>
                        <a:t>7 to 12 years:</a:t>
                      </a:r>
                    </a:p>
                    <a:p>
                      <a:r>
                        <a:rPr lang="en-IN" sz="1600" dirty="0" smtClean="0"/>
                        <a:t>Learn the difference between ‘right’ and wrong’.</a:t>
                      </a:r>
                    </a:p>
                    <a:p>
                      <a:r>
                        <a:rPr lang="en-IN" sz="1600" b="0" i="0" kern="1200" dirty="0" smtClean="0">
                          <a:solidFill>
                            <a:schemeClr val="dk1"/>
                          </a:solidFill>
                          <a:effectLst/>
                          <a:latin typeface="+mn-lt"/>
                          <a:ea typeface="+mn-ea"/>
                          <a:cs typeface="+mn-cs"/>
                        </a:rPr>
                        <a:t>Ability to think and reason from concrete visible events.</a:t>
                      </a:r>
                    </a:p>
                    <a:p>
                      <a:r>
                        <a:rPr lang="en-IN" sz="1600" dirty="0" smtClean="0"/>
                        <a:t>Play more complex rule-based games.</a:t>
                      </a:r>
                      <a:endParaRPr lang="en-IN" sz="1600" dirty="0"/>
                    </a:p>
                  </a:txBody>
                  <a:tcPr/>
                </a:tc>
                <a:tc rowSpan="2">
                  <a:txBody>
                    <a:bodyPr/>
                    <a:lstStyle/>
                    <a:p>
                      <a:r>
                        <a:rPr lang="en-IN" sz="1600" dirty="0" smtClean="0"/>
                        <a:t>Conversations, debating on real life situations and television images,</a:t>
                      </a:r>
                      <a:r>
                        <a:rPr lang="en-IN" sz="1600" baseline="0" dirty="0" smtClean="0"/>
                        <a:t> </a:t>
                      </a:r>
                    </a:p>
                    <a:p>
                      <a:r>
                        <a:rPr lang="en-IN" sz="1600" baseline="0" dirty="0" smtClean="0"/>
                        <a:t>discussions on existing social realities, including inequity.</a:t>
                      </a:r>
                    </a:p>
                    <a:p>
                      <a:r>
                        <a:rPr lang="en-IN" sz="1600" baseline="0" dirty="0" smtClean="0"/>
                        <a:t>Story-telling, drama.</a:t>
                      </a:r>
                    </a:p>
                    <a:p>
                      <a:r>
                        <a:rPr lang="en-IN" sz="1600" baseline="0" dirty="0" smtClean="0"/>
                        <a:t>(More complex themes for adolescents: gender, sexuality, abuse, risk behaviours, conflict resolution…)</a:t>
                      </a:r>
                      <a:endParaRPr lang="en-IN" sz="1600" dirty="0"/>
                    </a:p>
                  </a:txBody>
                  <a:tcPr/>
                </a:tc>
              </a:tr>
              <a:tr h="173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Less</a:t>
                      </a:r>
                      <a:r>
                        <a:rPr lang="en-IN" sz="1600" baseline="0" dirty="0" smtClean="0"/>
                        <a:t> likely to accept what is stated by others/ more likely to question.</a:t>
                      </a:r>
                    </a:p>
                    <a:p>
                      <a:r>
                        <a:rPr lang="en-IN" sz="1600" baseline="0" dirty="0" smtClean="0"/>
                        <a:t>Creative thinking/Abstract abilities—can generalize from specific situations.</a:t>
                      </a:r>
                    </a:p>
                    <a:p>
                      <a:r>
                        <a:rPr lang="en-IN" sz="1600" baseline="0" dirty="0" smtClean="0"/>
                        <a:t>Ability for self-introspection, analysis, judgement.</a:t>
                      </a:r>
                      <a:endParaRPr lang="en-IN" sz="1600" dirty="0"/>
                    </a:p>
                  </a:txBody>
                  <a:tcPr/>
                </a:tc>
                <a:tc vMerge="1">
                  <a:txBody>
                    <a:bodyPr/>
                    <a:lstStyle/>
                    <a:p>
                      <a:endParaRPr lang="en-IN" dirty="0"/>
                    </a:p>
                  </a:txBody>
                  <a:tcPr/>
                </a:tc>
              </a:tr>
            </a:tbl>
          </a:graphicData>
        </a:graphic>
      </p:graphicFrame>
    </p:spTree>
    <p:extLst>
      <p:ext uri="{BB962C8B-B14F-4D97-AF65-F5344CB8AC3E}">
        <p14:creationId xmlns="" xmlns:p14="http://schemas.microsoft.com/office/powerpoint/2010/main" val="1139373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Understanding Disability…</a:t>
            </a:r>
            <a:endParaRPr lang="en-IN" dirty="0"/>
          </a:p>
        </p:txBody>
      </p:sp>
      <p:sp>
        <p:nvSpPr>
          <p:cNvPr id="3" name="Content Placeholder 2"/>
          <p:cNvSpPr>
            <a:spLocks noGrp="1"/>
          </p:cNvSpPr>
          <p:nvPr>
            <p:ph idx="1"/>
          </p:nvPr>
        </p:nvSpPr>
        <p:spPr/>
        <p:txBody>
          <a:bodyPr/>
          <a:lstStyle/>
          <a:p>
            <a:pPr>
              <a:buNone/>
            </a:pPr>
            <a:endParaRPr lang="en-IN" dirty="0" smtClean="0"/>
          </a:p>
          <a:p>
            <a:pPr>
              <a:buNone/>
            </a:pPr>
            <a:endParaRPr lang="en-IN" dirty="0" smtClean="0"/>
          </a:p>
          <a:p>
            <a:pPr>
              <a:buNone/>
            </a:pPr>
            <a:r>
              <a:rPr lang="en-IN" dirty="0" smtClean="0"/>
              <a:t>https://youtu.be/4W6yrFgeOtA</a:t>
            </a:r>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is disability or developmental problem?</a:t>
            </a:r>
            <a:endParaRPr lang="en-IN" dirty="0"/>
          </a:p>
        </p:txBody>
      </p:sp>
      <p:sp>
        <p:nvSpPr>
          <p:cNvPr id="3" name="Content Placeholder 2"/>
          <p:cNvSpPr>
            <a:spLocks noGrp="1"/>
          </p:cNvSpPr>
          <p:nvPr>
            <p:ph idx="1"/>
          </p:nvPr>
        </p:nvSpPr>
        <p:spPr/>
        <p:txBody>
          <a:bodyPr/>
          <a:lstStyle/>
          <a:p>
            <a:r>
              <a:rPr lang="en-IN" dirty="0" smtClean="0"/>
              <a:t>Lack of skills/ abilities in one or more of the areas of child development.</a:t>
            </a:r>
          </a:p>
          <a:p>
            <a:r>
              <a:rPr lang="en-IN" dirty="0" smtClean="0"/>
              <a:t>Delay in skills</a:t>
            </a:r>
            <a:r>
              <a:rPr lang="en-IN" dirty="0"/>
              <a:t>/ abilities in one or more of the areas of child development</a:t>
            </a:r>
            <a:r>
              <a:rPr lang="en-IN" dirty="0" smtClean="0"/>
              <a:t>.</a:t>
            </a:r>
          </a:p>
          <a:p>
            <a:r>
              <a:rPr lang="en-IN" dirty="0" smtClean="0"/>
              <a:t>Results in impaired day-to-day functioning of the child/ problems with activities for daily living.</a:t>
            </a:r>
            <a:endParaRPr lang="en-IN" dirty="0"/>
          </a:p>
          <a:p>
            <a:endParaRPr lang="en-IN" dirty="0"/>
          </a:p>
        </p:txBody>
      </p:sp>
    </p:spTree>
    <p:extLst>
      <p:ext uri="{BB962C8B-B14F-4D97-AF65-F5344CB8AC3E}">
        <p14:creationId xmlns="" xmlns:p14="http://schemas.microsoft.com/office/powerpoint/2010/main" val="1615693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2911</Words>
  <Application>Microsoft Office PowerPoint</Application>
  <PresentationFormat>On-screen Show (4:3)</PresentationFormat>
  <Paragraphs>632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Learning Difficulties in Children  Orientation for  NGO Staff</vt:lpstr>
      <vt:lpstr>Slide 2</vt:lpstr>
      <vt:lpstr>Physical Development</vt:lpstr>
      <vt:lpstr>Language Development</vt:lpstr>
      <vt:lpstr>Social Development</vt:lpstr>
      <vt:lpstr>Emotional Development</vt:lpstr>
      <vt:lpstr>Cognitive Development</vt:lpstr>
      <vt:lpstr>Understanding Disability…</vt:lpstr>
      <vt:lpstr>What is disability or developmental problem?</vt:lpstr>
      <vt:lpstr>Types of Disability</vt:lpstr>
      <vt:lpstr>Slide 11</vt:lpstr>
      <vt:lpstr>Objectives of Screening for Disability</vt:lpstr>
      <vt:lpstr>Screening for Disability: Ages 6+</vt:lpstr>
      <vt:lpstr>Slide 14</vt:lpstr>
      <vt:lpstr>Slide 15</vt:lpstr>
      <vt:lpstr>Slide 16</vt:lpstr>
      <vt:lpstr>Slide 17</vt:lpstr>
      <vt:lpstr>Screening for Disability: Ages 6+</vt:lpstr>
      <vt:lpstr>Slide 19</vt:lpstr>
      <vt:lpstr>Slide 20</vt:lpstr>
      <vt:lpstr>Slide 21</vt:lpstr>
      <vt:lpstr>Slide 22</vt:lpstr>
      <vt:lpstr>Slide 23</vt:lpstr>
      <vt:lpstr>Slide 24</vt:lpstr>
      <vt:lpstr>TYPOLOGY / SEVERITY</vt:lpstr>
      <vt:lpstr>Slide 26</vt:lpstr>
      <vt:lpstr>Slide 27</vt:lpstr>
      <vt:lpstr>DEFICITS</vt:lpstr>
      <vt:lpstr>Slide 29</vt:lpstr>
      <vt:lpstr>Slide 30</vt:lpstr>
      <vt:lpstr>Slide 31</vt:lpstr>
      <vt:lpstr>TEACHER/PARENT COUNSELLING</vt:lpstr>
      <vt:lpstr>DECISIONS ABOUT EDUCATION</vt:lpstr>
      <vt:lpstr>CHILD COUNSELLING</vt:lpstr>
      <vt:lpstr>Slide 35</vt:lpstr>
      <vt:lpstr>Identifying Attention Deficiency Hyperactive Disorder (ADHD)</vt:lpstr>
      <vt:lpstr>Slide 37</vt:lpstr>
      <vt:lpstr>Distinguishing between Mild Global Intellectual Disability and Specific Learning Disability</vt:lpstr>
      <vt:lpstr>Slide 39</vt:lpstr>
      <vt:lpstr>How to Tell When Learning Problems are due to Emotional Issues</vt:lpstr>
      <vt:lpstr>Case Studies</vt:lpstr>
      <vt:lpstr>Slide 42</vt:lpstr>
      <vt:lpstr>Slide 43</vt:lpstr>
      <vt:lpstr>Slide 44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Difficulties in School Children</dc:title>
  <dc:creator>Admin</dc:creator>
  <cp:lastModifiedBy>Admin</cp:lastModifiedBy>
  <cp:revision>22</cp:revision>
  <dcterms:created xsi:type="dcterms:W3CDTF">2015-05-15T05:48:27Z</dcterms:created>
  <dcterms:modified xsi:type="dcterms:W3CDTF">2015-06-30T03:28:07Z</dcterms:modified>
</cp:coreProperties>
</file>