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4" r:id="rId4"/>
    <p:sldId id="258" r:id="rId5"/>
    <p:sldId id="259" r:id="rId6"/>
    <p:sldId id="260" r:id="rId7"/>
    <p:sldId id="265" r:id="rId8"/>
    <p:sldId id="261" r:id="rId9"/>
    <p:sldId id="262" r:id="rId10"/>
    <p:sldId id="266" r:id="rId11"/>
    <p:sldId id="267" r:id="rId12"/>
    <p:sldId id="268" r:id="rId13"/>
    <p:sldId id="269" r:id="rId14"/>
    <p:sldId id="270" r:id="rId15"/>
    <p:sldId id="271" r:id="rId16"/>
    <p:sldId id="272" r:id="rId17"/>
    <p:sldId id="273" r:id="rId18"/>
    <p:sldId id="274" r:id="rId19"/>
    <p:sldId id="275" r:id="rId20"/>
    <p:sldId id="276" r:id="rId21"/>
    <p:sldId id="279" r:id="rId22"/>
    <p:sldId id="277" r:id="rId23"/>
    <p:sldId id="278" r:id="rId24"/>
    <p:sldId id="280" r:id="rId25"/>
    <p:sldId id="281" r:id="rId26"/>
    <p:sldId id="282" r:id="rId27"/>
    <p:sldId id="283" r:id="rId28"/>
    <p:sldId id="284" r:id="rId29"/>
    <p:sldId id="285" r:id="rId30"/>
    <p:sldId id="286" r:id="rId31"/>
    <p:sldId id="293" r:id="rId32"/>
    <p:sldId id="294" r:id="rId33"/>
    <p:sldId id="288" r:id="rId34"/>
    <p:sldId id="295" r:id="rId35"/>
    <p:sldId id="289" r:id="rId36"/>
    <p:sldId id="290" r:id="rId37"/>
    <p:sldId id="292" r:id="rId38"/>
    <p:sldId id="296" r:id="rId39"/>
    <p:sldId id="287"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A113139B-A8FA-4CBD-9909-D2DD7A8F81E0}" type="datetimeFigureOut">
              <a:rPr lang="en-US" smtClean="0"/>
              <a:pPr/>
              <a:t>7/14/2016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38D64D1-923C-4EDA-B90B-5DED9F0681E4}"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113139B-A8FA-4CBD-9909-D2DD7A8F81E0}" type="datetimeFigureOut">
              <a:rPr lang="en-US" smtClean="0"/>
              <a:pPr/>
              <a:t>7/14/2016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38D64D1-923C-4EDA-B90B-5DED9F0681E4}"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113139B-A8FA-4CBD-9909-D2DD7A8F81E0}" type="datetimeFigureOut">
              <a:rPr lang="en-US" smtClean="0"/>
              <a:pPr/>
              <a:t>7/14/2016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38D64D1-923C-4EDA-B90B-5DED9F0681E4}"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113139B-A8FA-4CBD-9909-D2DD7A8F81E0}" type="datetimeFigureOut">
              <a:rPr lang="en-US" smtClean="0"/>
              <a:pPr/>
              <a:t>7/14/2016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38D64D1-923C-4EDA-B90B-5DED9F0681E4}"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13139B-A8FA-4CBD-9909-D2DD7A8F81E0}" type="datetimeFigureOut">
              <a:rPr lang="en-US" smtClean="0"/>
              <a:pPr/>
              <a:t>7/14/2016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38D64D1-923C-4EDA-B90B-5DED9F0681E4}"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A113139B-A8FA-4CBD-9909-D2DD7A8F81E0}" type="datetimeFigureOut">
              <a:rPr lang="en-US" smtClean="0"/>
              <a:pPr/>
              <a:t>7/14/2016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38D64D1-923C-4EDA-B90B-5DED9F0681E4}"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A113139B-A8FA-4CBD-9909-D2DD7A8F81E0}" type="datetimeFigureOut">
              <a:rPr lang="en-US" smtClean="0"/>
              <a:pPr/>
              <a:t>7/14/2016</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38D64D1-923C-4EDA-B90B-5DED9F0681E4}"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A113139B-A8FA-4CBD-9909-D2DD7A8F81E0}" type="datetimeFigureOut">
              <a:rPr lang="en-US" smtClean="0"/>
              <a:pPr/>
              <a:t>7/14/2016</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38D64D1-923C-4EDA-B90B-5DED9F0681E4}"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13139B-A8FA-4CBD-9909-D2DD7A8F81E0}" type="datetimeFigureOut">
              <a:rPr lang="en-US" smtClean="0"/>
              <a:pPr/>
              <a:t>7/14/2016</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38D64D1-923C-4EDA-B90B-5DED9F0681E4}"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13139B-A8FA-4CBD-9909-D2DD7A8F81E0}" type="datetimeFigureOut">
              <a:rPr lang="en-US" smtClean="0"/>
              <a:pPr/>
              <a:t>7/14/2016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38D64D1-923C-4EDA-B90B-5DED9F0681E4}"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13139B-A8FA-4CBD-9909-D2DD7A8F81E0}" type="datetimeFigureOut">
              <a:rPr lang="en-US" smtClean="0"/>
              <a:pPr/>
              <a:t>7/14/2016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38D64D1-923C-4EDA-B90B-5DED9F0681E4}"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BEAC7"/>
            </a:gs>
            <a:gs pos="17999">
              <a:srgbClr val="FEE7F2"/>
            </a:gs>
            <a:gs pos="36000">
              <a:srgbClr val="FAC77D"/>
            </a:gs>
            <a:gs pos="61000">
              <a:srgbClr val="FBA97D"/>
            </a:gs>
            <a:gs pos="82001">
              <a:srgbClr val="FBD49C"/>
            </a:gs>
            <a:gs pos="100000">
              <a:srgbClr val="FEE7F2"/>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13139B-A8FA-4CBD-9909-D2DD7A8F81E0}" type="datetimeFigureOut">
              <a:rPr lang="en-US" smtClean="0"/>
              <a:pPr/>
              <a:t>7/14/2016</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8D64D1-923C-4EDA-B90B-5DED9F0681E4}"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48154" y="0"/>
            <a:ext cx="9192153" cy="6894115"/>
          </a:xfrm>
          <a:prstGeom prst="rect">
            <a:avLst/>
          </a:prstGeom>
          <a:noFill/>
          <a:ln w="9525">
            <a:noFill/>
            <a:miter lim="800000"/>
            <a:headEnd/>
            <a:tailEnd/>
          </a:ln>
          <a:effectLst/>
        </p:spPr>
      </p:pic>
      <p:sp>
        <p:nvSpPr>
          <p:cNvPr id="2" name="Title 1"/>
          <p:cNvSpPr>
            <a:spLocks noGrp="1"/>
          </p:cNvSpPr>
          <p:nvPr>
            <p:ph type="ctrTitle"/>
          </p:nvPr>
        </p:nvSpPr>
        <p:spPr>
          <a:xfrm>
            <a:off x="0" y="214290"/>
            <a:ext cx="9144000" cy="3571900"/>
          </a:xfrm>
        </p:spPr>
        <p:txBody>
          <a:bodyPr>
            <a:normAutofit fontScale="90000"/>
          </a:bodyPr>
          <a:lstStyle/>
          <a:p>
            <a:r>
              <a:rPr lang="en-IN" b="1" dirty="0" smtClean="0">
                <a:latin typeface="Comic Sans MS" pitchFamily="66" charset="0"/>
              </a:rPr>
              <a:t/>
            </a:r>
            <a:br>
              <a:rPr lang="en-IN" b="1" dirty="0" smtClean="0">
                <a:latin typeface="Comic Sans MS" pitchFamily="66" charset="0"/>
              </a:rPr>
            </a:br>
            <a:r>
              <a:rPr lang="en-IN" b="1" dirty="0" smtClean="0">
                <a:latin typeface="Comic Sans MS" pitchFamily="66" charset="0"/>
              </a:rPr>
              <a:t/>
            </a:r>
            <a:br>
              <a:rPr lang="en-IN" b="1" dirty="0" smtClean="0">
                <a:latin typeface="Comic Sans MS" pitchFamily="66" charset="0"/>
              </a:rPr>
            </a:br>
            <a:r>
              <a:rPr lang="en-IN" b="1" dirty="0" smtClean="0">
                <a:latin typeface="Comic Sans MS" pitchFamily="66" charset="0"/>
              </a:rPr>
              <a:t>Preliminary </a:t>
            </a:r>
            <a:r>
              <a:rPr lang="en-IN" b="1" dirty="0">
                <a:latin typeface="Comic Sans MS" pitchFamily="66" charset="0"/>
              </a:rPr>
              <a:t>Work with </a:t>
            </a:r>
            <a:r>
              <a:rPr lang="en-IN" b="1" dirty="0" smtClean="0">
                <a:latin typeface="Comic Sans MS" pitchFamily="66" charset="0"/>
              </a:rPr>
              <a:t/>
            </a:r>
            <a:br>
              <a:rPr lang="en-IN" b="1" dirty="0" smtClean="0">
                <a:latin typeface="Comic Sans MS" pitchFamily="66" charset="0"/>
              </a:rPr>
            </a:br>
            <a:r>
              <a:rPr lang="en-IN" b="1" dirty="0" smtClean="0">
                <a:latin typeface="Comic Sans MS" pitchFamily="66" charset="0"/>
              </a:rPr>
              <a:t>Cancer-Affected </a:t>
            </a:r>
            <a:r>
              <a:rPr lang="en-IN" b="1" dirty="0">
                <a:latin typeface="Comic Sans MS" pitchFamily="66" charset="0"/>
              </a:rPr>
              <a:t>Children: </a:t>
            </a:r>
            <a:r>
              <a:rPr lang="en-IN" b="1" dirty="0" smtClean="0">
                <a:latin typeface="Comic Sans MS" pitchFamily="66" charset="0"/>
              </a:rPr>
              <a:t/>
            </a:r>
            <a:br>
              <a:rPr lang="en-IN" b="1" dirty="0" smtClean="0">
                <a:latin typeface="Comic Sans MS" pitchFamily="66" charset="0"/>
              </a:rPr>
            </a:br>
            <a:r>
              <a:rPr lang="en-IN" b="1" dirty="0" smtClean="0">
                <a:latin typeface="Comic Sans MS" pitchFamily="66" charset="0"/>
              </a:rPr>
              <a:t>A </a:t>
            </a:r>
            <a:r>
              <a:rPr lang="en-IN" b="1" dirty="0">
                <a:latin typeface="Comic Sans MS" pitchFamily="66" charset="0"/>
              </a:rPr>
              <a:t>Psychosocial Needs </a:t>
            </a:r>
            <a:r>
              <a:rPr lang="en-IN" b="1" dirty="0" smtClean="0">
                <a:latin typeface="Comic Sans MS" pitchFamily="66" charset="0"/>
              </a:rPr>
              <a:t>Assessment</a:t>
            </a:r>
            <a:br>
              <a:rPr lang="en-IN" b="1" dirty="0" smtClean="0">
                <a:latin typeface="Comic Sans MS" pitchFamily="66" charset="0"/>
              </a:rPr>
            </a:br>
            <a:r>
              <a:rPr lang="en-IN" b="1" dirty="0" smtClean="0">
                <a:latin typeface="Comic Sans MS" pitchFamily="66" charset="0"/>
              </a:rPr>
              <a:t/>
            </a:r>
            <a:br>
              <a:rPr lang="en-IN" b="1" dirty="0" smtClean="0">
                <a:latin typeface="Comic Sans MS" pitchFamily="66" charset="0"/>
              </a:rPr>
            </a:br>
            <a:r>
              <a:rPr lang="en-IN" sz="3100" b="1" dirty="0" smtClean="0">
                <a:latin typeface="Comic Sans MS" pitchFamily="66" charset="0"/>
              </a:rPr>
              <a:t>-</a:t>
            </a:r>
            <a:r>
              <a:rPr lang="en-IN" sz="3100" b="1" dirty="0">
                <a:latin typeface="Comic Sans MS" pitchFamily="66" charset="0"/>
              </a:rPr>
              <a:t>F</a:t>
            </a:r>
            <a:r>
              <a:rPr lang="en-IN" sz="3100" b="1" dirty="0" smtClean="0">
                <a:latin typeface="Comic Sans MS" pitchFamily="66" charset="0"/>
              </a:rPr>
              <a:t>or Dept. of Paediatric Oncology, </a:t>
            </a:r>
            <a:br>
              <a:rPr lang="en-IN" sz="3100" b="1" dirty="0" smtClean="0">
                <a:latin typeface="Comic Sans MS" pitchFamily="66" charset="0"/>
              </a:rPr>
            </a:br>
            <a:r>
              <a:rPr lang="en-IN" sz="3100" b="1" dirty="0" smtClean="0">
                <a:latin typeface="Comic Sans MS" pitchFamily="66" charset="0"/>
              </a:rPr>
              <a:t>KIDWAI Memorial Institute of Oncology</a:t>
            </a:r>
            <a:r>
              <a:rPr lang="en-IN" dirty="0" smtClean="0">
                <a:solidFill>
                  <a:schemeClr val="tx2">
                    <a:lumMod val="75000"/>
                  </a:schemeClr>
                </a:solidFill>
              </a:rPr>
              <a:t/>
            </a:r>
            <a:br>
              <a:rPr lang="en-IN" dirty="0" smtClean="0">
                <a:solidFill>
                  <a:schemeClr val="tx2">
                    <a:lumMod val="75000"/>
                  </a:schemeClr>
                </a:solidFill>
              </a:rPr>
            </a:br>
            <a:r>
              <a:rPr lang="en-IN" dirty="0"/>
              <a:t/>
            </a:r>
            <a:br>
              <a:rPr lang="en-IN" dirty="0"/>
            </a:br>
            <a:endParaRPr lang="en-IN" dirty="0"/>
          </a:p>
        </p:txBody>
      </p:sp>
      <p:sp>
        <p:nvSpPr>
          <p:cNvPr id="3" name="Subtitle 2"/>
          <p:cNvSpPr>
            <a:spLocks noGrp="1"/>
          </p:cNvSpPr>
          <p:nvPr>
            <p:ph type="subTitle" idx="1"/>
          </p:nvPr>
        </p:nvSpPr>
        <p:spPr>
          <a:xfrm>
            <a:off x="0" y="4143380"/>
            <a:ext cx="9144000" cy="1500198"/>
          </a:xfrm>
        </p:spPr>
        <p:txBody>
          <a:bodyPr>
            <a:normAutofit fontScale="77500" lnSpcReduction="20000"/>
          </a:bodyPr>
          <a:lstStyle/>
          <a:p>
            <a:r>
              <a:rPr lang="en-IN" dirty="0" smtClean="0">
                <a:solidFill>
                  <a:schemeClr val="tx1"/>
                </a:solidFill>
              </a:rPr>
              <a:t>19</a:t>
            </a:r>
            <a:r>
              <a:rPr lang="en-IN" baseline="30000" dirty="0" smtClean="0">
                <a:solidFill>
                  <a:schemeClr val="tx1"/>
                </a:solidFill>
              </a:rPr>
              <a:t>th</a:t>
            </a:r>
            <a:r>
              <a:rPr lang="en-IN" dirty="0" smtClean="0">
                <a:solidFill>
                  <a:schemeClr val="tx1"/>
                </a:solidFill>
              </a:rPr>
              <a:t> July 2016</a:t>
            </a:r>
          </a:p>
          <a:p>
            <a:r>
              <a:rPr lang="en-IN" dirty="0" smtClean="0">
                <a:solidFill>
                  <a:schemeClr val="tx1"/>
                </a:solidFill>
              </a:rPr>
              <a:t>Developed </a:t>
            </a:r>
            <a:r>
              <a:rPr lang="en-IN" dirty="0">
                <a:solidFill>
                  <a:schemeClr val="tx1"/>
                </a:solidFill>
              </a:rPr>
              <a:t>by </a:t>
            </a:r>
            <a:r>
              <a:rPr lang="en-IN" dirty="0" smtClean="0">
                <a:solidFill>
                  <a:schemeClr val="tx1"/>
                </a:solidFill>
              </a:rPr>
              <a:t>NIMHANS-DWCD Community </a:t>
            </a:r>
            <a:r>
              <a:rPr lang="en-IN" dirty="0">
                <a:solidFill>
                  <a:schemeClr val="tx1"/>
                </a:solidFill>
              </a:rPr>
              <a:t>Child &amp; Adolescent Mental Health Service </a:t>
            </a:r>
            <a:r>
              <a:rPr lang="en-IN" dirty="0" smtClean="0">
                <a:solidFill>
                  <a:schemeClr val="tx1"/>
                </a:solidFill>
              </a:rPr>
              <a:t>Project</a:t>
            </a:r>
            <a:endParaRPr lang="en-IN" dirty="0">
              <a:solidFill>
                <a:schemeClr val="tx1"/>
              </a:solidFill>
            </a:endParaRPr>
          </a:p>
          <a:p>
            <a:r>
              <a:rPr lang="en-IN" dirty="0">
                <a:solidFill>
                  <a:schemeClr val="tx1"/>
                </a:solidFill>
              </a:rPr>
              <a:t>Dept of Child &amp; Adolescent Psychiatry, NIMHANS</a:t>
            </a:r>
          </a:p>
          <a:p>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85860"/>
          </a:xfrm>
        </p:spPr>
        <p:txBody>
          <a:bodyPr>
            <a:noAutofit/>
          </a:bodyPr>
          <a:lstStyle/>
          <a:p>
            <a:r>
              <a:rPr lang="en-IN" sz="3600" b="1" dirty="0"/>
              <a:t>Overview of Emotional and Behavioural Issues in Children with Cancer</a:t>
            </a:r>
            <a:endParaRPr lang="en-IN" sz="3600" dirty="0"/>
          </a:p>
        </p:txBody>
      </p:sp>
      <p:sp>
        <p:nvSpPr>
          <p:cNvPr id="3" name="Content Placeholder 2"/>
          <p:cNvSpPr>
            <a:spLocks noGrp="1"/>
          </p:cNvSpPr>
          <p:nvPr>
            <p:ph idx="1"/>
          </p:nvPr>
        </p:nvSpPr>
        <p:spPr/>
        <p:txBody>
          <a:bodyPr/>
          <a:lstStyle/>
          <a:p>
            <a:endParaRPr lang="en-IN"/>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8229600" cy="796908"/>
          </a:xfrm>
        </p:spPr>
        <p:txBody>
          <a:bodyPr>
            <a:normAutofit/>
          </a:bodyPr>
          <a:lstStyle/>
          <a:p>
            <a:r>
              <a:rPr lang="en-IN" sz="3600" b="1" dirty="0"/>
              <a:t>Basis of Emotional Problems in Children</a:t>
            </a:r>
            <a:endParaRPr lang="en-IN" sz="3600" dirty="0"/>
          </a:p>
        </p:txBody>
      </p:sp>
      <p:sp>
        <p:nvSpPr>
          <p:cNvPr id="3" name="Content Placeholder 2"/>
          <p:cNvSpPr>
            <a:spLocks noGrp="1"/>
          </p:cNvSpPr>
          <p:nvPr>
            <p:ph idx="1"/>
          </p:nvPr>
        </p:nvSpPr>
        <p:spPr/>
        <p:txBody>
          <a:bodyPr/>
          <a:lstStyle/>
          <a:p>
            <a:r>
              <a:rPr lang="en-IN" dirty="0"/>
              <a:t>emotional problems, which were a major proportion of psychosocial problems expressed by </a:t>
            </a:r>
            <a:r>
              <a:rPr lang="en-IN" dirty="0" smtClean="0"/>
              <a:t>children</a:t>
            </a:r>
          </a:p>
          <a:p>
            <a:r>
              <a:rPr lang="en-IN" dirty="0" smtClean="0"/>
              <a:t>39% of children had anxieties relating in the family context:</a:t>
            </a:r>
          </a:p>
          <a:p>
            <a:pPr>
              <a:buNone/>
            </a:pP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28670"/>
          </a:xfrm>
        </p:spPr>
        <p:txBody>
          <a:bodyPr>
            <a:noAutofit/>
          </a:bodyPr>
          <a:lstStyle/>
          <a:p>
            <a:r>
              <a:rPr lang="en-IN" sz="3600" b="1" dirty="0"/>
              <a:t>Basis of Emotional Problems in Children </a:t>
            </a:r>
            <a:r>
              <a:rPr lang="en-IN" sz="3600" b="1" dirty="0" smtClean="0"/>
              <a:t>: Family Context</a:t>
            </a:r>
            <a:endParaRPr lang="en-IN" sz="3600" dirty="0"/>
          </a:p>
        </p:txBody>
      </p:sp>
      <p:graphicFrame>
        <p:nvGraphicFramePr>
          <p:cNvPr id="5" name="Table 4"/>
          <p:cNvGraphicFramePr>
            <a:graphicFrameLocks noGrp="1"/>
          </p:cNvGraphicFramePr>
          <p:nvPr/>
        </p:nvGraphicFramePr>
        <p:xfrm>
          <a:off x="428596" y="1258918"/>
          <a:ext cx="8572559" cy="5027601"/>
        </p:xfrm>
        <a:graphic>
          <a:graphicData uri="http://schemas.openxmlformats.org/drawingml/2006/table">
            <a:tbl>
              <a:tblPr/>
              <a:tblGrid>
                <a:gridCol w="1043615"/>
                <a:gridCol w="1490880"/>
                <a:gridCol w="2534495"/>
                <a:gridCol w="1863600"/>
                <a:gridCol w="1639969"/>
              </a:tblGrid>
              <a:tr h="1228408">
                <a:tc rowSpan="2" gridSpan="2">
                  <a:txBody>
                    <a:bodyPr/>
                    <a:lstStyle/>
                    <a:p>
                      <a:pPr algn="just">
                        <a:lnSpc>
                          <a:spcPct val="115000"/>
                        </a:lnSpc>
                        <a:spcAft>
                          <a:spcPts val="0"/>
                        </a:spcAft>
                      </a:pPr>
                      <a:r>
                        <a:rPr lang="en-IN" sz="1600" b="1" dirty="0">
                          <a:solidFill>
                            <a:srgbClr val="000000"/>
                          </a:solidFill>
                          <a:latin typeface="Arial"/>
                          <a:ea typeface="Times New Roman"/>
                          <a:cs typeface="Times New Roman"/>
                        </a:rPr>
                        <a:t>Psychosocial Context</a:t>
                      </a:r>
                      <a:endParaRPr lang="en-IN" sz="1600" dirty="0">
                        <a:latin typeface="Calibri"/>
                        <a:ea typeface="Times New Roman"/>
                        <a:cs typeface="Times New Roman"/>
                      </a:endParaRPr>
                    </a:p>
                  </a:txBody>
                  <a:tcPr marL="62923" marR="629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rowSpan="2" hMerge="1">
                  <a:txBody>
                    <a:bodyPr/>
                    <a:lstStyle/>
                    <a:p>
                      <a:endParaRPr lang="en-IN"/>
                    </a:p>
                  </a:txBody>
                  <a:tcPr/>
                </a:tc>
                <a:tc rowSpan="2">
                  <a:txBody>
                    <a:bodyPr/>
                    <a:lstStyle/>
                    <a:p>
                      <a:pPr algn="just">
                        <a:lnSpc>
                          <a:spcPct val="115000"/>
                        </a:lnSpc>
                        <a:spcAft>
                          <a:spcPts val="0"/>
                        </a:spcAft>
                      </a:pPr>
                      <a:r>
                        <a:rPr lang="en-IN" sz="1600" b="1" dirty="0">
                          <a:solidFill>
                            <a:srgbClr val="000000"/>
                          </a:solidFill>
                          <a:latin typeface="Arial"/>
                          <a:ea typeface="Times New Roman"/>
                          <a:cs typeface="Times New Roman"/>
                        </a:rPr>
                        <a:t>Reasons for Emotional Problems (</a:t>
                      </a:r>
                      <a:r>
                        <a:rPr lang="en-IN" sz="1600" b="1" dirty="0" smtClean="0">
                          <a:solidFill>
                            <a:srgbClr val="000000"/>
                          </a:solidFill>
                          <a:latin typeface="Arial"/>
                          <a:ea typeface="Times New Roman"/>
                          <a:cs typeface="Times New Roman"/>
                        </a:rPr>
                        <a:t>Anxiety/Adjustment/</a:t>
                      </a:r>
                    </a:p>
                    <a:p>
                      <a:pPr algn="just">
                        <a:lnSpc>
                          <a:spcPct val="115000"/>
                        </a:lnSpc>
                        <a:spcAft>
                          <a:spcPts val="0"/>
                        </a:spcAft>
                      </a:pPr>
                      <a:r>
                        <a:rPr lang="en-IN" sz="1600" b="1" dirty="0" err="1" smtClean="0">
                          <a:solidFill>
                            <a:srgbClr val="000000"/>
                          </a:solidFill>
                          <a:latin typeface="Arial"/>
                          <a:ea typeface="Times New Roman"/>
                          <a:cs typeface="Times New Roman"/>
                        </a:rPr>
                        <a:t>Dysphoria</a:t>
                      </a:r>
                      <a:r>
                        <a:rPr lang="en-IN" sz="1600" b="1" dirty="0">
                          <a:solidFill>
                            <a:srgbClr val="000000"/>
                          </a:solidFill>
                          <a:latin typeface="Arial"/>
                          <a:ea typeface="Times New Roman"/>
                          <a:cs typeface="Times New Roman"/>
                        </a:rPr>
                        <a:t>/ Depression)</a:t>
                      </a:r>
                      <a:endParaRPr lang="en-IN" sz="1600" dirty="0">
                        <a:latin typeface="Calibri"/>
                        <a:ea typeface="Times New Roman"/>
                        <a:cs typeface="Times New Roman"/>
                      </a:endParaRPr>
                    </a:p>
                  </a:txBody>
                  <a:tcPr marL="62923" marR="629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just">
                        <a:lnSpc>
                          <a:spcPct val="115000"/>
                        </a:lnSpc>
                        <a:spcAft>
                          <a:spcPts val="0"/>
                        </a:spcAft>
                      </a:pPr>
                      <a:r>
                        <a:rPr lang="en-IN" sz="1600" b="1" dirty="0">
                          <a:solidFill>
                            <a:srgbClr val="000000"/>
                          </a:solidFill>
                          <a:latin typeface="Arial"/>
                          <a:ea typeface="Times New Roman"/>
                          <a:cs typeface="Times New Roman"/>
                        </a:rPr>
                        <a:t>Children’s Report</a:t>
                      </a:r>
                      <a:endParaRPr lang="en-IN" sz="1600" dirty="0">
                        <a:latin typeface="Calibri"/>
                        <a:ea typeface="Times New Roman"/>
                        <a:cs typeface="Times New Roman"/>
                      </a:endParaRPr>
                    </a:p>
                  </a:txBody>
                  <a:tcPr marL="62923" marR="629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just">
                        <a:lnSpc>
                          <a:spcPct val="115000"/>
                        </a:lnSpc>
                        <a:spcAft>
                          <a:spcPts val="0"/>
                        </a:spcAft>
                      </a:pPr>
                      <a:r>
                        <a:rPr lang="en-IN" sz="1600" b="1" dirty="0">
                          <a:solidFill>
                            <a:srgbClr val="000000"/>
                          </a:solidFill>
                          <a:latin typeface="Arial"/>
                          <a:ea typeface="Times New Roman"/>
                          <a:cs typeface="Times New Roman"/>
                        </a:rPr>
                        <a:t>Parent’s report</a:t>
                      </a:r>
                      <a:endParaRPr lang="en-IN" sz="1600" dirty="0">
                        <a:latin typeface="Calibri"/>
                        <a:ea typeface="Times New Roman"/>
                        <a:cs typeface="Times New Roman"/>
                      </a:endParaRPr>
                    </a:p>
                  </a:txBody>
                  <a:tcPr marL="62923" marR="629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620160">
                <a:tc gridSpan="2" vMerge="1">
                  <a:txBody>
                    <a:bodyPr/>
                    <a:lstStyle/>
                    <a:p>
                      <a:endParaRPr lang="en-IN"/>
                    </a:p>
                  </a:txBody>
                  <a:tcPr/>
                </a:tc>
                <a:tc hMerge="1" vMerge="1">
                  <a:txBody>
                    <a:bodyPr/>
                    <a:lstStyle/>
                    <a:p>
                      <a:endParaRPr lang="en-IN"/>
                    </a:p>
                  </a:txBody>
                  <a:tcPr/>
                </a:tc>
                <a:tc vMerge="1">
                  <a:txBody>
                    <a:bodyPr/>
                    <a:lstStyle/>
                    <a:p>
                      <a:endParaRPr lang="en-IN"/>
                    </a:p>
                  </a:txBody>
                  <a:tcPr/>
                </a:tc>
                <a:tc>
                  <a:txBody>
                    <a:bodyPr/>
                    <a:lstStyle/>
                    <a:p>
                      <a:pPr algn="just">
                        <a:lnSpc>
                          <a:spcPct val="115000"/>
                        </a:lnSpc>
                        <a:spcAft>
                          <a:spcPts val="0"/>
                        </a:spcAft>
                      </a:pPr>
                      <a:r>
                        <a:rPr lang="en-IN" sz="1600" b="1">
                          <a:solidFill>
                            <a:srgbClr val="000000"/>
                          </a:solidFill>
                          <a:latin typeface="Arial"/>
                          <a:ea typeface="Times New Roman"/>
                          <a:cs typeface="Times New Roman"/>
                        </a:rPr>
                        <a:t>% N=101</a:t>
                      </a:r>
                      <a:endParaRPr lang="en-IN" sz="1600">
                        <a:latin typeface="Calibri"/>
                        <a:ea typeface="Times New Roman"/>
                        <a:cs typeface="Times New Roman"/>
                      </a:endParaRPr>
                    </a:p>
                  </a:txBody>
                  <a:tcPr marL="62923" marR="629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just">
                        <a:lnSpc>
                          <a:spcPct val="115000"/>
                        </a:lnSpc>
                        <a:spcAft>
                          <a:spcPts val="0"/>
                        </a:spcAft>
                      </a:pPr>
                      <a:r>
                        <a:rPr lang="en-IN" sz="1600" b="1">
                          <a:solidFill>
                            <a:srgbClr val="000000"/>
                          </a:solidFill>
                          <a:latin typeface="Arial"/>
                          <a:ea typeface="Times New Roman"/>
                          <a:cs typeface="Times New Roman"/>
                        </a:rPr>
                        <a:t>% N=100</a:t>
                      </a:r>
                      <a:endParaRPr lang="en-IN" sz="1600">
                        <a:latin typeface="Calibri"/>
                        <a:ea typeface="Times New Roman"/>
                        <a:cs typeface="Times New Roman"/>
                      </a:endParaRPr>
                    </a:p>
                  </a:txBody>
                  <a:tcPr marL="62923" marR="629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670771">
                <a:tc rowSpan="5">
                  <a:txBody>
                    <a:bodyPr/>
                    <a:lstStyle/>
                    <a:p>
                      <a:pPr algn="just">
                        <a:lnSpc>
                          <a:spcPct val="115000"/>
                        </a:lnSpc>
                        <a:spcAft>
                          <a:spcPts val="0"/>
                        </a:spcAft>
                      </a:pPr>
                      <a:r>
                        <a:rPr lang="en-IN" sz="1600" dirty="0">
                          <a:solidFill>
                            <a:srgbClr val="000000"/>
                          </a:solidFill>
                          <a:latin typeface="Arial"/>
                          <a:ea typeface="Times New Roman"/>
                          <a:cs typeface="Times New Roman"/>
                        </a:rPr>
                        <a:t>Family</a:t>
                      </a:r>
                      <a:endParaRPr lang="en-IN" sz="1600" dirty="0">
                        <a:latin typeface="Calibri"/>
                        <a:ea typeface="Times New Roman"/>
                        <a:cs typeface="Times New Roman"/>
                      </a:endParaRPr>
                    </a:p>
                  </a:txBody>
                  <a:tcPr marL="62923" marR="629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just">
                        <a:lnSpc>
                          <a:spcPct val="115000"/>
                        </a:lnSpc>
                        <a:spcAft>
                          <a:spcPts val="0"/>
                        </a:spcAft>
                      </a:pPr>
                      <a:r>
                        <a:rPr lang="en-IN" sz="1600">
                          <a:solidFill>
                            <a:srgbClr val="000000"/>
                          </a:solidFill>
                          <a:latin typeface="Arial"/>
                          <a:ea typeface="Times New Roman"/>
                          <a:cs typeface="Times New Roman"/>
                        </a:rPr>
                        <a:t>Illness related</a:t>
                      </a:r>
                      <a:endParaRPr lang="en-IN" sz="1600">
                        <a:latin typeface="Calibri"/>
                        <a:ea typeface="Times New Roman"/>
                        <a:cs typeface="Times New Roman"/>
                      </a:endParaRPr>
                    </a:p>
                  </a:txBody>
                  <a:tcPr marL="62923" marR="629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600" dirty="0">
                          <a:solidFill>
                            <a:srgbClr val="000000"/>
                          </a:solidFill>
                          <a:latin typeface="Arial"/>
                          <a:ea typeface="Times New Roman"/>
                          <a:cs typeface="Times New Roman"/>
                        </a:rPr>
                        <a:t>Concerns about going back home</a:t>
                      </a:r>
                      <a:endParaRPr lang="en-IN" sz="1600" dirty="0">
                        <a:latin typeface="Calibri"/>
                        <a:ea typeface="Times New Roman"/>
                        <a:cs typeface="Times New Roman"/>
                      </a:endParaRPr>
                    </a:p>
                  </a:txBody>
                  <a:tcPr marL="62923" marR="629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600">
                          <a:solidFill>
                            <a:srgbClr val="000000"/>
                          </a:solidFill>
                          <a:latin typeface="Arial"/>
                          <a:ea typeface="Times New Roman"/>
                          <a:cs typeface="Times New Roman"/>
                        </a:rPr>
                        <a:t>9%</a:t>
                      </a:r>
                      <a:endParaRPr lang="en-IN" sz="1600">
                        <a:latin typeface="Calibri"/>
                        <a:ea typeface="Times New Roman"/>
                        <a:cs typeface="Times New Roman"/>
                      </a:endParaRPr>
                    </a:p>
                  </a:txBody>
                  <a:tcPr marL="62923" marR="629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600">
                          <a:solidFill>
                            <a:srgbClr val="000000"/>
                          </a:solidFill>
                          <a:latin typeface="Arial"/>
                          <a:ea typeface="Times New Roman"/>
                          <a:cs typeface="Times New Roman"/>
                        </a:rPr>
                        <a:t>18%</a:t>
                      </a:r>
                      <a:endParaRPr lang="en-IN" sz="1600">
                        <a:latin typeface="Calibri"/>
                        <a:ea typeface="Times New Roman"/>
                        <a:cs typeface="Times New Roman"/>
                      </a:endParaRPr>
                    </a:p>
                  </a:txBody>
                  <a:tcPr marL="62923" marR="629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06156">
                <a:tc vMerge="1">
                  <a:txBody>
                    <a:bodyPr/>
                    <a:lstStyle/>
                    <a:p>
                      <a:endParaRPr lang="en-IN"/>
                    </a:p>
                  </a:txBody>
                  <a:tcPr/>
                </a:tc>
                <a:tc vMerge="1">
                  <a:txBody>
                    <a:bodyPr/>
                    <a:lstStyle/>
                    <a:p>
                      <a:endParaRPr lang="en-IN"/>
                    </a:p>
                  </a:txBody>
                  <a:tcPr/>
                </a:tc>
                <a:tc>
                  <a:txBody>
                    <a:bodyPr/>
                    <a:lstStyle/>
                    <a:p>
                      <a:pPr algn="just">
                        <a:lnSpc>
                          <a:spcPct val="115000"/>
                        </a:lnSpc>
                        <a:spcAft>
                          <a:spcPts val="0"/>
                        </a:spcAft>
                      </a:pPr>
                      <a:r>
                        <a:rPr lang="en-IN" sz="1600" dirty="0">
                          <a:solidFill>
                            <a:srgbClr val="000000"/>
                          </a:solidFill>
                          <a:latin typeface="Arial"/>
                          <a:ea typeface="Times New Roman"/>
                          <a:cs typeface="Times New Roman"/>
                        </a:rPr>
                        <a:t>As a Response to Caregivers’ Worries and Upsets</a:t>
                      </a:r>
                      <a:endParaRPr lang="en-IN" sz="1600" dirty="0">
                        <a:latin typeface="Calibri"/>
                        <a:ea typeface="Times New Roman"/>
                        <a:cs typeface="Times New Roman"/>
                      </a:endParaRPr>
                    </a:p>
                  </a:txBody>
                  <a:tcPr marL="62923" marR="629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600">
                          <a:solidFill>
                            <a:srgbClr val="000000"/>
                          </a:solidFill>
                          <a:latin typeface="Arial"/>
                          <a:ea typeface="Times New Roman"/>
                          <a:cs typeface="Times New Roman"/>
                        </a:rPr>
                        <a:t>10%</a:t>
                      </a:r>
                      <a:endParaRPr lang="en-IN" sz="1600">
                        <a:latin typeface="Calibri"/>
                        <a:ea typeface="Times New Roman"/>
                        <a:cs typeface="Times New Roman"/>
                      </a:endParaRPr>
                    </a:p>
                  </a:txBody>
                  <a:tcPr marL="62923" marR="629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600">
                          <a:solidFill>
                            <a:srgbClr val="000000"/>
                          </a:solidFill>
                          <a:latin typeface="Arial"/>
                          <a:ea typeface="Times New Roman"/>
                          <a:cs typeface="Times New Roman"/>
                        </a:rPr>
                        <a:t>10%</a:t>
                      </a:r>
                      <a:endParaRPr lang="en-IN" sz="1600">
                        <a:latin typeface="Calibri"/>
                        <a:ea typeface="Times New Roman"/>
                        <a:cs typeface="Times New Roman"/>
                      </a:endParaRPr>
                    </a:p>
                  </a:txBody>
                  <a:tcPr marL="62923" marR="629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0702">
                <a:tc vMerge="1">
                  <a:txBody>
                    <a:bodyPr/>
                    <a:lstStyle/>
                    <a:p>
                      <a:endParaRPr lang="en-IN"/>
                    </a:p>
                  </a:txBody>
                  <a:tcPr/>
                </a:tc>
                <a:tc vMerge="1">
                  <a:txBody>
                    <a:bodyPr/>
                    <a:lstStyle/>
                    <a:p>
                      <a:endParaRPr lang="en-IN"/>
                    </a:p>
                  </a:txBody>
                  <a:tcPr/>
                </a:tc>
                <a:tc>
                  <a:txBody>
                    <a:bodyPr/>
                    <a:lstStyle/>
                    <a:p>
                      <a:pPr algn="just">
                        <a:lnSpc>
                          <a:spcPct val="115000"/>
                        </a:lnSpc>
                        <a:spcAft>
                          <a:spcPts val="0"/>
                        </a:spcAft>
                      </a:pPr>
                      <a:r>
                        <a:rPr lang="en-IN" sz="1600" dirty="0">
                          <a:solidFill>
                            <a:srgbClr val="000000"/>
                          </a:solidFill>
                          <a:latin typeface="Arial"/>
                          <a:ea typeface="Times New Roman"/>
                          <a:cs typeface="Times New Roman"/>
                        </a:rPr>
                        <a:t>Separation from Family</a:t>
                      </a:r>
                      <a:endParaRPr lang="en-IN" sz="1600" dirty="0">
                        <a:latin typeface="Calibri"/>
                        <a:ea typeface="Times New Roman"/>
                        <a:cs typeface="Times New Roman"/>
                      </a:endParaRPr>
                    </a:p>
                  </a:txBody>
                  <a:tcPr marL="62923" marR="629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600" dirty="0">
                          <a:solidFill>
                            <a:srgbClr val="000000"/>
                          </a:solidFill>
                          <a:latin typeface="Arial"/>
                          <a:ea typeface="Times New Roman"/>
                          <a:cs typeface="Times New Roman"/>
                        </a:rPr>
                        <a:t>14%</a:t>
                      </a:r>
                      <a:endParaRPr lang="en-IN" sz="1600" dirty="0">
                        <a:latin typeface="Calibri"/>
                        <a:ea typeface="Times New Roman"/>
                        <a:cs typeface="Times New Roman"/>
                      </a:endParaRPr>
                    </a:p>
                  </a:txBody>
                  <a:tcPr marL="62923" marR="629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600">
                          <a:solidFill>
                            <a:srgbClr val="000000"/>
                          </a:solidFill>
                          <a:latin typeface="Arial"/>
                          <a:ea typeface="Times New Roman"/>
                          <a:cs typeface="Times New Roman"/>
                        </a:rPr>
                        <a:t>19%</a:t>
                      </a:r>
                      <a:endParaRPr lang="en-IN" sz="1600">
                        <a:latin typeface="Calibri"/>
                        <a:ea typeface="Times New Roman"/>
                        <a:cs typeface="Times New Roman"/>
                      </a:endParaRPr>
                    </a:p>
                  </a:txBody>
                  <a:tcPr marL="62923" marR="629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0702">
                <a:tc vMerge="1">
                  <a:txBody>
                    <a:bodyPr/>
                    <a:lstStyle/>
                    <a:p>
                      <a:endParaRPr lang="en-IN"/>
                    </a:p>
                  </a:txBody>
                  <a:tcPr/>
                </a:tc>
                <a:tc rowSpan="2">
                  <a:txBody>
                    <a:bodyPr/>
                    <a:lstStyle/>
                    <a:p>
                      <a:pPr algn="just">
                        <a:lnSpc>
                          <a:spcPct val="115000"/>
                        </a:lnSpc>
                        <a:spcAft>
                          <a:spcPts val="0"/>
                        </a:spcAft>
                      </a:pPr>
                      <a:r>
                        <a:rPr lang="en-IN" sz="1600">
                          <a:solidFill>
                            <a:srgbClr val="000000"/>
                          </a:solidFill>
                          <a:latin typeface="Arial"/>
                          <a:ea typeface="Times New Roman"/>
                          <a:cs typeface="Times New Roman"/>
                        </a:rPr>
                        <a:t>Other</a:t>
                      </a:r>
                      <a:endParaRPr lang="en-IN" sz="1600">
                        <a:latin typeface="Calibri"/>
                        <a:ea typeface="Times New Roman"/>
                        <a:cs typeface="Times New Roman"/>
                      </a:endParaRPr>
                    </a:p>
                  </a:txBody>
                  <a:tcPr marL="62923" marR="629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600" dirty="0">
                          <a:solidFill>
                            <a:srgbClr val="000000"/>
                          </a:solidFill>
                          <a:latin typeface="Arial"/>
                          <a:ea typeface="Times New Roman"/>
                          <a:cs typeface="Times New Roman"/>
                        </a:rPr>
                        <a:t>Loss and grief</a:t>
                      </a:r>
                      <a:endParaRPr lang="en-IN" sz="1600" dirty="0">
                        <a:latin typeface="Calibri"/>
                        <a:ea typeface="Times New Roman"/>
                        <a:cs typeface="Times New Roman"/>
                      </a:endParaRPr>
                    </a:p>
                  </a:txBody>
                  <a:tcPr marL="62923" marR="629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600" dirty="0">
                          <a:solidFill>
                            <a:srgbClr val="000000"/>
                          </a:solidFill>
                          <a:latin typeface="Arial"/>
                          <a:ea typeface="Times New Roman"/>
                          <a:cs typeface="Times New Roman"/>
                        </a:rPr>
                        <a:t>3%</a:t>
                      </a:r>
                      <a:endParaRPr lang="en-IN" sz="1600" dirty="0">
                        <a:latin typeface="Calibri"/>
                        <a:ea typeface="Times New Roman"/>
                        <a:cs typeface="Times New Roman"/>
                      </a:endParaRPr>
                    </a:p>
                  </a:txBody>
                  <a:tcPr marL="62923" marR="629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600" dirty="0">
                          <a:solidFill>
                            <a:srgbClr val="000000"/>
                          </a:solidFill>
                          <a:latin typeface="Arial"/>
                          <a:ea typeface="Times New Roman"/>
                          <a:cs typeface="Times New Roman"/>
                        </a:rPr>
                        <a:t>3%</a:t>
                      </a:r>
                      <a:endParaRPr lang="en-IN" sz="1600" dirty="0">
                        <a:latin typeface="Calibri"/>
                        <a:ea typeface="Times New Roman"/>
                        <a:cs typeface="Times New Roman"/>
                      </a:endParaRPr>
                    </a:p>
                  </a:txBody>
                  <a:tcPr marL="62923" marR="629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0702">
                <a:tc vMerge="1">
                  <a:txBody>
                    <a:bodyPr/>
                    <a:lstStyle/>
                    <a:p>
                      <a:endParaRPr lang="en-IN"/>
                    </a:p>
                  </a:txBody>
                  <a:tcPr/>
                </a:tc>
                <a:tc vMerge="1">
                  <a:txBody>
                    <a:bodyPr/>
                    <a:lstStyle/>
                    <a:p>
                      <a:endParaRPr lang="en-IN"/>
                    </a:p>
                  </a:txBody>
                  <a:tcPr/>
                </a:tc>
                <a:tc>
                  <a:txBody>
                    <a:bodyPr/>
                    <a:lstStyle/>
                    <a:p>
                      <a:pPr algn="just">
                        <a:lnSpc>
                          <a:spcPct val="115000"/>
                        </a:lnSpc>
                        <a:spcAft>
                          <a:spcPts val="0"/>
                        </a:spcAft>
                      </a:pPr>
                      <a:r>
                        <a:rPr lang="en-IN" sz="1600" dirty="0">
                          <a:solidFill>
                            <a:srgbClr val="000000"/>
                          </a:solidFill>
                          <a:latin typeface="Arial"/>
                          <a:ea typeface="Times New Roman"/>
                          <a:cs typeface="Times New Roman"/>
                        </a:rPr>
                        <a:t>Parental Marital Conflict</a:t>
                      </a:r>
                      <a:endParaRPr lang="en-IN" sz="1600" dirty="0">
                        <a:latin typeface="Calibri"/>
                        <a:ea typeface="Times New Roman"/>
                        <a:cs typeface="Times New Roman"/>
                      </a:endParaRPr>
                    </a:p>
                  </a:txBody>
                  <a:tcPr marL="62923" marR="629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600" dirty="0">
                          <a:solidFill>
                            <a:srgbClr val="000000"/>
                          </a:solidFill>
                          <a:latin typeface="Arial"/>
                          <a:ea typeface="Times New Roman"/>
                          <a:cs typeface="Times New Roman"/>
                        </a:rPr>
                        <a:t>2%</a:t>
                      </a:r>
                      <a:endParaRPr lang="en-IN" sz="1600" dirty="0">
                        <a:latin typeface="Calibri"/>
                        <a:ea typeface="Times New Roman"/>
                        <a:cs typeface="Times New Roman"/>
                      </a:endParaRPr>
                    </a:p>
                  </a:txBody>
                  <a:tcPr marL="62923" marR="629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600" dirty="0">
                          <a:solidFill>
                            <a:srgbClr val="000000"/>
                          </a:solidFill>
                          <a:latin typeface="Arial"/>
                          <a:ea typeface="Times New Roman"/>
                          <a:cs typeface="Times New Roman"/>
                        </a:rPr>
                        <a:t>2%</a:t>
                      </a:r>
                      <a:endParaRPr lang="en-IN" sz="1600" dirty="0">
                        <a:latin typeface="Calibri"/>
                        <a:ea typeface="Times New Roman"/>
                        <a:cs typeface="Times New Roman"/>
                      </a:endParaRPr>
                    </a:p>
                  </a:txBody>
                  <a:tcPr marL="62923" marR="629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39784"/>
          </a:xfrm>
        </p:spPr>
        <p:txBody>
          <a:bodyPr>
            <a:noAutofit/>
          </a:bodyPr>
          <a:lstStyle/>
          <a:p>
            <a:r>
              <a:rPr lang="en-IN" sz="3600" b="1" dirty="0" smtClean="0"/>
              <a:t>Family Context (</a:t>
            </a:r>
            <a:r>
              <a:rPr lang="en-IN" sz="3600" b="1" dirty="0" err="1" smtClean="0"/>
              <a:t>i</a:t>
            </a:r>
            <a:r>
              <a:rPr lang="en-IN" sz="3600" b="1" dirty="0" smtClean="0"/>
              <a:t>): Concerns about Going Home</a:t>
            </a:r>
            <a:endParaRPr lang="en-IN" sz="3600" dirty="0"/>
          </a:p>
        </p:txBody>
      </p:sp>
      <p:sp>
        <p:nvSpPr>
          <p:cNvPr id="3" name="Content Placeholder 2"/>
          <p:cNvSpPr>
            <a:spLocks noGrp="1"/>
          </p:cNvSpPr>
          <p:nvPr>
            <p:ph idx="1"/>
          </p:nvPr>
        </p:nvSpPr>
        <p:spPr>
          <a:xfrm>
            <a:off x="214282" y="1357298"/>
            <a:ext cx="8929718" cy="5286412"/>
          </a:xfrm>
        </p:spPr>
        <p:txBody>
          <a:bodyPr>
            <a:normAutofit fontScale="77500" lnSpcReduction="20000"/>
          </a:bodyPr>
          <a:lstStyle/>
          <a:p>
            <a:r>
              <a:rPr lang="en-IN" sz="3400" dirty="0"/>
              <a:t>Children </a:t>
            </a:r>
            <a:r>
              <a:rPr lang="en-IN" sz="3400" dirty="0" smtClean="0"/>
              <a:t>forced </a:t>
            </a:r>
            <a:r>
              <a:rPr lang="en-IN" sz="3400" dirty="0"/>
              <a:t>to be away from the comfort and familiarity of home and home routines, and separated from loved ones</a:t>
            </a:r>
            <a:r>
              <a:rPr lang="en-IN" sz="3400" dirty="0" smtClean="0"/>
              <a:t>.</a:t>
            </a:r>
          </a:p>
          <a:p>
            <a:r>
              <a:rPr lang="en-IN" sz="3400" dirty="0" smtClean="0"/>
              <a:t>Normal for </a:t>
            </a:r>
            <a:r>
              <a:rPr lang="en-IN" sz="3400" dirty="0"/>
              <a:t>children to feel anxious about change in place and routine and about separation from family; but this is compounded by a hospital </a:t>
            </a:r>
            <a:r>
              <a:rPr lang="en-IN" sz="3400" dirty="0" smtClean="0"/>
              <a:t>environment.</a:t>
            </a:r>
          </a:p>
          <a:p>
            <a:r>
              <a:rPr lang="en-IN" sz="3400" dirty="0" smtClean="0"/>
              <a:t>a </a:t>
            </a:r>
            <a:r>
              <a:rPr lang="en-IN" sz="3400" dirty="0"/>
              <a:t>routine that is characterized by not only uncertainty and unpredictably but by various (painful) treatment procedures, </a:t>
            </a:r>
            <a:endParaRPr lang="en-IN" sz="3400" dirty="0" smtClean="0"/>
          </a:p>
          <a:p>
            <a:r>
              <a:rPr lang="en-IN" sz="3400" dirty="0" smtClean="0"/>
              <a:t>anxiety </a:t>
            </a:r>
            <a:r>
              <a:rPr lang="en-IN" sz="3400" dirty="0"/>
              <a:t>and adjustment issues in children, particularly in the initial duration of their stay. </a:t>
            </a:r>
            <a:endParaRPr lang="en-IN" sz="3400" dirty="0" smtClean="0"/>
          </a:p>
          <a:p>
            <a:r>
              <a:rPr lang="en-IN" sz="3400" dirty="0" smtClean="0"/>
              <a:t>Later </a:t>
            </a:r>
            <a:r>
              <a:rPr lang="en-IN" sz="3400" dirty="0"/>
              <a:t>on, many children gradually grow used to the new/ hospital </a:t>
            </a:r>
            <a:r>
              <a:rPr lang="en-IN" sz="3400" dirty="0" smtClean="0"/>
              <a:t>environment...so </a:t>
            </a:r>
            <a:r>
              <a:rPr lang="en-IN" sz="3400" dirty="0"/>
              <a:t>that these anxiety and distress symptoms may be less evident. </a:t>
            </a:r>
            <a:endParaRPr lang="en-IN" sz="3400" dirty="0" smtClean="0"/>
          </a:p>
          <a:p>
            <a:r>
              <a:rPr lang="en-IN" sz="3400" dirty="0" smtClean="0"/>
              <a:t>However</a:t>
            </a:r>
            <a:r>
              <a:rPr lang="en-IN" sz="3400" dirty="0"/>
              <a:t>, the larger anxiety about ‘when am I going home’ tends to be a pervasive one, lasting the entire duration of the hospital stay.</a:t>
            </a:r>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14356"/>
          </a:xfrm>
        </p:spPr>
        <p:txBody>
          <a:bodyPr>
            <a:normAutofit/>
          </a:bodyPr>
          <a:lstStyle/>
          <a:p>
            <a:r>
              <a:rPr lang="en-IN" sz="3600" b="1" dirty="0" smtClean="0"/>
              <a:t>Family Context (ii): Separation from Family</a:t>
            </a:r>
            <a:endParaRPr lang="en-IN" sz="3600" b="1" dirty="0"/>
          </a:p>
        </p:txBody>
      </p:sp>
      <p:sp>
        <p:nvSpPr>
          <p:cNvPr id="3" name="Content Placeholder 2"/>
          <p:cNvSpPr>
            <a:spLocks noGrp="1"/>
          </p:cNvSpPr>
          <p:nvPr>
            <p:ph idx="1"/>
          </p:nvPr>
        </p:nvSpPr>
        <p:spPr>
          <a:xfrm>
            <a:off x="214282" y="857232"/>
            <a:ext cx="8715436" cy="5786478"/>
          </a:xfrm>
        </p:spPr>
        <p:txBody>
          <a:bodyPr>
            <a:normAutofit fontScale="85000" lnSpcReduction="20000"/>
          </a:bodyPr>
          <a:lstStyle/>
          <a:p>
            <a:r>
              <a:rPr lang="en-IN" dirty="0" smtClean="0"/>
              <a:t>All </a:t>
            </a:r>
            <a:r>
              <a:rPr lang="en-IN" dirty="0"/>
              <a:t>children feel some degree of separation anxiety in early childhood/ during a child’s pre-school years, and this is normal at this developmental stage. </a:t>
            </a:r>
            <a:endParaRPr lang="en-IN" dirty="0" smtClean="0"/>
          </a:p>
          <a:p>
            <a:r>
              <a:rPr lang="en-IN" dirty="0" smtClean="0"/>
              <a:t>As </a:t>
            </a:r>
            <a:r>
              <a:rPr lang="en-IN" dirty="0"/>
              <a:t>the child grows older (post age 6 to 7 years of age), such separation anxiety becomes a mental health problem which usually occurs in specific contexts of trauma such as child sexual abuse, domestic violence, parental marital </a:t>
            </a:r>
            <a:r>
              <a:rPr lang="en-IN" dirty="0" smtClean="0"/>
              <a:t>conflicts or chronic illness. </a:t>
            </a:r>
          </a:p>
          <a:p>
            <a:r>
              <a:rPr lang="en-IN" dirty="0"/>
              <a:t>Children with chronic illness </a:t>
            </a:r>
            <a:r>
              <a:rPr lang="en-IN" dirty="0" smtClean="0"/>
              <a:t>vulnerable </a:t>
            </a:r>
            <a:r>
              <a:rPr lang="en-IN" dirty="0"/>
              <a:t>to separation anxiety because</a:t>
            </a:r>
            <a:r>
              <a:rPr lang="en-IN" dirty="0" smtClean="0"/>
              <a:t>:</a:t>
            </a:r>
          </a:p>
          <a:p>
            <a:pPr lvl="1"/>
            <a:r>
              <a:rPr lang="en-IN" dirty="0" smtClean="0"/>
              <a:t> they </a:t>
            </a:r>
            <a:r>
              <a:rPr lang="en-IN" dirty="0"/>
              <a:t>tend to spend more time with primary caregivers than the average child of the same age </a:t>
            </a:r>
            <a:endParaRPr lang="en-IN" dirty="0" smtClean="0"/>
          </a:p>
          <a:p>
            <a:pPr lvl="1"/>
            <a:r>
              <a:rPr lang="en-IN" dirty="0" smtClean="0"/>
              <a:t>They have </a:t>
            </a:r>
            <a:r>
              <a:rPr lang="en-IN" dirty="0"/>
              <a:t>an increased dependency on their </a:t>
            </a:r>
            <a:r>
              <a:rPr lang="en-IN" dirty="0" smtClean="0"/>
              <a:t>caregivers --caregivers </a:t>
            </a:r>
            <a:r>
              <a:rPr lang="en-IN" dirty="0"/>
              <a:t>respond to children’s illness needs</a:t>
            </a:r>
            <a:r>
              <a:rPr lang="en-IN" dirty="0" smtClean="0"/>
              <a:t>.</a:t>
            </a:r>
          </a:p>
          <a:p>
            <a:pPr lvl="1"/>
            <a:r>
              <a:rPr lang="en-IN" dirty="0"/>
              <a:t>less independent and more reliant on their caregivers for various needs </a:t>
            </a:r>
            <a:endParaRPr lang="en-IN" dirty="0" smtClean="0"/>
          </a:p>
          <a:p>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411807"/>
          </a:xfrm>
        </p:spPr>
        <p:txBody>
          <a:bodyPr>
            <a:normAutofit fontScale="85000" lnSpcReduction="10000"/>
          </a:bodyPr>
          <a:lstStyle/>
          <a:p>
            <a:r>
              <a:rPr lang="en-IN" dirty="0" smtClean="0"/>
              <a:t>2 </a:t>
            </a:r>
            <a:r>
              <a:rPr lang="en-IN" dirty="0"/>
              <a:t>types of separation </a:t>
            </a:r>
            <a:r>
              <a:rPr lang="en-IN" dirty="0" smtClean="0"/>
              <a:t>issues observed in </a:t>
            </a:r>
            <a:r>
              <a:rPr lang="en-IN" dirty="0" err="1" smtClean="0"/>
              <a:t>Kidwai</a:t>
            </a:r>
            <a:r>
              <a:rPr lang="en-IN" dirty="0" smtClean="0"/>
              <a:t> Ward: </a:t>
            </a:r>
          </a:p>
          <a:p>
            <a:pPr lvl="1"/>
            <a:r>
              <a:rPr lang="en-IN" dirty="0" smtClean="0"/>
              <a:t>(temporary</a:t>
            </a:r>
            <a:r>
              <a:rPr lang="en-IN" dirty="0"/>
              <a:t>) separation from the primary caregiver even for short durations i.e. more akin to separation anxiety; </a:t>
            </a:r>
            <a:r>
              <a:rPr lang="en-IN" dirty="0" smtClean="0"/>
              <a:t>experienced more as anxiety.</a:t>
            </a:r>
          </a:p>
          <a:p>
            <a:pPr lvl="1"/>
            <a:r>
              <a:rPr lang="en-IN" dirty="0" smtClean="0"/>
              <a:t>separation </a:t>
            </a:r>
            <a:r>
              <a:rPr lang="en-IN" dirty="0"/>
              <a:t>from other family members (some of whom may also be attachment figures—such as fathers/ </a:t>
            </a:r>
            <a:r>
              <a:rPr lang="en-IN" dirty="0" smtClean="0"/>
              <a:t>grandparents); experienced </a:t>
            </a:r>
            <a:r>
              <a:rPr lang="en-IN" dirty="0"/>
              <a:t>more as a sense of </a:t>
            </a:r>
            <a:r>
              <a:rPr lang="en-IN" dirty="0" smtClean="0"/>
              <a:t>loss.</a:t>
            </a:r>
          </a:p>
          <a:p>
            <a:r>
              <a:rPr lang="en-IN" dirty="0" smtClean="0"/>
              <a:t>Younger </a:t>
            </a:r>
            <a:r>
              <a:rPr lang="en-IN" dirty="0"/>
              <a:t>children experienced both types of separation issues (anxiety and loss), </a:t>
            </a:r>
            <a:endParaRPr lang="en-IN" dirty="0" smtClean="0"/>
          </a:p>
          <a:p>
            <a:r>
              <a:rPr lang="en-IN" dirty="0"/>
              <a:t>M</a:t>
            </a:r>
            <a:r>
              <a:rPr lang="en-IN" dirty="0" smtClean="0"/>
              <a:t>ost </a:t>
            </a:r>
            <a:r>
              <a:rPr lang="en-IN" dirty="0"/>
              <a:t>older </a:t>
            </a:r>
            <a:r>
              <a:rPr lang="en-IN" dirty="0" smtClean="0"/>
              <a:t>children’s concern--separation </a:t>
            </a:r>
            <a:r>
              <a:rPr lang="en-IN" dirty="0"/>
              <a:t>from loved ones at </a:t>
            </a:r>
            <a:r>
              <a:rPr lang="en-IN" dirty="0" smtClean="0"/>
              <a:t>home—missing </a:t>
            </a:r>
            <a:r>
              <a:rPr lang="en-IN" dirty="0"/>
              <a:t>home and family and sadness about being away from fathers and other loved family members. </a:t>
            </a:r>
          </a:p>
          <a:p>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Autofit/>
          </a:bodyPr>
          <a:lstStyle/>
          <a:p>
            <a:r>
              <a:rPr lang="en-IN" sz="3600" b="1" dirty="0" smtClean="0"/>
              <a:t>Family Context (iii): As </a:t>
            </a:r>
            <a:r>
              <a:rPr lang="en-IN" sz="3600" b="1" dirty="0"/>
              <a:t>a Response to Caregivers’ Worries and Upsets</a:t>
            </a:r>
            <a:endParaRPr lang="en-IN" sz="3600" dirty="0"/>
          </a:p>
        </p:txBody>
      </p:sp>
      <p:sp>
        <p:nvSpPr>
          <p:cNvPr id="3" name="Content Placeholder 2"/>
          <p:cNvSpPr>
            <a:spLocks noGrp="1"/>
          </p:cNvSpPr>
          <p:nvPr>
            <p:ph idx="1"/>
          </p:nvPr>
        </p:nvSpPr>
        <p:spPr>
          <a:xfrm>
            <a:off x="214282" y="1285860"/>
            <a:ext cx="8715436" cy="5429288"/>
          </a:xfrm>
        </p:spPr>
        <p:txBody>
          <a:bodyPr>
            <a:normAutofit fontScale="85000" lnSpcReduction="10000"/>
          </a:bodyPr>
          <a:lstStyle/>
          <a:p>
            <a:r>
              <a:rPr lang="en-IN" dirty="0" smtClean="0"/>
              <a:t>when there are worries and tensions in a family, felt or projected by adults, whether due to illness or death of a family member or marital problems or financial stress, children also reflect the worries of adults and caregivers;</a:t>
            </a:r>
          </a:p>
          <a:p>
            <a:r>
              <a:rPr lang="en-IN" dirty="0" smtClean="0"/>
              <a:t>In chronic illness context--compounds children’s </a:t>
            </a:r>
            <a:r>
              <a:rPr lang="en-IN" dirty="0"/>
              <a:t>existing worries and concerns about their own health. </a:t>
            </a:r>
            <a:endParaRPr lang="en-IN" dirty="0" smtClean="0"/>
          </a:p>
          <a:p>
            <a:r>
              <a:rPr lang="en-IN" dirty="0" smtClean="0"/>
              <a:t>Young children also feel upset/ fearful--even </a:t>
            </a:r>
            <a:r>
              <a:rPr lang="en-IN" dirty="0"/>
              <a:t>if they do not comprehend completely what the problem </a:t>
            </a:r>
            <a:r>
              <a:rPr lang="en-IN" dirty="0" smtClean="0"/>
              <a:t>is.</a:t>
            </a:r>
          </a:p>
          <a:p>
            <a:r>
              <a:rPr lang="en-IN" dirty="0"/>
              <a:t>Frequent crying, thumb-sucking, nail biting, </a:t>
            </a:r>
            <a:r>
              <a:rPr lang="en-IN" dirty="0" smtClean="0"/>
              <a:t>inattention, complaints </a:t>
            </a:r>
            <a:r>
              <a:rPr lang="en-IN" dirty="0"/>
              <a:t>about body aches and pains (that have no medical basis), and oppositional defiant behaviours are some </a:t>
            </a:r>
            <a:r>
              <a:rPr lang="en-IN" dirty="0" smtClean="0"/>
              <a:t>anxiety-related </a:t>
            </a:r>
            <a:r>
              <a:rPr lang="en-IN" dirty="0"/>
              <a:t>behaviours that children develop in response to caregiver </a:t>
            </a:r>
            <a:r>
              <a:rPr lang="en-IN" dirty="0" smtClean="0"/>
              <a:t>worries/tense family </a:t>
            </a:r>
            <a:r>
              <a:rPr lang="en-IN" dirty="0"/>
              <a:t>environments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00108"/>
          </a:xfrm>
        </p:spPr>
        <p:txBody>
          <a:bodyPr>
            <a:normAutofit/>
          </a:bodyPr>
          <a:lstStyle/>
          <a:p>
            <a:r>
              <a:rPr lang="en-IN" sz="3600" b="1" dirty="0" smtClean="0"/>
              <a:t>Family Context (iv): Loss &amp; Grief</a:t>
            </a:r>
            <a:endParaRPr lang="en-IN" sz="3600" b="1" dirty="0"/>
          </a:p>
        </p:txBody>
      </p:sp>
      <p:sp>
        <p:nvSpPr>
          <p:cNvPr id="3" name="Content Placeholder 2"/>
          <p:cNvSpPr>
            <a:spLocks noGrp="1"/>
          </p:cNvSpPr>
          <p:nvPr>
            <p:ph idx="1"/>
          </p:nvPr>
        </p:nvSpPr>
        <p:spPr>
          <a:xfrm>
            <a:off x="0" y="785794"/>
            <a:ext cx="9144000" cy="6072206"/>
          </a:xfrm>
        </p:spPr>
        <p:txBody>
          <a:bodyPr>
            <a:normAutofit fontScale="77500" lnSpcReduction="20000"/>
          </a:bodyPr>
          <a:lstStyle/>
          <a:p>
            <a:r>
              <a:rPr lang="en-IN" dirty="0"/>
              <a:t>A child who has lost an attachment figure and a primary caregiver is already vulnerable to emotional </a:t>
            </a:r>
            <a:r>
              <a:rPr lang="en-IN" dirty="0" smtClean="0"/>
              <a:t>issues</a:t>
            </a:r>
          </a:p>
          <a:p>
            <a:r>
              <a:rPr lang="en-IN" dirty="0"/>
              <a:t>A child who has to contend with loss of a caregiver along with the experience of illness therefore is more vulnerable to anxiety and adjustment issues.</a:t>
            </a:r>
          </a:p>
          <a:p>
            <a:r>
              <a:rPr lang="en-IN" dirty="0" smtClean="0"/>
              <a:t>Anxiety </a:t>
            </a:r>
            <a:r>
              <a:rPr lang="en-IN" dirty="0"/>
              <a:t>and feelings of vulnerability created by illness triggers the sense of loss (even if it has been some years since the loss event occurred) and get children to return to ruminating about the loss experience</a:t>
            </a:r>
            <a:r>
              <a:rPr lang="en-IN" dirty="0" smtClean="0"/>
              <a:t>;</a:t>
            </a:r>
          </a:p>
          <a:p>
            <a:r>
              <a:rPr lang="en-IN" dirty="0" smtClean="0"/>
              <a:t>Recent loss experiences-- compound </a:t>
            </a:r>
            <a:r>
              <a:rPr lang="en-IN" dirty="0"/>
              <a:t>the anxiety and worries brought on by the illness adding to the emotional and psychosocial vulnerability</a:t>
            </a:r>
            <a:r>
              <a:rPr lang="en-IN" dirty="0" smtClean="0"/>
              <a:t>.</a:t>
            </a:r>
          </a:p>
          <a:p>
            <a:r>
              <a:rPr lang="en-IN" dirty="0" smtClean="0"/>
              <a:t>Illness </a:t>
            </a:r>
            <a:r>
              <a:rPr lang="en-IN" dirty="0"/>
              <a:t>experience </a:t>
            </a:r>
            <a:r>
              <a:rPr lang="en-IN" dirty="0" smtClean="0"/>
              <a:t>also a loss </a:t>
            </a:r>
            <a:r>
              <a:rPr lang="en-IN" dirty="0"/>
              <a:t>experience—loss of school days, play, friends and many other childhood experiences that normal, well children would </a:t>
            </a:r>
            <a:r>
              <a:rPr lang="en-IN" dirty="0" smtClean="0"/>
              <a:t>have.</a:t>
            </a:r>
          </a:p>
          <a:p>
            <a:r>
              <a:rPr lang="en-IN" dirty="0" smtClean="0"/>
              <a:t>Children </a:t>
            </a:r>
            <a:r>
              <a:rPr lang="en-IN" dirty="0"/>
              <a:t>with chronic illness/cancer need greater financial, systemic and psychosocial support than </a:t>
            </a:r>
            <a:r>
              <a:rPr lang="en-IN" dirty="0" smtClean="0"/>
              <a:t>others...loss of parents affects this/ increases anxiety.</a:t>
            </a:r>
            <a:endParaRPr lang="en-IN" dirty="0"/>
          </a:p>
          <a:p>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8229600" cy="725470"/>
          </a:xfrm>
        </p:spPr>
        <p:txBody>
          <a:bodyPr>
            <a:normAutofit fontScale="90000"/>
          </a:bodyPr>
          <a:lstStyle/>
          <a:p>
            <a:r>
              <a:rPr lang="en-IN" sz="3600" b="1" dirty="0" smtClean="0"/>
              <a:t>Family Context (v): Parental </a:t>
            </a:r>
            <a:r>
              <a:rPr lang="en-IN" sz="3600" b="1" dirty="0"/>
              <a:t>Marital Conflict</a:t>
            </a:r>
            <a:endParaRPr lang="en-IN" sz="3600" dirty="0"/>
          </a:p>
        </p:txBody>
      </p:sp>
      <p:sp>
        <p:nvSpPr>
          <p:cNvPr id="3" name="Content Placeholder 2"/>
          <p:cNvSpPr>
            <a:spLocks noGrp="1"/>
          </p:cNvSpPr>
          <p:nvPr>
            <p:ph idx="1"/>
          </p:nvPr>
        </p:nvSpPr>
        <p:spPr>
          <a:xfrm>
            <a:off x="142844" y="1071546"/>
            <a:ext cx="8786874" cy="5054617"/>
          </a:xfrm>
        </p:spPr>
        <p:txBody>
          <a:bodyPr/>
          <a:lstStyle/>
          <a:p>
            <a:r>
              <a:rPr lang="en-IN" dirty="0" smtClean="0"/>
              <a:t>Children </a:t>
            </a:r>
            <a:r>
              <a:rPr lang="en-IN" dirty="0"/>
              <a:t>with chronic illness already have many anxieties about their </a:t>
            </a:r>
            <a:r>
              <a:rPr lang="en-IN" dirty="0" smtClean="0"/>
              <a:t>illness.</a:t>
            </a:r>
          </a:p>
          <a:p>
            <a:r>
              <a:rPr lang="en-IN" dirty="0" smtClean="0"/>
              <a:t> Other </a:t>
            </a:r>
            <a:r>
              <a:rPr lang="en-IN" dirty="0"/>
              <a:t>stressors such as marital and family conflicts only exacerbate the (illness) worries and </a:t>
            </a:r>
            <a:r>
              <a:rPr lang="en-IN" dirty="0" smtClean="0"/>
              <a:t>upsets.</a:t>
            </a:r>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Autofit/>
          </a:bodyPr>
          <a:lstStyle/>
          <a:p>
            <a:r>
              <a:rPr lang="en-IN" sz="3600" b="1" dirty="0" smtClean="0"/>
              <a:t>Basis of Emotional Problems in Children : School Context</a:t>
            </a:r>
            <a:endParaRPr lang="en-IN" sz="3600" dirty="0"/>
          </a:p>
        </p:txBody>
      </p:sp>
      <p:sp>
        <p:nvSpPr>
          <p:cNvPr id="3" name="Content Placeholder 2"/>
          <p:cNvSpPr>
            <a:spLocks noGrp="1"/>
          </p:cNvSpPr>
          <p:nvPr>
            <p:ph idx="1"/>
          </p:nvPr>
        </p:nvSpPr>
        <p:spPr>
          <a:xfrm>
            <a:off x="214282" y="1285860"/>
            <a:ext cx="8472518" cy="5214974"/>
          </a:xfrm>
        </p:spPr>
        <p:txBody>
          <a:bodyPr/>
          <a:lstStyle/>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2000240"/>
            <a:ext cx="8229600" cy="1685924"/>
          </a:xfrm>
        </p:spPr>
        <p:txBody>
          <a:bodyPr>
            <a:normAutofit/>
          </a:bodyPr>
          <a:lstStyle/>
          <a:p>
            <a:pPr algn="ctr">
              <a:buNone/>
            </a:pPr>
            <a:r>
              <a:rPr lang="en-IN" sz="4800" b="1" dirty="0" smtClean="0"/>
              <a:t>Background &amp; Objectives</a:t>
            </a:r>
            <a:endParaRPr lang="en-IN" sz="48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85860"/>
          </a:xfrm>
        </p:spPr>
        <p:txBody>
          <a:bodyPr>
            <a:noAutofit/>
          </a:bodyPr>
          <a:lstStyle/>
          <a:p>
            <a:r>
              <a:rPr lang="en-IN" sz="3600" b="1" dirty="0" smtClean="0"/>
              <a:t>School Context (</a:t>
            </a:r>
            <a:r>
              <a:rPr lang="en-IN" sz="3600" b="1" dirty="0" err="1" smtClean="0"/>
              <a:t>i</a:t>
            </a:r>
            <a:r>
              <a:rPr lang="en-IN" sz="3600" b="1" dirty="0" smtClean="0"/>
              <a:t>): Poor </a:t>
            </a:r>
            <a:r>
              <a:rPr lang="en-IN" sz="3600" b="1" dirty="0"/>
              <a:t>School Attendance and Going back to School</a:t>
            </a:r>
            <a:endParaRPr lang="en-IN" sz="3600" dirty="0"/>
          </a:p>
        </p:txBody>
      </p:sp>
      <p:sp>
        <p:nvSpPr>
          <p:cNvPr id="3" name="Content Placeholder 2"/>
          <p:cNvSpPr>
            <a:spLocks noGrp="1"/>
          </p:cNvSpPr>
          <p:nvPr>
            <p:ph idx="1"/>
          </p:nvPr>
        </p:nvSpPr>
        <p:spPr>
          <a:xfrm>
            <a:off x="0" y="1600200"/>
            <a:ext cx="9144000" cy="5257800"/>
          </a:xfrm>
        </p:spPr>
        <p:txBody>
          <a:bodyPr>
            <a:normAutofit fontScale="85000" lnSpcReduction="20000"/>
          </a:bodyPr>
          <a:lstStyle/>
          <a:p>
            <a:pPr lvl="0"/>
            <a:r>
              <a:rPr lang="en-IN" dirty="0" smtClean="0"/>
              <a:t>Adverse impact </a:t>
            </a:r>
            <a:r>
              <a:rPr lang="en-IN" dirty="0"/>
              <a:t>children’s school attendance. </a:t>
            </a:r>
            <a:endParaRPr lang="en-IN" dirty="0" smtClean="0"/>
          </a:p>
          <a:p>
            <a:pPr lvl="0"/>
            <a:r>
              <a:rPr lang="en-IN" dirty="0" smtClean="0"/>
              <a:t>children</a:t>
            </a:r>
            <a:r>
              <a:rPr lang="en-IN" dirty="0"/>
              <a:t>, not </a:t>
            </a:r>
            <a:r>
              <a:rPr lang="en-IN" dirty="0" smtClean="0"/>
              <a:t>able </a:t>
            </a:r>
            <a:r>
              <a:rPr lang="en-IN" dirty="0"/>
              <a:t>to be to do the things that other children do (e.g. going to school, physical activity and games) </a:t>
            </a:r>
            <a:endParaRPr lang="en-IN" dirty="0" smtClean="0"/>
          </a:p>
          <a:p>
            <a:pPr lvl="0"/>
            <a:r>
              <a:rPr lang="en-IN" dirty="0" smtClean="0"/>
              <a:t>have </a:t>
            </a:r>
            <a:r>
              <a:rPr lang="en-IN" dirty="0"/>
              <a:t>to take medicines, visit the hospital frequently, limit physical activities and </a:t>
            </a:r>
            <a:r>
              <a:rPr lang="en-IN" dirty="0" smtClean="0"/>
              <a:t>games... creates </a:t>
            </a:r>
            <a:r>
              <a:rPr lang="en-IN" dirty="0"/>
              <a:t>a sense of otherness, and children feel very conscious that they are different from their peers. </a:t>
            </a:r>
            <a:endParaRPr lang="en-IN" dirty="0" smtClean="0"/>
          </a:p>
          <a:p>
            <a:pPr lvl="0"/>
            <a:r>
              <a:rPr lang="en-IN" dirty="0" smtClean="0"/>
              <a:t>Worry </a:t>
            </a:r>
            <a:r>
              <a:rPr lang="en-IN" dirty="0"/>
              <a:t>about ‘what to tell everyone’</a:t>
            </a:r>
            <a:endParaRPr lang="en-IN" i="1" dirty="0" smtClean="0"/>
          </a:p>
          <a:p>
            <a:pPr lvl="1"/>
            <a:r>
              <a:rPr lang="en-IN" i="1" dirty="0" smtClean="0"/>
              <a:t>Will </a:t>
            </a:r>
            <a:r>
              <a:rPr lang="en-IN" i="1" dirty="0"/>
              <a:t>I be treated differently by their friends and teachers because I missed so many days of school or due to their illness?</a:t>
            </a:r>
            <a:endParaRPr lang="en-IN" dirty="0"/>
          </a:p>
          <a:p>
            <a:pPr lvl="1"/>
            <a:r>
              <a:rPr lang="en-IN" i="1" dirty="0"/>
              <a:t>What will they ask about my treatment/illness? And what to tell them?</a:t>
            </a:r>
            <a:endParaRPr lang="en-IN" dirty="0"/>
          </a:p>
          <a:p>
            <a:pPr lvl="1"/>
            <a:r>
              <a:rPr lang="en-IN" i="1" dirty="0"/>
              <a:t>I haven’t written my 7</a:t>
            </a:r>
            <a:r>
              <a:rPr lang="en-IN" i="1" baseline="30000" dirty="0"/>
              <a:t>th</a:t>
            </a:r>
            <a:r>
              <a:rPr lang="en-IN" i="1" dirty="0"/>
              <a:t> final exam as I was in hospital. Now I have to study 7</a:t>
            </a:r>
            <a:r>
              <a:rPr lang="en-IN" i="1" baseline="30000" dirty="0"/>
              <a:t>th</a:t>
            </a:r>
            <a:r>
              <a:rPr lang="en-IN" i="1" dirty="0"/>
              <a:t>std again, all my friends will be in 8</a:t>
            </a:r>
            <a:r>
              <a:rPr lang="en-IN" i="1" baseline="30000" dirty="0"/>
              <a:t>th</a:t>
            </a:r>
            <a:r>
              <a:rPr lang="en-IN" i="1" dirty="0"/>
              <a:t> std.</a:t>
            </a:r>
            <a:endParaRPr lang="en-IN" dirty="0"/>
          </a:p>
          <a:p>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14290"/>
            <a:ext cx="8472518" cy="6429420"/>
          </a:xfrm>
        </p:spPr>
        <p:txBody>
          <a:bodyPr>
            <a:normAutofit/>
          </a:bodyPr>
          <a:lstStyle/>
          <a:p>
            <a:r>
              <a:rPr lang="en-IN" dirty="0" smtClean="0"/>
              <a:t>Detention </a:t>
            </a:r>
            <a:r>
              <a:rPr lang="en-IN" dirty="0"/>
              <a:t>in the same class create fears in children that they will be treated </a:t>
            </a:r>
            <a:r>
              <a:rPr lang="en-IN" dirty="0" smtClean="0"/>
              <a:t>differently/ made </a:t>
            </a:r>
            <a:r>
              <a:rPr lang="en-IN" dirty="0"/>
              <a:t>fun of by other </a:t>
            </a:r>
            <a:r>
              <a:rPr lang="en-IN" dirty="0" smtClean="0"/>
              <a:t>children; some </a:t>
            </a:r>
            <a:r>
              <a:rPr lang="en-IN" dirty="0"/>
              <a:t>are upset that all their friends will be in a higher </a:t>
            </a:r>
            <a:r>
              <a:rPr lang="en-IN" dirty="0" smtClean="0"/>
              <a:t>class.</a:t>
            </a:r>
          </a:p>
          <a:p>
            <a:r>
              <a:rPr lang="en-IN" dirty="0" smtClean="0"/>
              <a:t>Parents </a:t>
            </a:r>
            <a:r>
              <a:rPr lang="en-IN" dirty="0"/>
              <a:t>sometimes instruct children to not disclose about their illness to others outside the family/peers/teachers (</a:t>
            </a:r>
            <a:r>
              <a:rPr lang="en-IN" dirty="0" smtClean="0"/>
              <a:t>stigma </a:t>
            </a:r>
            <a:r>
              <a:rPr lang="en-IN" dirty="0"/>
              <a:t>and </a:t>
            </a:r>
            <a:r>
              <a:rPr lang="en-IN" dirty="0" smtClean="0"/>
              <a:t>discrimination worries).</a:t>
            </a:r>
          </a:p>
          <a:p>
            <a:r>
              <a:rPr lang="en-IN" dirty="0" smtClean="0"/>
              <a:t>Missing school </a:t>
            </a:r>
            <a:r>
              <a:rPr lang="en-IN" dirty="0"/>
              <a:t>for weeks and </a:t>
            </a:r>
            <a:r>
              <a:rPr lang="en-IN" dirty="0" smtClean="0"/>
              <a:t>months</a:t>
            </a:r>
            <a:r>
              <a:rPr lang="en-IN" dirty="0"/>
              <a:t> </a:t>
            </a:r>
            <a:r>
              <a:rPr lang="en-IN" dirty="0" smtClean="0"/>
              <a:t>makes it </a:t>
            </a:r>
            <a:r>
              <a:rPr lang="en-IN" dirty="0"/>
              <a:t>difficult to catch up </a:t>
            </a:r>
            <a:r>
              <a:rPr lang="en-IN" dirty="0" smtClean="0"/>
              <a:t>upon return </a:t>
            </a:r>
            <a:r>
              <a:rPr lang="en-IN" dirty="0"/>
              <a:t>to </a:t>
            </a:r>
            <a:r>
              <a:rPr lang="en-IN" dirty="0" smtClean="0"/>
              <a:t>school... difficulty </a:t>
            </a:r>
            <a:r>
              <a:rPr lang="en-IN" dirty="0"/>
              <a:t>with academics </a:t>
            </a:r>
            <a:r>
              <a:rPr lang="en-IN" dirty="0" smtClean="0"/>
              <a:t>an </a:t>
            </a:r>
            <a:r>
              <a:rPr lang="en-IN" dirty="0"/>
              <a:t>added </a:t>
            </a:r>
            <a:r>
              <a:rPr lang="en-IN" dirty="0" smtClean="0"/>
              <a:t>stressor.</a:t>
            </a:r>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8229600" cy="1143000"/>
          </a:xfrm>
        </p:spPr>
        <p:txBody>
          <a:bodyPr>
            <a:noAutofit/>
          </a:bodyPr>
          <a:lstStyle/>
          <a:p>
            <a:r>
              <a:rPr lang="en-IN" sz="3600" b="1" dirty="0" smtClean="0"/>
              <a:t>School Context (ii): </a:t>
            </a:r>
            <a:r>
              <a:rPr lang="en-IN" sz="3600" b="1" dirty="0"/>
              <a:t>Academic difficulty in children Before and After illness</a:t>
            </a:r>
            <a:endParaRPr lang="en-IN" sz="3600" dirty="0"/>
          </a:p>
        </p:txBody>
      </p:sp>
      <p:sp>
        <p:nvSpPr>
          <p:cNvPr id="3" name="Content Placeholder 2"/>
          <p:cNvSpPr>
            <a:spLocks noGrp="1"/>
          </p:cNvSpPr>
          <p:nvPr>
            <p:ph idx="1"/>
          </p:nvPr>
        </p:nvSpPr>
        <p:spPr>
          <a:xfrm>
            <a:off x="0" y="1285860"/>
            <a:ext cx="9144000" cy="5572140"/>
          </a:xfrm>
        </p:spPr>
        <p:txBody>
          <a:bodyPr>
            <a:normAutofit fontScale="85000" lnSpcReduction="10000"/>
          </a:bodyPr>
          <a:lstStyle/>
          <a:p>
            <a:r>
              <a:rPr lang="en-IN" dirty="0"/>
              <a:t>Learning problems in children have many underlying </a:t>
            </a:r>
            <a:r>
              <a:rPr lang="en-IN" dirty="0" smtClean="0"/>
              <a:t>causes: specific </a:t>
            </a:r>
            <a:r>
              <a:rPr lang="en-IN" dirty="0"/>
              <a:t>learning </a:t>
            </a:r>
            <a:r>
              <a:rPr lang="en-IN" dirty="0" smtClean="0"/>
              <a:t>disabilities/ intellectual disabilities/ ADHD/emotional &amp; </a:t>
            </a:r>
            <a:r>
              <a:rPr lang="en-IN" dirty="0"/>
              <a:t>behaviour </a:t>
            </a:r>
            <a:r>
              <a:rPr lang="en-IN" dirty="0" smtClean="0"/>
              <a:t>problems/ under-stimulation.</a:t>
            </a:r>
          </a:p>
          <a:p>
            <a:r>
              <a:rPr lang="en-IN" dirty="0"/>
              <a:t>Children with learning difficulties and chronic illness have increased risk of learning problems and poor academic performance because of under stimulation and lack of opportunities for learning in the hospital </a:t>
            </a:r>
            <a:r>
              <a:rPr lang="en-IN" dirty="0" smtClean="0"/>
              <a:t>setting.</a:t>
            </a:r>
          </a:p>
          <a:p>
            <a:r>
              <a:rPr lang="en-IN" dirty="0" smtClean="0"/>
              <a:t>Long </a:t>
            </a:r>
            <a:r>
              <a:rPr lang="en-IN" dirty="0"/>
              <a:t>absences from the school create under-stimulation and lack of opportunities/ exposure to learning either creating learning difficulties or </a:t>
            </a:r>
            <a:r>
              <a:rPr lang="en-IN" dirty="0" smtClean="0"/>
              <a:t>exacerbating </a:t>
            </a:r>
            <a:r>
              <a:rPr lang="en-IN" dirty="0"/>
              <a:t>existing learning disabilities. </a:t>
            </a:r>
            <a:endParaRPr lang="en-IN" dirty="0" smtClean="0"/>
          </a:p>
          <a:p>
            <a:r>
              <a:rPr lang="en-IN" dirty="0" smtClean="0"/>
              <a:t>Higher </a:t>
            </a:r>
            <a:r>
              <a:rPr lang="en-IN" dirty="0"/>
              <a:t>risk of anxiety disorders such as school refusal and psychosomatic disorders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8229600" cy="654032"/>
          </a:xfrm>
        </p:spPr>
        <p:txBody>
          <a:bodyPr>
            <a:normAutofit/>
          </a:bodyPr>
          <a:lstStyle/>
          <a:p>
            <a:r>
              <a:rPr lang="en-IN" sz="3600" b="1" dirty="0"/>
              <a:t>Concerns about Illness </a:t>
            </a:r>
            <a:endParaRPr lang="en-IN" sz="3600" dirty="0"/>
          </a:p>
        </p:txBody>
      </p:sp>
      <p:sp>
        <p:nvSpPr>
          <p:cNvPr id="3" name="Content Placeholder 2"/>
          <p:cNvSpPr>
            <a:spLocks noGrp="1"/>
          </p:cNvSpPr>
          <p:nvPr>
            <p:ph idx="1"/>
          </p:nvPr>
        </p:nvSpPr>
        <p:spPr>
          <a:xfrm>
            <a:off x="214282" y="857232"/>
            <a:ext cx="8715436" cy="5715040"/>
          </a:xfrm>
        </p:spPr>
        <p:txBody>
          <a:bodyPr>
            <a:normAutofit fontScale="77500" lnSpcReduction="20000"/>
          </a:bodyPr>
          <a:lstStyle/>
          <a:p>
            <a:r>
              <a:rPr lang="en-IN" dirty="0"/>
              <a:t>Children’s concerns </a:t>
            </a:r>
            <a:r>
              <a:rPr lang="en-IN" dirty="0" smtClean="0"/>
              <a:t>: </a:t>
            </a:r>
            <a:endParaRPr lang="en-IN" dirty="0"/>
          </a:p>
          <a:p>
            <a:pPr lvl="1"/>
            <a:r>
              <a:rPr lang="en-IN" i="1" dirty="0"/>
              <a:t>The treatment and the pain caused due to it.</a:t>
            </a:r>
            <a:endParaRPr lang="en-IN" dirty="0"/>
          </a:p>
          <a:p>
            <a:pPr lvl="1"/>
            <a:r>
              <a:rPr lang="en-IN" i="1" dirty="0"/>
              <a:t>When will the treatment finish?</a:t>
            </a:r>
            <a:endParaRPr lang="en-IN" dirty="0"/>
          </a:p>
          <a:p>
            <a:pPr lvl="1"/>
            <a:r>
              <a:rPr lang="en-IN" i="1" dirty="0"/>
              <a:t>Will it pain too much?</a:t>
            </a:r>
            <a:endParaRPr lang="en-IN" dirty="0"/>
          </a:p>
          <a:p>
            <a:pPr lvl="1"/>
            <a:r>
              <a:rPr lang="en-IN" i="1" dirty="0"/>
              <a:t>Has the treatment procedure been successful?</a:t>
            </a:r>
            <a:endParaRPr lang="en-IN" dirty="0"/>
          </a:p>
          <a:p>
            <a:pPr lvl="1"/>
            <a:r>
              <a:rPr lang="en-IN" i="1" dirty="0"/>
              <a:t>What kind of illness I have? Is it dangerous?</a:t>
            </a:r>
            <a:endParaRPr lang="en-IN" dirty="0"/>
          </a:p>
          <a:p>
            <a:r>
              <a:rPr lang="en-IN" dirty="0" smtClean="0"/>
              <a:t>Parents reported:</a:t>
            </a:r>
            <a:endParaRPr lang="en-IN" dirty="0"/>
          </a:p>
          <a:p>
            <a:pPr lvl="1"/>
            <a:r>
              <a:rPr lang="en-IN" i="1" dirty="0"/>
              <a:t>He was a very happy child, always making jokes and talking to everyone. But now he is always worried and sad.</a:t>
            </a:r>
            <a:endParaRPr lang="en-IN" dirty="0"/>
          </a:p>
          <a:p>
            <a:pPr lvl="1"/>
            <a:r>
              <a:rPr lang="en-IN" i="1" dirty="0"/>
              <a:t>She frequently asks me whether she will ever be cured of this disease.</a:t>
            </a:r>
            <a:endParaRPr lang="en-IN" dirty="0"/>
          </a:p>
          <a:p>
            <a:pPr lvl="1"/>
            <a:r>
              <a:rPr lang="en-IN" i="1" dirty="0"/>
              <a:t>Even before 2 days of her Bone marrow treatment, she starts crying.</a:t>
            </a:r>
            <a:endParaRPr lang="en-IN" dirty="0"/>
          </a:p>
          <a:p>
            <a:pPr lvl="1"/>
            <a:r>
              <a:rPr lang="en-IN" i="1" dirty="0"/>
              <a:t>She will be very anxious and worried before her investigation reports come.</a:t>
            </a:r>
            <a:endParaRPr lang="en-IN" dirty="0"/>
          </a:p>
          <a:p>
            <a:pPr lvl="1"/>
            <a:r>
              <a:rPr lang="en-IN" i="1" dirty="0"/>
              <a:t>She is always worried and keeps on asking question about her illness to all the doctors who come in.</a:t>
            </a:r>
            <a:endParaRPr lang="en-IN" dirty="0"/>
          </a:p>
          <a:p>
            <a:pPr lvl="1"/>
            <a:r>
              <a:rPr lang="en-IN" i="1" dirty="0"/>
              <a:t>He often say- why did this happen to me? And starts crying.</a:t>
            </a:r>
            <a:endParaRPr lang="en-IN" dirty="0"/>
          </a:p>
          <a:p>
            <a:endParaRPr lang="en-I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285728"/>
            <a:ext cx="9001156" cy="6572272"/>
          </a:xfrm>
        </p:spPr>
        <p:txBody>
          <a:bodyPr>
            <a:normAutofit fontScale="85000" lnSpcReduction="20000"/>
          </a:bodyPr>
          <a:lstStyle/>
          <a:p>
            <a:r>
              <a:rPr lang="en-IN" dirty="0"/>
              <a:t>Children </a:t>
            </a:r>
            <a:r>
              <a:rPr lang="en-IN" dirty="0" smtClean="0"/>
              <a:t>often </a:t>
            </a:r>
            <a:r>
              <a:rPr lang="en-IN" dirty="0"/>
              <a:t>afraid and tense even before the treatment is done (i.e. 1 day prior to the treatment</a:t>
            </a:r>
            <a:r>
              <a:rPr lang="en-IN" dirty="0" smtClean="0"/>
              <a:t>):</a:t>
            </a:r>
          </a:p>
          <a:p>
            <a:r>
              <a:rPr lang="en-IN" dirty="0" smtClean="0"/>
              <a:t> about </a:t>
            </a:r>
            <a:r>
              <a:rPr lang="en-IN" dirty="0"/>
              <a:t>the pain </a:t>
            </a:r>
            <a:r>
              <a:rPr lang="en-IN" dirty="0" smtClean="0"/>
              <a:t>+ outcomes </a:t>
            </a:r>
            <a:r>
              <a:rPr lang="en-IN" dirty="0"/>
              <a:t>of </a:t>
            </a:r>
            <a:r>
              <a:rPr lang="en-IN" dirty="0" smtClean="0"/>
              <a:t>treatment </a:t>
            </a:r>
          </a:p>
          <a:p>
            <a:r>
              <a:rPr lang="en-IN" dirty="0" smtClean="0"/>
              <a:t>worried </a:t>
            </a:r>
            <a:r>
              <a:rPr lang="en-IN" dirty="0"/>
              <a:t>about the </a:t>
            </a:r>
            <a:r>
              <a:rPr lang="en-IN" dirty="0" smtClean="0"/>
              <a:t>outcome of bone marrow procedure...if </a:t>
            </a:r>
            <a:r>
              <a:rPr lang="en-IN" dirty="0"/>
              <a:t>the test result is not good, </a:t>
            </a:r>
            <a:r>
              <a:rPr lang="en-IN" dirty="0" smtClean="0"/>
              <a:t>children </a:t>
            </a:r>
            <a:r>
              <a:rPr lang="en-IN" dirty="0"/>
              <a:t>will not be able to move to the next phase of their treatment</a:t>
            </a:r>
            <a:r>
              <a:rPr lang="en-IN" dirty="0" smtClean="0"/>
              <a:t>.</a:t>
            </a:r>
          </a:p>
          <a:p>
            <a:r>
              <a:rPr lang="en-IN" dirty="0" smtClean="0"/>
              <a:t> </a:t>
            </a:r>
            <a:r>
              <a:rPr lang="en-IN" dirty="0"/>
              <a:t>Hence, children are anxious and worried about illness, treatment and prognosis of the illness. </a:t>
            </a:r>
            <a:endParaRPr lang="en-IN" dirty="0" smtClean="0"/>
          </a:p>
          <a:p>
            <a:r>
              <a:rPr lang="en-IN" dirty="0" smtClean="0"/>
              <a:t>We assume </a:t>
            </a:r>
            <a:r>
              <a:rPr lang="en-IN" dirty="0"/>
              <a:t>that children ‘know’ about the illness and can ‘name’ various treatments, and </a:t>
            </a:r>
            <a:r>
              <a:rPr lang="en-IN" dirty="0" smtClean="0"/>
              <a:t>that </a:t>
            </a:r>
            <a:r>
              <a:rPr lang="en-IN" dirty="0"/>
              <a:t>children are unafraid of treatment procedures, </a:t>
            </a:r>
            <a:r>
              <a:rPr lang="en-IN" dirty="0" smtClean="0"/>
              <a:t>but children </a:t>
            </a:r>
            <a:r>
              <a:rPr lang="en-IN" dirty="0"/>
              <a:t>have questions and concerns about the nature of their </a:t>
            </a:r>
            <a:r>
              <a:rPr lang="en-IN" dirty="0" smtClean="0"/>
              <a:t>illness.</a:t>
            </a:r>
          </a:p>
          <a:p>
            <a:r>
              <a:rPr lang="en-IN" dirty="0"/>
              <a:t>being able to ‘name’ treatment procedures does not necessarily mean that they understand them; </a:t>
            </a:r>
            <a:endParaRPr lang="en-IN" dirty="0" smtClean="0"/>
          </a:p>
          <a:p>
            <a:r>
              <a:rPr lang="en-IN" dirty="0" smtClean="0"/>
              <a:t>not </a:t>
            </a:r>
            <a:r>
              <a:rPr lang="en-IN" dirty="0"/>
              <a:t>articulating anxiety and fear about the illness, treatment and pain (especially since children are not asked) does not mean that they do not have these feelings about the illness.</a:t>
            </a:r>
          </a:p>
          <a:p>
            <a:pPr>
              <a:buNone/>
            </a:pPr>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00108"/>
          </a:xfrm>
        </p:spPr>
        <p:txBody>
          <a:bodyPr>
            <a:normAutofit/>
          </a:bodyPr>
          <a:lstStyle/>
          <a:p>
            <a:r>
              <a:rPr lang="en-IN" sz="3600" b="1" dirty="0"/>
              <a:t>Behavioural Problems in Children with Cancer</a:t>
            </a:r>
            <a:endParaRPr lang="en-IN" sz="3600" dirty="0"/>
          </a:p>
        </p:txBody>
      </p:sp>
      <p:sp>
        <p:nvSpPr>
          <p:cNvPr id="3" name="Content Placeholder 2"/>
          <p:cNvSpPr>
            <a:spLocks noGrp="1"/>
          </p:cNvSpPr>
          <p:nvPr>
            <p:ph idx="1"/>
          </p:nvPr>
        </p:nvSpPr>
        <p:spPr/>
        <p:txBody>
          <a:bodyPr/>
          <a:lstStyle/>
          <a:p>
            <a:endParaRPr lang="en-IN"/>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57232"/>
          </a:xfrm>
        </p:spPr>
        <p:txBody>
          <a:bodyPr>
            <a:normAutofit/>
          </a:bodyPr>
          <a:lstStyle/>
          <a:p>
            <a:r>
              <a:rPr lang="en-IN" sz="3600" b="1" dirty="0" smtClean="0"/>
              <a:t>Behavioural Problems (</a:t>
            </a:r>
            <a:r>
              <a:rPr lang="en-IN" sz="3600" b="1" dirty="0" err="1" smtClean="0"/>
              <a:t>i</a:t>
            </a:r>
            <a:r>
              <a:rPr lang="en-IN" sz="3600" b="1" dirty="0" smtClean="0"/>
              <a:t>): Anger &amp; Aggression</a:t>
            </a:r>
            <a:endParaRPr lang="en-IN" sz="3600" dirty="0"/>
          </a:p>
        </p:txBody>
      </p:sp>
      <p:sp>
        <p:nvSpPr>
          <p:cNvPr id="3" name="Content Placeholder 2"/>
          <p:cNvSpPr>
            <a:spLocks noGrp="1"/>
          </p:cNvSpPr>
          <p:nvPr>
            <p:ph idx="1"/>
          </p:nvPr>
        </p:nvSpPr>
        <p:spPr>
          <a:xfrm>
            <a:off x="214282" y="1428736"/>
            <a:ext cx="8715436" cy="5286412"/>
          </a:xfrm>
        </p:spPr>
        <p:txBody>
          <a:bodyPr>
            <a:normAutofit fontScale="85000" lnSpcReduction="20000"/>
          </a:bodyPr>
          <a:lstStyle/>
          <a:p>
            <a:r>
              <a:rPr lang="en-IN" dirty="0"/>
              <a:t>children who are suffering from illness, or under treatment and/or hospitalized, show anger and aggression, experienced because of the loss of health, school, routine and normal life. </a:t>
            </a:r>
            <a:endParaRPr lang="en-IN" dirty="0" smtClean="0"/>
          </a:p>
          <a:p>
            <a:r>
              <a:rPr lang="en-IN" dirty="0" smtClean="0"/>
              <a:t>protracted illness + includes </a:t>
            </a:r>
            <a:r>
              <a:rPr lang="en-IN" dirty="0"/>
              <a:t>series of painful treatments, creates lot of stress such as separation from family, the pain of the treatment, the frustrations of hospitalization and coping with unfamiliar, unpredictable environments. </a:t>
            </a:r>
            <a:endParaRPr lang="en-IN" dirty="0" smtClean="0"/>
          </a:p>
          <a:p>
            <a:r>
              <a:rPr lang="en-IN" dirty="0" smtClean="0"/>
              <a:t>This </a:t>
            </a:r>
            <a:r>
              <a:rPr lang="en-IN" dirty="0"/>
              <a:t>emotional distress often manifests as anger and aggression in children. </a:t>
            </a:r>
            <a:endParaRPr lang="en-IN" dirty="0" smtClean="0"/>
          </a:p>
          <a:p>
            <a:r>
              <a:rPr lang="en-IN" dirty="0" smtClean="0"/>
              <a:t>when </a:t>
            </a:r>
            <a:r>
              <a:rPr lang="en-IN" dirty="0"/>
              <a:t>children are </a:t>
            </a:r>
            <a:r>
              <a:rPr lang="en-IN" dirty="0" smtClean="0"/>
              <a:t> not given </a:t>
            </a:r>
            <a:r>
              <a:rPr lang="en-IN" dirty="0"/>
              <a:t>information about the illness in ways they can understand, not prepared for hospitalization and then subjected to invasive procedures, this also causes increased verbal and physical aggression in them.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Autofit/>
          </a:bodyPr>
          <a:lstStyle/>
          <a:p>
            <a:r>
              <a:rPr lang="en-IN" sz="3600" b="1" dirty="0" smtClean="0"/>
              <a:t>Behaviour Problems (ii): Demanding </a:t>
            </a:r>
            <a:r>
              <a:rPr lang="en-IN" sz="3600" b="1" dirty="0"/>
              <a:t>Behaviour and Temper tantrums</a:t>
            </a:r>
            <a:endParaRPr lang="en-IN" sz="3600" dirty="0"/>
          </a:p>
        </p:txBody>
      </p:sp>
      <p:sp>
        <p:nvSpPr>
          <p:cNvPr id="3" name="Content Placeholder 2"/>
          <p:cNvSpPr>
            <a:spLocks noGrp="1"/>
          </p:cNvSpPr>
          <p:nvPr>
            <p:ph idx="1"/>
          </p:nvPr>
        </p:nvSpPr>
        <p:spPr>
          <a:xfrm>
            <a:off x="214282" y="1214422"/>
            <a:ext cx="8786874" cy="5429288"/>
          </a:xfrm>
        </p:spPr>
        <p:txBody>
          <a:bodyPr>
            <a:normAutofit fontScale="77500" lnSpcReduction="20000"/>
          </a:bodyPr>
          <a:lstStyle/>
          <a:p>
            <a:r>
              <a:rPr lang="en-IN" dirty="0"/>
              <a:t>parents and caregivers feel a sense of distress </a:t>
            </a:r>
            <a:r>
              <a:rPr lang="en-IN" dirty="0" smtClean="0"/>
              <a:t>&amp; sympathy </a:t>
            </a:r>
            <a:r>
              <a:rPr lang="en-IN" dirty="0"/>
              <a:t>towards the </a:t>
            </a:r>
            <a:r>
              <a:rPr lang="en-IN" dirty="0" smtClean="0"/>
              <a:t>child (pain </a:t>
            </a:r>
            <a:r>
              <a:rPr lang="en-IN" dirty="0"/>
              <a:t>and deprivation of normal life and routine/ play </a:t>
            </a:r>
            <a:r>
              <a:rPr lang="en-IN" dirty="0" smtClean="0"/>
              <a:t>...)</a:t>
            </a:r>
          </a:p>
          <a:p>
            <a:r>
              <a:rPr lang="en-IN" dirty="0" smtClean="0"/>
              <a:t> tend </a:t>
            </a:r>
            <a:r>
              <a:rPr lang="en-IN" dirty="0"/>
              <a:t>to feel the imperative to compensate by meeting the child’s demands, especially for material things (such as toys and gadgets, which are often what children demand for). </a:t>
            </a:r>
            <a:endParaRPr lang="en-IN" dirty="0" smtClean="0"/>
          </a:p>
          <a:p>
            <a:r>
              <a:rPr lang="en-IN" dirty="0" smtClean="0"/>
              <a:t>Children </a:t>
            </a:r>
            <a:r>
              <a:rPr lang="en-IN" dirty="0"/>
              <a:t>then learn to use their illness to gain what they want </a:t>
            </a:r>
            <a:r>
              <a:rPr lang="en-IN" dirty="0" smtClean="0"/>
              <a:t>+ make </a:t>
            </a:r>
            <a:r>
              <a:rPr lang="en-IN" dirty="0"/>
              <a:t>bargains with parents when painful treatment procedures need to be undergone; </a:t>
            </a:r>
            <a:endParaRPr lang="en-IN" dirty="0" smtClean="0"/>
          </a:p>
          <a:p>
            <a:r>
              <a:rPr lang="en-IN" dirty="0" smtClean="0"/>
              <a:t>parents </a:t>
            </a:r>
            <a:r>
              <a:rPr lang="en-IN" dirty="0"/>
              <a:t>and caregivers </a:t>
            </a:r>
            <a:r>
              <a:rPr lang="en-IN" dirty="0" smtClean="0"/>
              <a:t>desperate for children to cooperate with the treatment and are willing to strike these bargains/ </a:t>
            </a:r>
            <a:r>
              <a:rPr lang="en-IN" dirty="0"/>
              <a:t>lure children into cooperating with treatment procedures children by offering gifts and treats. </a:t>
            </a:r>
          </a:p>
          <a:p>
            <a:r>
              <a:rPr lang="en-IN" dirty="0"/>
              <a:t>temper tantrums and demanding behaviours </a:t>
            </a:r>
            <a:r>
              <a:rPr lang="en-IN" dirty="0" smtClean="0"/>
              <a:t>learnt in </a:t>
            </a:r>
            <a:r>
              <a:rPr lang="en-IN" dirty="0"/>
              <a:t>the context of illness, </a:t>
            </a:r>
            <a:r>
              <a:rPr lang="en-IN" dirty="0" smtClean="0"/>
              <a:t>but </a:t>
            </a:r>
            <a:r>
              <a:rPr lang="en-IN" dirty="0"/>
              <a:t>extended to other contexts and to greater </a:t>
            </a:r>
            <a:r>
              <a:rPr lang="en-IN" dirty="0" smtClean="0"/>
              <a:t>proportions-- difficult </a:t>
            </a:r>
            <a:r>
              <a:rPr lang="en-IN" dirty="0"/>
              <a:t>for parents </a:t>
            </a:r>
            <a:r>
              <a:rPr lang="en-IN" dirty="0" smtClean="0"/>
              <a:t>to </a:t>
            </a:r>
            <a:r>
              <a:rPr lang="en-IN" dirty="0"/>
              <a:t>manage their children.</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14356"/>
          </a:xfrm>
        </p:spPr>
        <p:txBody>
          <a:bodyPr>
            <a:normAutofit fontScale="90000"/>
          </a:bodyPr>
          <a:lstStyle/>
          <a:p>
            <a:r>
              <a:rPr lang="en-IN" sz="3600" b="1" dirty="0" smtClean="0"/>
              <a:t>Behaviour Problems (iv):Treatment </a:t>
            </a:r>
            <a:r>
              <a:rPr lang="en-IN" sz="3600" b="1" dirty="0"/>
              <a:t>Adherence issues</a:t>
            </a:r>
            <a:endParaRPr lang="en-IN" sz="3600" dirty="0"/>
          </a:p>
        </p:txBody>
      </p:sp>
      <p:sp>
        <p:nvSpPr>
          <p:cNvPr id="3" name="Content Placeholder 2"/>
          <p:cNvSpPr>
            <a:spLocks noGrp="1"/>
          </p:cNvSpPr>
          <p:nvPr>
            <p:ph idx="1"/>
          </p:nvPr>
        </p:nvSpPr>
        <p:spPr>
          <a:xfrm>
            <a:off x="214282" y="785794"/>
            <a:ext cx="8472518" cy="5857916"/>
          </a:xfrm>
        </p:spPr>
        <p:txBody>
          <a:bodyPr>
            <a:normAutofit fontScale="92500" lnSpcReduction="10000"/>
          </a:bodyPr>
          <a:lstStyle/>
          <a:p>
            <a:r>
              <a:rPr lang="en-IN" dirty="0"/>
              <a:t>A</a:t>
            </a:r>
            <a:r>
              <a:rPr lang="en-IN" dirty="0" smtClean="0"/>
              <a:t>dherence </a:t>
            </a:r>
            <a:r>
              <a:rPr lang="en-IN" dirty="0"/>
              <a:t>to medication </a:t>
            </a:r>
            <a:r>
              <a:rPr lang="en-IN" dirty="0" smtClean="0"/>
              <a:t>/ </a:t>
            </a:r>
            <a:r>
              <a:rPr lang="en-IN" dirty="0"/>
              <a:t>compliance with other treatment processes </a:t>
            </a:r>
            <a:r>
              <a:rPr lang="en-IN" dirty="0" smtClean="0"/>
              <a:t>not a problem as they </a:t>
            </a:r>
            <a:r>
              <a:rPr lang="en-IN" dirty="0"/>
              <a:t>are in </a:t>
            </a:r>
            <a:r>
              <a:rPr lang="en-IN" dirty="0" smtClean="0"/>
              <a:t>hospital...no choice </a:t>
            </a:r>
            <a:r>
              <a:rPr lang="en-IN" dirty="0"/>
              <a:t>in treatment </a:t>
            </a:r>
            <a:r>
              <a:rPr lang="en-IN" dirty="0" smtClean="0"/>
              <a:t>matters.</a:t>
            </a:r>
          </a:p>
          <a:p>
            <a:r>
              <a:rPr lang="en-IN" dirty="0"/>
              <a:t>How the treatment compliance and adherence plays out at home, when there are no enforcement </a:t>
            </a:r>
            <a:r>
              <a:rPr lang="en-IN" dirty="0" smtClean="0"/>
              <a:t>systems</a:t>
            </a:r>
          </a:p>
          <a:p>
            <a:r>
              <a:rPr lang="en-IN" dirty="0" smtClean="0"/>
              <a:t>temper </a:t>
            </a:r>
            <a:r>
              <a:rPr lang="en-IN" dirty="0"/>
              <a:t>tantrums and demanding behaviours are centred around medication/ diet and treatment adherence </a:t>
            </a:r>
            <a:r>
              <a:rPr lang="en-IN" dirty="0" smtClean="0"/>
              <a:t>issues...indicates </a:t>
            </a:r>
            <a:r>
              <a:rPr lang="en-IN" dirty="0"/>
              <a:t>that children do have treatment compliance and </a:t>
            </a:r>
            <a:r>
              <a:rPr lang="en-IN" dirty="0" smtClean="0"/>
              <a:t>adherence problems... </a:t>
            </a:r>
            <a:r>
              <a:rPr lang="en-IN" dirty="0"/>
              <a:t>masked by the hospital systems and </a:t>
            </a:r>
            <a:r>
              <a:rPr lang="en-IN" dirty="0" err="1" smtClean="0"/>
              <a:t>and</a:t>
            </a:r>
            <a:r>
              <a:rPr lang="en-IN" dirty="0" smtClean="0"/>
              <a:t> </a:t>
            </a:r>
            <a:r>
              <a:rPr lang="en-IN" dirty="0"/>
              <a:t>by parental behaviours that pander to children’s demands and conditions for taking treatment.</a:t>
            </a:r>
          </a:p>
          <a:p>
            <a:endParaRPr lang="en-I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Autofit/>
          </a:bodyPr>
          <a:lstStyle/>
          <a:p>
            <a:r>
              <a:rPr lang="en-IN" sz="3600" b="1" dirty="0" smtClean="0"/>
              <a:t>Behaviour Problems (v):Risk </a:t>
            </a:r>
            <a:r>
              <a:rPr lang="en-IN" sz="3600" b="1" dirty="0"/>
              <a:t>of Attention Deficit Hyperactivity Disorder</a:t>
            </a:r>
            <a:endParaRPr lang="en-IN" sz="3600" dirty="0"/>
          </a:p>
        </p:txBody>
      </p:sp>
      <p:sp>
        <p:nvSpPr>
          <p:cNvPr id="3" name="Content Placeholder 2"/>
          <p:cNvSpPr>
            <a:spLocks noGrp="1"/>
          </p:cNvSpPr>
          <p:nvPr>
            <p:ph idx="1"/>
          </p:nvPr>
        </p:nvSpPr>
        <p:spPr>
          <a:xfrm>
            <a:off x="142844" y="1357298"/>
            <a:ext cx="8786874" cy="5286412"/>
          </a:xfrm>
        </p:spPr>
        <p:txBody>
          <a:bodyPr>
            <a:normAutofit fontScale="92500" lnSpcReduction="10000"/>
          </a:bodyPr>
          <a:lstStyle/>
          <a:p>
            <a:r>
              <a:rPr lang="en-IN" dirty="0" smtClean="0"/>
              <a:t>ADHD: restlessness</a:t>
            </a:r>
            <a:r>
              <a:rPr lang="en-IN" dirty="0"/>
              <a:t>, inability to sit in one place/ engage in and complete tasks, disruptive behaviours, poor social skills and judgement, impulsivity, emotional </a:t>
            </a:r>
            <a:r>
              <a:rPr lang="en-IN" dirty="0" err="1"/>
              <a:t>dysregulation</a:t>
            </a:r>
            <a:r>
              <a:rPr lang="en-IN" dirty="0"/>
              <a:t> (including poor </a:t>
            </a:r>
            <a:r>
              <a:rPr lang="en-IN" dirty="0" smtClean="0"/>
              <a:t>anger </a:t>
            </a:r>
            <a:r>
              <a:rPr lang="en-IN" dirty="0"/>
              <a:t>control</a:t>
            </a:r>
            <a:r>
              <a:rPr lang="en-IN" dirty="0" smtClean="0"/>
              <a:t>), high risk behaviour (adolescents).</a:t>
            </a:r>
          </a:p>
          <a:p>
            <a:r>
              <a:rPr lang="en-IN" dirty="0" smtClean="0"/>
              <a:t>Inadequate </a:t>
            </a:r>
            <a:r>
              <a:rPr lang="en-IN" dirty="0"/>
              <a:t>stimulation and learning opportunities, and particularly of structured activities and routines, as happens with chronic illness and hospitalization, will exacerbate the ADHD symptoms</a:t>
            </a:r>
            <a:r>
              <a:rPr lang="en-IN" dirty="0" smtClean="0"/>
              <a:t>.</a:t>
            </a:r>
          </a:p>
          <a:p>
            <a:r>
              <a:rPr lang="en-IN" dirty="0" smtClean="0"/>
              <a:t>Adolescents: ADHD + chronic illness (anxiety/ </a:t>
            </a:r>
            <a:r>
              <a:rPr lang="en-IN" dirty="0" err="1" smtClean="0"/>
              <a:t>dysphoria</a:t>
            </a:r>
            <a:r>
              <a:rPr lang="en-IN" dirty="0" smtClean="0"/>
              <a:t>)= increased risk of high risk behaviour </a:t>
            </a:r>
            <a:r>
              <a:rPr lang="en-IN" dirty="0" err="1" smtClean="0"/>
              <a:t>eg</a:t>
            </a:r>
            <a:r>
              <a:rPr lang="en-IN" dirty="0" smtClean="0"/>
              <a:t>-substance abuse, unsafe sexual behaviour</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68346"/>
          </a:xfrm>
        </p:spPr>
        <p:txBody>
          <a:bodyPr>
            <a:noAutofit/>
          </a:bodyPr>
          <a:lstStyle/>
          <a:p>
            <a:r>
              <a:rPr lang="en-US" sz="3600" b="1" dirty="0"/>
              <a:t>Psychosocial Implications of Chronic Illness in </a:t>
            </a:r>
            <a:r>
              <a:rPr lang="en-US" sz="3600" b="1" dirty="0" smtClean="0"/>
              <a:t>Children</a:t>
            </a:r>
            <a:endParaRPr lang="en-IN" sz="3600" dirty="0"/>
          </a:p>
        </p:txBody>
      </p:sp>
      <p:sp>
        <p:nvSpPr>
          <p:cNvPr id="3" name="Content Placeholder 2"/>
          <p:cNvSpPr>
            <a:spLocks noGrp="1"/>
          </p:cNvSpPr>
          <p:nvPr>
            <p:ph idx="1"/>
          </p:nvPr>
        </p:nvSpPr>
        <p:spPr>
          <a:xfrm>
            <a:off x="214282" y="1142984"/>
            <a:ext cx="8929718" cy="5715016"/>
          </a:xfrm>
        </p:spPr>
        <p:txBody>
          <a:bodyPr>
            <a:normAutofit fontScale="77500" lnSpcReduction="20000"/>
          </a:bodyPr>
          <a:lstStyle/>
          <a:p>
            <a:r>
              <a:rPr lang="en-US" dirty="0"/>
              <a:t>Chronic illness </a:t>
            </a:r>
            <a:r>
              <a:rPr lang="en-US" dirty="0" smtClean="0"/>
              <a:t>…“</a:t>
            </a:r>
            <a:r>
              <a:rPr lang="en-US" dirty="0"/>
              <a:t>a health problem that lasts three months or more, affects a child’s normal activities, and requires frequent hospitalizations, home health care, and/or extensive medical care</a:t>
            </a:r>
            <a:r>
              <a:rPr lang="en-US" dirty="0" smtClean="0"/>
              <a:t>.”</a:t>
            </a:r>
          </a:p>
          <a:p>
            <a:r>
              <a:rPr lang="en-US" dirty="0"/>
              <a:t>Diseases that were once fatal are now successfully treated and children survive at much higher rates than 20 to 30 years </a:t>
            </a:r>
            <a:r>
              <a:rPr lang="en-US" dirty="0" smtClean="0"/>
              <a:t>ago.</a:t>
            </a:r>
          </a:p>
          <a:p>
            <a:r>
              <a:rPr lang="en-US" dirty="0" smtClean="0"/>
              <a:t>Illnesses </a:t>
            </a:r>
            <a:r>
              <a:rPr lang="en-US" dirty="0"/>
              <a:t>and </a:t>
            </a:r>
            <a:r>
              <a:rPr lang="en-US" dirty="0" smtClean="0"/>
              <a:t>treatment are source of high (chronic) stress to children and </a:t>
            </a:r>
            <a:r>
              <a:rPr lang="en-US" dirty="0"/>
              <a:t>their parents </a:t>
            </a:r>
            <a:endParaRPr lang="en-US" dirty="0" smtClean="0"/>
          </a:p>
          <a:p>
            <a:r>
              <a:rPr lang="en-US" dirty="0" smtClean="0"/>
              <a:t>Children with chronic illness have increased risk of developmental, behavioral and emotional issues (and </a:t>
            </a:r>
            <a:r>
              <a:rPr lang="en-US" dirty="0"/>
              <a:t>can compromise adherence to treatment </a:t>
            </a:r>
            <a:r>
              <a:rPr lang="en-US" dirty="0" smtClean="0"/>
              <a:t>regimens). </a:t>
            </a:r>
          </a:p>
          <a:p>
            <a:r>
              <a:rPr lang="en-US" dirty="0" smtClean="0"/>
              <a:t>Many </a:t>
            </a:r>
            <a:r>
              <a:rPr lang="en-US" dirty="0"/>
              <a:t>pediatric illnesses are exacerbated by stress encountered in other aspects of children’s lives. </a:t>
            </a:r>
            <a:endParaRPr lang="en-US" dirty="0" smtClean="0"/>
          </a:p>
          <a:p>
            <a:r>
              <a:rPr lang="en-US" dirty="0" smtClean="0"/>
              <a:t>Therefore </a:t>
            </a:r>
            <a:r>
              <a:rPr lang="en-US" dirty="0"/>
              <a:t>essential to understand the ways that children and adolescents cope with stress </a:t>
            </a:r>
            <a:r>
              <a:rPr lang="en-US" dirty="0" smtClean="0"/>
              <a:t>, the </a:t>
            </a:r>
            <a:r>
              <a:rPr lang="en-US" dirty="0"/>
              <a:t>processes of adaptation to illness and to develop effective interventions to enhance coping and adjustment.</a:t>
            </a:r>
            <a:endParaRPr lang="en-IN" dirty="0"/>
          </a:p>
          <a:p>
            <a:endParaRPr lang="en-IN"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8229600" cy="725470"/>
          </a:xfrm>
        </p:spPr>
        <p:txBody>
          <a:bodyPr>
            <a:normAutofit/>
          </a:bodyPr>
          <a:lstStyle/>
          <a:p>
            <a:r>
              <a:rPr lang="en-IN" sz="3600" b="1" dirty="0" smtClean="0"/>
              <a:t>Illness &amp; Disclosure</a:t>
            </a:r>
            <a:endParaRPr lang="en-IN" sz="3600" b="1" dirty="0"/>
          </a:p>
        </p:txBody>
      </p:sp>
      <p:sp>
        <p:nvSpPr>
          <p:cNvPr id="3" name="Content Placeholder 2"/>
          <p:cNvSpPr>
            <a:spLocks noGrp="1"/>
          </p:cNvSpPr>
          <p:nvPr>
            <p:ph idx="1"/>
          </p:nvPr>
        </p:nvSpPr>
        <p:spPr>
          <a:xfrm>
            <a:off x="142844" y="928670"/>
            <a:ext cx="8858312" cy="5715040"/>
          </a:xfrm>
        </p:spPr>
        <p:txBody>
          <a:bodyPr>
            <a:normAutofit fontScale="77500" lnSpcReduction="20000"/>
          </a:bodyPr>
          <a:lstStyle/>
          <a:p>
            <a:r>
              <a:rPr lang="en-IN" dirty="0" smtClean="0"/>
              <a:t>Parents </a:t>
            </a:r>
            <a:r>
              <a:rPr lang="en-IN" dirty="0" smtClean="0"/>
              <a:t>tend to tell their younger children that they have cancer. </a:t>
            </a:r>
            <a:endParaRPr lang="en-IN" dirty="0" smtClean="0"/>
          </a:p>
          <a:p>
            <a:pPr>
              <a:buNone/>
            </a:pPr>
            <a:r>
              <a:rPr lang="en-IN" dirty="0" smtClean="0"/>
              <a:t>-- they </a:t>
            </a:r>
            <a:r>
              <a:rPr lang="en-IN" dirty="0" smtClean="0"/>
              <a:t>do not have the knowledge to really understand and process the serious nature of the illness (and therefore are less likely to be upset or distressed). </a:t>
            </a:r>
            <a:endParaRPr lang="en-IN" dirty="0" smtClean="0"/>
          </a:p>
          <a:p>
            <a:r>
              <a:rPr lang="en-IN" dirty="0" smtClean="0"/>
              <a:t>Parents </a:t>
            </a:r>
            <a:r>
              <a:rPr lang="en-IN" dirty="0" smtClean="0"/>
              <a:t>also do not tell older children about the illness </a:t>
            </a:r>
            <a:r>
              <a:rPr lang="en-IN" dirty="0" smtClean="0"/>
              <a:t>--they </a:t>
            </a:r>
            <a:r>
              <a:rPr lang="en-IN" dirty="0" smtClean="0"/>
              <a:t>are afraid that children will understand more about the disease and generally know more about it (and therefore are less likely to be upset or distressed). </a:t>
            </a:r>
            <a:endParaRPr lang="en-IN" dirty="0" smtClean="0"/>
          </a:p>
          <a:p>
            <a:r>
              <a:rPr lang="en-IN" dirty="0" smtClean="0"/>
              <a:t>What this tells us:</a:t>
            </a:r>
          </a:p>
          <a:p>
            <a:pPr lvl="1"/>
            <a:r>
              <a:rPr lang="en-IN" dirty="0" smtClean="0"/>
              <a:t>contrary </a:t>
            </a:r>
            <a:r>
              <a:rPr lang="en-IN" dirty="0" smtClean="0"/>
              <a:t>to the disclosure </a:t>
            </a:r>
            <a:r>
              <a:rPr lang="en-IN" dirty="0" smtClean="0"/>
              <a:t>framework--wherein </a:t>
            </a:r>
            <a:r>
              <a:rPr lang="en-IN" dirty="0" smtClean="0"/>
              <a:t>younger children may receive limited or less information about the illness, and older children, given their higher cognitive capacities are given more </a:t>
            </a:r>
            <a:r>
              <a:rPr lang="en-IN" dirty="0" smtClean="0"/>
              <a:t>information</a:t>
            </a:r>
          </a:p>
          <a:p>
            <a:pPr lvl="1"/>
            <a:r>
              <a:rPr lang="en-IN" dirty="0" smtClean="0"/>
              <a:t>disclosure </a:t>
            </a:r>
            <a:r>
              <a:rPr lang="en-IN" dirty="0" smtClean="0"/>
              <a:t>decisions </a:t>
            </a:r>
            <a:r>
              <a:rPr lang="en-IN" dirty="0" smtClean="0"/>
              <a:t>not </a:t>
            </a:r>
            <a:r>
              <a:rPr lang="en-IN" dirty="0" smtClean="0"/>
              <a:t>based on children’s rights or need to know, but </a:t>
            </a:r>
            <a:r>
              <a:rPr lang="en-IN" dirty="0" smtClean="0"/>
              <a:t>on </a:t>
            </a:r>
            <a:r>
              <a:rPr lang="en-IN" dirty="0" smtClean="0"/>
              <a:t>parental concerns and worries about </a:t>
            </a:r>
            <a:r>
              <a:rPr lang="en-IN" dirty="0" smtClean="0"/>
              <a:t>children’s distress.</a:t>
            </a:r>
            <a:endParaRPr lang="en-IN" dirty="0" smtClean="0"/>
          </a:p>
          <a:p>
            <a:endParaRPr lang="en-IN"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fontScale="90000"/>
          </a:bodyPr>
          <a:lstStyle/>
          <a:p>
            <a:pPr lvl="0"/>
            <a:r>
              <a:rPr lang="en-US" sz="4000" b="1" dirty="0" smtClean="0">
                <a:latin typeface="Arial" pitchFamily="34" charset="0"/>
                <a:ea typeface="Calibri" pitchFamily="34" charset="0"/>
                <a:cs typeface="Arial" pitchFamily="34" charset="0"/>
              </a:rPr>
              <a:t/>
            </a:r>
            <a:br>
              <a:rPr lang="en-US" sz="4000" b="1" dirty="0" smtClean="0">
                <a:latin typeface="Arial" pitchFamily="34" charset="0"/>
                <a:ea typeface="Calibri" pitchFamily="34" charset="0"/>
                <a:cs typeface="Arial" pitchFamily="34" charset="0"/>
              </a:rPr>
            </a:br>
            <a:r>
              <a:rPr lang="en-US" sz="4000" b="1" dirty="0" smtClean="0">
                <a:latin typeface="Arial" pitchFamily="34" charset="0"/>
                <a:ea typeface="Calibri" pitchFamily="34" charset="0"/>
                <a:cs typeface="Arial" pitchFamily="34" charset="0"/>
              </a:rPr>
              <a:t>Disclosure </a:t>
            </a:r>
            <a:r>
              <a:rPr lang="en-US" sz="4000" b="1" dirty="0" smtClean="0">
                <a:latin typeface="Arial" pitchFamily="34" charset="0"/>
                <a:ea typeface="Calibri" pitchFamily="34" charset="0"/>
                <a:cs typeface="Arial" pitchFamily="34" charset="0"/>
              </a:rPr>
              <a:t>Status of Children </a:t>
            </a:r>
            <a:r>
              <a:rPr lang="en-US" sz="4000" b="1" dirty="0" smtClean="0">
                <a:latin typeface="Arial" pitchFamily="34" charset="0"/>
                <a:ea typeface="Calibri" pitchFamily="34" charset="0"/>
                <a:cs typeface="Arial" pitchFamily="34" charset="0"/>
              </a:rPr>
              <a:t/>
            </a:r>
            <a:br>
              <a:rPr lang="en-US" sz="4000" b="1" dirty="0" smtClean="0">
                <a:latin typeface="Arial" pitchFamily="34" charset="0"/>
                <a:ea typeface="Calibri" pitchFamily="34" charset="0"/>
                <a:cs typeface="Arial" pitchFamily="34" charset="0"/>
              </a:rPr>
            </a:br>
            <a:r>
              <a:rPr lang="en-US" sz="4000" b="1" dirty="0" smtClean="0">
                <a:latin typeface="Arial" pitchFamily="34" charset="0"/>
                <a:ea typeface="Calibri" pitchFamily="34" charset="0"/>
                <a:cs typeface="Arial" pitchFamily="34" charset="0"/>
              </a:rPr>
              <a:t>aged </a:t>
            </a:r>
            <a:r>
              <a:rPr lang="en-US" sz="4000" b="1" dirty="0" smtClean="0">
                <a:latin typeface="Arial" pitchFamily="34" charset="0"/>
                <a:ea typeface="Calibri" pitchFamily="34" charset="0"/>
                <a:cs typeface="Arial" pitchFamily="34" charset="0"/>
              </a:rPr>
              <a:t>7-15 years</a:t>
            </a:r>
            <a:r>
              <a:rPr lang="en-US" sz="3600" dirty="0" smtClean="0">
                <a:latin typeface="Arial" pitchFamily="34" charset="0"/>
                <a:cs typeface="Arial" pitchFamily="34" charset="0"/>
              </a:rPr>
              <a:t/>
            </a:r>
            <a:br>
              <a:rPr lang="en-US" sz="3600" dirty="0" smtClean="0">
                <a:latin typeface="Arial" pitchFamily="34" charset="0"/>
                <a:cs typeface="Arial" pitchFamily="34" charset="0"/>
              </a:rPr>
            </a:br>
            <a:endParaRPr lang="en-IN" dirty="0"/>
          </a:p>
        </p:txBody>
      </p:sp>
      <p:graphicFrame>
        <p:nvGraphicFramePr>
          <p:cNvPr id="4" name="Table 3"/>
          <p:cNvGraphicFramePr>
            <a:graphicFrameLocks noGrp="1"/>
          </p:cNvGraphicFramePr>
          <p:nvPr/>
        </p:nvGraphicFramePr>
        <p:xfrm>
          <a:off x="500034" y="2285990"/>
          <a:ext cx="8286808" cy="3929091"/>
        </p:xfrm>
        <a:graphic>
          <a:graphicData uri="http://schemas.openxmlformats.org/drawingml/2006/table">
            <a:tbl>
              <a:tblPr/>
              <a:tblGrid>
                <a:gridCol w="3158336"/>
                <a:gridCol w="5128472"/>
              </a:tblGrid>
              <a:tr h="1339363">
                <a:tc>
                  <a:txBody>
                    <a:bodyPr/>
                    <a:lstStyle/>
                    <a:p>
                      <a:pPr algn="just">
                        <a:lnSpc>
                          <a:spcPct val="115000"/>
                        </a:lnSpc>
                        <a:spcAft>
                          <a:spcPts val="0"/>
                        </a:spcAft>
                      </a:pPr>
                      <a:r>
                        <a:rPr lang="en-IN" sz="2800" b="1" dirty="0">
                          <a:latin typeface="Arial"/>
                          <a:ea typeface="Calibri"/>
                          <a:cs typeface="Times New Roman"/>
                        </a:rPr>
                        <a:t>Disclosure Status</a:t>
                      </a:r>
                      <a:endParaRPr lang="en-IN" sz="28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2800" b="1">
                          <a:latin typeface="Arial"/>
                          <a:ea typeface="Calibri"/>
                          <a:cs typeface="Times New Roman"/>
                        </a:rPr>
                        <a:t>No. &amp; % of Children (N=34)</a:t>
                      </a:r>
                      <a:endParaRPr lang="en-IN" sz="2800" b="1">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7432">
                <a:tc>
                  <a:txBody>
                    <a:bodyPr/>
                    <a:lstStyle/>
                    <a:p>
                      <a:pPr algn="just">
                        <a:lnSpc>
                          <a:spcPct val="115000"/>
                        </a:lnSpc>
                        <a:spcAft>
                          <a:spcPts val="0"/>
                        </a:spcAft>
                      </a:pPr>
                      <a:r>
                        <a:rPr lang="en-IN" sz="2800" b="1" dirty="0">
                          <a:latin typeface="Arial"/>
                          <a:ea typeface="Calibri"/>
                          <a:cs typeface="Times New Roman"/>
                        </a:rPr>
                        <a:t>None</a:t>
                      </a:r>
                      <a:endParaRPr lang="en-IN" sz="28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2800" b="1" dirty="0">
                          <a:latin typeface="Arial"/>
                          <a:ea typeface="Calibri"/>
                          <a:cs typeface="Times New Roman"/>
                        </a:rPr>
                        <a:t>0</a:t>
                      </a:r>
                      <a:endParaRPr lang="en-IN" sz="28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7432">
                <a:tc>
                  <a:txBody>
                    <a:bodyPr/>
                    <a:lstStyle/>
                    <a:p>
                      <a:pPr algn="just">
                        <a:lnSpc>
                          <a:spcPct val="115000"/>
                        </a:lnSpc>
                        <a:spcAft>
                          <a:spcPts val="0"/>
                        </a:spcAft>
                      </a:pPr>
                      <a:r>
                        <a:rPr lang="en-IN" sz="2800" b="1">
                          <a:latin typeface="Arial"/>
                          <a:ea typeface="Calibri"/>
                          <a:cs typeface="Times New Roman"/>
                        </a:rPr>
                        <a:t>Partial</a:t>
                      </a:r>
                      <a:endParaRPr lang="en-IN" sz="2800" b="1">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2800" b="1" dirty="0">
                          <a:latin typeface="Arial"/>
                          <a:ea typeface="Calibri"/>
                          <a:cs typeface="Times New Roman"/>
                        </a:rPr>
                        <a:t>33</a:t>
                      </a:r>
                      <a:endParaRPr lang="en-IN" sz="28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7432">
                <a:tc>
                  <a:txBody>
                    <a:bodyPr/>
                    <a:lstStyle/>
                    <a:p>
                      <a:pPr algn="just">
                        <a:lnSpc>
                          <a:spcPct val="115000"/>
                        </a:lnSpc>
                        <a:spcAft>
                          <a:spcPts val="0"/>
                        </a:spcAft>
                      </a:pPr>
                      <a:r>
                        <a:rPr lang="en-IN" sz="2800" b="1">
                          <a:latin typeface="Arial"/>
                          <a:ea typeface="Calibri"/>
                          <a:cs typeface="Times New Roman"/>
                        </a:rPr>
                        <a:t>Full</a:t>
                      </a:r>
                      <a:endParaRPr lang="en-IN" sz="2800" b="1">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2800" b="1" dirty="0">
                          <a:latin typeface="Arial"/>
                          <a:ea typeface="Calibri"/>
                          <a:cs typeface="Times New Roman"/>
                        </a:rPr>
                        <a:t>1</a:t>
                      </a:r>
                      <a:endParaRPr lang="en-IN" sz="28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7432">
                <a:tc>
                  <a:txBody>
                    <a:bodyPr/>
                    <a:lstStyle/>
                    <a:p>
                      <a:pPr algn="just">
                        <a:lnSpc>
                          <a:spcPct val="115000"/>
                        </a:lnSpc>
                        <a:spcAft>
                          <a:spcPts val="0"/>
                        </a:spcAft>
                      </a:pPr>
                      <a:r>
                        <a:rPr lang="en-IN" sz="2800" b="1">
                          <a:latin typeface="Arial"/>
                          <a:ea typeface="Calibri"/>
                          <a:cs typeface="Times New Roman"/>
                        </a:rPr>
                        <a:t>Total</a:t>
                      </a:r>
                      <a:endParaRPr lang="en-IN" sz="2800" b="1">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2800" b="1" dirty="0">
                          <a:latin typeface="Arial"/>
                          <a:ea typeface="Calibri"/>
                          <a:cs typeface="Times New Roman"/>
                        </a:rPr>
                        <a:t>34</a:t>
                      </a:r>
                      <a:endParaRPr lang="en-IN" sz="28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lnSpcReduction="10000"/>
          </a:bodyPr>
          <a:lstStyle/>
          <a:p>
            <a:pPr lvl="0">
              <a:buNone/>
            </a:pPr>
            <a:r>
              <a:rPr lang="en-IN" b="1" dirty="0" smtClean="0"/>
              <a:t>Stages of Disclosure:</a:t>
            </a:r>
          </a:p>
          <a:p>
            <a:pPr lvl="0"/>
            <a:r>
              <a:rPr lang="en-IN" dirty="0" smtClean="0"/>
              <a:t>No </a:t>
            </a:r>
            <a:r>
              <a:rPr lang="en-IN" dirty="0" smtClean="0"/>
              <a:t>disclosure (age 0 to 4): when the child is completely unaware that he/ she has been diagnosed with </a:t>
            </a:r>
            <a:r>
              <a:rPr lang="en-IN" dirty="0" smtClean="0"/>
              <a:t>illness.</a:t>
            </a:r>
            <a:endParaRPr lang="en-IN" dirty="0" smtClean="0"/>
          </a:p>
          <a:p>
            <a:pPr lvl="0"/>
            <a:r>
              <a:rPr lang="en-IN" dirty="0" smtClean="0"/>
              <a:t>Partial disclosure (age 5 to 9):  when the child is aware that he/she has a chronic illness and is taking daily medications for </a:t>
            </a:r>
            <a:r>
              <a:rPr lang="en-IN" dirty="0" smtClean="0"/>
              <a:t>it/ undergoing treatment.</a:t>
            </a:r>
            <a:endParaRPr lang="en-IN" dirty="0" smtClean="0"/>
          </a:p>
          <a:p>
            <a:pPr lvl="0"/>
            <a:r>
              <a:rPr lang="en-IN" dirty="0" smtClean="0"/>
              <a:t>Full disclosure (age 10 and above): are capable of receiving full disclosure of </a:t>
            </a:r>
            <a:r>
              <a:rPr lang="en-IN" dirty="0" smtClean="0"/>
              <a:t>illness, with more detailed information on mortality and other aspects of life affected by illness.</a:t>
            </a:r>
            <a:endParaRPr lang="en-IN" dirty="0" smtClean="0"/>
          </a:p>
          <a:p>
            <a:endParaRPr lang="en-IN"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14290"/>
            <a:ext cx="8715436" cy="6643710"/>
          </a:xfrm>
        </p:spPr>
        <p:txBody>
          <a:bodyPr>
            <a:normAutofit fontScale="62500" lnSpcReduction="20000"/>
          </a:bodyPr>
          <a:lstStyle/>
          <a:p>
            <a:r>
              <a:rPr lang="en-IN" i="1" dirty="0" smtClean="0"/>
              <a:t>‘children know’ because ‘everyone here has cancer’ and ‘they hear all the time about medical procedures</a:t>
            </a:r>
            <a:r>
              <a:rPr lang="en-IN" i="1" dirty="0" smtClean="0"/>
              <a:t>’.</a:t>
            </a:r>
          </a:p>
          <a:p>
            <a:r>
              <a:rPr lang="en-IN" dirty="0" smtClean="0"/>
              <a:t>What this implies:</a:t>
            </a:r>
          </a:p>
          <a:p>
            <a:pPr marL="571500" indent="-571500">
              <a:buAutoNum type="romanLcParenR"/>
            </a:pPr>
            <a:r>
              <a:rPr lang="en-IN" dirty="0" smtClean="0"/>
              <a:t>Even </a:t>
            </a:r>
            <a:r>
              <a:rPr lang="en-IN" dirty="0" smtClean="0"/>
              <a:t>if no direct disclosure has been made, the fact that the children are in the hospital for long periods of time, undergoing various (painful) treatment procedures mean that children, especially older children, certainly know that they have a serious illness</a:t>
            </a:r>
            <a:r>
              <a:rPr lang="en-IN" dirty="0" smtClean="0"/>
              <a:t>;</a:t>
            </a:r>
          </a:p>
          <a:p>
            <a:pPr marL="571500" indent="-571500">
              <a:buAutoNum type="romanLcParenR"/>
            </a:pPr>
            <a:r>
              <a:rPr lang="en-IN" dirty="0" smtClean="0"/>
              <a:t>not </a:t>
            </a:r>
            <a:r>
              <a:rPr lang="en-IN" dirty="0" smtClean="0"/>
              <a:t>telling them what it </a:t>
            </a:r>
            <a:r>
              <a:rPr lang="en-IN" dirty="0" smtClean="0"/>
              <a:t>is all </a:t>
            </a:r>
            <a:r>
              <a:rPr lang="en-IN" dirty="0" smtClean="0"/>
              <a:t>about and </a:t>
            </a:r>
            <a:r>
              <a:rPr lang="en-IN" dirty="0" smtClean="0"/>
              <a:t>not providing </a:t>
            </a:r>
            <a:r>
              <a:rPr lang="en-IN" dirty="0" smtClean="0"/>
              <a:t>detailed information about the illness </a:t>
            </a:r>
            <a:r>
              <a:rPr lang="en-IN" dirty="0" smtClean="0"/>
              <a:t>means they </a:t>
            </a:r>
            <a:r>
              <a:rPr lang="en-IN" dirty="0" smtClean="0"/>
              <a:t>receive half information, at times perhaps incorrect information based on hearsay and then what they assume or interpret; </a:t>
            </a:r>
            <a:endParaRPr lang="en-IN" dirty="0" smtClean="0"/>
          </a:p>
          <a:p>
            <a:pPr marL="571500" indent="-571500">
              <a:buAutoNum type="romanLcParenR"/>
            </a:pPr>
            <a:r>
              <a:rPr lang="en-IN" dirty="0" smtClean="0"/>
              <a:t>since </a:t>
            </a:r>
            <a:r>
              <a:rPr lang="en-IN" dirty="0" smtClean="0"/>
              <a:t>the ward comprises of many children and parents with the same kind of illness children hear and pick up bits and pieces of information and apply to their own condition which may be incorrect and create unnecessary anxiety and distress in children--because while  there might be similarity in children’s illness and the treatment protocol, the severity of illness, survival rates, and other vital conditions will vary, so allowing for unmonitored unstructured disclosure may cause misinformation; </a:t>
            </a:r>
            <a:endParaRPr lang="en-IN" dirty="0" smtClean="0"/>
          </a:p>
          <a:p>
            <a:pPr marL="571500" indent="-571500">
              <a:buAutoNum type="romanLcParenR"/>
            </a:pPr>
            <a:r>
              <a:rPr lang="en-IN" dirty="0" smtClean="0"/>
              <a:t>children’s </a:t>
            </a:r>
            <a:r>
              <a:rPr lang="en-IN" dirty="0" smtClean="0"/>
              <a:t>family contexts,  socio-emotional and cognitive capacities and temperament may vary, all of which affect how they process and respond to illness-related information; </a:t>
            </a:r>
            <a:endParaRPr lang="en-IN" dirty="0" smtClean="0"/>
          </a:p>
          <a:p>
            <a:pPr marL="571500" indent="-571500">
              <a:buAutoNum type="romanLcParenR"/>
            </a:pPr>
            <a:r>
              <a:rPr lang="en-IN" dirty="0" smtClean="0"/>
              <a:t>All </a:t>
            </a:r>
            <a:r>
              <a:rPr lang="en-IN" dirty="0" smtClean="0"/>
              <a:t>these issues are likely to create scope for greater anxiety and distress than if children were to be engaged in planned processes of disclosure, to ensure correct and complete information-giving and allowing for questions and confusions to be clarified.</a:t>
            </a:r>
          </a:p>
          <a:p>
            <a:endParaRPr lang="en-IN"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8229600" cy="796908"/>
          </a:xfrm>
        </p:spPr>
        <p:txBody>
          <a:bodyPr>
            <a:normAutofit/>
          </a:bodyPr>
          <a:lstStyle/>
          <a:p>
            <a:r>
              <a:rPr lang="en-IN" sz="3600" b="1" dirty="0" smtClean="0"/>
              <a:t>Children’s Need for Disclosure</a:t>
            </a:r>
            <a:endParaRPr lang="en-IN" sz="3600" b="1" dirty="0"/>
          </a:p>
        </p:txBody>
      </p:sp>
      <p:graphicFrame>
        <p:nvGraphicFramePr>
          <p:cNvPr id="4" name="Table 3"/>
          <p:cNvGraphicFramePr>
            <a:graphicFrameLocks noGrp="1"/>
          </p:cNvGraphicFramePr>
          <p:nvPr/>
        </p:nvGraphicFramePr>
        <p:xfrm>
          <a:off x="500034" y="1500174"/>
          <a:ext cx="8286808" cy="4857784"/>
        </p:xfrm>
        <a:graphic>
          <a:graphicData uri="http://schemas.openxmlformats.org/drawingml/2006/table">
            <a:tbl>
              <a:tblPr/>
              <a:tblGrid>
                <a:gridCol w="4957418"/>
                <a:gridCol w="3329390"/>
              </a:tblGrid>
              <a:tr h="1327494">
                <a:tc>
                  <a:txBody>
                    <a:bodyPr/>
                    <a:lstStyle/>
                    <a:p>
                      <a:pPr algn="just">
                        <a:lnSpc>
                          <a:spcPct val="115000"/>
                        </a:lnSpc>
                        <a:spcAft>
                          <a:spcPts val="0"/>
                        </a:spcAft>
                      </a:pPr>
                      <a:r>
                        <a:rPr lang="en-IN" sz="2400" b="1" dirty="0">
                          <a:latin typeface="Arial"/>
                          <a:ea typeface="Calibri"/>
                          <a:cs typeface="Times New Roman"/>
                        </a:rPr>
                        <a:t>Presence of Questions/ Queries about Illness</a:t>
                      </a:r>
                      <a:endParaRPr lang="en-IN" sz="24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2400" b="1">
                          <a:latin typeface="Arial"/>
                          <a:ea typeface="Calibri"/>
                          <a:cs typeface="Times New Roman"/>
                        </a:rPr>
                        <a:t>No. &amp; % of Children (N=34)</a:t>
                      </a:r>
                      <a:endParaRPr lang="en-IN" sz="2400" b="1">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27494">
                <a:tc>
                  <a:txBody>
                    <a:bodyPr/>
                    <a:lstStyle/>
                    <a:p>
                      <a:pPr algn="just">
                        <a:lnSpc>
                          <a:spcPct val="115000"/>
                        </a:lnSpc>
                        <a:spcAft>
                          <a:spcPts val="0"/>
                        </a:spcAft>
                      </a:pPr>
                      <a:r>
                        <a:rPr lang="en-IN" sz="2400" b="1" dirty="0">
                          <a:latin typeface="Arial"/>
                          <a:ea typeface="Calibri"/>
                          <a:cs typeface="Times New Roman"/>
                        </a:rPr>
                        <a:t>Children having questions/ wanting more information</a:t>
                      </a:r>
                      <a:endParaRPr lang="en-IN" sz="24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2400" b="1" dirty="0" smtClean="0">
                          <a:latin typeface="Arial"/>
                          <a:ea typeface="Calibri"/>
                          <a:cs typeface="Times New Roman"/>
                        </a:rPr>
                        <a:t>16 (48%)</a:t>
                      </a:r>
                      <a:endParaRPr lang="en-IN" sz="24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27494">
                <a:tc>
                  <a:txBody>
                    <a:bodyPr/>
                    <a:lstStyle/>
                    <a:p>
                      <a:pPr algn="just">
                        <a:lnSpc>
                          <a:spcPct val="115000"/>
                        </a:lnSpc>
                        <a:spcAft>
                          <a:spcPts val="0"/>
                        </a:spcAft>
                      </a:pPr>
                      <a:r>
                        <a:rPr lang="en-IN" sz="2400" b="1">
                          <a:latin typeface="Arial"/>
                          <a:ea typeface="Calibri"/>
                          <a:cs typeface="Times New Roman"/>
                        </a:rPr>
                        <a:t>Children who refused more information </a:t>
                      </a:r>
                      <a:endParaRPr lang="en-IN" sz="2400" b="1">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2400" b="1" dirty="0" smtClean="0">
                          <a:latin typeface="Arial"/>
                          <a:ea typeface="Calibri"/>
                          <a:cs typeface="Times New Roman"/>
                        </a:rPr>
                        <a:t>7 (21%)</a:t>
                      </a:r>
                      <a:endParaRPr lang="en-IN" sz="24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5302">
                <a:tc>
                  <a:txBody>
                    <a:bodyPr/>
                    <a:lstStyle/>
                    <a:p>
                      <a:pPr algn="just">
                        <a:lnSpc>
                          <a:spcPct val="115000"/>
                        </a:lnSpc>
                        <a:spcAft>
                          <a:spcPts val="0"/>
                        </a:spcAft>
                      </a:pPr>
                      <a:r>
                        <a:rPr lang="en-IN" sz="2400" b="1">
                          <a:latin typeface="Arial"/>
                          <a:ea typeface="Calibri"/>
                          <a:cs typeface="Times New Roman"/>
                        </a:rPr>
                        <a:t>Children who were not sure</a:t>
                      </a:r>
                      <a:endParaRPr lang="en-IN" sz="2400" b="1">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2400" b="1" dirty="0" smtClean="0">
                          <a:latin typeface="Arial"/>
                          <a:ea typeface="Calibri"/>
                          <a:cs typeface="Times New Roman"/>
                        </a:rPr>
                        <a:t>7 (21%)</a:t>
                      </a:r>
                      <a:endParaRPr lang="en-IN" sz="2400" b="1"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14290"/>
            <a:ext cx="8472518" cy="6429420"/>
          </a:xfrm>
        </p:spPr>
        <p:txBody>
          <a:bodyPr>
            <a:normAutofit fontScale="92500" lnSpcReduction="10000"/>
          </a:bodyPr>
          <a:lstStyle/>
          <a:p>
            <a:pPr>
              <a:buNone/>
            </a:pPr>
            <a:r>
              <a:rPr lang="en-IN" b="1" dirty="0" smtClean="0"/>
              <a:t>Why disclose to child about illness?</a:t>
            </a:r>
          </a:p>
          <a:p>
            <a:r>
              <a:rPr lang="en-IN" dirty="0" smtClean="0"/>
              <a:t>child rights’ </a:t>
            </a:r>
            <a:r>
              <a:rPr lang="en-IN" dirty="0" smtClean="0"/>
              <a:t>perspective: </a:t>
            </a:r>
            <a:r>
              <a:rPr lang="en-IN" dirty="0" smtClean="0"/>
              <a:t>they are entitled to </a:t>
            </a:r>
            <a:r>
              <a:rPr lang="en-IN" dirty="0" smtClean="0"/>
              <a:t>know.</a:t>
            </a:r>
          </a:p>
          <a:p>
            <a:r>
              <a:rPr lang="en-IN" dirty="0" smtClean="0"/>
              <a:t>Unprocessed </a:t>
            </a:r>
            <a:r>
              <a:rPr lang="en-IN" dirty="0" smtClean="0"/>
              <a:t>child interactions, caregivers’ silences </a:t>
            </a:r>
            <a:r>
              <a:rPr lang="en-IN" dirty="0" smtClean="0"/>
              <a:t>worsen </a:t>
            </a:r>
            <a:r>
              <a:rPr lang="en-IN" dirty="0" smtClean="0"/>
              <a:t>the anxieties and fears of a worried </a:t>
            </a:r>
            <a:r>
              <a:rPr lang="en-IN" dirty="0" smtClean="0"/>
              <a:t>child</a:t>
            </a:r>
          </a:p>
          <a:p>
            <a:r>
              <a:rPr lang="en-IN" dirty="0" smtClean="0"/>
              <a:t>Providing </a:t>
            </a:r>
            <a:r>
              <a:rPr lang="en-IN" dirty="0" smtClean="0"/>
              <a:t>half answers or brief responses or generalized sweeping reassurances as a one-off response to the child’s questions </a:t>
            </a:r>
            <a:r>
              <a:rPr lang="en-IN" dirty="0" smtClean="0"/>
              <a:t>not helpful. </a:t>
            </a:r>
          </a:p>
          <a:p>
            <a:r>
              <a:rPr lang="en-IN" dirty="0" smtClean="0"/>
              <a:t>Reliance </a:t>
            </a:r>
            <a:r>
              <a:rPr lang="en-IN" dirty="0" smtClean="0"/>
              <a:t>on children’s observations and experiences of illness in their families and/or peer disclosure only allow for misperceptions and fears to build. </a:t>
            </a:r>
            <a:endParaRPr lang="en-IN" dirty="0" smtClean="0"/>
          </a:p>
          <a:p>
            <a:r>
              <a:rPr lang="en-IN" dirty="0" smtClean="0"/>
              <a:t>concerns </a:t>
            </a:r>
            <a:r>
              <a:rPr lang="en-IN" dirty="0" smtClean="0"/>
              <a:t>about their future and mortality </a:t>
            </a:r>
            <a:r>
              <a:rPr lang="en-IN" dirty="0" smtClean="0"/>
              <a:t>if </a:t>
            </a:r>
            <a:r>
              <a:rPr lang="en-IN" dirty="0" smtClean="0"/>
              <a:t>unanswered, they escalate </a:t>
            </a:r>
            <a:r>
              <a:rPr lang="en-IN" dirty="0" smtClean="0"/>
              <a:t>mental </a:t>
            </a:r>
            <a:r>
              <a:rPr lang="en-IN" dirty="0" smtClean="0"/>
              <a:t>health problems such as depression and self-harm.</a:t>
            </a:r>
            <a:endParaRPr lang="en-IN"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85728"/>
            <a:ext cx="8715436" cy="6357982"/>
          </a:xfrm>
        </p:spPr>
        <p:txBody>
          <a:bodyPr>
            <a:normAutofit fontScale="92500" lnSpcReduction="10000"/>
          </a:bodyPr>
          <a:lstStyle/>
          <a:p>
            <a:pPr>
              <a:buNone/>
            </a:pPr>
            <a:r>
              <a:rPr lang="en-IN" b="1" dirty="0" smtClean="0"/>
              <a:t>What is disclosure</a:t>
            </a:r>
            <a:r>
              <a:rPr lang="en-IN" b="1" dirty="0" smtClean="0"/>
              <a:t>? How is it done?</a:t>
            </a:r>
          </a:p>
          <a:p>
            <a:r>
              <a:rPr lang="en-IN" dirty="0" smtClean="0"/>
              <a:t>Providing information to child based on (developmental) age and cognitive capacity + socio-emotional readiness.</a:t>
            </a:r>
          </a:p>
          <a:p>
            <a:r>
              <a:rPr lang="en-IN" dirty="0" smtClean="0"/>
              <a:t>A</a:t>
            </a:r>
            <a:r>
              <a:rPr lang="en-IN" dirty="0" smtClean="0"/>
              <a:t>n </a:t>
            </a:r>
            <a:r>
              <a:rPr lang="en-IN" dirty="0" smtClean="0"/>
              <a:t>iterative process where each interaction and discussion between the counsellor and child or caregiver and child takes into consideration the previous one, </a:t>
            </a:r>
            <a:endParaRPr lang="en-IN" dirty="0" smtClean="0"/>
          </a:p>
          <a:p>
            <a:r>
              <a:rPr lang="en-IN" dirty="0" smtClean="0"/>
              <a:t>M</a:t>
            </a:r>
            <a:r>
              <a:rPr lang="en-IN" dirty="0" smtClean="0"/>
              <a:t>ay entail </a:t>
            </a:r>
            <a:r>
              <a:rPr lang="en-IN" dirty="0" smtClean="0"/>
              <a:t>re-iterating and repeating previous disclosure content, for, young children may forget or still be unclear about what was shared the last time. </a:t>
            </a:r>
            <a:endParaRPr lang="en-IN" dirty="0" smtClean="0"/>
          </a:p>
          <a:p>
            <a:r>
              <a:rPr lang="en-IN" dirty="0" smtClean="0"/>
              <a:t>N</a:t>
            </a:r>
            <a:r>
              <a:rPr lang="en-IN" dirty="0" smtClean="0"/>
              <a:t>eeds </a:t>
            </a:r>
            <a:r>
              <a:rPr lang="en-IN" dirty="0" smtClean="0"/>
              <a:t>to be centred on the child and child’s needs. </a:t>
            </a:r>
            <a:endParaRPr lang="en-IN" dirty="0" smtClean="0"/>
          </a:p>
          <a:p>
            <a:r>
              <a:rPr lang="en-IN" dirty="0" smtClean="0"/>
              <a:t>Use stories and play methods for younger children</a:t>
            </a:r>
            <a:endParaRPr lang="en-IN"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8229600" cy="796908"/>
          </a:xfrm>
        </p:spPr>
        <p:txBody>
          <a:bodyPr>
            <a:normAutofit/>
          </a:bodyPr>
          <a:lstStyle/>
          <a:p>
            <a:r>
              <a:rPr lang="en-IN" sz="3600" b="1" dirty="0" smtClean="0"/>
              <a:t>Parents’ Worries &amp; Concerns</a:t>
            </a:r>
            <a:endParaRPr lang="en-IN" sz="3600" b="1" dirty="0"/>
          </a:p>
        </p:txBody>
      </p:sp>
      <p:graphicFrame>
        <p:nvGraphicFramePr>
          <p:cNvPr id="5" name="Table 4"/>
          <p:cNvGraphicFramePr>
            <a:graphicFrameLocks noGrp="1"/>
          </p:cNvGraphicFramePr>
          <p:nvPr/>
        </p:nvGraphicFramePr>
        <p:xfrm>
          <a:off x="357158" y="1142984"/>
          <a:ext cx="8572560" cy="5429288"/>
        </p:xfrm>
        <a:graphic>
          <a:graphicData uri="http://schemas.openxmlformats.org/drawingml/2006/table">
            <a:tbl>
              <a:tblPr/>
              <a:tblGrid>
                <a:gridCol w="6919295"/>
                <a:gridCol w="1653265"/>
              </a:tblGrid>
              <a:tr h="817809">
                <a:tc gridSpan="2">
                  <a:txBody>
                    <a:bodyPr/>
                    <a:lstStyle/>
                    <a:p>
                      <a:pPr algn="just">
                        <a:lnSpc>
                          <a:spcPct val="115000"/>
                        </a:lnSpc>
                        <a:spcAft>
                          <a:spcPts val="0"/>
                        </a:spcAft>
                      </a:pPr>
                      <a:r>
                        <a:rPr lang="en-IN" sz="2000" b="1" dirty="0">
                          <a:solidFill>
                            <a:srgbClr val="000000"/>
                          </a:solidFill>
                          <a:latin typeface="Arial"/>
                          <a:ea typeface="Times New Roman"/>
                          <a:cs typeface="Times New Roman"/>
                        </a:rPr>
                        <a:t>Parent's Concerns/ Causes of Negative Emotional States</a:t>
                      </a:r>
                      <a:endParaRPr lang="en-IN" sz="20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hMerge="1">
                  <a:txBody>
                    <a:bodyPr/>
                    <a:lstStyle/>
                    <a:p>
                      <a:pPr algn="just">
                        <a:lnSpc>
                          <a:spcPct val="115000"/>
                        </a:lnSpc>
                        <a:spcAft>
                          <a:spcPts val="0"/>
                        </a:spcAft>
                      </a:pPr>
                      <a:endParaRPr lang="en-IN" sz="20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395270">
                <a:tc>
                  <a:txBody>
                    <a:bodyPr/>
                    <a:lstStyle/>
                    <a:p>
                      <a:pPr algn="just">
                        <a:lnSpc>
                          <a:spcPct val="115000"/>
                        </a:lnSpc>
                        <a:spcAft>
                          <a:spcPts val="0"/>
                        </a:spcAft>
                      </a:pPr>
                      <a:r>
                        <a:rPr lang="en-IN" sz="2000" dirty="0">
                          <a:solidFill>
                            <a:srgbClr val="000000"/>
                          </a:solidFill>
                          <a:latin typeface="Arial"/>
                          <a:ea typeface="Times New Roman"/>
                          <a:cs typeface="Times New Roman"/>
                        </a:rPr>
                        <a:t>Child’s Illness</a:t>
                      </a:r>
                      <a:endParaRPr lang="en-IN" sz="20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2000">
                          <a:solidFill>
                            <a:srgbClr val="000000"/>
                          </a:solidFill>
                          <a:latin typeface="Arial"/>
                          <a:ea typeface="Times New Roman"/>
                          <a:cs typeface="Times New Roman"/>
                        </a:rPr>
                        <a:t>94%</a:t>
                      </a:r>
                      <a:endParaRPr lang="en-IN"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7809">
                <a:tc>
                  <a:txBody>
                    <a:bodyPr/>
                    <a:lstStyle/>
                    <a:p>
                      <a:pPr algn="just">
                        <a:lnSpc>
                          <a:spcPct val="115000"/>
                        </a:lnSpc>
                        <a:spcAft>
                          <a:spcPts val="0"/>
                        </a:spcAft>
                      </a:pPr>
                      <a:r>
                        <a:rPr lang="en-IN" sz="2000" dirty="0">
                          <a:solidFill>
                            <a:srgbClr val="000000"/>
                          </a:solidFill>
                          <a:latin typeface="Arial"/>
                          <a:ea typeface="Times New Roman"/>
                          <a:cs typeface="Times New Roman"/>
                        </a:rPr>
                        <a:t>Frustrated with child's behaviour/ADHD/temper tantrums.</a:t>
                      </a:r>
                      <a:endParaRPr lang="en-IN" sz="20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2000">
                          <a:solidFill>
                            <a:srgbClr val="000000"/>
                          </a:solidFill>
                          <a:latin typeface="Arial"/>
                          <a:ea typeface="Times New Roman"/>
                          <a:cs typeface="Times New Roman"/>
                        </a:rPr>
                        <a:t>14%</a:t>
                      </a:r>
                      <a:endParaRPr lang="en-IN"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6972">
                <a:tc>
                  <a:txBody>
                    <a:bodyPr/>
                    <a:lstStyle/>
                    <a:p>
                      <a:pPr algn="just">
                        <a:lnSpc>
                          <a:spcPct val="115000"/>
                        </a:lnSpc>
                        <a:spcAft>
                          <a:spcPts val="0"/>
                        </a:spcAft>
                      </a:pPr>
                      <a:r>
                        <a:rPr lang="en-IN" sz="2000" dirty="0">
                          <a:solidFill>
                            <a:srgbClr val="000000"/>
                          </a:solidFill>
                          <a:latin typeface="Arial"/>
                          <a:ea typeface="Times New Roman"/>
                          <a:cs typeface="Times New Roman"/>
                        </a:rPr>
                        <a:t>Disclosing to child about illness </a:t>
                      </a:r>
                      <a:endParaRPr lang="en-IN" sz="20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2000">
                          <a:solidFill>
                            <a:srgbClr val="000000"/>
                          </a:solidFill>
                          <a:latin typeface="Arial"/>
                          <a:ea typeface="Times New Roman"/>
                          <a:cs typeface="Times New Roman"/>
                        </a:rPr>
                        <a:t>70%</a:t>
                      </a:r>
                      <a:endParaRPr lang="en-IN"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5270">
                <a:tc>
                  <a:txBody>
                    <a:bodyPr/>
                    <a:lstStyle/>
                    <a:p>
                      <a:pPr algn="just">
                        <a:lnSpc>
                          <a:spcPct val="115000"/>
                        </a:lnSpc>
                        <a:spcAft>
                          <a:spcPts val="0"/>
                        </a:spcAft>
                      </a:pPr>
                      <a:r>
                        <a:rPr lang="en-IN" sz="2000" dirty="0">
                          <a:solidFill>
                            <a:srgbClr val="000000"/>
                          </a:solidFill>
                          <a:latin typeface="Arial"/>
                          <a:ea typeface="Times New Roman"/>
                          <a:cs typeface="Times New Roman"/>
                        </a:rPr>
                        <a:t>Survival chances of the child.</a:t>
                      </a:r>
                      <a:endParaRPr lang="en-IN" sz="20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2000">
                          <a:solidFill>
                            <a:srgbClr val="000000"/>
                          </a:solidFill>
                          <a:latin typeface="Arial"/>
                          <a:ea typeface="Times New Roman"/>
                          <a:cs typeface="Times New Roman"/>
                        </a:rPr>
                        <a:t>91%</a:t>
                      </a:r>
                      <a:endParaRPr lang="en-IN"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7809">
                <a:tc>
                  <a:txBody>
                    <a:bodyPr/>
                    <a:lstStyle/>
                    <a:p>
                      <a:pPr algn="just">
                        <a:lnSpc>
                          <a:spcPct val="115000"/>
                        </a:lnSpc>
                        <a:spcAft>
                          <a:spcPts val="0"/>
                        </a:spcAft>
                      </a:pPr>
                      <a:r>
                        <a:rPr lang="en-IN" sz="2000" dirty="0">
                          <a:solidFill>
                            <a:srgbClr val="000000"/>
                          </a:solidFill>
                          <a:latin typeface="Arial"/>
                          <a:ea typeface="Times New Roman"/>
                          <a:cs typeface="Times New Roman"/>
                        </a:rPr>
                        <a:t>Child’s Future: Will the child  be able to lead a normal life( social/education, family).</a:t>
                      </a:r>
                      <a:endParaRPr lang="en-IN" sz="20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2000">
                          <a:solidFill>
                            <a:srgbClr val="000000"/>
                          </a:solidFill>
                          <a:latin typeface="Arial"/>
                          <a:ea typeface="Times New Roman"/>
                          <a:cs typeface="Times New Roman"/>
                        </a:rPr>
                        <a:t>41%</a:t>
                      </a:r>
                      <a:endParaRPr lang="en-IN" sz="20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5270">
                <a:tc>
                  <a:txBody>
                    <a:bodyPr/>
                    <a:lstStyle/>
                    <a:p>
                      <a:pPr algn="just">
                        <a:lnSpc>
                          <a:spcPct val="115000"/>
                        </a:lnSpc>
                        <a:spcAft>
                          <a:spcPts val="0"/>
                        </a:spcAft>
                      </a:pPr>
                      <a:r>
                        <a:rPr lang="en-IN" sz="2000" dirty="0">
                          <a:solidFill>
                            <a:srgbClr val="000000"/>
                          </a:solidFill>
                          <a:latin typeface="Arial"/>
                          <a:ea typeface="Times New Roman"/>
                          <a:cs typeface="Times New Roman"/>
                        </a:rPr>
                        <a:t>Care of family/home other siblings</a:t>
                      </a:r>
                      <a:endParaRPr lang="en-IN" sz="20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2000" dirty="0">
                          <a:solidFill>
                            <a:srgbClr val="000000"/>
                          </a:solidFill>
                          <a:latin typeface="Arial"/>
                          <a:ea typeface="Times New Roman"/>
                          <a:cs typeface="Times New Roman"/>
                        </a:rPr>
                        <a:t>47%</a:t>
                      </a:r>
                      <a:endParaRPr lang="en-IN" sz="20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7809">
                <a:tc>
                  <a:txBody>
                    <a:bodyPr/>
                    <a:lstStyle/>
                    <a:p>
                      <a:pPr algn="just">
                        <a:lnSpc>
                          <a:spcPct val="115000"/>
                        </a:lnSpc>
                        <a:spcAft>
                          <a:spcPts val="0"/>
                        </a:spcAft>
                      </a:pPr>
                      <a:r>
                        <a:rPr lang="en-IN" sz="2000">
                          <a:solidFill>
                            <a:srgbClr val="000000"/>
                          </a:solidFill>
                          <a:latin typeface="Arial"/>
                          <a:ea typeface="Times New Roman"/>
                          <a:cs typeface="Times New Roman"/>
                        </a:rPr>
                        <a:t>Stigma and discrimination in family and society</a:t>
                      </a:r>
                      <a:endParaRPr lang="en-IN" sz="20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2000" dirty="0">
                          <a:solidFill>
                            <a:srgbClr val="000000"/>
                          </a:solidFill>
                          <a:latin typeface="Arial"/>
                          <a:ea typeface="Times New Roman"/>
                          <a:cs typeface="Times New Roman"/>
                        </a:rPr>
                        <a:t>11%</a:t>
                      </a:r>
                      <a:endParaRPr lang="en-IN" sz="20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5270">
                <a:tc>
                  <a:txBody>
                    <a:bodyPr/>
                    <a:lstStyle/>
                    <a:p>
                      <a:pPr algn="just">
                        <a:lnSpc>
                          <a:spcPct val="115000"/>
                        </a:lnSpc>
                        <a:spcAft>
                          <a:spcPts val="0"/>
                        </a:spcAft>
                      </a:pPr>
                      <a:r>
                        <a:rPr lang="en-IN" sz="2000">
                          <a:solidFill>
                            <a:srgbClr val="000000"/>
                          </a:solidFill>
                          <a:latin typeface="Arial"/>
                          <a:ea typeface="Times New Roman"/>
                          <a:cs typeface="Times New Roman"/>
                        </a:rPr>
                        <a:t>Financial Issues</a:t>
                      </a:r>
                      <a:endParaRPr lang="en-IN" sz="20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2000" dirty="0">
                          <a:solidFill>
                            <a:srgbClr val="000000"/>
                          </a:solidFill>
                          <a:latin typeface="Arial"/>
                          <a:ea typeface="Times New Roman"/>
                          <a:cs typeface="Times New Roman"/>
                        </a:rPr>
                        <a:t>55%</a:t>
                      </a:r>
                      <a:endParaRPr lang="en-IN" sz="20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57298"/>
          </a:xfrm>
        </p:spPr>
        <p:txBody>
          <a:bodyPr>
            <a:noAutofit/>
          </a:bodyPr>
          <a:lstStyle/>
          <a:p>
            <a:r>
              <a:rPr lang="en-IN" sz="3600" b="1" dirty="0" smtClean="0"/>
              <a:t>Developmental Problems in Younger Children (0 to 6 years)</a:t>
            </a:r>
            <a:endParaRPr lang="en-IN" sz="3600" b="1" dirty="0"/>
          </a:p>
        </p:txBody>
      </p:sp>
      <p:graphicFrame>
        <p:nvGraphicFramePr>
          <p:cNvPr id="5" name="Table 4"/>
          <p:cNvGraphicFramePr>
            <a:graphicFrameLocks noGrp="1"/>
          </p:cNvGraphicFramePr>
          <p:nvPr/>
        </p:nvGraphicFramePr>
        <p:xfrm>
          <a:off x="714348" y="1785926"/>
          <a:ext cx="8001056" cy="4786348"/>
        </p:xfrm>
        <a:graphic>
          <a:graphicData uri="http://schemas.openxmlformats.org/drawingml/2006/table">
            <a:tbl>
              <a:tblPr/>
              <a:tblGrid>
                <a:gridCol w="5829415"/>
                <a:gridCol w="2171641"/>
              </a:tblGrid>
              <a:tr h="645083">
                <a:tc>
                  <a:txBody>
                    <a:bodyPr/>
                    <a:lstStyle/>
                    <a:p>
                      <a:pPr algn="ctr">
                        <a:lnSpc>
                          <a:spcPct val="115000"/>
                        </a:lnSpc>
                        <a:spcAft>
                          <a:spcPts val="0"/>
                        </a:spcAft>
                      </a:pPr>
                      <a:r>
                        <a:rPr lang="en-IN" sz="2400" b="1" dirty="0">
                          <a:solidFill>
                            <a:srgbClr val="000000"/>
                          </a:solidFill>
                          <a:latin typeface="Arial"/>
                          <a:ea typeface="Times New Roman"/>
                          <a:cs typeface="Times New Roman"/>
                        </a:rPr>
                        <a:t>Developmental Issues </a:t>
                      </a:r>
                      <a:endParaRPr lang="en-IN" sz="2400" dirty="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nSpc>
                          <a:spcPct val="115000"/>
                        </a:lnSpc>
                        <a:spcAft>
                          <a:spcPts val="0"/>
                        </a:spcAft>
                      </a:pPr>
                      <a:r>
                        <a:rPr lang="en-IN" sz="2400" b="1">
                          <a:latin typeface="Arial"/>
                          <a:ea typeface="Times New Roman"/>
                          <a:cs typeface="Times New Roman"/>
                        </a:rPr>
                        <a:t>%</a:t>
                      </a:r>
                      <a:endParaRPr lang="en-IN" sz="24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r>
              <a:tr h="939044">
                <a:tc>
                  <a:txBody>
                    <a:bodyPr/>
                    <a:lstStyle/>
                    <a:p>
                      <a:pPr>
                        <a:lnSpc>
                          <a:spcPct val="115000"/>
                        </a:lnSpc>
                        <a:spcAft>
                          <a:spcPts val="0"/>
                        </a:spcAft>
                      </a:pPr>
                      <a:r>
                        <a:rPr lang="en-IN" sz="2400" dirty="0" err="1">
                          <a:solidFill>
                            <a:srgbClr val="000000"/>
                          </a:solidFill>
                          <a:latin typeface="Arial"/>
                          <a:ea typeface="Times New Roman"/>
                          <a:cs typeface="Times New Roman"/>
                        </a:rPr>
                        <a:t>Locomotor</a:t>
                      </a:r>
                      <a:r>
                        <a:rPr lang="en-IN" sz="2400" dirty="0">
                          <a:solidFill>
                            <a:srgbClr val="000000"/>
                          </a:solidFill>
                          <a:latin typeface="Arial"/>
                          <a:ea typeface="Times New Roman"/>
                          <a:cs typeface="Times New Roman"/>
                        </a:rPr>
                        <a:t> Delay </a:t>
                      </a:r>
                      <a:endParaRPr lang="en-IN" sz="2400" dirty="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2400" dirty="0">
                          <a:solidFill>
                            <a:srgbClr val="000000"/>
                          </a:solidFill>
                          <a:latin typeface="Arial"/>
                          <a:ea typeface="Times New Roman"/>
                          <a:cs typeface="Times New Roman"/>
                        </a:rPr>
                        <a:t>2.1</a:t>
                      </a:r>
                      <a:endParaRPr lang="en-IN" sz="24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592">
                <a:tc>
                  <a:txBody>
                    <a:bodyPr/>
                    <a:lstStyle/>
                    <a:p>
                      <a:pPr>
                        <a:lnSpc>
                          <a:spcPct val="115000"/>
                        </a:lnSpc>
                        <a:spcAft>
                          <a:spcPts val="0"/>
                        </a:spcAft>
                      </a:pPr>
                      <a:r>
                        <a:rPr lang="en-IN" sz="2400" dirty="0">
                          <a:solidFill>
                            <a:srgbClr val="000000"/>
                          </a:solidFill>
                          <a:latin typeface="Arial"/>
                          <a:ea typeface="Times New Roman"/>
                          <a:cs typeface="Times New Roman"/>
                        </a:rPr>
                        <a:t>Speech &amp; Language Problems</a:t>
                      </a:r>
                      <a:endParaRPr lang="en-IN" sz="24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2400" dirty="0">
                          <a:solidFill>
                            <a:srgbClr val="000000"/>
                          </a:solidFill>
                          <a:latin typeface="Arial"/>
                          <a:ea typeface="Times New Roman"/>
                          <a:cs typeface="Times New Roman"/>
                        </a:rPr>
                        <a:t>2.1</a:t>
                      </a:r>
                      <a:endParaRPr lang="en-IN" sz="24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592">
                <a:tc>
                  <a:txBody>
                    <a:bodyPr/>
                    <a:lstStyle/>
                    <a:p>
                      <a:pPr>
                        <a:lnSpc>
                          <a:spcPct val="115000"/>
                        </a:lnSpc>
                        <a:spcAft>
                          <a:spcPts val="0"/>
                        </a:spcAft>
                      </a:pPr>
                      <a:r>
                        <a:rPr lang="en-IN" sz="2400" dirty="0">
                          <a:solidFill>
                            <a:srgbClr val="000000"/>
                          </a:solidFill>
                          <a:latin typeface="Arial"/>
                          <a:ea typeface="Times New Roman"/>
                          <a:cs typeface="Times New Roman"/>
                        </a:rPr>
                        <a:t>Temper Tantrums</a:t>
                      </a:r>
                      <a:endParaRPr lang="en-IN" sz="2400" dirty="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2400" dirty="0">
                          <a:solidFill>
                            <a:srgbClr val="000000"/>
                          </a:solidFill>
                          <a:latin typeface="Arial"/>
                          <a:ea typeface="Times New Roman"/>
                          <a:cs typeface="Times New Roman"/>
                        </a:rPr>
                        <a:t>17.02</a:t>
                      </a:r>
                      <a:endParaRPr lang="en-IN" sz="24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592">
                <a:tc>
                  <a:txBody>
                    <a:bodyPr/>
                    <a:lstStyle/>
                    <a:p>
                      <a:pPr>
                        <a:lnSpc>
                          <a:spcPct val="115000"/>
                        </a:lnSpc>
                        <a:spcAft>
                          <a:spcPts val="0"/>
                        </a:spcAft>
                      </a:pPr>
                      <a:r>
                        <a:rPr lang="en-IN" sz="2400" dirty="0">
                          <a:solidFill>
                            <a:srgbClr val="000000"/>
                          </a:solidFill>
                          <a:latin typeface="Arial"/>
                          <a:ea typeface="Times New Roman"/>
                          <a:cs typeface="Times New Roman"/>
                        </a:rPr>
                        <a:t>Separation Anxiety </a:t>
                      </a:r>
                      <a:endParaRPr lang="en-IN" sz="2400" dirty="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2400" dirty="0">
                          <a:solidFill>
                            <a:srgbClr val="000000"/>
                          </a:solidFill>
                          <a:latin typeface="Arial"/>
                          <a:ea typeface="Times New Roman"/>
                          <a:cs typeface="Times New Roman"/>
                        </a:rPr>
                        <a:t>4.2</a:t>
                      </a:r>
                      <a:endParaRPr lang="en-IN" sz="24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5815">
                <a:tc>
                  <a:txBody>
                    <a:bodyPr/>
                    <a:lstStyle/>
                    <a:p>
                      <a:pPr>
                        <a:lnSpc>
                          <a:spcPct val="115000"/>
                        </a:lnSpc>
                        <a:spcAft>
                          <a:spcPts val="0"/>
                        </a:spcAft>
                      </a:pPr>
                      <a:r>
                        <a:rPr lang="en-IN" sz="2400">
                          <a:solidFill>
                            <a:srgbClr val="000000"/>
                          </a:solidFill>
                          <a:latin typeface="Arial"/>
                          <a:ea typeface="Times New Roman"/>
                          <a:cs typeface="Times New Roman"/>
                        </a:rPr>
                        <a:t>Risk of ADHD</a:t>
                      </a:r>
                      <a:endParaRPr lang="en-IN" sz="24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2400" dirty="0">
                          <a:solidFill>
                            <a:srgbClr val="000000"/>
                          </a:solidFill>
                          <a:latin typeface="Arial"/>
                          <a:ea typeface="Times New Roman"/>
                          <a:cs typeface="Times New Roman"/>
                        </a:rPr>
                        <a:t>14.8</a:t>
                      </a:r>
                      <a:endParaRPr lang="en-IN" sz="24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5815">
                <a:tc>
                  <a:txBody>
                    <a:bodyPr/>
                    <a:lstStyle/>
                    <a:p>
                      <a:pPr>
                        <a:lnSpc>
                          <a:spcPct val="115000"/>
                        </a:lnSpc>
                        <a:spcAft>
                          <a:spcPts val="0"/>
                        </a:spcAft>
                      </a:pPr>
                      <a:r>
                        <a:rPr lang="en-IN" sz="2400">
                          <a:solidFill>
                            <a:srgbClr val="000000"/>
                          </a:solidFill>
                          <a:latin typeface="Arial"/>
                          <a:ea typeface="Times New Roman"/>
                          <a:cs typeface="Times New Roman"/>
                        </a:rPr>
                        <a:t>Risk of Learning problem </a:t>
                      </a:r>
                      <a:endParaRPr lang="en-IN" sz="24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2400" dirty="0">
                          <a:solidFill>
                            <a:srgbClr val="000000"/>
                          </a:solidFill>
                          <a:latin typeface="Arial"/>
                          <a:ea typeface="Times New Roman"/>
                          <a:cs typeface="Times New Roman"/>
                        </a:rPr>
                        <a:t>2.1</a:t>
                      </a:r>
                      <a:endParaRPr lang="en-IN" sz="24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5815">
                <a:tc>
                  <a:txBody>
                    <a:bodyPr/>
                    <a:lstStyle/>
                    <a:p>
                      <a:pPr>
                        <a:lnSpc>
                          <a:spcPct val="115000"/>
                        </a:lnSpc>
                        <a:spcAft>
                          <a:spcPts val="0"/>
                        </a:spcAft>
                      </a:pPr>
                      <a:r>
                        <a:rPr lang="en-IN" sz="2400" b="1">
                          <a:solidFill>
                            <a:srgbClr val="000000"/>
                          </a:solidFill>
                          <a:latin typeface="Arial"/>
                          <a:ea typeface="Times New Roman"/>
                          <a:cs typeface="Times New Roman"/>
                        </a:rPr>
                        <a:t>Total </a:t>
                      </a:r>
                      <a:endParaRPr lang="en-IN" sz="24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2400" b="1" dirty="0">
                          <a:solidFill>
                            <a:srgbClr val="000000"/>
                          </a:solidFill>
                          <a:latin typeface="Arial"/>
                          <a:ea typeface="Times New Roman"/>
                          <a:cs typeface="Times New Roman"/>
                        </a:rPr>
                        <a:t>42.5</a:t>
                      </a:r>
                      <a:endParaRPr lang="en-IN" sz="24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96908"/>
          </a:xfrm>
        </p:spPr>
        <p:txBody>
          <a:bodyPr>
            <a:normAutofit/>
          </a:bodyPr>
          <a:lstStyle/>
          <a:p>
            <a:r>
              <a:rPr lang="en-IN" sz="3600" b="1" dirty="0" smtClean="0"/>
              <a:t>Proposed Interventions by NIMHANS Team</a:t>
            </a:r>
            <a:endParaRPr lang="en-IN" sz="3600" b="1" dirty="0"/>
          </a:p>
        </p:txBody>
      </p:sp>
      <p:sp>
        <p:nvSpPr>
          <p:cNvPr id="3" name="Content Placeholder 2"/>
          <p:cNvSpPr>
            <a:spLocks noGrp="1"/>
          </p:cNvSpPr>
          <p:nvPr>
            <p:ph idx="1"/>
          </p:nvPr>
        </p:nvSpPr>
        <p:spPr>
          <a:xfrm>
            <a:off x="0" y="857232"/>
            <a:ext cx="9144000" cy="6000768"/>
          </a:xfrm>
        </p:spPr>
        <p:txBody>
          <a:bodyPr>
            <a:normAutofit/>
          </a:bodyPr>
          <a:lstStyle/>
          <a:p>
            <a:r>
              <a:rPr lang="en-IN" dirty="0" smtClean="0"/>
              <a:t>Screening of all children for emotional/ behaviour problems &amp; developmental disabilities</a:t>
            </a:r>
          </a:p>
          <a:p>
            <a:r>
              <a:rPr lang="en-IN" dirty="0" smtClean="0"/>
              <a:t>Depth evaluations and inputs to those children (and families) identified with problems</a:t>
            </a:r>
          </a:p>
          <a:p>
            <a:r>
              <a:rPr lang="en-IN" dirty="0" smtClean="0"/>
              <a:t>Referral to NIMHANS for more severe psychiatric issues requiring medication/ therapy or testing</a:t>
            </a:r>
          </a:p>
          <a:p>
            <a:r>
              <a:rPr lang="en-IN" dirty="0" smtClean="0"/>
              <a:t>Group sessions for children—to focus on:</a:t>
            </a:r>
          </a:p>
          <a:p>
            <a:pPr lvl="1"/>
            <a:r>
              <a:rPr lang="en-IN" dirty="0" smtClean="0"/>
              <a:t>Life skills</a:t>
            </a:r>
          </a:p>
          <a:p>
            <a:pPr lvl="1"/>
            <a:r>
              <a:rPr lang="en-IN" dirty="0" smtClean="0"/>
              <a:t>Illness &amp; disclosure </a:t>
            </a:r>
            <a:r>
              <a:rPr lang="en-IN" dirty="0" smtClean="0"/>
              <a:t>issues</a:t>
            </a:r>
          </a:p>
          <a:p>
            <a:r>
              <a:rPr lang="en-IN" dirty="0" smtClean="0"/>
              <a:t>Parent counselling (on child developmental disability/ behaviour management/ disclosure)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IN" dirty="0" smtClean="0"/>
              <a:t>Objectives of Project Interventions in </a:t>
            </a:r>
            <a:r>
              <a:rPr lang="en-IN" dirty="0" err="1" smtClean="0"/>
              <a:t>Kidwai</a:t>
            </a:r>
            <a:r>
              <a:rPr lang="en-IN" dirty="0" smtClean="0"/>
              <a:t> Memorial Hospital</a:t>
            </a:r>
            <a:endParaRPr lang="en-IN" dirty="0"/>
          </a:p>
        </p:txBody>
      </p:sp>
      <p:sp>
        <p:nvSpPr>
          <p:cNvPr id="3" name="Content Placeholder 2"/>
          <p:cNvSpPr>
            <a:spLocks noGrp="1"/>
          </p:cNvSpPr>
          <p:nvPr>
            <p:ph idx="1"/>
          </p:nvPr>
        </p:nvSpPr>
        <p:spPr>
          <a:xfrm>
            <a:off x="357158" y="1600200"/>
            <a:ext cx="8572560" cy="5043510"/>
          </a:xfrm>
        </p:spPr>
        <p:txBody>
          <a:bodyPr>
            <a:normAutofit fontScale="92500" lnSpcReduction="10000"/>
          </a:bodyPr>
          <a:lstStyle/>
          <a:p>
            <a:pPr lvl="0" algn="just"/>
            <a:r>
              <a:rPr lang="en-IN" dirty="0"/>
              <a:t>To obtain a clear understanding of children’s issues as well as the scope and feasibility of integrating mental health issues into the existing (cancer) treatment protocols through mental health screening processes.</a:t>
            </a:r>
          </a:p>
          <a:p>
            <a:pPr lvl="0" algn="just"/>
            <a:r>
              <a:rPr lang="en-IN" dirty="0"/>
              <a:t>Based on this initial scoping, to design mental health and psychosocial interventions and services for the children.</a:t>
            </a:r>
          </a:p>
          <a:p>
            <a:pPr lvl="0" algn="just"/>
            <a:r>
              <a:rPr lang="en-IN" dirty="0"/>
              <a:t>To provide mental health services, through individual and group interventions to children affected by chronic </a:t>
            </a:r>
            <a:r>
              <a:rPr lang="en-IN" dirty="0" smtClean="0"/>
              <a:t>illness.</a:t>
            </a:r>
            <a:endParaRPr lang="en-IN" dirty="0"/>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Autofit/>
          </a:bodyPr>
          <a:lstStyle/>
          <a:p>
            <a:r>
              <a:rPr lang="en-IN" sz="3600" b="1" dirty="0" smtClean="0"/>
              <a:t>Treating Team’s Views on Mental Health Issues in Children with Cancer </a:t>
            </a:r>
            <a:endParaRPr lang="en-IN" sz="3600" b="1" dirty="0"/>
          </a:p>
        </p:txBody>
      </p:sp>
      <p:sp>
        <p:nvSpPr>
          <p:cNvPr id="4" name="Rounded Rectangular Callout 3"/>
          <p:cNvSpPr/>
          <p:nvPr/>
        </p:nvSpPr>
        <p:spPr>
          <a:xfrm>
            <a:off x="214282" y="1428736"/>
            <a:ext cx="3143272" cy="1643074"/>
          </a:xfrm>
          <a:prstGeom prst="wedgeRound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IN" sz="1600" i="1" dirty="0" smtClean="0">
              <a:solidFill>
                <a:schemeClr val="tx1"/>
              </a:solidFill>
            </a:endParaRPr>
          </a:p>
          <a:p>
            <a:pPr lvl="0" algn="ctr"/>
            <a:r>
              <a:rPr lang="en-IN" sz="1600" i="1" dirty="0" smtClean="0">
                <a:solidFill>
                  <a:schemeClr val="tx1"/>
                </a:solidFill>
              </a:rPr>
              <a:t>We tend to be very </a:t>
            </a:r>
            <a:r>
              <a:rPr lang="en-IN" sz="1600" i="1" dirty="0">
                <a:solidFill>
                  <a:schemeClr val="tx1"/>
                </a:solidFill>
              </a:rPr>
              <a:t>busy and pre-occupied with the treatment of the medical conditions as most children seeking treatment are already at critical stages of the illness.</a:t>
            </a:r>
          </a:p>
          <a:p>
            <a:pPr algn="ctr"/>
            <a:r>
              <a:rPr lang="en-IN" dirty="0" smtClean="0">
                <a:solidFill>
                  <a:schemeClr val="tx1"/>
                </a:solidFill>
              </a:rPr>
              <a:t> </a:t>
            </a:r>
            <a:endParaRPr lang="en-IN" dirty="0">
              <a:solidFill>
                <a:schemeClr val="tx1"/>
              </a:solidFill>
            </a:endParaRPr>
          </a:p>
        </p:txBody>
      </p:sp>
      <p:sp>
        <p:nvSpPr>
          <p:cNvPr id="6" name="Rounded Rectangular Callout 5"/>
          <p:cNvSpPr/>
          <p:nvPr/>
        </p:nvSpPr>
        <p:spPr>
          <a:xfrm>
            <a:off x="3428992" y="2071678"/>
            <a:ext cx="2428892" cy="1143008"/>
          </a:xfrm>
          <a:prstGeom prst="wedgeRound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i="1" dirty="0" smtClean="0">
                <a:solidFill>
                  <a:schemeClr val="tx1"/>
                </a:solidFill>
              </a:rPr>
              <a:t> </a:t>
            </a:r>
            <a:r>
              <a:rPr lang="en-IN" sz="1600" i="1" dirty="0" smtClean="0">
                <a:solidFill>
                  <a:schemeClr val="tx1"/>
                </a:solidFill>
              </a:rPr>
              <a:t>Have not </a:t>
            </a:r>
            <a:r>
              <a:rPr lang="en-IN" sz="1600" i="1" dirty="0">
                <a:solidFill>
                  <a:schemeClr val="tx1"/>
                </a:solidFill>
              </a:rPr>
              <a:t>observed any major mental health issues in the children </a:t>
            </a:r>
            <a:r>
              <a:rPr lang="en-IN" sz="1600" i="1" dirty="0" smtClean="0">
                <a:solidFill>
                  <a:schemeClr val="tx1"/>
                </a:solidFill>
              </a:rPr>
              <a:t>we treat...</a:t>
            </a:r>
            <a:endParaRPr lang="en-IN" sz="1600" i="1" dirty="0">
              <a:solidFill>
                <a:schemeClr val="tx1"/>
              </a:solidFill>
            </a:endParaRPr>
          </a:p>
        </p:txBody>
      </p:sp>
      <p:sp>
        <p:nvSpPr>
          <p:cNvPr id="7" name="Rounded Rectangular Callout 6"/>
          <p:cNvSpPr/>
          <p:nvPr/>
        </p:nvSpPr>
        <p:spPr>
          <a:xfrm>
            <a:off x="6143636" y="1142984"/>
            <a:ext cx="2786082" cy="2286016"/>
          </a:xfrm>
          <a:prstGeom prst="wedgeRound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i="1" dirty="0" smtClean="0">
                <a:solidFill>
                  <a:schemeClr val="tx1"/>
                </a:solidFill>
              </a:rPr>
              <a:t>There is a need for</a:t>
            </a:r>
            <a:r>
              <a:rPr lang="en-IN" sz="1600" i="1" dirty="0">
                <a:solidFill>
                  <a:schemeClr val="tx1"/>
                </a:solidFill>
              </a:rPr>
              <a:t> </a:t>
            </a:r>
            <a:r>
              <a:rPr lang="en-IN" sz="1600" i="1" dirty="0" err="1">
                <a:solidFill>
                  <a:schemeClr val="tx1"/>
                </a:solidFill>
              </a:rPr>
              <a:t>for</a:t>
            </a:r>
            <a:r>
              <a:rPr lang="en-IN" sz="1600" i="1" dirty="0">
                <a:solidFill>
                  <a:schemeClr val="tx1"/>
                </a:solidFill>
              </a:rPr>
              <a:t> psychosocial assistance and because they have neither the time nor the skills</a:t>
            </a:r>
            <a:r>
              <a:rPr lang="en-IN" sz="1600" i="1" dirty="0" smtClean="0">
                <a:solidFill>
                  <a:schemeClr val="tx1"/>
                </a:solidFill>
              </a:rPr>
              <a:t>,</a:t>
            </a:r>
            <a:r>
              <a:rPr lang="en-IN" sz="1600" i="1" dirty="0">
                <a:solidFill>
                  <a:schemeClr val="tx1"/>
                </a:solidFill>
              </a:rPr>
              <a:t> are perhaps unable to discern what children’s psychosocial issues really are.</a:t>
            </a:r>
          </a:p>
          <a:p>
            <a:pPr algn="ctr"/>
            <a:endParaRPr lang="en-IN" sz="1600" dirty="0">
              <a:solidFill>
                <a:schemeClr val="tx1"/>
              </a:solidFill>
            </a:endParaRPr>
          </a:p>
        </p:txBody>
      </p:sp>
      <p:sp>
        <p:nvSpPr>
          <p:cNvPr id="8" name="Rounded Rectangular Callout 7"/>
          <p:cNvSpPr/>
          <p:nvPr/>
        </p:nvSpPr>
        <p:spPr>
          <a:xfrm>
            <a:off x="142844" y="3571876"/>
            <a:ext cx="4071966" cy="1285884"/>
          </a:xfrm>
          <a:prstGeom prst="wedgeRound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IN" sz="1600" i="1" dirty="0" smtClean="0">
                <a:solidFill>
                  <a:schemeClr val="tx1"/>
                </a:solidFill>
              </a:rPr>
              <a:t>The only </a:t>
            </a:r>
            <a:r>
              <a:rPr lang="en-IN" sz="1600" i="1" dirty="0">
                <a:solidFill>
                  <a:schemeClr val="tx1"/>
                </a:solidFill>
              </a:rPr>
              <a:t>mental health-related protocol is for children above 5 years to be assessed for cognitive development before and after they undergo cranial radio-therapy.</a:t>
            </a:r>
          </a:p>
          <a:p>
            <a:pPr algn="ctr"/>
            <a:endParaRPr lang="en-IN" dirty="0"/>
          </a:p>
        </p:txBody>
      </p:sp>
      <p:sp>
        <p:nvSpPr>
          <p:cNvPr id="12" name="Rounded Rectangular Callout 11"/>
          <p:cNvSpPr/>
          <p:nvPr/>
        </p:nvSpPr>
        <p:spPr>
          <a:xfrm>
            <a:off x="4500562" y="3643314"/>
            <a:ext cx="2214578" cy="1285884"/>
          </a:xfrm>
          <a:prstGeom prst="wedgeRound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i="1" dirty="0">
                <a:solidFill>
                  <a:schemeClr val="tx1"/>
                </a:solidFill>
              </a:rPr>
              <a:t>No particular protocols are followed for disclosure to children about </a:t>
            </a:r>
            <a:r>
              <a:rPr lang="en-IN" sz="1600" i="1" dirty="0" smtClean="0">
                <a:solidFill>
                  <a:schemeClr val="tx1"/>
                </a:solidFill>
              </a:rPr>
              <a:t>illness... </a:t>
            </a:r>
            <a:endParaRPr lang="en-IN" sz="1600" i="1" dirty="0">
              <a:solidFill>
                <a:schemeClr val="tx1"/>
              </a:solidFill>
            </a:endParaRPr>
          </a:p>
        </p:txBody>
      </p:sp>
      <p:sp>
        <p:nvSpPr>
          <p:cNvPr id="13" name="Rounded Rectangular Callout 12"/>
          <p:cNvSpPr/>
          <p:nvPr/>
        </p:nvSpPr>
        <p:spPr>
          <a:xfrm>
            <a:off x="3786182" y="5072074"/>
            <a:ext cx="4500594" cy="1571636"/>
          </a:xfrm>
          <a:prstGeom prst="wedgeRound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i="1" dirty="0" smtClean="0">
                <a:solidFill>
                  <a:schemeClr val="tx1"/>
                </a:solidFill>
              </a:rPr>
              <a:t>Since </a:t>
            </a:r>
            <a:r>
              <a:rPr lang="en-IN" sz="1600" i="1" dirty="0">
                <a:solidFill>
                  <a:schemeClr val="tx1"/>
                </a:solidFill>
              </a:rPr>
              <a:t>the children reside in a large ward, wherein all of them have the disease, and ‘most of them know that they have the disease and are even aware of the treatment protocols—for example, they know about bone marrow procedures, IT etc’.</a:t>
            </a:r>
          </a:p>
        </p:txBody>
      </p:sp>
      <p:sp>
        <p:nvSpPr>
          <p:cNvPr id="14" name="Rounded Rectangular Callout 13"/>
          <p:cNvSpPr/>
          <p:nvPr/>
        </p:nvSpPr>
        <p:spPr>
          <a:xfrm>
            <a:off x="285720" y="5143512"/>
            <a:ext cx="3357586" cy="1357322"/>
          </a:xfrm>
          <a:prstGeom prst="wedgeRound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i="1" dirty="0">
                <a:solidFill>
                  <a:schemeClr val="tx1"/>
                </a:solidFill>
              </a:rPr>
              <a:t>Most children are ‘very sharp and intelligent’ (since they know about the disease) and are usually ‘happy’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9784"/>
          </a:xfrm>
        </p:spPr>
        <p:txBody>
          <a:bodyPr>
            <a:normAutofit/>
          </a:bodyPr>
          <a:lstStyle/>
          <a:p>
            <a:r>
              <a:rPr lang="en-IN" sz="3600" b="1" dirty="0" smtClean="0"/>
              <a:t>What the Psychologist Shared...</a:t>
            </a:r>
            <a:endParaRPr lang="en-IN" sz="3600" b="1" dirty="0"/>
          </a:p>
        </p:txBody>
      </p:sp>
      <p:sp>
        <p:nvSpPr>
          <p:cNvPr id="4" name="Rectangular Callout 3"/>
          <p:cNvSpPr/>
          <p:nvPr/>
        </p:nvSpPr>
        <p:spPr>
          <a:xfrm>
            <a:off x="285720" y="1285860"/>
            <a:ext cx="3286148" cy="1571636"/>
          </a:xfrm>
          <a:prstGeom prst="wedge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IN" sz="1600" i="1" dirty="0" smtClean="0">
                <a:solidFill>
                  <a:schemeClr val="tx1"/>
                </a:solidFill>
              </a:rPr>
              <a:t>...mostly deal </a:t>
            </a:r>
            <a:r>
              <a:rPr lang="en-IN" sz="1600" i="1" dirty="0">
                <a:solidFill>
                  <a:schemeClr val="tx1"/>
                </a:solidFill>
              </a:rPr>
              <a:t>with children having </a:t>
            </a:r>
            <a:r>
              <a:rPr lang="en-IN" sz="1600" i="1" dirty="0" smtClean="0">
                <a:solidFill>
                  <a:schemeClr val="tx1"/>
                </a:solidFill>
              </a:rPr>
              <a:t>leukaemia </a:t>
            </a:r>
            <a:r>
              <a:rPr lang="en-IN" sz="1600" i="1" dirty="0">
                <a:solidFill>
                  <a:schemeClr val="tx1"/>
                </a:solidFill>
              </a:rPr>
              <a:t>because it has a better prognosis (good </a:t>
            </a:r>
            <a:r>
              <a:rPr lang="en-IN" sz="1600" dirty="0">
                <a:solidFill>
                  <a:schemeClr val="tx1"/>
                </a:solidFill>
              </a:rPr>
              <a:t>survival rate) than other </a:t>
            </a:r>
            <a:r>
              <a:rPr lang="en-IN" sz="1600" dirty="0" smtClean="0">
                <a:solidFill>
                  <a:schemeClr val="tx1"/>
                </a:solidFill>
              </a:rPr>
              <a:t>cancers</a:t>
            </a:r>
            <a:r>
              <a:rPr lang="en-IN" sz="1600" dirty="0">
                <a:solidFill>
                  <a:schemeClr val="tx1"/>
                </a:solidFill>
              </a:rPr>
              <a:t> provides a </a:t>
            </a:r>
            <a:r>
              <a:rPr lang="en-IN" sz="1600" dirty="0" err="1">
                <a:solidFill>
                  <a:schemeClr val="tx1"/>
                </a:solidFill>
              </a:rPr>
              <a:t>psychoeducation</a:t>
            </a:r>
            <a:r>
              <a:rPr lang="en-IN" sz="1600" dirty="0">
                <a:solidFill>
                  <a:schemeClr val="tx1"/>
                </a:solidFill>
              </a:rPr>
              <a:t> package for parents.</a:t>
            </a:r>
          </a:p>
          <a:p>
            <a:pPr algn="ctr"/>
            <a:endParaRPr lang="en-IN" sz="1600" i="1" dirty="0">
              <a:solidFill>
                <a:schemeClr val="tx1"/>
              </a:solidFill>
            </a:endParaRPr>
          </a:p>
        </p:txBody>
      </p:sp>
      <p:sp>
        <p:nvSpPr>
          <p:cNvPr id="5" name="Rectangular Callout 4"/>
          <p:cNvSpPr/>
          <p:nvPr/>
        </p:nvSpPr>
        <p:spPr>
          <a:xfrm>
            <a:off x="3929058" y="1500174"/>
            <a:ext cx="4429156" cy="1357322"/>
          </a:xfrm>
          <a:prstGeom prst="wedge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IN" i="1" dirty="0" smtClean="0">
                <a:solidFill>
                  <a:schemeClr val="tx1"/>
                </a:solidFill>
              </a:rPr>
              <a:t>...see </a:t>
            </a:r>
            <a:r>
              <a:rPr lang="en-IN" i="1" dirty="0">
                <a:solidFill>
                  <a:schemeClr val="tx1"/>
                </a:solidFill>
              </a:rPr>
              <a:t>children after the first course of treatment (1.5 months after the treatment is underway) as children and families are ‘busy with treatment procedures’.</a:t>
            </a:r>
          </a:p>
          <a:p>
            <a:pPr algn="ctr"/>
            <a:endParaRPr lang="en-IN" dirty="0"/>
          </a:p>
        </p:txBody>
      </p:sp>
      <p:sp>
        <p:nvSpPr>
          <p:cNvPr id="6" name="Rectangular Callout 5"/>
          <p:cNvSpPr/>
          <p:nvPr/>
        </p:nvSpPr>
        <p:spPr>
          <a:xfrm>
            <a:off x="285720" y="3214686"/>
            <a:ext cx="3143272" cy="1357322"/>
          </a:xfrm>
          <a:prstGeom prst="wedge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i="1" dirty="0" smtClean="0">
                <a:solidFill>
                  <a:schemeClr val="tx1"/>
                </a:solidFill>
              </a:rPr>
              <a:t>Common </a:t>
            </a:r>
            <a:r>
              <a:rPr lang="en-IN" i="1" dirty="0">
                <a:solidFill>
                  <a:schemeClr val="tx1"/>
                </a:solidFill>
              </a:rPr>
              <a:t>mental health problems seen in children are bedwetting </a:t>
            </a:r>
            <a:r>
              <a:rPr lang="en-IN" i="1" dirty="0" smtClean="0">
                <a:solidFill>
                  <a:schemeClr val="tx1"/>
                </a:solidFill>
              </a:rPr>
              <a:t>and temper tantrums.</a:t>
            </a:r>
            <a:endParaRPr lang="en-IN" i="1" dirty="0">
              <a:solidFill>
                <a:schemeClr val="tx1"/>
              </a:solidFill>
            </a:endParaRPr>
          </a:p>
        </p:txBody>
      </p:sp>
      <p:sp>
        <p:nvSpPr>
          <p:cNvPr id="7" name="Rectangular Callout 6"/>
          <p:cNvSpPr/>
          <p:nvPr/>
        </p:nvSpPr>
        <p:spPr>
          <a:xfrm>
            <a:off x="3929058" y="4929198"/>
            <a:ext cx="2286016" cy="1285884"/>
          </a:xfrm>
          <a:prstGeom prst="wedge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IN" sz="1600" i="1" dirty="0" smtClean="0">
                <a:solidFill>
                  <a:schemeClr val="tx1"/>
                </a:solidFill>
              </a:rPr>
              <a:t>‘</a:t>
            </a:r>
          </a:p>
          <a:p>
            <a:pPr lvl="0" algn="ctr"/>
            <a:r>
              <a:rPr lang="en-IN" sz="1600" i="1" dirty="0">
                <a:solidFill>
                  <a:schemeClr val="tx1"/>
                </a:solidFill>
              </a:rPr>
              <a:t>A</a:t>
            </a:r>
            <a:r>
              <a:rPr lang="en-IN" sz="1600" i="1" dirty="0" smtClean="0">
                <a:solidFill>
                  <a:schemeClr val="tx1"/>
                </a:solidFill>
              </a:rPr>
              <a:t>dolescents </a:t>
            </a:r>
            <a:r>
              <a:rPr lang="en-IN" sz="1600" i="1" dirty="0">
                <a:solidFill>
                  <a:schemeClr val="tx1"/>
                </a:solidFill>
              </a:rPr>
              <a:t>know’ so any additional questions they have are answered using psychological counselling sessions.</a:t>
            </a:r>
          </a:p>
          <a:p>
            <a:pPr algn="ctr"/>
            <a:endParaRPr lang="en-IN" dirty="0"/>
          </a:p>
        </p:txBody>
      </p:sp>
      <p:sp>
        <p:nvSpPr>
          <p:cNvPr id="8" name="Rectangular Callout 7"/>
          <p:cNvSpPr/>
          <p:nvPr/>
        </p:nvSpPr>
        <p:spPr>
          <a:xfrm>
            <a:off x="214282" y="4929198"/>
            <a:ext cx="3571900" cy="1357322"/>
          </a:xfrm>
          <a:prstGeom prst="wedge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i="1" dirty="0">
                <a:solidFill>
                  <a:schemeClr val="tx1"/>
                </a:solidFill>
              </a:rPr>
              <a:t>No specific illness disclosure protocol is followed; ‘younger children may know that they have something called cancer but do not know the details’; </a:t>
            </a:r>
          </a:p>
        </p:txBody>
      </p:sp>
      <p:sp>
        <p:nvSpPr>
          <p:cNvPr id="9" name="Rectangular Callout 8"/>
          <p:cNvSpPr/>
          <p:nvPr/>
        </p:nvSpPr>
        <p:spPr>
          <a:xfrm>
            <a:off x="3571868" y="3143248"/>
            <a:ext cx="3857652" cy="1143008"/>
          </a:xfrm>
          <a:prstGeom prst="wedge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i="1" dirty="0" smtClean="0">
                <a:solidFill>
                  <a:schemeClr val="tx1"/>
                </a:solidFill>
              </a:rPr>
              <a:t>Adolescent issues...oppositional </a:t>
            </a:r>
            <a:r>
              <a:rPr lang="en-IN" i="1" dirty="0">
                <a:solidFill>
                  <a:schemeClr val="tx1"/>
                </a:solidFill>
              </a:rPr>
              <a:t>defiant disorder (mainly relating to medication adherence</a:t>
            </a:r>
            <a:r>
              <a:rPr lang="en-IN" i="1" dirty="0" smtClean="0">
                <a:solidFill>
                  <a:schemeClr val="tx1"/>
                </a:solidFill>
              </a:rPr>
              <a:t>).</a:t>
            </a:r>
            <a:endParaRPr lang="en-IN" i="1" dirty="0">
              <a:solidFill>
                <a:schemeClr val="tx1"/>
              </a:solidFill>
            </a:endParaRPr>
          </a:p>
        </p:txBody>
      </p:sp>
      <p:sp>
        <p:nvSpPr>
          <p:cNvPr id="10" name="Rectangular Callout 9"/>
          <p:cNvSpPr/>
          <p:nvPr/>
        </p:nvSpPr>
        <p:spPr>
          <a:xfrm>
            <a:off x="6500826" y="4643446"/>
            <a:ext cx="2286016" cy="1285884"/>
          </a:xfrm>
          <a:prstGeom prst="wedge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solidFill>
                  <a:schemeClr val="tx1"/>
                </a:solidFill>
              </a:rPr>
              <a:t>Not </a:t>
            </a:r>
            <a:r>
              <a:rPr lang="en-IN" dirty="0">
                <a:solidFill>
                  <a:schemeClr val="tx1"/>
                </a:solidFill>
              </a:rPr>
              <a:t>much is known about children’s reactions to </a:t>
            </a:r>
            <a:r>
              <a:rPr lang="en-IN" dirty="0" smtClean="0">
                <a:solidFill>
                  <a:schemeClr val="tx1"/>
                </a:solidFill>
              </a:rPr>
              <a:t>mortality... </a:t>
            </a:r>
            <a:endParaRPr lang="en-IN"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dirty="0" smtClean="0"/>
              <a:t>NGO/</a:t>
            </a:r>
            <a:r>
              <a:rPr lang="en-IN" sz="3600" dirty="0" err="1" smtClean="0"/>
              <a:t>Samiksha’s</a:t>
            </a:r>
            <a:r>
              <a:rPr lang="en-IN" sz="3600" dirty="0" smtClean="0"/>
              <a:t> Work</a:t>
            </a:r>
            <a:endParaRPr lang="en-IN" sz="3600" dirty="0"/>
          </a:p>
        </p:txBody>
      </p:sp>
      <p:sp>
        <p:nvSpPr>
          <p:cNvPr id="3" name="Content Placeholder 2"/>
          <p:cNvSpPr>
            <a:spLocks noGrp="1"/>
          </p:cNvSpPr>
          <p:nvPr>
            <p:ph idx="1"/>
          </p:nvPr>
        </p:nvSpPr>
        <p:spPr/>
        <p:txBody>
          <a:bodyPr/>
          <a:lstStyle/>
          <a:p>
            <a:r>
              <a:rPr lang="en-IN" dirty="0"/>
              <a:t>V</a:t>
            </a:r>
            <a:r>
              <a:rPr lang="en-IN" dirty="0" smtClean="0"/>
              <a:t>isits </a:t>
            </a:r>
            <a:r>
              <a:rPr lang="en-IN" dirty="0"/>
              <a:t>the children’s ward thrice a week to provide educational and recreational inputs to the children. </a:t>
            </a:r>
            <a:endParaRPr lang="en-IN" dirty="0" smtClean="0"/>
          </a:p>
          <a:p>
            <a:r>
              <a:rPr lang="en-IN" dirty="0" smtClean="0"/>
              <a:t>The </a:t>
            </a:r>
            <a:r>
              <a:rPr lang="en-IN" dirty="0"/>
              <a:t>staff report that they are not aware of any emotional or behaviour problems in children.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8229600" cy="796908"/>
          </a:xfrm>
        </p:spPr>
        <p:txBody>
          <a:bodyPr>
            <a:normAutofit/>
          </a:bodyPr>
          <a:lstStyle/>
          <a:p>
            <a:r>
              <a:rPr lang="en-IN" sz="3600" b="1" dirty="0" smtClean="0"/>
              <a:t>Development of Screening </a:t>
            </a:r>
            <a:r>
              <a:rPr lang="en-IN" sz="3600" b="1" dirty="0" err="1" smtClean="0"/>
              <a:t>Proformas</a:t>
            </a:r>
            <a:endParaRPr lang="en-IN" sz="3600" b="1" dirty="0"/>
          </a:p>
        </p:txBody>
      </p:sp>
      <p:sp>
        <p:nvSpPr>
          <p:cNvPr id="3" name="Content Placeholder 2"/>
          <p:cNvSpPr>
            <a:spLocks noGrp="1"/>
          </p:cNvSpPr>
          <p:nvPr>
            <p:ph idx="1"/>
          </p:nvPr>
        </p:nvSpPr>
        <p:spPr>
          <a:xfrm>
            <a:off x="285720" y="1000108"/>
            <a:ext cx="8401080" cy="5643602"/>
          </a:xfrm>
        </p:spPr>
        <p:txBody>
          <a:bodyPr>
            <a:normAutofit fontScale="85000" lnSpcReduction="20000"/>
          </a:bodyPr>
          <a:lstStyle/>
          <a:p>
            <a:pPr marL="514350" indent="-514350">
              <a:buAutoNum type="arabicPeriod"/>
            </a:pPr>
            <a:r>
              <a:rPr lang="en-IN" dirty="0" smtClean="0"/>
              <a:t>Children aged </a:t>
            </a:r>
            <a:r>
              <a:rPr lang="en-IN" dirty="0"/>
              <a:t>7 to 15 </a:t>
            </a:r>
            <a:r>
              <a:rPr lang="en-IN" dirty="0" smtClean="0"/>
              <a:t>years:</a:t>
            </a:r>
          </a:p>
          <a:p>
            <a:pPr marL="514350" indent="-514350">
              <a:buNone/>
            </a:pPr>
            <a:r>
              <a:rPr lang="en-IN" dirty="0" smtClean="0"/>
              <a:t>a) administered </a:t>
            </a:r>
            <a:r>
              <a:rPr lang="en-IN" dirty="0"/>
              <a:t>to children, to understand their emotional experiences, their insight into their behavioural issues, knowledge and concerns about illness.</a:t>
            </a:r>
          </a:p>
          <a:p>
            <a:pPr>
              <a:buNone/>
            </a:pPr>
            <a:r>
              <a:rPr lang="en-IN" dirty="0" smtClean="0"/>
              <a:t>b) administered </a:t>
            </a:r>
            <a:r>
              <a:rPr lang="en-IN" dirty="0"/>
              <a:t>to parents/caregivers (mainly mothers) to understand their observations of their children’s emotional and behaviour problems, concerns about illness and disclosure.</a:t>
            </a:r>
          </a:p>
          <a:p>
            <a:pPr>
              <a:buNone/>
            </a:pPr>
            <a:endParaRPr lang="en-IN" dirty="0"/>
          </a:p>
          <a:p>
            <a:pPr>
              <a:buNone/>
            </a:pPr>
            <a:r>
              <a:rPr lang="en-IN" dirty="0" smtClean="0"/>
              <a:t>2. </a:t>
            </a:r>
            <a:r>
              <a:rPr lang="en-IN" dirty="0"/>
              <a:t>C</a:t>
            </a:r>
            <a:r>
              <a:rPr lang="en-IN" dirty="0" smtClean="0"/>
              <a:t>hildren aged 0 to 6 years</a:t>
            </a:r>
          </a:p>
          <a:p>
            <a:pPr>
              <a:buNone/>
            </a:pPr>
            <a:r>
              <a:rPr lang="en-IN" dirty="0" smtClean="0"/>
              <a:t>- administered </a:t>
            </a:r>
            <a:r>
              <a:rPr lang="en-IN" dirty="0"/>
              <a:t>to parents/caregivers (mainly mothers) to assess young children for developmental delays and disabilities in the 5 domains of child development (physical, speech &amp; language, social, emotional and cognitive development).</a:t>
            </a:r>
          </a:p>
          <a:p>
            <a:pPr>
              <a:buNone/>
            </a:pPr>
            <a:endParaRPr lang="en-IN" dirty="0"/>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785926"/>
            <a:ext cx="8229600" cy="1257296"/>
          </a:xfrm>
        </p:spPr>
        <p:txBody>
          <a:bodyPr>
            <a:normAutofit/>
          </a:bodyPr>
          <a:lstStyle/>
          <a:p>
            <a:pPr algn="ctr">
              <a:buNone/>
            </a:pPr>
            <a:r>
              <a:rPr lang="en-IN" sz="4800" b="1" dirty="0" smtClean="0"/>
              <a:t>Findings &amp; Analysis</a:t>
            </a:r>
            <a:endParaRPr lang="en-IN" sz="4800"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782</TotalTime>
  <Words>3691</Words>
  <Application>Microsoft Office PowerPoint</Application>
  <PresentationFormat>On-screen Show (4:3)</PresentationFormat>
  <Paragraphs>261</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  Preliminary Work with  Cancer-Affected Children:  A Psychosocial Needs Assessment  -For Dept. of Paediatric Oncology,  KIDWAI Memorial Institute of Oncology  </vt:lpstr>
      <vt:lpstr>Slide 2</vt:lpstr>
      <vt:lpstr>Psychosocial Implications of Chronic Illness in Children</vt:lpstr>
      <vt:lpstr>Objectives of Project Interventions in Kidwai Memorial Hospital</vt:lpstr>
      <vt:lpstr>Treating Team’s Views on Mental Health Issues in Children with Cancer </vt:lpstr>
      <vt:lpstr>What the Psychologist Shared...</vt:lpstr>
      <vt:lpstr>NGO/Samiksha’s Work</vt:lpstr>
      <vt:lpstr>Development of Screening Proformas</vt:lpstr>
      <vt:lpstr>Slide 9</vt:lpstr>
      <vt:lpstr>Overview of Emotional and Behavioural Issues in Children with Cancer</vt:lpstr>
      <vt:lpstr>Basis of Emotional Problems in Children</vt:lpstr>
      <vt:lpstr>Basis of Emotional Problems in Children : Family Context</vt:lpstr>
      <vt:lpstr>Family Context (i): Concerns about Going Home</vt:lpstr>
      <vt:lpstr>Family Context (ii): Separation from Family</vt:lpstr>
      <vt:lpstr>Slide 15</vt:lpstr>
      <vt:lpstr>Family Context (iii): As a Response to Caregivers’ Worries and Upsets</vt:lpstr>
      <vt:lpstr>Family Context (iv): Loss &amp; Grief</vt:lpstr>
      <vt:lpstr>Family Context (v): Parental Marital Conflict</vt:lpstr>
      <vt:lpstr>Basis of Emotional Problems in Children : School Context</vt:lpstr>
      <vt:lpstr>School Context (i): Poor School Attendance and Going back to School</vt:lpstr>
      <vt:lpstr>Slide 21</vt:lpstr>
      <vt:lpstr>School Context (ii): Academic difficulty in children Before and After illness</vt:lpstr>
      <vt:lpstr>Concerns about Illness </vt:lpstr>
      <vt:lpstr>Slide 24</vt:lpstr>
      <vt:lpstr>Behavioural Problems in Children with Cancer</vt:lpstr>
      <vt:lpstr>Behavioural Problems (i): Anger &amp; Aggression</vt:lpstr>
      <vt:lpstr>Behaviour Problems (ii): Demanding Behaviour and Temper tantrums</vt:lpstr>
      <vt:lpstr>Behaviour Problems (iv):Treatment Adherence issues</vt:lpstr>
      <vt:lpstr>Behaviour Problems (v):Risk of Attention Deficit Hyperactivity Disorder</vt:lpstr>
      <vt:lpstr>Illness &amp; Disclosure</vt:lpstr>
      <vt:lpstr> Disclosure Status of Children  aged 7-15 years </vt:lpstr>
      <vt:lpstr>Slide 32</vt:lpstr>
      <vt:lpstr>Slide 33</vt:lpstr>
      <vt:lpstr>Children’s Need for Disclosure</vt:lpstr>
      <vt:lpstr>Slide 35</vt:lpstr>
      <vt:lpstr>Slide 36</vt:lpstr>
      <vt:lpstr>Parents’ Worries &amp; Concerns</vt:lpstr>
      <vt:lpstr>Developmental Problems in Younger Children (0 to 6 years)</vt:lpstr>
      <vt:lpstr>Proposed Interventions by NIMHANS Team</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Preliminary Work with Cancer-Affected Children: A Psychosocial Needs Assessment</dc:title>
  <dc:creator>HP</dc:creator>
  <cp:lastModifiedBy>HP</cp:lastModifiedBy>
  <cp:revision>71</cp:revision>
  <dcterms:created xsi:type="dcterms:W3CDTF">2016-07-13T04:46:50Z</dcterms:created>
  <dcterms:modified xsi:type="dcterms:W3CDTF">2016-07-14T09:07:16Z</dcterms:modified>
</cp:coreProperties>
</file>