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7" r:id="rId3"/>
    <p:sldId id="278" r:id="rId4"/>
    <p:sldId id="257" r:id="rId5"/>
    <p:sldId id="258" r:id="rId6"/>
    <p:sldId id="259" r:id="rId7"/>
    <p:sldId id="260" r:id="rId8"/>
    <p:sldId id="261" r:id="rId9"/>
    <p:sldId id="262" r:id="rId10"/>
    <p:sldId id="263" r:id="rId11"/>
    <p:sldId id="264" r:id="rId12"/>
    <p:sldId id="265" r:id="rId13"/>
    <p:sldId id="266" r:id="rId14"/>
    <p:sldId id="280" r:id="rId15"/>
    <p:sldId id="281" r:id="rId16"/>
    <p:sldId id="288" r:id="rId17"/>
    <p:sldId id="283" r:id="rId18"/>
    <p:sldId id="286" r:id="rId19"/>
    <p:sldId id="289" r:id="rId20"/>
    <p:sldId id="287" r:id="rId21"/>
    <p:sldId id="290" r:id="rId22"/>
    <p:sldId id="267" r:id="rId23"/>
    <p:sldId id="268" r:id="rId24"/>
    <p:sldId id="269" r:id="rId25"/>
    <p:sldId id="270" r:id="rId26"/>
    <p:sldId id="321" r:id="rId27"/>
    <p:sldId id="273" r:id="rId28"/>
    <p:sldId id="274" r:id="rId29"/>
    <p:sldId id="285" r:id="rId30"/>
    <p:sldId id="319" r:id="rId31"/>
    <p:sldId id="323" r:id="rId32"/>
    <p:sldId id="320" r:id="rId33"/>
    <p:sldId id="275" r:id="rId34"/>
    <p:sldId id="322" r:id="rId35"/>
    <p:sldId id="279"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5" r:id="rId58"/>
    <p:sldId id="316" r:id="rId59"/>
    <p:sldId id="317" r:id="rId60"/>
    <p:sldId id="318" r:id="rId61"/>
    <p:sldId id="291" r:id="rId62"/>
    <p:sldId id="313"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8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FE6AB52-A9D3-4B97-B439-28D4630CA06E}" type="datetimeFigureOut">
              <a:rPr lang="en-US" smtClean="0"/>
              <a:pPr/>
              <a:t>12/10/2015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A74172-8848-43B8-89A2-E3FB9AFD8B8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FE6AB52-A9D3-4B97-B439-28D4630CA06E}" type="datetimeFigureOut">
              <a:rPr lang="en-US" smtClean="0"/>
              <a:pPr/>
              <a:t>12/10/2015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A74172-8848-43B8-89A2-E3FB9AFD8B8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FE6AB52-A9D3-4B97-B439-28D4630CA06E}" type="datetimeFigureOut">
              <a:rPr lang="en-US" smtClean="0"/>
              <a:pPr/>
              <a:t>12/10/2015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A74172-8848-43B8-89A2-E3FB9AFD8B8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FE6AB52-A9D3-4B97-B439-28D4630CA06E}" type="datetimeFigureOut">
              <a:rPr lang="en-US" smtClean="0"/>
              <a:pPr/>
              <a:t>12/10/2015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A74172-8848-43B8-89A2-E3FB9AFD8B8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E6AB52-A9D3-4B97-B439-28D4630CA06E}" type="datetimeFigureOut">
              <a:rPr lang="en-US" smtClean="0"/>
              <a:pPr/>
              <a:t>12/10/2015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EA74172-8848-43B8-89A2-E3FB9AFD8B8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FE6AB52-A9D3-4B97-B439-28D4630CA06E}" type="datetimeFigureOut">
              <a:rPr lang="en-US" smtClean="0"/>
              <a:pPr/>
              <a:t>12/10/2015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EA74172-8848-43B8-89A2-E3FB9AFD8B8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FE6AB52-A9D3-4B97-B439-28D4630CA06E}" type="datetimeFigureOut">
              <a:rPr lang="en-US" smtClean="0"/>
              <a:pPr/>
              <a:t>12/10/2015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EA74172-8848-43B8-89A2-E3FB9AFD8B8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FE6AB52-A9D3-4B97-B439-28D4630CA06E}" type="datetimeFigureOut">
              <a:rPr lang="en-US" smtClean="0"/>
              <a:pPr/>
              <a:t>12/10/2015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EA74172-8848-43B8-89A2-E3FB9AFD8B8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6AB52-A9D3-4B97-B439-28D4630CA06E}" type="datetimeFigureOut">
              <a:rPr lang="en-US" smtClean="0"/>
              <a:pPr/>
              <a:t>12/10/2015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EA74172-8848-43B8-89A2-E3FB9AFD8B8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E6AB52-A9D3-4B97-B439-28D4630CA06E}" type="datetimeFigureOut">
              <a:rPr lang="en-US" smtClean="0"/>
              <a:pPr/>
              <a:t>12/10/2015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EA74172-8848-43B8-89A2-E3FB9AFD8B8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E6AB52-A9D3-4B97-B439-28D4630CA06E}" type="datetimeFigureOut">
              <a:rPr lang="en-US" smtClean="0"/>
              <a:pPr/>
              <a:t>12/10/2015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EA74172-8848-43B8-89A2-E3FB9AFD8B8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6AB52-A9D3-4B97-B439-28D4630CA06E}" type="datetimeFigureOut">
              <a:rPr lang="en-US" smtClean="0"/>
              <a:pPr/>
              <a:t>12/10/2015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A74172-8848-43B8-89A2-E3FB9AFD8B8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113" y="33327"/>
            <a:ext cx="8820472" cy="1152128"/>
          </a:xfrm>
        </p:spPr>
        <p:txBody>
          <a:bodyPr>
            <a:normAutofit fontScale="90000"/>
          </a:bodyPr>
          <a:lstStyle/>
          <a:p>
            <a:r>
              <a:rPr lang="en-IN" b="1" dirty="0" smtClean="0">
                <a:solidFill>
                  <a:srgbClr val="002060"/>
                </a:solidFill>
              </a:rPr>
              <a:t>Psychosocial Responses to Children Infected and Affected by HIV</a:t>
            </a:r>
            <a:endParaRPr lang="en-IN" b="1" dirty="0">
              <a:solidFill>
                <a:srgbClr val="002060"/>
              </a:solidFill>
            </a:endParaRPr>
          </a:p>
        </p:txBody>
      </p:sp>
      <p:sp>
        <p:nvSpPr>
          <p:cNvPr id="3" name="Subtitle 2"/>
          <p:cNvSpPr>
            <a:spLocks noGrp="1"/>
          </p:cNvSpPr>
          <p:nvPr>
            <p:ph type="subTitle" idx="1"/>
          </p:nvPr>
        </p:nvSpPr>
        <p:spPr>
          <a:xfrm>
            <a:off x="928662" y="5348033"/>
            <a:ext cx="7500990" cy="1367116"/>
          </a:xfrm>
        </p:spPr>
        <p:txBody>
          <a:bodyPr>
            <a:normAutofit fontScale="62500" lnSpcReduction="20000"/>
          </a:bodyPr>
          <a:lstStyle/>
          <a:p>
            <a:r>
              <a:rPr lang="en-IN" b="1" dirty="0" smtClean="0">
                <a:solidFill>
                  <a:srgbClr val="002060"/>
                </a:solidFill>
              </a:rPr>
              <a:t>Level 2 Training Workshop: Working with the Trauma of Loss &amp; Abuse</a:t>
            </a:r>
          </a:p>
          <a:p>
            <a:r>
              <a:rPr lang="en-IN" b="1" dirty="0" smtClean="0">
                <a:solidFill>
                  <a:srgbClr val="002060"/>
                </a:solidFill>
              </a:rPr>
              <a:t>For Karnataka Health Promotion Trust, November 2015</a:t>
            </a:r>
          </a:p>
          <a:p>
            <a:r>
              <a:rPr lang="en-IN" b="1" dirty="0" smtClean="0">
                <a:solidFill>
                  <a:srgbClr val="002060"/>
                </a:solidFill>
              </a:rPr>
              <a:t>Community Child &amp; Adolescent Mental Health Service Project</a:t>
            </a:r>
          </a:p>
          <a:p>
            <a:r>
              <a:rPr lang="en-IN" b="1" dirty="0" smtClean="0">
                <a:solidFill>
                  <a:srgbClr val="002060"/>
                </a:solidFill>
              </a:rPr>
              <a:t>Dept. of Child &amp; Adolescent Psychiatry, NIMHANS</a:t>
            </a:r>
            <a:endParaRPr lang="en-IN" b="1" dirty="0">
              <a:solidFill>
                <a:srgbClr val="002060"/>
              </a:solidFill>
            </a:endParaRPr>
          </a:p>
        </p:txBody>
      </p:sp>
      <p:pic>
        <p:nvPicPr>
          <p:cNvPr id="1026" name="Picture 2" descr="Image result for children's drawings of traumatized children"/>
          <p:cNvPicPr>
            <a:picLocks noChangeAspect="1" noChangeArrowheads="1"/>
          </p:cNvPicPr>
          <p:nvPr/>
        </p:nvPicPr>
        <p:blipFill>
          <a:blip r:embed="rId2"/>
          <a:srcRect/>
          <a:stretch>
            <a:fillRect/>
          </a:stretch>
        </p:blipFill>
        <p:spPr bwMode="auto">
          <a:xfrm>
            <a:off x="2143108" y="1397258"/>
            <a:ext cx="5286412" cy="3742068"/>
          </a:xfrm>
          <a:prstGeom prst="rect">
            <a:avLst/>
          </a:prstGeom>
          <a:noFill/>
        </p:spPr>
      </p:pic>
    </p:spTree>
    <p:extLst>
      <p:ext uri="{BB962C8B-B14F-4D97-AF65-F5344CB8AC3E}">
        <p14:creationId xmlns:p14="http://schemas.microsoft.com/office/powerpoint/2010/main" val="1501890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Impact of Trauma on Children</a:t>
            </a:r>
            <a:r>
              <a:rPr lang="en-IN" dirty="0" smtClean="0"/>
              <a:t>(4)</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10</a:t>
            </a:fld>
            <a:endParaRPr lang="en-IN"/>
          </a:p>
        </p:txBody>
      </p:sp>
      <p:sp>
        <p:nvSpPr>
          <p:cNvPr id="4" name="Content Placeholder 3"/>
          <p:cNvSpPr>
            <a:spLocks noGrp="1"/>
          </p:cNvSpPr>
          <p:nvPr>
            <p:ph sz="quarter" idx="1"/>
          </p:nvPr>
        </p:nvSpPr>
        <p:spPr/>
        <p:txBody>
          <a:bodyPr>
            <a:normAutofit fontScale="85000" lnSpcReduction="10000"/>
          </a:bodyPr>
          <a:lstStyle/>
          <a:p>
            <a:pPr marL="0" indent="0">
              <a:buNone/>
            </a:pPr>
            <a:r>
              <a:rPr lang="en-US" b="1" dirty="0"/>
              <a:t>Interference in development of emotional regulation/tolerance </a:t>
            </a:r>
            <a:r>
              <a:rPr lang="en-US" b="1" dirty="0" smtClean="0"/>
              <a:t>skills</a:t>
            </a:r>
            <a:endParaRPr lang="en-IN" b="1" dirty="0"/>
          </a:p>
          <a:p>
            <a:r>
              <a:rPr lang="en-US" dirty="0" smtClean="0"/>
              <a:t>reduced </a:t>
            </a:r>
            <a:r>
              <a:rPr lang="en-US" dirty="0"/>
              <a:t>affect or emotional regulation skills. </a:t>
            </a:r>
            <a:endParaRPr lang="en-US" dirty="0" smtClean="0"/>
          </a:p>
          <a:p>
            <a:r>
              <a:rPr lang="en-US" dirty="0" smtClean="0"/>
              <a:t>risk </a:t>
            </a:r>
            <a:r>
              <a:rPr lang="en-US" dirty="0"/>
              <a:t>for being more easily overwhelmed by emotional </a:t>
            </a:r>
            <a:r>
              <a:rPr lang="en-US" dirty="0" smtClean="0"/>
              <a:t>distress.</a:t>
            </a:r>
          </a:p>
          <a:p>
            <a:r>
              <a:rPr lang="en-US" dirty="0"/>
              <a:t>U</a:t>
            </a:r>
            <a:r>
              <a:rPr lang="en-US" dirty="0" smtClean="0"/>
              <a:t>se </a:t>
            </a:r>
            <a:r>
              <a:rPr lang="en-US" dirty="0"/>
              <a:t>of </a:t>
            </a:r>
            <a:r>
              <a:rPr lang="en-US" dirty="0" smtClean="0"/>
              <a:t>dissociation (fainting/ black-outs) </a:t>
            </a:r>
            <a:r>
              <a:rPr lang="en-US" dirty="0"/>
              <a:t>and other methods of avoidance. </a:t>
            </a:r>
            <a:endParaRPr lang="en-US" dirty="0" smtClean="0"/>
          </a:p>
          <a:p>
            <a:r>
              <a:rPr lang="en-US" dirty="0" smtClean="0"/>
              <a:t>difficulty in responding </a:t>
            </a:r>
            <a:r>
              <a:rPr lang="en-US" dirty="0"/>
              <a:t>in a ‘balanced’ way, within a moderate range of emotions: the slightest provocation, even if unrelated to the event may produce extreme reactions of extreme fear or anger.</a:t>
            </a:r>
            <a:endParaRPr lang="en-IN" dirty="0"/>
          </a:p>
          <a:p>
            <a:endParaRPr lang="en-IN" dirty="0"/>
          </a:p>
        </p:txBody>
      </p:sp>
    </p:spTree>
    <p:extLst>
      <p:ext uri="{BB962C8B-B14F-4D97-AF65-F5344CB8AC3E}">
        <p14:creationId xmlns:p14="http://schemas.microsoft.com/office/powerpoint/2010/main" val="39691477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IN" b="1" dirty="0" smtClean="0"/>
              <a:t>Impact of Trauma on Children(5)</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11</a:t>
            </a:fld>
            <a:endParaRPr lang="en-IN"/>
          </a:p>
        </p:txBody>
      </p:sp>
      <p:sp>
        <p:nvSpPr>
          <p:cNvPr id="4" name="Content Placeholder 3"/>
          <p:cNvSpPr>
            <a:spLocks noGrp="1"/>
          </p:cNvSpPr>
          <p:nvPr>
            <p:ph sz="quarter" idx="1"/>
          </p:nvPr>
        </p:nvSpPr>
        <p:spPr>
          <a:xfrm>
            <a:off x="323528" y="1447800"/>
            <a:ext cx="8363272" cy="4572000"/>
          </a:xfrm>
        </p:spPr>
        <p:txBody>
          <a:bodyPr>
            <a:normAutofit fontScale="85000" lnSpcReduction="10000"/>
          </a:bodyPr>
          <a:lstStyle/>
          <a:p>
            <a:pPr marL="0" indent="0">
              <a:buNone/>
            </a:pPr>
            <a:r>
              <a:rPr lang="en-US" b="1" dirty="0" smtClean="0"/>
              <a:t>Adverse </a:t>
            </a:r>
            <a:r>
              <a:rPr lang="en-US" b="1" dirty="0"/>
              <a:t>Impact on Developmental </a:t>
            </a:r>
            <a:r>
              <a:rPr lang="en-US" b="1" dirty="0" smtClean="0"/>
              <a:t>Trajectories</a:t>
            </a:r>
          </a:p>
          <a:p>
            <a:r>
              <a:rPr lang="en-US" dirty="0"/>
              <a:t>severe trauma interferes with the usual acquisition of self-capacities and developmentally appropriate skills in </a:t>
            </a:r>
            <a:r>
              <a:rPr lang="en-US" dirty="0" smtClean="0"/>
              <a:t>children.</a:t>
            </a:r>
          </a:p>
          <a:p>
            <a:r>
              <a:rPr lang="en-US" dirty="0" smtClean="0"/>
              <a:t>Poor emotional regulation skills.</a:t>
            </a:r>
          </a:p>
          <a:p>
            <a:r>
              <a:rPr lang="en-US" dirty="0"/>
              <a:t>trauma experiences and emotions make it difficult for the child to acquire and process new information, develop family, social and peer relationships.  </a:t>
            </a:r>
            <a:endParaRPr lang="en-IN" dirty="0"/>
          </a:p>
          <a:p>
            <a:r>
              <a:rPr lang="en-US" dirty="0" smtClean="0"/>
              <a:t>Therefore: impairment </a:t>
            </a:r>
            <a:r>
              <a:rPr lang="en-US" dirty="0"/>
              <a:t>of other developmental functions relating to self-identity, social and cognitive skills</a:t>
            </a:r>
            <a:endParaRPr lang="en-IN" dirty="0"/>
          </a:p>
        </p:txBody>
      </p:sp>
    </p:spTree>
    <p:extLst>
      <p:ext uri="{BB962C8B-B14F-4D97-AF65-F5344CB8AC3E}">
        <p14:creationId xmlns:p14="http://schemas.microsoft.com/office/powerpoint/2010/main" val="1522782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57232"/>
          </a:xfrm>
        </p:spPr>
        <p:txBody>
          <a:bodyPr>
            <a:normAutofit/>
          </a:bodyPr>
          <a:lstStyle/>
          <a:p>
            <a:r>
              <a:rPr lang="en-IN" b="1" dirty="0" smtClean="0"/>
              <a:t>Depression</a:t>
            </a:r>
            <a:endParaRPr lang="en-IN" b="1" dirty="0"/>
          </a:p>
        </p:txBody>
      </p:sp>
      <p:sp>
        <p:nvSpPr>
          <p:cNvPr id="3" name="Content Placeholder 2"/>
          <p:cNvSpPr>
            <a:spLocks noGrp="1"/>
          </p:cNvSpPr>
          <p:nvPr>
            <p:ph idx="1"/>
          </p:nvPr>
        </p:nvSpPr>
        <p:spPr>
          <a:xfrm>
            <a:off x="0" y="785794"/>
            <a:ext cx="9144000" cy="5857916"/>
          </a:xfrm>
        </p:spPr>
        <p:txBody>
          <a:bodyPr>
            <a:normAutofit fontScale="62500" lnSpcReduction="20000"/>
          </a:bodyPr>
          <a:lstStyle/>
          <a:p>
            <a:endParaRPr lang="en-IN" dirty="0"/>
          </a:p>
          <a:p>
            <a:pPr>
              <a:buNone/>
            </a:pPr>
            <a:r>
              <a:rPr lang="en-IN" dirty="0" smtClean="0"/>
              <a:t>• </a:t>
            </a:r>
            <a:r>
              <a:rPr lang="en-IN" sz="3400" dirty="0" smtClean="0">
                <a:latin typeface="Arial" pitchFamily="34" charset="0"/>
                <a:cs typeface="Arial" pitchFamily="34" charset="0"/>
              </a:rPr>
              <a:t>Frequent </a:t>
            </a:r>
            <a:r>
              <a:rPr lang="en-IN" sz="3400" dirty="0">
                <a:latin typeface="Arial" pitchFamily="34" charset="0"/>
                <a:cs typeface="Arial" pitchFamily="34" charset="0"/>
              </a:rPr>
              <a:t>sadness, tearfulness, crying </a:t>
            </a:r>
          </a:p>
          <a:p>
            <a:pPr>
              <a:buNone/>
            </a:pPr>
            <a:r>
              <a:rPr lang="en-IN" sz="3400" dirty="0">
                <a:latin typeface="Arial" pitchFamily="34" charset="0"/>
                <a:cs typeface="Arial" pitchFamily="34" charset="0"/>
              </a:rPr>
              <a:t>• Decreased interest in activities; or inability to enjoy previously </a:t>
            </a:r>
            <a:r>
              <a:rPr lang="en-IN" sz="3400" dirty="0" smtClean="0">
                <a:latin typeface="Arial" pitchFamily="34" charset="0"/>
                <a:cs typeface="Arial" pitchFamily="34" charset="0"/>
              </a:rPr>
              <a:t>favourite </a:t>
            </a:r>
            <a:r>
              <a:rPr lang="en-IN" sz="3400" dirty="0">
                <a:latin typeface="Arial" pitchFamily="34" charset="0"/>
                <a:cs typeface="Arial" pitchFamily="34" charset="0"/>
              </a:rPr>
              <a:t>activities </a:t>
            </a:r>
          </a:p>
          <a:p>
            <a:pPr>
              <a:buNone/>
            </a:pPr>
            <a:r>
              <a:rPr lang="en-IN" sz="3400" dirty="0">
                <a:latin typeface="Arial" pitchFamily="34" charset="0"/>
                <a:cs typeface="Arial" pitchFamily="34" charset="0"/>
              </a:rPr>
              <a:t>• Hopelessness </a:t>
            </a:r>
          </a:p>
          <a:p>
            <a:pPr>
              <a:buNone/>
            </a:pPr>
            <a:r>
              <a:rPr lang="en-IN" sz="3400" dirty="0">
                <a:latin typeface="Arial" pitchFamily="34" charset="0"/>
                <a:cs typeface="Arial" pitchFamily="34" charset="0"/>
              </a:rPr>
              <a:t>• Persistent boredom; low energy </a:t>
            </a:r>
          </a:p>
          <a:p>
            <a:pPr>
              <a:buNone/>
            </a:pPr>
            <a:r>
              <a:rPr lang="en-IN" sz="3400" dirty="0">
                <a:latin typeface="Arial" pitchFamily="34" charset="0"/>
                <a:cs typeface="Arial" pitchFamily="34" charset="0"/>
              </a:rPr>
              <a:t>• Social isolation, poor communication </a:t>
            </a:r>
            <a:r>
              <a:rPr lang="en-IN" sz="3400" dirty="0" smtClean="0">
                <a:latin typeface="Arial" pitchFamily="34" charset="0"/>
                <a:cs typeface="Arial" pitchFamily="34" charset="0"/>
              </a:rPr>
              <a:t>, refusal to play</a:t>
            </a:r>
            <a:endParaRPr lang="en-IN" sz="3400" dirty="0">
              <a:latin typeface="Arial" pitchFamily="34" charset="0"/>
              <a:cs typeface="Arial" pitchFamily="34" charset="0"/>
            </a:endParaRPr>
          </a:p>
          <a:p>
            <a:pPr>
              <a:buNone/>
            </a:pPr>
            <a:r>
              <a:rPr lang="en-IN" sz="3400" dirty="0">
                <a:latin typeface="Arial" pitchFamily="34" charset="0"/>
                <a:cs typeface="Arial" pitchFamily="34" charset="0"/>
              </a:rPr>
              <a:t>• Low self-esteem and guilt </a:t>
            </a:r>
          </a:p>
          <a:p>
            <a:pPr>
              <a:buNone/>
            </a:pPr>
            <a:r>
              <a:rPr lang="en-IN" sz="3400" dirty="0">
                <a:latin typeface="Arial" pitchFamily="34" charset="0"/>
                <a:cs typeface="Arial" pitchFamily="34" charset="0"/>
              </a:rPr>
              <a:t>• Extreme sensitivity to rejection or failure </a:t>
            </a:r>
          </a:p>
          <a:p>
            <a:pPr>
              <a:buNone/>
            </a:pPr>
            <a:r>
              <a:rPr lang="en-IN" sz="3400" dirty="0">
                <a:latin typeface="Arial" pitchFamily="34" charset="0"/>
                <a:cs typeface="Arial" pitchFamily="34" charset="0"/>
              </a:rPr>
              <a:t>• Increased irritability, anger, or hostility </a:t>
            </a:r>
          </a:p>
          <a:p>
            <a:pPr>
              <a:buNone/>
            </a:pPr>
            <a:r>
              <a:rPr lang="en-IN" sz="3400" dirty="0">
                <a:latin typeface="Arial" pitchFamily="34" charset="0"/>
                <a:cs typeface="Arial" pitchFamily="34" charset="0"/>
              </a:rPr>
              <a:t>• Difficulty with relationships </a:t>
            </a:r>
          </a:p>
          <a:p>
            <a:pPr>
              <a:buNone/>
            </a:pPr>
            <a:r>
              <a:rPr lang="en-IN" sz="3400" dirty="0">
                <a:latin typeface="Arial" pitchFamily="34" charset="0"/>
                <a:cs typeface="Arial" pitchFamily="34" charset="0"/>
              </a:rPr>
              <a:t>• Frequent complaints of physical illnesses such as headaches and </a:t>
            </a:r>
            <a:r>
              <a:rPr lang="en-IN" sz="3400" dirty="0" smtClean="0">
                <a:latin typeface="Arial" pitchFamily="34" charset="0"/>
                <a:cs typeface="Arial" pitchFamily="34" charset="0"/>
              </a:rPr>
              <a:t>stomach aches </a:t>
            </a:r>
            <a:endParaRPr lang="en-IN" sz="3400" dirty="0">
              <a:latin typeface="Arial" pitchFamily="34" charset="0"/>
              <a:cs typeface="Arial" pitchFamily="34" charset="0"/>
            </a:endParaRPr>
          </a:p>
          <a:p>
            <a:pPr>
              <a:buNone/>
            </a:pPr>
            <a:r>
              <a:rPr lang="en-IN" sz="3400" dirty="0">
                <a:latin typeface="Arial" pitchFamily="34" charset="0"/>
                <a:cs typeface="Arial" pitchFamily="34" charset="0"/>
              </a:rPr>
              <a:t>• Frequent absences from school or poor performance in school </a:t>
            </a:r>
          </a:p>
          <a:p>
            <a:pPr>
              <a:buNone/>
            </a:pPr>
            <a:r>
              <a:rPr lang="en-IN" sz="3400" dirty="0">
                <a:latin typeface="Arial" pitchFamily="34" charset="0"/>
                <a:cs typeface="Arial" pitchFamily="34" charset="0"/>
              </a:rPr>
              <a:t>• Poor concentration </a:t>
            </a:r>
          </a:p>
          <a:p>
            <a:pPr>
              <a:buNone/>
            </a:pPr>
            <a:r>
              <a:rPr lang="en-IN" sz="3400" dirty="0">
                <a:latin typeface="Arial" pitchFamily="34" charset="0"/>
                <a:cs typeface="Arial" pitchFamily="34" charset="0"/>
              </a:rPr>
              <a:t>• </a:t>
            </a:r>
            <a:r>
              <a:rPr lang="en-IN" sz="3400" b="1" dirty="0">
                <a:solidFill>
                  <a:schemeClr val="accent5">
                    <a:lumMod val="75000"/>
                  </a:schemeClr>
                </a:solidFill>
                <a:latin typeface="Arial" pitchFamily="34" charset="0"/>
                <a:cs typeface="Arial" pitchFamily="34" charset="0"/>
              </a:rPr>
              <a:t>A major change in eating and/or sleeping patterns </a:t>
            </a:r>
          </a:p>
          <a:p>
            <a:pPr>
              <a:buNone/>
            </a:pPr>
            <a:r>
              <a:rPr lang="en-IN" sz="3400" dirty="0">
                <a:latin typeface="Arial" pitchFamily="34" charset="0"/>
                <a:cs typeface="Arial" pitchFamily="34" charset="0"/>
              </a:rPr>
              <a:t>• Talk of or efforts to run away from home </a:t>
            </a:r>
          </a:p>
          <a:p>
            <a:pPr>
              <a:buNone/>
            </a:pPr>
            <a:r>
              <a:rPr lang="en-IN" sz="3400" dirty="0">
                <a:latin typeface="Arial" pitchFamily="34" charset="0"/>
                <a:cs typeface="Arial" pitchFamily="34" charset="0"/>
              </a:rPr>
              <a:t>• </a:t>
            </a:r>
            <a:r>
              <a:rPr lang="en-IN" sz="3400" b="1" dirty="0">
                <a:solidFill>
                  <a:schemeClr val="accent5">
                    <a:lumMod val="75000"/>
                  </a:schemeClr>
                </a:solidFill>
                <a:latin typeface="Arial" pitchFamily="34" charset="0"/>
                <a:cs typeface="Arial" pitchFamily="34" charset="0"/>
              </a:rPr>
              <a:t>Thoughts or expressions of suicide or self-destructive </a:t>
            </a:r>
            <a:r>
              <a:rPr lang="en-IN" sz="3400" b="1" dirty="0" err="1">
                <a:solidFill>
                  <a:schemeClr val="accent5">
                    <a:lumMod val="75000"/>
                  </a:schemeClr>
                </a:solidFill>
                <a:latin typeface="Arial" pitchFamily="34" charset="0"/>
                <a:cs typeface="Arial" pitchFamily="34" charset="0"/>
              </a:rPr>
              <a:t>behavior</a:t>
            </a:r>
            <a:r>
              <a:rPr lang="en-IN" sz="3400" b="1" dirty="0">
                <a:solidFill>
                  <a:schemeClr val="accent5">
                    <a:lumMod val="75000"/>
                  </a:schemeClr>
                </a:solidFill>
                <a:latin typeface="Arial" pitchFamily="34" charset="0"/>
                <a:cs typeface="Arial" pitchFamily="34" charset="0"/>
              </a:rPr>
              <a:t> </a:t>
            </a:r>
          </a:p>
          <a:p>
            <a:endParaRPr lang="en-IN" dirty="0"/>
          </a:p>
        </p:txBody>
      </p:sp>
    </p:spTree>
    <p:extLst>
      <p:ext uri="{BB962C8B-B14F-4D97-AF65-F5344CB8AC3E}">
        <p14:creationId xmlns:p14="http://schemas.microsoft.com/office/powerpoint/2010/main" val="1842286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14356"/>
          </a:xfrm>
        </p:spPr>
        <p:txBody>
          <a:bodyPr>
            <a:normAutofit fontScale="90000"/>
          </a:bodyPr>
          <a:lstStyle/>
          <a:p>
            <a:r>
              <a:rPr lang="en-IN" b="1" dirty="0" smtClean="0"/>
              <a:t>Post-Traumatic Stress Disorder (PTSD)</a:t>
            </a:r>
            <a:endParaRPr lang="en-IN" b="1" dirty="0"/>
          </a:p>
        </p:txBody>
      </p:sp>
      <p:sp>
        <p:nvSpPr>
          <p:cNvPr id="3" name="Content Placeholder 2"/>
          <p:cNvSpPr>
            <a:spLocks noGrp="1"/>
          </p:cNvSpPr>
          <p:nvPr>
            <p:ph idx="1"/>
          </p:nvPr>
        </p:nvSpPr>
        <p:spPr>
          <a:xfrm>
            <a:off x="0" y="642918"/>
            <a:ext cx="9144000" cy="6215082"/>
          </a:xfrm>
        </p:spPr>
        <p:txBody>
          <a:bodyPr>
            <a:noAutofit/>
          </a:bodyPr>
          <a:lstStyle/>
          <a:p>
            <a:pPr algn="just">
              <a:lnSpc>
                <a:spcPct val="115000"/>
              </a:lnSpc>
              <a:spcAft>
                <a:spcPts val="0"/>
              </a:spcAft>
            </a:pPr>
            <a:r>
              <a:rPr lang="en-US" sz="1600" b="1" dirty="0" smtClean="0">
                <a:solidFill>
                  <a:schemeClr val="tx2">
                    <a:lumMod val="60000"/>
                    <a:lumOff val="40000"/>
                  </a:schemeClr>
                </a:solidFill>
                <a:latin typeface="Arial" pitchFamily="34" charset="0"/>
                <a:ea typeface="Calibri"/>
                <a:cs typeface="Arial" pitchFamily="34" charset="0"/>
              </a:rPr>
              <a:t>Experiencing recurring images and nightmares of the event</a:t>
            </a:r>
            <a:endParaRPr lang="en-IN" sz="1600" b="1" dirty="0" smtClean="0">
              <a:solidFill>
                <a:schemeClr val="tx2">
                  <a:lumMod val="60000"/>
                  <a:lumOff val="40000"/>
                </a:schemeClr>
              </a:solidFill>
              <a:latin typeface="Arial" pitchFamily="34" charset="0"/>
              <a:ea typeface="Calibri"/>
              <a:cs typeface="Arial" pitchFamily="34" charset="0"/>
            </a:endParaRPr>
          </a:p>
          <a:p>
            <a:pPr algn="just">
              <a:lnSpc>
                <a:spcPct val="115000"/>
              </a:lnSpc>
              <a:spcAft>
                <a:spcPts val="0"/>
              </a:spcAft>
            </a:pPr>
            <a:r>
              <a:rPr lang="en-US" sz="1600" b="1" dirty="0" smtClean="0">
                <a:solidFill>
                  <a:schemeClr val="tx2">
                    <a:lumMod val="60000"/>
                    <a:lumOff val="40000"/>
                  </a:schemeClr>
                </a:solidFill>
                <a:latin typeface="Arial" pitchFamily="34" charset="0"/>
                <a:ea typeface="Calibri"/>
                <a:cs typeface="Arial" pitchFamily="34" charset="0"/>
              </a:rPr>
              <a:t>Avoiding people, places, events that remind them of the traumatic event </a:t>
            </a:r>
            <a:endParaRPr lang="en-IN" sz="1600" b="1" dirty="0" smtClean="0">
              <a:solidFill>
                <a:schemeClr val="tx2">
                  <a:lumMod val="60000"/>
                  <a:lumOff val="40000"/>
                </a:schemeClr>
              </a:solidFill>
              <a:latin typeface="Arial" pitchFamily="34" charset="0"/>
              <a:ea typeface="Calibri"/>
              <a:cs typeface="Arial" pitchFamily="34" charset="0"/>
            </a:endParaRPr>
          </a:p>
          <a:p>
            <a:pPr algn="just">
              <a:lnSpc>
                <a:spcPct val="115000"/>
              </a:lnSpc>
              <a:spcAft>
                <a:spcPts val="0"/>
              </a:spcAft>
            </a:pPr>
            <a:r>
              <a:rPr lang="en-US" sz="1600" b="1" dirty="0" smtClean="0">
                <a:solidFill>
                  <a:schemeClr val="tx2">
                    <a:lumMod val="60000"/>
                    <a:lumOff val="40000"/>
                  </a:schemeClr>
                </a:solidFill>
                <a:latin typeface="Arial" pitchFamily="34" charset="0"/>
                <a:ea typeface="Calibri"/>
                <a:cs typeface="Arial" pitchFamily="34" charset="0"/>
              </a:rPr>
              <a:t> Intense physical and psychological distress when exposed to sights/ sounds symbolizing events</a:t>
            </a:r>
          </a:p>
          <a:p>
            <a:pPr algn="just">
              <a:lnSpc>
                <a:spcPct val="115000"/>
              </a:lnSpc>
              <a:spcAft>
                <a:spcPts val="0"/>
              </a:spcAft>
            </a:pPr>
            <a:r>
              <a:rPr lang="en-US" sz="1600" dirty="0" smtClean="0">
                <a:latin typeface="Arial" pitchFamily="34" charset="0"/>
                <a:ea typeface="Calibri"/>
                <a:cs typeface="Arial" pitchFamily="34" charset="0"/>
              </a:rPr>
              <a:t>Fear and anxiety</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Sad, crying, clinging to parent</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Withdrawal from family and friends</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 Irritable and easily angry</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Difficulty concentrating</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Loss of interest/ no motivation to carry on daily activities, even those that they like i.e. play</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Lack of energy, tiredness, (also a result of stress)</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 Body aches--children particularly may complain headaches, chest pain and abdominal/ stomach pain.</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Feeding problems/ loss of appetite</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Sleep disturbances</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Bed-wetting</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Attempts of suicide/ self-harm</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Frequent illness and skin and respiratory ailments </a:t>
            </a:r>
            <a:endParaRPr lang="en-IN" sz="1600" dirty="0" smtClean="0">
              <a:latin typeface="Arial" pitchFamily="34" charset="0"/>
              <a:ea typeface="Calibri"/>
              <a:cs typeface="Arial" pitchFamily="34" charset="0"/>
            </a:endParaRPr>
          </a:p>
          <a:p>
            <a:pPr algn="just">
              <a:lnSpc>
                <a:spcPct val="115000"/>
              </a:lnSpc>
              <a:spcAft>
                <a:spcPts val="0"/>
              </a:spcAft>
            </a:pPr>
            <a:r>
              <a:rPr lang="en-US" sz="1600" dirty="0" smtClean="0">
                <a:latin typeface="Arial" pitchFamily="34" charset="0"/>
                <a:ea typeface="Calibri"/>
                <a:cs typeface="Arial" pitchFamily="34" charset="0"/>
              </a:rPr>
              <a:t>Use of drugs/ alcohol to cope with the situation</a:t>
            </a:r>
            <a:endParaRPr lang="en-IN"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96908"/>
          </a:xfrm>
        </p:spPr>
        <p:txBody>
          <a:bodyPr>
            <a:normAutofit fontScale="90000"/>
          </a:bodyPr>
          <a:lstStyle/>
          <a:p>
            <a:r>
              <a:rPr lang="en-IN" b="1" dirty="0" smtClean="0"/>
              <a:t>Contexts of Trauma in Children &amp; HIV</a:t>
            </a:r>
            <a:endParaRPr lang="en-IN" b="1" dirty="0"/>
          </a:p>
        </p:txBody>
      </p:sp>
      <p:sp>
        <p:nvSpPr>
          <p:cNvPr id="3" name="Content Placeholder 2"/>
          <p:cNvSpPr>
            <a:spLocks noGrp="1"/>
          </p:cNvSpPr>
          <p:nvPr>
            <p:ph idx="1"/>
          </p:nvPr>
        </p:nvSpPr>
        <p:spPr>
          <a:xfrm>
            <a:off x="0" y="785794"/>
            <a:ext cx="9144000" cy="6072206"/>
          </a:xfrm>
        </p:spPr>
        <p:txBody>
          <a:bodyPr>
            <a:normAutofit fontScale="85000" lnSpcReduction="20000"/>
          </a:bodyPr>
          <a:lstStyle/>
          <a:p>
            <a:r>
              <a:rPr lang="en-IN" b="1" u="sng" dirty="0" smtClean="0"/>
              <a:t>Case 1:</a:t>
            </a:r>
            <a:r>
              <a:rPr lang="en-IN" dirty="0" smtClean="0"/>
              <a:t> </a:t>
            </a:r>
            <a:r>
              <a:rPr lang="en-IN" dirty="0" err="1" smtClean="0"/>
              <a:t>Nandini</a:t>
            </a:r>
            <a:r>
              <a:rPr lang="en-IN" dirty="0" smtClean="0"/>
              <a:t> is 8 years old and is HIV+. She has no parents and lives with her grandmother who is also HIV+. She is now looking for an institution to put her in. </a:t>
            </a:r>
            <a:r>
              <a:rPr lang="en-IN" dirty="0" err="1" smtClean="0"/>
              <a:t>Nandini</a:t>
            </a:r>
            <a:r>
              <a:rPr lang="en-IN" dirty="0" smtClean="0"/>
              <a:t>  often wets her bed, and refuses to go to school, especially when ‘hostel’ is mentioned.</a:t>
            </a:r>
          </a:p>
          <a:p>
            <a:r>
              <a:rPr lang="en-IN" b="1" dirty="0" smtClean="0"/>
              <a:t>Case 2:</a:t>
            </a:r>
            <a:r>
              <a:rPr lang="en-IN" dirty="0" smtClean="0"/>
              <a:t> </a:t>
            </a:r>
            <a:r>
              <a:rPr lang="en-IN" dirty="0" err="1" smtClean="0"/>
              <a:t>Ankit</a:t>
            </a:r>
            <a:r>
              <a:rPr lang="en-IN" dirty="0" smtClean="0"/>
              <a:t> is 6 years old and has just been placed in a care home by his aunt, after his mother died. He keeps asking for his mother, wanting to know if she will come back to take him home. He wets his bed and clings to the staff all the time.</a:t>
            </a:r>
          </a:p>
          <a:p>
            <a:r>
              <a:rPr lang="en-IN" b="1" dirty="0" smtClean="0"/>
              <a:t>Case 3:</a:t>
            </a:r>
            <a:r>
              <a:rPr lang="en-IN" dirty="0" smtClean="0"/>
              <a:t> </a:t>
            </a:r>
            <a:r>
              <a:rPr lang="en-IN" dirty="0" err="1" smtClean="0"/>
              <a:t>Mohini</a:t>
            </a:r>
            <a:r>
              <a:rPr lang="en-IN" dirty="0" smtClean="0"/>
              <a:t> is a 14 year old HIV+ girl, who has been in the institution for the past 3 years, after her parents died. When she visits her aunt over the holidays, she is beaten by her, told that she is worthless and a waste of resources. She is observed in the home to be silent and often responds to requests to do something with ‘I can’t…’. She is a good dancer but often will not perform. She has few friends and stammers a little when she speaks to someone new.</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IN" b="1" u="sng" dirty="0" smtClean="0"/>
              <a:t>Case 4:</a:t>
            </a:r>
            <a:r>
              <a:rPr lang="en-IN" b="1" dirty="0" smtClean="0"/>
              <a:t> </a:t>
            </a:r>
            <a:r>
              <a:rPr lang="en-IN" dirty="0" err="1" smtClean="0"/>
              <a:t>Shraddha</a:t>
            </a:r>
            <a:r>
              <a:rPr lang="en-IN" dirty="0" smtClean="0"/>
              <a:t> is a 15 year old girl who was sexually abused by her uncle, after which she became HIV+. Her family does not want her to stay home any more and have institutionalized her. She is angry all the time and refuses to continue her studies, play with other children, is disobedient all the time. She also gets physically and verbally abusive on slight provocations.</a:t>
            </a:r>
          </a:p>
          <a:p>
            <a:r>
              <a:rPr lang="en-IN" b="1" u="sng" dirty="0" smtClean="0"/>
              <a:t>Case 5:</a:t>
            </a:r>
            <a:r>
              <a:rPr lang="en-IN" dirty="0" smtClean="0"/>
              <a:t> </a:t>
            </a:r>
            <a:r>
              <a:rPr lang="en-IN" dirty="0" err="1" smtClean="0"/>
              <a:t>Nitish</a:t>
            </a:r>
            <a:r>
              <a:rPr lang="en-IN" dirty="0" smtClean="0"/>
              <a:t> is a 12 year old boy who is HIV+. No one else in his family is HIV infected. It is suspected that he was infected through blood transfusion, done during a kidney cancer treatment/ surgery.  He is often angry with his family, even on slight provocation and he says he hates his younger brother.</a:t>
            </a:r>
          </a:p>
          <a:p>
            <a:r>
              <a:rPr lang="en-IN" b="1" u="sng" dirty="0" smtClean="0"/>
              <a:t>Case 6:</a:t>
            </a:r>
            <a:r>
              <a:rPr lang="en-IN" dirty="0" smtClean="0"/>
              <a:t> Anita is 13 years old (HIV negative). Her mother was HIV+ and committed suicide recently. Ever since, the child is angry all the time, and also refuses to eat, has sleep disturbances, prefers to be alone and not play with other children.</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401080" cy="6143668"/>
          </a:xfrm>
        </p:spPr>
        <p:txBody>
          <a:bodyPr>
            <a:normAutofit fontScale="77500" lnSpcReduction="20000"/>
          </a:bodyPr>
          <a:lstStyle/>
          <a:p>
            <a:pPr algn="just"/>
            <a:r>
              <a:rPr lang="en-IN" b="1" u="sng" dirty="0" smtClean="0"/>
              <a:t>Case 7:</a:t>
            </a:r>
            <a:r>
              <a:rPr lang="en-IN" dirty="0" smtClean="0"/>
              <a:t> </a:t>
            </a:r>
            <a:r>
              <a:rPr lang="en-IN" dirty="0" err="1" smtClean="0"/>
              <a:t>Anoushka</a:t>
            </a:r>
            <a:r>
              <a:rPr lang="en-IN" dirty="0" smtClean="0"/>
              <a:t> is 15 years old and has a lot of worries about her future. She plans to work in a beauty salon. She is from a small town, </a:t>
            </a:r>
            <a:r>
              <a:rPr lang="en-IN" dirty="0" err="1" smtClean="0"/>
              <a:t>Krishnagiri</a:t>
            </a:r>
            <a:r>
              <a:rPr lang="en-IN" dirty="0" smtClean="0"/>
              <a:t>, and plans to return there to work. She is afraid her aunt will tell everyone about her HIV status and that she will lose her job.</a:t>
            </a:r>
          </a:p>
          <a:p>
            <a:pPr algn="just"/>
            <a:r>
              <a:rPr lang="en-IN" b="1" u="sng" dirty="0" smtClean="0"/>
              <a:t>Case 8: </a:t>
            </a:r>
            <a:r>
              <a:rPr lang="en-IN" dirty="0" smtClean="0"/>
              <a:t>Shekhar is a 10 year old child who knew that his parents were HIV+. They passed away within a year of each other. He has been living with his aunt who brings him for ART. Recently, he had to be admitted as he developed an infection and was very ill. He has begun to feel exceedingly worried about this illness and is constantly saying he may die.</a:t>
            </a:r>
          </a:p>
          <a:p>
            <a:pPr algn="just"/>
            <a:r>
              <a:rPr lang="en-IN" b="1" u="sng" dirty="0" smtClean="0"/>
              <a:t>Case 9: </a:t>
            </a:r>
            <a:r>
              <a:rPr lang="en-IN" dirty="0" smtClean="0"/>
              <a:t>Tina is a 6 year old child brought to the ART centre by her parents. They tell you that she was sexually abused by her uncle (who is HIV+) a month ago. The child is now always frightened, refuses to go to school, clings to her mother all the time. The parents (also HIV+) have told no one else and do not want you to report about the abuse. The child was negative but now they do not know…</a:t>
            </a: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928802"/>
          </a:xfrm>
        </p:spPr>
        <p:txBody>
          <a:bodyPr>
            <a:normAutofit fontScale="90000"/>
          </a:bodyPr>
          <a:lstStyle/>
          <a:p>
            <a:r>
              <a:rPr lang="en-IN" b="1" dirty="0" smtClean="0"/>
              <a:t>Developing Basis for Response: Understanding the Experience &amp; Impact of Trauma in HIV infected/ Affected Children</a:t>
            </a:r>
            <a:endParaRPr lang="en-IN" b="1" dirty="0"/>
          </a:p>
        </p:txBody>
      </p:sp>
      <p:graphicFrame>
        <p:nvGraphicFramePr>
          <p:cNvPr id="4" name="Table 3"/>
          <p:cNvGraphicFramePr>
            <a:graphicFrameLocks noGrp="1"/>
          </p:cNvGraphicFramePr>
          <p:nvPr/>
        </p:nvGraphicFramePr>
        <p:xfrm>
          <a:off x="3" y="2571744"/>
          <a:ext cx="9143997" cy="3995495"/>
        </p:xfrm>
        <a:graphic>
          <a:graphicData uri="http://schemas.openxmlformats.org/drawingml/2006/table">
            <a:tbl>
              <a:tblPr/>
              <a:tblGrid>
                <a:gridCol w="2000230"/>
                <a:gridCol w="1656576"/>
                <a:gridCol w="1828403"/>
                <a:gridCol w="1829394"/>
                <a:gridCol w="1829394"/>
              </a:tblGrid>
              <a:tr h="1866130">
                <a:tc>
                  <a:txBody>
                    <a:bodyPr/>
                    <a:lstStyle/>
                    <a:p>
                      <a:pPr>
                        <a:lnSpc>
                          <a:spcPct val="115000"/>
                        </a:lnSpc>
                        <a:spcAft>
                          <a:spcPts val="0"/>
                        </a:spcAft>
                      </a:pPr>
                      <a:r>
                        <a:rPr lang="en-IN" sz="2000" b="1" dirty="0" smtClean="0">
                          <a:latin typeface="Arial"/>
                          <a:ea typeface="Calibri"/>
                        </a:rPr>
                        <a:t>Context</a:t>
                      </a:r>
                      <a:r>
                        <a:rPr lang="en-IN" sz="2000" b="1" baseline="0" dirty="0" smtClean="0">
                          <a:latin typeface="Arial"/>
                          <a:ea typeface="Calibri"/>
                        </a:rPr>
                        <a:t> (Loss</a:t>
                      </a:r>
                      <a:endParaRPr lang="en-IN" sz="2000" b="1" dirty="0">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dirty="0">
                          <a:latin typeface="Arial"/>
                          <a:ea typeface="Calibri"/>
                        </a:rPr>
                        <a:t>Experience </a:t>
                      </a:r>
                      <a:r>
                        <a:rPr lang="en-IN" sz="2000" b="1" dirty="0" smtClean="0">
                          <a:latin typeface="Arial"/>
                          <a:ea typeface="Calibri"/>
                        </a:rPr>
                        <a:t>(Type of Trauma…)</a:t>
                      </a:r>
                      <a:endParaRPr lang="en-IN" sz="2000" b="1" dirty="0">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dirty="0">
                          <a:latin typeface="Arial"/>
                          <a:ea typeface="Calibri"/>
                        </a:rPr>
                        <a:t>Child’s Inner Voice/Thoughts (‘I 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dirty="0">
                          <a:latin typeface="Arial"/>
                          <a:ea typeface="Calibri"/>
                        </a:rPr>
                        <a:t>Emotions (anxious, sad, angry…)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dirty="0">
                          <a:latin typeface="Arial"/>
                          <a:ea typeface="Calibri"/>
                        </a:rPr>
                        <a:t>Behaviours (bed-wetting, isolated, verbal abuse…)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dirty="0">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Trauma Contexts for HIV Infected/ Affected Children…</a:t>
            </a:r>
            <a:endParaRPr lang="en-IN" b="1" dirty="0"/>
          </a:p>
        </p:txBody>
      </p:sp>
      <p:sp>
        <p:nvSpPr>
          <p:cNvPr id="3" name="Content Placeholder 2"/>
          <p:cNvSpPr>
            <a:spLocks noGrp="1"/>
          </p:cNvSpPr>
          <p:nvPr>
            <p:ph idx="1"/>
          </p:nvPr>
        </p:nvSpPr>
        <p:spPr/>
        <p:txBody>
          <a:bodyPr/>
          <a:lstStyle/>
          <a:p>
            <a:r>
              <a:rPr lang="en-IN" dirty="0" smtClean="0"/>
              <a:t>Illness (fact of having it + the implications for future…mortality…)</a:t>
            </a:r>
          </a:p>
          <a:p>
            <a:r>
              <a:rPr lang="en-IN" dirty="0" smtClean="0"/>
              <a:t>Separation/ Loss experiences (loved ones/ family/home…)</a:t>
            </a:r>
          </a:p>
          <a:p>
            <a:r>
              <a:rPr lang="en-IN" dirty="0" smtClean="0"/>
              <a:t>Dislocation/ institutionalization</a:t>
            </a:r>
          </a:p>
          <a:p>
            <a:r>
              <a:rPr lang="en-IN" dirty="0" smtClean="0"/>
              <a:t>Emotional abuse (stigma &amp; discrimination)</a:t>
            </a:r>
          </a:p>
          <a:p>
            <a:r>
              <a:rPr lang="en-IN" dirty="0" smtClean="0"/>
              <a:t>Physical &amp; sexual abuse</a:t>
            </a: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children's drawings of  being hospitalized"/>
          <p:cNvPicPr>
            <a:picLocks noChangeAspect="1" noChangeArrowheads="1"/>
          </p:cNvPicPr>
          <p:nvPr/>
        </p:nvPicPr>
        <p:blipFill>
          <a:blip r:embed="rId2"/>
          <a:srcRect/>
          <a:stretch>
            <a:fillRect/>
          </a:stretch>
        </p:blipFill>
        <p:spPr bwMode="auto">
          <a:xfrm>
            <a:off x="6072198" y="2830176"/>
            <a:ext cx="3071802" cy="4027824"/>
          </a:xfrm>
          <a:prstGeom prst="rect">
            <a:avLst/>
          </a:prstGeom>
          <a:noFill/>
        </p:spPr>
      </p:pic>
      <p:sp>
        <p:nvSpPr>
          <p:cNvPr id="8" name="Content Placeholder 2"/>
          <p:cNvSpPr>
            <a:spLocks noGrp="1"/>
          </p:cNvSpPr>
          <p:nvPr>
            <p:ph idx="1"/>
          </p:nvPr>
        </p:nvSpPr>
        <p:spPr>
          <a:xfrm>
            <a:off x="0" y="0"/>
            <a:ext cx="5500694" cy="6858000"/>
          </a:xfrm>
        </p:spPr>
        <p:txBody>
          <a:bodyPr>
            <a:normAutofit/>
          </a:bodyPr>
          <a:lstStyle/>
          <a:p>
            <a:pPr>
              <a:buNone/>
            </a:pPr>
            <a:r>
              <a:rPr lang="en-IN" sz="4400" b="1" dirty="0" smtClean="0"/>
              <a:t>Trauma (A): </a:t>
            </a:r>
          </a:p>
          <a:p>
            <a:pPr>
              <a:buNone/>
            </a:pPr>
            <a:r>
              <a:rPr lang="en-IN" sz="4400" b="1" dirty="0" smtClean="0"/>
              <a:t>Illness &amp; Mortality Issues</a:t>
            </a:r>
          </a:p>
          <a:p>
            <a:pPr>
              <a:buNone/>
            </a:pPr>
            <a:endParaRPr lang="en-IN" sz="4400" b="1" dirty="0" smtClean="0"/>
          </a:p>
          <a:p>
            <a:pPr>
              <a:buFont typeface="Wingdings" pitchFamily="2" charset="2"/>
              <a:buChar char="v"/>
            </a:pPr>
            <a:r>
              <a:rPr lang="en-IN" sz="2800" dirty="0" smtClean="0"/>
              <a:t>What are children’s worries about HIV?</a:t>
            </a:r>
          </a:p>
          <a:p>
            <a:pPr>
              <a:buFont typeface="Wingdings" pitchFamily="2" charset="2"/>
              <a:buChar char="v"/>
            </a:pPr>
            <a:r>
              <a:rPr lang="en-IN" sz="2800" dirty="0" smtClean="0"/>
              <a:t>How to provide information in a way that provides hope?</a:t>
            </a:r>
          </a:p>
          <a:p>
            <a:pPr>
              <a:buFont typeface="Wingdings" pitchFamily="2" charset="2"/>
              <a:buChar char="v"/>
            </a:pPr>
            <a:r>
              <a:rPr lang="en-IN" sz="2800" dirty="0" smtClean="0"/>
              <a:t>How to help them cope with illness and mortality concerns?</a:t>
            </a:r>
          </a:p>
          <a:p>
            <a:pPr>
              <a:buFont typeface="Wingdings" pitchFamily="2" charset="2"/>
              <a:buChar char="v"/>
            </a:pPr>
            <a:r>
              <a:rPr lang="en-IN" sz="2800" dirty="0" smtClean="0"/>
              <a:t>What can they tell others about their illness?</a:t>
            </a:r>
          </a:p>
          <a:p>
            <a:pPr>
              <a:buNone/>
            </a:pPr>
            <a:endParaRPr lang="en-IN" sz="2800" b="1" dirty="0" smtClean="0"/>
          </a:p>
          <a:p>
            <a:pPr>
              <a:buNone/>
            </a:pPr>
            <a:endParaRPr lang="en-IN" sz="4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Our Learning Objectives</a:t>
            </a:r>
            <a:endParaRPr lang="en-IN" dirty="0"/>
          </a:p>
        </p:txBody>
      </p:sp>
      <p:sp>
        <p:nvSpPr>
          <p:cNvPr id="3" name="Content Placeholder 2"/>
          <p:cNvSpPr>
            <a:spLocks noGrp="1"/>
          </p:cNvSpPr>
          <p:nvPr>
            <p:ph idx="1"/>
          </p:nvPr>
        </p:nvSpPr>
        <p:spPr/>
        <p:txBody>
          <a:bodyPr/>
          <a:lstStyle/>
          <a:p>
            <a:pPr algn="just"/>
            <a:r>
              <a:rPr lang="en-IN" dirty="0" smtClean="0"/>
              <a:t>Understanding how children experience the trauma of loss and abuse.</a:t>
            </a:r>
          </a:p>
          <a:p>
            <a:pPr algn="just"/>
            <a:r>
              <a:rPr lang="en-IN" dirty="0" smtClean="0"/>
              <a:t>Learning how to respond to traumatic experiences:</a:t>
            </a:r>
          </a:p>
          <a:p>
            <a:pPr lvl="1" algn="just"/>
            <a:r>
              <a:rPr lang="en-IN" dirty="0" smtClean="0"/>
              <a:t>First level responses</a:t>
            </a:r>
          </a:p>
          <a:p>
            <a:pPr lvl="1" algn="just"/>
            <a:r>
              <a:rPr lang="en-IN" dirty="0" smtClean="0"/>
              <a:t>In-depth work/ activities</a:t>
            </a:r>
          </a:p>
          <a:p>
            <a:pPr>
              <a:buNone/>
            </a:pP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Activity: Illness &amp; Mortality Concerns</a:t>
            </a:r>
            <a:endParaRPr lang="en-IN" b="1" dirty="0"/>
          </a:p>
        </p:txBody>
      </p:sp>
      <p:sp>
        <p:nvSpPr>
          <p:cNvPr id="3" name="Content Placeholder 2"/>
          <p:cNvSpPr>
            <a:spLocks noGrp="1"/>
          </p:cNvSpPr>
          <p:nvPr>
            <p:ph idx="1"/>
          </p:nvPr>
        </p:nvSpPr>
        <p:spPr>
          <a:xfrm>
            <a:off x="428596" y="1500174"/>
            <a:ext cx="8258204" cy="5072098"/>
          </a:xfrm>
        </p:spPr>
        <p:txBody>
          <a:bodyPr/>
          <a:lstStyle/>
          <a:p>
            <a:pPr>
              <a:buNone/>
            </a:pPr>
            <a:r>
              <a:rPr lang="en-IN" dirty="0" smtClean="0"/>
              <a:t>Be the child/ adolescent’s inner voice:</a:t>
            </a:r>
          </a:p>
          <a:p>
            <a:r>
              <a:rPr lang="en-IN" dirty="0" smtClean="0"/>
              <a:t>Refer to Case 7 and Case 8.</a:t>
            </a:r>
          </a:p>
          <a:p>
            <a:r>
              <a:rPr lang="en-IN" dirty="0" smtClean="0"/>
              <a:t>List various types of questions/ thoughts/ feelings that she/he would have…his/her internal voice?</a:t>
            </a:r>
          </a:p>
          <a:p>
            <a:r>
              <a:rPr lang="en-IN" dirty="0" smtClean="0"/>
              <a:t>How would you respond?</a:t>
            </a: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IN" b="1" dirty="0" smtClean="0"/>
              <a:t>What to Remember…</a:t>
            </a:r>
            <a:endParaRPr lang="en-IN" b="1" dirty="0"/>
          </a:p>
        </p:txBody>
      </p:sp>
      <p:sp>
        <p:nvSpPr>
          <p:cNvPr id="3" name="Content Placeholder 2"/>
          <p:cNvSpPr>
            <a:spLocks noGrp="1"/>
          </p:cNvSpPr>
          <p:nvPr>
            <p:ph idx="1"/>
          </p:nvPr>
        </p:nvSpPr>
        <p:spPr/>
        <p:txBody>
          <a:bodyPr>
            <a:normAutofit lnSpcReduction="10000"/>
          </a:bodyPr>
          <a:lstStyle/>
          <a:p>
            <a:r>
              <a:rPr lang="en-IN" dirty="0" smtClean="0"/>
              <a:t>This is a continuation of the disclosure process…</a:t>
            </a:r>
          </a:p>
          <a:p>
            <a:r>
              <a:rPr lang="en-IN" dirty="0" smtClean="0"/>
              <a:t>Provide strategies to empower child to cope/ answer questions about illness.</a:t>
            </a:r>
          </a:p>
          <a:p>
            <a:r>
              <a:rPr lang="en-IN" dirty="0" smtClean="0"/>
              <a:t>Part of disclosure processes, especially in adolescents is preparing them to disclose to others—what/ how/ to whom/ how much? (in professional &amp; personal/relationship contexts).</a:t>
            </a:r>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5500694" cy="6858000"/>
          </a:xfrm>
        </p:spPr>
        <p:txBody>
          <a:bodyPr>
            <a:normAutofit/>
          </a:bodyPr>
          <a:lstStyle/>
          <a:p>
            <a:pPr>
              <a:buNone/>
            </a:pPr>
            <a:r>
              <a:rPr lang="en-IN" sz="4400" b="1" dirty="0" smtClean="0"/>
              <a:t>Trauma (B): </a:t>
            </a:r>
          </a:p>
          <a:p>
            <a:pPr>
              <a:buNone/>
            </a:pPr>
            <a:r>
              <a:rPr lang="en-IN" sz="4400" b="1" dirty="0" smtClean="0"/>
              <a:t>Death, Loss &amp; Grief</a:t>
            </a:r>
          </a:p>
          <a:p>
            <a:pPr>
              <a:buNone/>
            </a:pPr>
            <a:endParaRPr lang="en-IN" sz="4400" b="1" dirty="0" smtClean="0"/>
          </a:p>
          <a:p>
            <a:pPr>
              <a:buFont typeface="Wingdings" pitchFamily="2" charset="2"/>
              <a:buChar char="v"/>
            </a:pPr>
            <a:r>
              <a:rPr lang="en-IN" sz="2800" dirty="0" smtClean="0"/>
              <a:t>How do children understand death and grieve?</a:t>
            </a:r>
          </a:p>
          <a:p>
            <a:pPr>
              <a:buFont typeface="Wingdings" pitchFamily="2" charset="2"/>
              <a:buChar char="v"/>
            </a:pPr>
            <a:r>
              <a:rPr lang="en-IN" sz="2800" dirty="0" smtClean="0"/>
              <a:t>How to explain death to young children?</a:t>
            </a:r>
          </a:p>
          <a:p>
            <a:pPr>
              <a:buFont typeface="Wingdings" pitchFamily="2" charset="2"/>
              <a:buChar char="v"/>
            </a:pPr>
            <a:r>
              <a:rPr lang="en-IN" sz="2800" dirty="0" smtClean="0"/>
              <a:t>How to help older children cope with loss and grief?</a:t>
            </a:r>
          </a:p>
          <a:p>
            <a:pPr>
              <a:buFont typeface="Wingdings" pitchFamily="2" charset="2"/>
              <a:buChar char="v"/>
            </a:pPr>
            <a:r>
              <a:rPr lang="en-IN" sz="2800" dirty="0" smtClean="0"/>
              <a:t>What to say and what to do after?</a:t>
            </a:r>
          </a:p>
          <a:p>
            <a:pPr>
              <a:buNone/>
            </a:pPr>
            <a:endParaRPr lang="en-IN" sz="2800" b="1" dirty="0" smtClean="0"/>
          </a:p>
          <a:p>
            <a:pPr>
              <a:buNone/>
            </a:pPr>
            <a:endParaRPr lang="en-IN" sz="4400" b="1" dirty="0"/>
          </a:p>
        </p:txBody>
      </p:sp>
      <p:pic>
        <p:nvPicPr>
          <p:cNvPr id="10243" name="Picture 3" descr="C:\Users\Admin\Desktop\images.jpg"/>
          <p:cNvPicPr>
            <a:picLocks noChangeAspect="1" noChangeArrowheads="1"/>
          </p:cNvPicPr>
          <p:nvPr/>
        </p:nvPicPr>
        <p:blipFill>
          <a:blip r:embed="rId2"/>
          <a:srcRect/>
          <a:stretch>
            <a:fillRect/>
          </a:stretch>
        </p:blipFill>
        <p:spPr bwMode="auto">
          <a:xfrm>
            <a:off x="5500695" y="2308686"/>
            <a:ext cx="3643306" cy="4549314"/>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507288" cy="764704"/>
          </a:xfrm>
        </p:spPr>
        <p:txBody>
          <a:bodyPr>
            <a:normAutofit/>
          </a:bodyPr>
          <a:lstStyle/>
          <a:p>
            <a:r>
              <a:rPr lang="en-IN" dirty="0" smtClean="0"/>
              <a:t>Myth or Reality?</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23</a:t>
            </a:fld>
            <a:endParaRPr lang="en-IN"/>
          </a:p>
        </p:txBody>
      </p:sp>
      <p:sp>
        <p:nvSpPr>
          <p:cNvPr id="4" name="Content Placeholder 3"/>
          <p:cNvSpPr>
            <a:spLocks noGrp="1"/>
          </p:cNvSpPr>
          <p:nvPr>
            <p:ph sz="quarter" idx="1"/>
          </p:nvPr>
        </p:nvSpPr>
        <p:spPr>
          <a:xfrm>
            <a:off x="107504" y="692696"/>
            <a:ext cx="8856984" cy="6048672"/>
          </a:xfrm>
        </p:spPr>
        <p:txBody>
          <a:bodyPr>
            <a:normAutofit fontScale="70000" lnSpcReduction="20000"/>
          </a:bodyPr>
          <a:lstStyle/>
          <a:p>
            <a:r>
              <a:rPr lang="en-US" dirty="0"/>
              <a:t>Children do not understand or experience death</a:t>
            </a:r>
            <a:r>
              <a:rPr lang="en-US" dirty="0" smtClean="0"/>
              <a:t>.</a:t>
            </a:r>
          </a:p>
          <a:p>
            <a:r>
              <a:rPr lang="en-US" dirty="0"/>
              <a:t>Even young children experience loss and separation—which is how they experience death</a:t>
            </a:r>
            <a:r>
              <a:rPr lang="en-US" dirty="0" smtClean="0"/>
              <a:t>.</a:t>
            </a:r>
          </a:p>
          <a:p>
            <a:r>
              <a:rPr lang="en-US" dirty="0"/>
              <a:t>It is alright never to tell children the truth about death because they will forget</a:t>
            </a:r>
            <a:r>
              <a:rPr lang="en-US" dirty="0" smtClean="0"/>
              <a:t>.</a:t>
            </a:r>
          </a:p>
          <a:p>
            <a:r>
              <a:rPr lang="en-US" dirty="0"/>
              <a:t>Never lie to children and ignore the truth—they do not forget.</a:t>
            </a:r>
            <a:endParaRPr lang="en-IN" dirty="0"/>
          </a:p>
          <a:p>
            <a:r>
              <a:rPr lang="en-US" dirty="0"/>
              <a:t>It is better to tell children that ‘she has gone away and may come back</a:t>
            </a:r>
            <a:r>
              <a:rPr lang="en-US" dirty="0" smtClean="0"/>
              <a:t>’.</a:t>
            </a:r>
          </a:p>
          <a:p>
            <a:r>
              <a:rPr lang="en-US" dirty="0" smtClean="0"/>
              <a:t>If children are expectant </a:t>
            </a:r>
            <a:r>
              <a:rPr lang="en-US" dirty="0"/>
              <a:t>of the dead person’s </a:t>
            </a:r>
            <a:r>
              <a:rPr lang="en-US" dirty="0" smtClean="0"/>
              <a:t>return, the </a:t>
            </a:r>
            <a:r>
              <a:rPr lang="en-US" dirty="0"/>
              <a:t>betrayal is greater when they find out this is not true</a:t>
            </a:r>
            <a:r>
              <a:rPr lang="en-US" dirty="0" smtClean="0"/>
              <a:t>.</a:t>
            </a:r>
          </a:p>
          <a:p>
            <a:r>
              <a:rPr lang="en-US" dirty="0"/>
              <a:t>Children will be scared if they find out the truth</a:t>
            </a:r>
            <a:r>
              <a:rPr lang="en-US" dirty="0" smtClean="0"/>
              <a:t>.</a:t>
            </a:r>
          </a:p>
          <a:p>
            <a:r>
              <a:rPr lang="en-US" dirty="0"/>
              <a:t>W</a:t>
            </a:r>
            <a:r>
              <a:rPr lang="en-US" dirty="0" smtClean="0"/>
              <a:t>hen </a:t>
            </a:r>
            <a:r>
              <a:rPr lang="en-US" dirty="0"/>
              <a:t>children become scared about a death, they are afraid about related issues, such as whether remaining parents or supports will also go away. They may also be reflecting fears and anxiety from the adults who are also involved in the </a:t>
            </a:r>
            <a:r>
              <a:rPr lang="en-US" dirty="0" smtClean="0"/>
              <a:t>family</a:t>
            </a:r>
          </a:p>
          <a:p>
            <a:r>
              <a:rPr lang="en-US" dirty="0"/>
              <a:t>Children should NOT attend funerals or be involved in grieving</a:t>
            </a:r>
            <a:r>
              <a:rPr lang="en-US" dirty="0" smtClean="0"/>
              <a:t>.</a:t>
            </a:r>
          </a:p>
          <a:p>
            <a:r>
              <a:rPr lang="en-US" dirty="0" smtClean="0"/>
              <a:t>Adults </a:t>
            </a:r>
            <a:r>
              <a:rPr lang="en-US" dirty="0"/>
              <a:t>fear that the children will not be able to handle the </a:t>
            </a:r>
            <a:r>
              <a:rPr lang="en-US" dirty="0" smtClean="0"/>
              <a:t>funeral, </a:t>
            </a:r>
            <a:r>
              <a:rPr lang="en-US" dirty="0"/>
              <a:t>or become disruptive. </a:t>
            </a:r>
            <a:endParaRPr lang="en-US" dirty="0" smtClean="0"/>
          </a:p>
          <a:p>
            <a:r>
              <a:rPr lang="en-US" dirty="0" smtClean="0"/>
              <a:t>Children </a:t>
            </a:r>
            <a:r>
              <a:rPr lang="en-US" dirty="0"/>
              <a:t>need closure and can attend grieving rituals provided they are not further exposed to traumatizing factors.</a:t>
            </a:r>
            <a:endParaRPr lang="en-US" dirty="0" smtClean="0"/>
          </a:p>
          <a:p>
            <a:endParaRPr lang="en-IN" dirty="0"/>
          </a:p>
          <a:p>
            <a:endParaRPr lang="en-IN" dirty="0"/>
          </a:p>
        </p:txBody>
      </p:sp>
    </p:spTree>
    <p:extLst>
      <p:ext uri="{BB962C8B-B14F-4D97-AF65-F5344CB8AC3E}">
        <p14:creationId xmlns:p14="http://schemas.microsoft.com/office/powerpoint/2010/main" val="1074531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496944" cy="432048"/>
          </a:xfrm>
        </p:spPr>
        <p:txBody>
          <a:bodyPr>
            <a:noAutofit/>
          </a:bodyPr>
          <a:lstStyle/>
          <a:p>
            <a:r>
              <a:rPr lang="en-IN" sz="3600" b="1" dirty="0" smtClean="0"/>
              <a:t>How Children Understand Death &amp; Grieve</a:t>
            </a:r>
            <a:endParaRPr lang="en-IN" sz="3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83419243"/>
              </p:ext>
            </p:extLst>
          </p:nvPr>
        </p:nvGraphicFramePr>
        <p:xfrm>
          <a:off x="107504" y="692696"/>
          <a:ext cx="8784976" cy="5993339"/>
        </p:xfrm>
        <a:graphic>
          <a:graphicData uri="http://schemas.openxmlformats.org/drawingml/2006/table">
            <a:tbl>
              <a:tblPr firstRow="1" firstCol="1" bandRow="1">
                <a:tableStyleId>{5C22544A-7EE6-4342-B048-85BDC9FD1C3A}</a:tableStyleId>
              </a:tblPr>
              <a:tblGrid>
                <a:gridCol w="707208"/>
                <a:gridCol w="2899175"/>
                <a:gridCol w="5178593"/>
              </a:tblGrid>
              <a:tr h="631759">
                <a:tc>
                  <a:txBody>
                    <a:bodyPr/>
                    <a:lstStyle/>
                    <a:p>
                      <a:pPr algn="just">
                        <a:lnSpc>
                          <a:spcPts val="1425"/>
                        </a:lnSpc>
                        <a:spcAft>
                          <a:spcPts val="0"/>
                        </a:spcAft>
                      </a:pPr>
                      <a:r>
                        <a:rPr lang="en-IN" sz="1800" dirty="0">
                          <a:effectLst/>
                        </a:rPr>
                        <a:t>Age group</a:t>
                      </a:r>
                      <a:endParaRPr lang="en-IN" sz="1800" b="1" dirty="0">
                        <a:effectLst/>
                        <a:latin typeface="Calibri"/>
                        <a:ea typeface="Calibri"/>
                        <a:cs typeface="Times New Roman"/>
                      </a:endParaRPr>
                    </a:p>
                  </a:txBody>
                  <a:tcPr marL="57351" marR="57351" marT="0" marB="0"/>
                </a:tc>
                <a:tc>
                  <a:txBody>
                    <a:bodyPr/>
                    <a:lstStyle/>
                    <a:p>
                      <a:pPr algn="just">
                        <a:lnSpc>
                          <a:spcPts val="1425"/>
                        </a:lnSpc>
                        <a:spcAft>
                          <a:spcPts val="0"/>
                        </a:spcAft>
                      </a:pPr>
                      <a:r>
                        <a:rPr lang="en-IN" sz="1800" dirty="0">
                          <a:effectLst/>
                        </a:rPr>
                        <a:t>Understanding of death</a:t>
                      </a:r>
                      <a:endParaRPr lang="en-IN" sz="1800" b="1" dirty="0">
                        <a:effectLst/>
                        <a:latin typeface="Calibri"/>
                        <a:ea typeface="Calibri"/>
                        <a:cs typeface="Times New Roman"/>
                      </a:endParaRPr>
                    </a:p>
                  </a:txBody>
                  <a:tcPr marL="57351" marR="57351" marT="0" marB="0"/>
                </a:tc>
                <a:tc>
                  <a:txBody>
                    <a:bodyPr/>
                    <a:lstStyle/>
                    <a:p>
                      <a:pPr algn="just">
                        <a:lnSpc>
                          <a:spcPts val="1425"/>
                        </a:lnSpc>
                        <a:spcAft>
                          <a:spcPts val="0"/>
                        </a:spcAft>
                      </a:pPr>
                      <a:r>
                        <a:rPr lang="en-IN" sz="1800" dirty="0">
                          <a:effectLst/>
                        </a:rPr>
                        <a:t>Patterns of grieving in children</a:t>
                      </a:r>
                      <a:endParaRPr lang="en-IN" sz="1800" b="1" dirty="0">
                        <a:effectLst/>
                        <a:latin typeface="Calibri"/>
                        <a:ea typeface="Calibri"/>
                        <a:cs typeface="Times New Roman"/>
                      </a:endParaRPr>
                    </a:p>
                  </a:txBody>
                  <a:tcPr marL="57351" marR="57351" marT="0" marB="0"/>
                </a:tc>
              </a:tr>
              <a:tr h="1064522">
                <a:tc>
                  <a:txBody>
                    <a:bodyPr/>
                    <a:lstStyle/>
                    <a:p>
                      <a:pPr algn="just">
                        <a:lnSpc>
                          <a:spcPts val="1425"/>
                        </a:lnSpc>
                        <a:spcAft>
                          <a:spcPts val="0"/>
                        </a:spcAft>
                      </a:pPr>
                      <a:endParaRPr lang="en-IN" sz="1800" dirty="0" smtClean="0">
                        <a:effectLst/>
                      </a:endParaRPr>
                    </a:p>
                    <a:p>
                      <a:pPr algn="just">
                        <a:lnSpc>
                          <a:spcPts val="1425"/>
                        </a:lnSpc>
                        <a:spcAft>
                          <a:spcPts val="0"/>
                        </a:spcAft>
                      </a:pPr>
                      <a:endParaRPr lang="en-IN" sz="1800" dirty="0" smtClean="0">
                        <a:effectLst/>
                      </a:endParaRPr>
                    </a:p>
                    <a:p>
                      <a:pPr algn="just">
                        <a:lnSpc>
                          <a:spcPts val="1425"/>
                        </a:lnSpc>
                        <a:spcAft>
                          <a:spcPts val="0"/>
                        </a:spcAft>
                      </a:pPr>
                      <a:r>
                        <a:rPr lang="en-IN" sz="1800" dirty="0" smtClean="0">
                          <a:effectLst/>
                        </a:rPr>
                        <a:t>0-3</a:t>
                      </a:r>
                      <a:endParaRPr lang="en-IN" sz="1800" b="1" dirty="0">
                        <a:effectLst/>
                        <a:latin typeface="Calibri"/>
                        <a:ea typeface="Calibri"/>
                        <a:cs typeface="Times New Roman"/>
                      </a:endParaRPr>
                    </a:p>
                  </a:txBody>
                  <a:tcPr marL="57351" marR="57351" marT="0" marB="0"/>
                </a:tc>
                <a:tc>
                  <a:txBody>
                    <a:bodyPr/>
                    <a:lstStyle/>
                    <a:p>
                      <a:pPr marL="342900" lvl="0" indent="-342900" algn="just">
                        <a:lnSpc>
                          <a:spcPts val="1425"/>
                        </a:lnSpc>
                        <a:spcAft>
                          <a:spcPts val="0"/>
                        </a:spcAft>
                        <a:buFont typeface="Courier New"/>
                        <a:buChar char="o"/>
                      </a:pPr>
                      <a:r>
                        <a:rPr lang="en-IN" sz="1800" dirty="0">
                          <a:effectLst/>
                        </a:rPr>
                        <a:t>No understanding of death</a:t>
                      </a:r>
                    </a:p>
                    <a:p>
                      <a:pPr marL="342900" lvl="0" indent="-342900" algn="just">
                        <a:lnSpc>
                          <a:spcPts val="1425"/>
                        </a:lnSpc>
                        <a:spcAft>
                          <a:spcPts val="0"/>
                        </a:spcAft>
                        <a:buFont typeface="Courier New"/>
                        <a:buChar char="o"/>
                      </a:pPr>
                      <a:r>
                        <a:rPr lang="en-IN" sz="1800" dirty="0">
                          <a:effectLst/>
                        </a:rPr>
                        <a:t>Absorbs emotions of others around her/him</a:t>
                      </a:r>
                      <a:endParaRPr lang="en-IN" sz="1800" b="1" dirty="0">
                        <a:effectLst/>
                        <a:latin typeface="Calibri"/>
                        <a:ea typeface="Calibri"/>
                        <a:cs typeface="Times New Roman"/>
                      </a:endParaRPr>
                    </a:p>
                  </a:txBody>
                  <a:tcPr marL="57351" marR="57351" marT="0" marB="0"/>
                </a:tc>
                <a:tc>
                  <a:txBody>
                    <a:bodyPr/>
                    <a:lstStyle/>
                    <a:p>
                      <a:pPr marL="342900" lvl="0" indent="-342900" algn="just">
                        <a:lnSpc>
                          <a:spcPts val="1425"/>
                        </a:lnSpc>
                        <a:spcAft>
                          <a:spcPts val="0"/>
                        </a:spcAft>
                        <a:buFont typeface="Courier New"/>
                        <a:buChar char="o"/>
                      </a:pPr>
                      <a:r>
                        <a:rPr lang="en-IN" sz="1800" dirty="0">
                          <a:effectLst/>
                        </a:rPr>
                        <a:t>May show signs of irritability</a:t>
                      </a:r>
                    </a:p>
                    <a:p>
                      <a:pPr marL="342900" lvl="0" indent="-342900" algn="just">
                        <a:lnSpc>
                          <a:spcPts val="1425"/>
                        </a:lnSpc>
                        <a:spcAft>
                          <a:spcPts val="0"/>
                        </a:spcAft>
                        <a:buFont typeface="Courier New"/>
                        <a:buChar char="o"/>
                      </a:pPr>
                      <a:r>
                        <a:rPr lang="en-IN" sz="1800" dirty="0">
                          <a:effectLst/>
                        </a:rPr>
                        <a:t>May exhibit changes in eating, nursing patterns, crying, and in bowel and bladder movement.</a:t>
                      </a:r>
                    </a:p>
                    <a:p>
                      <a:pPr marL="342900" lvl="0" indent="-342900" algn="just">
                        <a:lnSpc>
                          <a:spcPts val="1425"/>
                        </a:lnSpc>
                        <a:spcAft>
                          <a:spcPts val="0"/>
                        </a:spcAft>
                        <a:buFont typeface="Courier New"/>
                        <a:buChar char="o"/>
                      </a:pPr>
                      <a:r>
                        <a:rPr lang="en-IN" sz="1800" dirty="0">
                          <a:effectLst/>
                        </a:rPr>
                        <a:t>Dependency on nonverbal communications; physical care, affection, reassurances</a:t>
                      </a:r>
                      <a:endParaRPr lang="en-IN" sz="1800" b="1" dirty="0">
                        <a:effectLst/>
                        <a:latin typeface="Calibri"/>
                        <a:ea typeface="Calibri"/>
                        <a:cs typeface="Times New Roman"/>
                      </a:endParaRPr>
                    </a:p>
                  </a:txBody>
                  <a:tcPr marL="57351" marR="57351" marT="0" marB="0"/>
                </a:tc>
              </a:tr>
              <a:tr h="2116924">
                <a:tc>
                  <a:txBody>
                    <a:bodyPr/>
                    <a:lstStyle/>
                    <a:p>
                      <a:pPr algn="just">
                        <a:lnSpc>
                          <a:spcPts val="1425"/>
                        </a:lnSpc>
                        <a:spcAft>
                          <a:spcPts val="0"/>
                        </a:spcAft>
                      </a:pPr>
                      <a:endParaRPr lang="en-IN" sz="1800" dirty="0" smtClean="0">
                        <a:effectLst/>
                      </a:endParaRPr>
                    </a:p>
                    <a:p>
                      <a:pPr algn="just">
                        <a:lnSpc>
                          <a:spcPts val="1425"/>
                        </a:lnSpc>
                        <a:spcAft>
                          <a:spcPts val="0"/>
                        </a:spcAft>
                      </a:pPr>
                      <a:endParaRPr lang="en-IN" sz="1800" dirty="0" smtClean="0">
                        <a:effectLst/>
                      </a:endParaRPr>
                    </a:p>
                    <a:p>
                      <a:pPr algn="just">
                        <a:lnSpc>
                          <a:spcPts val="1425"/>
                        </a:lnSpc>
                        <a:spcAft>
                          <a:spcPts val="0"/>
                        </a:spcAft>
                      </a:pPr>
                      <a:endParaRPr lang="en-IN" sz="1800" dirty="0" smtClean="0">
                        <a:effectLst/>
                      </a:endParaRPr>
                    </a:p>
                    <a:p>
                      <a:pPr algn="just">
                        <a:lnSpc>
                          <a:spcPts val="1425"/>
                        </a:lnSpc>
                        <a:spcAft>
                          <a:spcPts val="0"/>
                        </a:spcAft>
                      </a:pPr>
                      <a:r>
                        <a:rPr lang="en-IN" sz="1800" dirty="0" smtClean="0">
                          <a:effectLst/>
                        </a:rPr>
                        <a:t>3-6yrs</a:t>
                      </a:r>
                      <a:endParaRPr lang="en-IN" sz="1800" b="1" dirty="0">
                        <a:effectLst/>
                        <a:latin typeface="Calibri"/>
                        <a:ea typeface="Calibri"/>
                        <a:cs typeface="Times New Roman"/>
                      </a:endParaRPr>
                    </a:p>
                  </a:txBody>
                  <a:tcPr marL="57351" marR="57351" marT="0" marB="0"/>
                </a:tc>
                <a:tc>
                  <a:txBody>
                    <a:bodyPr/>
                    <a:lstStyle/>
                    <a:p>
                      <a:pPr marL="342900" lvl="0" indent="-342900" algn="just">
                        <a:lnSpc>
                          <a:spcPts val="1425"/>
                        </a:lnSpc>
                        <a:spcAft>
                          <a:spcPts val="0"/>
                        </a:spcAft>
                        <a:buFont typeface="Courier New"/>
                        <a:buChar char="o"/>
                      </a:pPr>
                      <a:r>
                        <a:rPr lang="en-IN" sz="1800">
                          <a:effectLst/>
                        </a:rPr>
                        <a:t>Child thinks death is reversible; temporary, believes that people who die will come back.</a:t>
                      </a:r>
                    </a:p>
                    <a:p>
                      <a:pPr marL="342900" lvl="0" indent="-342900" algn="just">
                        <a:lnSpc>
                          <a:spcPts val="1425"/>
                        </a:lnSpc>
                        <a:spcAft>
                          <a:spcPts val="1400"/>
                        </a:spcAft>
                        <a:buFont typeface="Courier New"/>
                        <a:buChar char="o"/>
                      </a:pPr>
                      <a:r>
                        <a:rPr lang="en-IN" sz="1800">
                          <a:effectLst/>
                        </a:rPr>
                        <a:t>"Magical thinking"; believes their thoughts, actions, word caused the death; or can bring deceased back;</a:t>
                      </a:r>
                    </a:p>
                    <a:p>
                      <a:pPr algn="just">
                        <a:lnSpc>
                          <a:spcPts val="1425"/>
                        </a:lnSpc>
                        <a:spcBef>
                          <a:spcPts val="1400"/>
                        </a:spcBef>
                        <a:spcAft>
                          <a:spcPts val="0"/>
                        </a:spcAft>
                      </a:pPr>
                      <a:r>
                        <a:rPr lang="en-IN" sz="1800">
                          <a:effectLst/>
                        </a:rPr>
                        <a:t> </a:t>
                      </a:r>
                      <a:endParaRPr lang="en-IN" sz="1800" b="1">
                        <a:effectLst/>
                        <a:latin typeface="Calibri"/>
                        <a:ea typeface="Calibri"/>
                        <a:cs typeface="Times New Roman"/>
                      </a:endParaRPr>
                    </a:p>
                  </a:txBody>
                  <a:tcPr marL="57351" marR="57351" marT="0" marB="0"/>
                </a:tc>
                <a:tc>
                  <a:txBody>
                    <a:bodyPr/>
                    <a:lstStyle/>
                    <a:p>
                      <a:pPr marL="342900" lvl="0" indent="-342900" algn="just">
                        <a:lnSpc>
                          <a:spcPts val="1425"/>
                        </a:lnSpc>
                        <a:spcAft>
                          <a:spcPts val="0"/>
                        </a:spcAft>
                        <a:buFont typeface="Courier New"/>
                        <a:buChar char="o"/>
                      </a:pPr>
                      <a:r>
                        <a:rPr lang="en-IN" sz="1800" dirty="0">
                          <a:effectLst/>
                        </a:rPr>
                        <a:t>Craves for affection / physical contact, even from strangers</a:t>
                      </a:r>
                    </a:p>
                    <a:p>
                      <a:pPr marL="342900" lvl="0" indent="-342900" algn="just">
                        <a:lnSpc>
                          <a:spcPts val="1425"/>
                        </a:lnSpc>
                        <a:spcAft>
                          <a:spcPts val="0"/>
                        </a:spcAft>
                        <a:buFont typeface="Courier New"/>
                        <a:buChar char="o"/>
                      </a:pPr>
                      <a:r>
                        <a:rPr lang="en-IN" sz="1800" dirty="0">
                          <a:effectLst/>
                        </a:rPr>
                        <a:t>Connects events that are not connected</a:t>
                      </a:r>
                    </a:p>
                    <a:p>
                      <a:pPr marL="342900" lvl="0" indent="-342900" algn="just">
                        <a:lnSpc>
                          <a:spcPts val="1425"/>
                        </a:lnSpc>
                        <a:spcAft>
                          <a:spcPts val="0"/>
                        </a:spcAft>
                        <a:buFont typeface="Courier New"/>
                        <a:buChar char="o"/>
                      </a:pPr>
                      <a:r>
                        <a:rPr lang="en-IN" sz="1800" dirty="0">
                          <a:effectLst/>
                        </a:rPr>
                        <a:t>Greatly impacted by parent's emotional state</a:t>
                      </a:r>
                    </a:p>
                    <a:p>
                      <a:pPr marL="342900" lvl="0" indent="-342900" algn="just">
                        <a:lnSpc>
                          <a:spcPts val="1425"/>
                        </a:lnSpc>
                        <a:spcAft>
                          <a:spcPts val="0"/>
                        </a:spcAft>
                        <a:buFont typeface="Courier New"/>
                        <a:buChar char="o"/>
                      </a:pPr>
                      <a:r>
                        <a:rPr lang="en-IN" sz="1800" dirty="0">
                          <a:effectLst/>
                        </a:rPr>
                        <a:t>Regressive </a:t>
                      </a:r>
                      <a:r>
                        <a:rPr lang="en-IN" sz="1800" dirty="0" err="1">
                          <a:effectLst/>
                        </a:rPr>
                        <a:t>behaviors</a:t>
                      </a:r>
                      <a:r>
                        <a:rPr lang="en-IN" sz="1800" dirty="0">
                          <a:effectLst/>
                        </a:rPr>
                        <a:t>; bed wetting, security blanket, thumb sucking, etc.</a:t>
                      </a:r>
                    </a:p>
                    <a:p>
                      <a:pPr marL="342900" lvl="0" indent="-342900" algn="just">
                        <a:lnSpc>
                          <a:spcPts val="1425"/>
                        </a:lnSpc>
                        <a:spcAft>
                          <a:spcPts val="0"/>
                        </a:spcAft>
                        <a:buFont typeface="Courier New"/>
                        <a:buChar char="o"/>
                      </a:pPr>
                      <a:r>
                        <a:rPr lang="en-IN" sz="1800" dirty="0">
                          <a:effectLst/>
                        </a:rPr>
                        <a:t>Difficulty in verbalizing, and acts out feeling</a:t>
                      </a:r>
                    </a:p>
                    <a:p>
                      <a:pPr marL="342900" lvl="0" indent="-342900" algn="just">
                        <a:lnSpc>
                          <a:spcPts val="1425"/>
                        </a:lnSpc>
                        <a:spcAft>
                          <a:spcPts val="0"/>
                        </a:spcAft>
                        <a:buFont typeface="Courier New"/>
                        <a:buChar char="o"/>
                      </a:pPr>
                      <a:r>
                        <a:rPr lang="en-IN" sz="1800" dirty="0">
                          <a:effectLst/>
                        </a:rPr>
                        <a:t>Have worries of abandonment and fear that when others leave that they are not going to come back.</a:t>
                      </a:r>
                      <a:endParaRPr lang="en-IN" sz="1800" b="1" dirty="0">
                        <a:effectLst/>
                        <a:latin typeface="Calibri"/>
                        <a:ea typeface="Calibri"/>
                        <a:cs typeface="Times New Roman"/>
                      </a:endParaRPr>
                    </a:p>
                  </a:txBody>
                  <a:tcPr marL="57351" marR="57351" marT="0" marB="0"/>
                </a:tc>
              </a:tr>
              <a:tr h="2163458">
                <a:tc>
                  <a:txBody>
                    <a:bodyPr/>
                    <a:lstStyle/>
                    <a:p>
                      <a:pPr algn="just">
                        <a:lnSpc>
                          <a:spcPts val="1425"/>
                        </a:lnSpc>
                        <a:spcAft>
                          <a:spcPts val="0"/>
                        </a:spcAft>
                      </a:pPr>
                      <a:endParaRPr lang="en-IN" sz="1800" dirty="0" smtClean="0">
                        <a:effectLst/>
                      </a:endParaRPr>
                    </a:p>
                    <a:p>
                      <a:pPr algn="just">
                        <a:lnSpc>
                          <a:spcPts val="1425"/>
                        </a:lnSpc>
                        <a:spcAft>
                          <a:spcPts val="0"/>
                        </a:spcAft>
                      </a:pPr>
                      <a:endParaRPr lang="en-IN" sz="1800" dirty="0" smtClean="0">
                        <a:effectLst/>
                      </a:endParaRPr>
                    </a:p>
                    <a:p>
                      <a:pPr algn="just">
                        <a:lnSpc>
                          <a:spcPts val="1425"/>
                        </a:lnSpc>
                        <a:spcAft>
                          <a:spcPts val="0"/>
                        </a:spcAft>
                      </a:pPr>
                      <a:r>
                        <a:rPr lang="en-IN" sz="1800" dirty="0" smtClean="0">
                          <a:effectLst/>
                        </a:rPr>
                        <a:t>6-9 </a:t>
                      </a:r>
                      <a:r>
                        <a:rPr lang="en-IN" sz="1800" dirty="0" err="1">
                          <a:effectLst/>
                        </a:rPr>
                        <a:t>yrs</a:t>
                      </a:r>
                      <a:endParaRPr lang="en-IN" sz="1800" b="1" dirty="0">
                        <a:effectLst/>
                        <a:latin typeface="Calibri"/>
                        <a:ea typeface="Calibri"/>
                        <a:cs typeface="Times New Roman"/>
                      </a:endParaRPr>
                    </a:p>
                  </a:txBody>
                  <a:tcPr marL="57351" marR="57351" marT="0" marB="0"/>
                </a:tc>
                <a:tc>
                  <a:txBody>
                    <a:bodyPr/>
                    <a:lstStyle/>
                    <a:p>
                      <a:pPr marL="342900" lvl="0" indent="-342900" algn="just">
                        <a:lnSpc>
                          <a:spcPts val="1425"/>
                        </a:lnSpc>
                        <a:spcAft>
                          <a:spcPts val="0"/>
                        </a:spcAft>
                        <a:buFont typeface="Courier New"/>
                        <a:buChar char="o"/>
                      </a:pPr>
                      <a:r>
                        <a:rPr lang="en-IN" sz="1800" dirty="0">
                          <a:effectLst/>
                        </a:rPr>
                        <a:t>Child begins to understand the finality of death; some do and some may not.</a:t>
                      </a:r>
                    </a:p>
                    <a:p>
                      <a:pPr marL="342900" lvl="0" indent="-342900" algn="just">
                        <a:lnSpc>
                          <a:spcPts val="1425"/>
                        </a:lnSpc>
                        <a:spcAft>
                          <a:spcPts val="1400"/>
                        </a:spcAft>
                        <a:buFont typeface="Courier New"/>
                        <a:buChar char="o"/>
                      </a:pPr>
                      <a:r>
                        <a:rPr lang="en-IN" sz="1800" dirty="0">
                          <a:effectLst/>
                        </a:rPr>
                        <a:t>Sees death as a taker or spirit that comes and gets you</a:t>
                      </a:r>
                    </a:p>
                    <a:p>
                      <a:pPr algn="just">
                        <a:lnSpc>
                          <a:spcPts val="1425"/>
                        </a:lnSpc>
                        <a:spcBef>
                          <a:spcPts val="1400"/>
                        </a:spcBef>
                        <a:spcAft>
                          <a:spcPts val="0"/>
                        </a:spcAft>
                      </a:pPr>
                      <a:r>
                        <a:rPr lang="en-IN" sz="1800" dirty="0">
                          <a:effectLst/>
                        </a:rPr>
                        <a:t> </a:t>
                      </a:r>
                      <a:endParaRPr lang="en-IN" sz="1800" b="1" dirty="0">
                        <a:effectLst/>
                        <a:latin typeface="Calibri"/>
                        <a:ea typeface="Calibri"/>
                        <a:cs typeface="Times New Roman"/>
                      </a:endParaRPr>
                    </a:p>
                  </a:txBody>
                  <a:tcPr marL="57351" marR="57351" marT="0" marB="0"/>
                </a:tc>
                <a:tc>
                  <a:txBody>
                    <a:bodyPr/>
                    <a:lstStyle/>
                    <a:p>
                      <a:pPr marL="342900" lvl="0" indent="-342900" algn="just">
                        <a:lnSpc>
                          <a:spcPts val="1425"/>
                        </a:lnSpc>
                        <a:spcAft>
                          <a:spcPts val="0"/>
                        </a:spcAft>
                        <a:buFont typeface="Courier New"/>
                        <a:buChar char="o"/>
                      </a:pPr>
                      <a:r>
                        <a:rPr lang="en-IN" sz="1800" dirty="0">
                          <a:effectLst/>
                        </a:rPr>
                        <a:t>Fear that death is contagious others can die too</a:t>
                      </a:r>
                    </a:p>
                    <a:p>
                      <a:pPr marL="342900" lvl="0" indent="-342900" algn="just">
                        <a:lnSpc>
                          <a:spcPts val="1425"/>
                        </a:lnSpc>
                        <a:spcAft>
                          <a:spcPts val="0"/>
                        </a:spcAft>
                        <a:buFont typeface="Courier New"/>
                        <a:buChar char="o"/>
                      </a:pPr>
                      <a:r>
                        <a:rPr lang="en-IN" sz="1800" dirty="0">
                          <a:effectLst/>
                        </a:rPr>
                        <a:t>Asks concrete questions</a:t>
                      </a:r>
                    </a:p>
                    <a:p>
                      <a:pPr marL="342900" lvl="0" indent="-342900" algn="just">
                        <a:lnSpc>
                          <a:spcPts val="1425"/>
                        </a:lnSpc>
                        <a:spcAft>
                          <a:spcPts val="0"/>
                        </a:spcAft>
                        <a:buFont typeface="Courier New"/>
                        <a:buChar char="o"/>
                      </a:pPr>
                      <a:r>
                        <a:rPr lang="en-IN" sz="1800" dirty="0">
                          <a:effectLst/>
                        </a:rPr>
                        <a:t>May worry how the deceased can eat, breathe, etc.</a:t>
                      </a:r>
                    </a:p>
                    <a:p>
                      <a:pPr marL="342900" lvl="0" indent="-342900" algn="just">
                        <a:lnSpc>
                          <a:spcPts val="1425"/>
                        </a:lnSpc>
                        <a:spcAft>
                          <a:spcPts val="0"/>
                        </a:spcAft>
                        <a:buFont typeface="Courier New"/>
                        <a:buChar char="o"/>
                      </a:pPr>
                      <a:r>
                        <a:rPr lang="en-IN" sz="1800" dirty="0">
                          <a:effectLst/>
                        </a:rPr>
                        <a:t>Defends against feeling helpless</a:t>
                      </a:r>
                    </a:p>
                    <a:p>
                      <a:pPr marL="342900" lvl="0" indent="-342900" algn="just">
                        <a:lnSpc>
                          <a:spcPts val="1425"/>
                        </a:lnSpc>
                        <a:spcAft>
                          <a:spcPts val="0"/>
                        </a:spcAft>
                        <a:buFont typeface="Courier New"/>
                        <a:buChar char="o"/>
                      </a:pPr>
                      <a:r>
                        <a:rPr lang="en-IN" sz="1800" dirty="0">
                          <a:effectLst/>
                        </a:rPr>
                        <a:t>Guilt - blames self for death</a:t>
                      </a:r>
                    </a:p>
                    <a:p>
                      <a:pPr marL="342900" lvl="0" indent="-342900" algn="just">
                        <a:lnSpc>
                          <a:spcPts val="1425"/>
                        </a:lnSpc>
                        <a:spcAft>
                          <a:spcPts val="0"/>
                        </a:spcAft>
                        <a:buFont typeface="Courier New"/>
                        <a:buChar char="o"/>
                      </a:pPr>
                      <a:r>
                        <a:rPr lang="en-IN" sz="1800" dirty="0">
                          <a:effectLst/>
                        </a:rPr>
                        <a:t>Continues to have difficulty expressing feelings verbally</a:t>
                      </a:r>
                    </a:p>
                    <a:p>
                      <a:pPr marL="342900" lvl="0" indent="-342900" algn="just">
                        <a:lnSpc>
                          <a:spcPts val="1425"/>
                        </a:lnSpc>
                        <a:spcAft>
                          <a:spcPts val="0"/>
                        </a:spcAft>
                        <a:buFont typeface="Courier New"/>
                        <a:buChar char="o"/>
                      </a:pPr>
                      <a:r>
                        <a:rPr lang="en-IN" sz="1800" dirty="0">
                          <a:effectLst/>
                        </a:rPr>
                        <a:t>Increased aggression</a:t>
                      </a:r>
                    </a:p>
                    <a:p>
                      <a:pPr marL="342900" lvl="0" indent="-342900" algn="just">
                        <a:lnSpc>
                          <a:spcPts val="1425"/>
                        </a:lnSpc>
                        <a:spcAft>
                          <a:spcPts val="0"/>
                        </a:spcAft>
                        <a:buFont typeface="Courier New"/>
                        <a:buChar char="o"/>
                      </a:pPr>
                      <a:r>
                        <a:rPr lang="en-IN" sz="1800" dirty="0">
                          <a:effectLst/>
                        </a:rPr>
                        <a:t>Somatic symptoms</a:t>
                      </a:r>
                    </a:p>
                    <a:p>
                      <a:pPr marL="342900" lvl="0" indent="-342900" algn="just">
                        <a:lnSpc>
                          <a:spcPts val="1425"/>
                        </a:lnSpc>
                        <a:spcAft>
                          <a:spcPts val="0"/>
                        </a:spcAft>
                        <a:buFont typeface="Courier New"/>
                        <a:buChar char="o"/>
                      </a:pPr>
                      <a:r>
                        <a:rPr lang="en-IN" sz="1800" dirty="0">
                          <a:effectLst/>
                        </a:rPr>
                        <a:t>School phobia (especially if single parent)</a:t>
                      </a:r>
                      <a:endParaRPr lang="en-IN" sz="1800" b="1" dirty="0">
                        <a:effectLst/>
                        <a:latin typeface="Calibri"/>
                        <a:ea typeface="Calibri"/>
                        <a:cs typeface="Times New Roman"/>
                      </a:endParaRPr>
                    </a:p>
                  </a:txBody>
                  <a:tcPr marL="57351" marR="57351" marT="0" marB="0"/>
                </a:tc>
              </a:tr>
            </a:tbl>
          </a:graphicData>
        </a:graphic>
      </p:graphicFrame>
      <p:sp>
        <p:nvSpPr>
          <p:cNvPr id="4" name="Slide Number Placeholder 3"/>
          <p:cNvSpPr>
            <a:spLocks noGrp="1"/>
          </p:cNvSpPr>
          <p:nvPr>
            <p:ph type="sldNum" sz="quarter" idx="12"/>
          </p:nvPr>
        </p:nvSpPr>
        <p:spPr/>
        <p:txBody>
          <a:bodyPr/>
          <a:lstStyle/>
          <a:p>
            <a:fld id="{355124D6-B63E-43F8-800B-A49973767DB3}" type="slidenum">
              <a:rPr lang="en-IN" smtClean="0"/>
              <a:pPr/>
              <a:t>24</a:t>
            </a:fld>
            <a:endParaRPr lang="en-IN"/>
          </a:p>
        </p:txBody>
      </p:sp>
    </p:spTree>
    <p:extLst>
      <p:ext uri="{BB962C8B-B14F-4D97-AF65-F5344CB8AC3E}">
        <p14:creationId xmlns:p14="http://schemas.microsoft.com/office/powerpoint/2010/main" val="40526344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928992" cy="706090"/>
          </a:xfrm>
        </p:spPr>
        <p:txBody>
          <a:bodyPr>
            <a:normAutofit fontScale="90000"/>
          </a:bodyPr>
          <a:lstStyle/>
          <a:p>
            <a:r>
              <a:rPr lang="en-IN" sz="3600" b="1" dirty="0" smtClean="0"/>
              <a:t>How Children Understand Death &amp; Grieve…cont.</a:t>
            </a:r>
            <a:endParaRPr lang="en-IN"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85487228"/>
              </p:ext>
            </p:extLst>
          </p:nvPr>
        </p:nvGraphicFramePr>
        <p:xfrm>
          <a:off x="251520" y="692696"/>
          <a:ext cx="8784976" cy="6086335"/>
        </p:xfrm>
        <a:graphic>
          <a:graphicData uri="http://schemas.openxmlformats.org/drawingml/2006/table">
            <a:tbl>
              <a:tblPr firstRow="1" firstCol="1" bandRow="1">
                <a:tableStyleId>{5C22544A-7EE6-4342-B048-85BDC9FD1C3A}</a:tableStyleId>
              </a:tblPr>
              <a:tblGrid>
                <a:gridCol w="864096"/>
                <a:gridCol w="2624046"/>
                <a:gridCol w="5296834"/>
              </a:tblGrid>
              <a:tr h="649111">
                <a:tc>
                  <a:txBody>
                    <a:bodyPr/>
                    <a:lstStyle/>
                    <a:p>
                      <a:pPr algn="just">
                        <a:lnSpc>
                          <a:spcPts val="1425"/>
                        </a:lnSpc>
                        <a:spcAft>
                          <a:spcPts val="0"/>
                        </a:spcAft>
                      </a:pPr>
                      <a:r>
                        <a:rPr lang="en-IN" sz="1600" dirty="0">
                          <a:effectLst/>
                        </a:rPr>
                        <a:t>Age group</a:t>
                      </a:r>
                      <a:endParaRPr lang="en-IN" sz="1600" b="1" dirty="0">
                        <a:effectLst/>
                        <a:latin typeface="Calibri"/>
                        <a:ea typeface="Calibri"/>
                        <a:cs typeface="Times New Roman"/>
                      </a:endParaRPr>
                    </a:p>
                  </a:txBody>
                  <a:tcPr marL="57351" marR="57351" marT="0" marB="0"/>
                </a:tc>
                <a:tc>
                  <a:txBody>
                    <a:bodyPr/>
                    <a:lstStyle/>
                    <a:p>
                      <a:pPr algn="just">
                        <a:lnSpc>
                          <a:spcPts val="1425"/>
                        </a:lnSpc>
                        <a:spcAft>
                          <a:spcPts val="0"/>
                        </a:spcAft>
                      </a:pPr>
                      <a:r>
                        <a:rPr lang="en-IN" sz="1600" dirty="0">
                          <a:effectLst/>
                        </a:rPr>
                        <a:t>Understanding of death</a:t>
                      </a:r>
                      <a:endParaRPr lang="en-IN" sz="1600" b="1" dirty="0">
                        <a:effectLst/>
                        <a:latin typeface="Calibri"/>
                        <a:ea typeface="Calibri"/>
                        <a:cs typeface="Times New Roman"/>
                      </a:endParaRPr>
                    </a:p>
                  </a:txBody>
                  <a:tcPr marL="57351" marR="57351" marT="0" marB="0"/>
                </a:tc>
                <a:tc>
                  <a:txBody>
                    <a:bodyPr/>
                    <a:lstStyle/>
                    <a:p>
                      <a:pPr algn="just">
                        <a:lnSpc>
                          <a:spcPts val="1425"/>
                        </a:lnSpc>
                        <a:spcAft>
                          <a:spcPts val="0"/>
                        </a:spcAft>
                      </a:pPr>
                      <a:r>
                        <a:rPr lang="en-IN" sz="1600" dirty="0">
                          <a:effectLst/>
                        </a:rPr>
                        <a:t>Patterns of grieving in children</a:t>
                      </a:r>
                      <a:endParaRPr lang="en-IN" sz="1600" b="1" dirty="0">
                        <a:effectLst/>
                        <a:latin typeface="Calibri"/>
                        <a:ea typeface="Calibri"/>
                        <a:cs typeface="Times New Roman"/>
                      </a:endParaRPr>
                    </a:p>
                  </a:txBody>
                  <a:tcPr marL="57351" marR="57351" marT="0" marB="0"/>
                </a:tc>
              </a:tr>
              <a:tr h="2298378">
                <a:tc>
                  <a:txBody>
                    <a:bodyPr/>
                    <a:lstStyle/>
                    <a:p>
                      <a:pPr algn="just">
                        <a:lnSpc>
                          <a:spcPts val="1425"/>
                        </a:lnSpc>
                        <a:spcAft>
                          <a:spcPts val="0"/>
                        </a:spcAft>
                      </a:pPr>
                      <a:r>
                        <a:rPr lang="en-IN" sz="1600" dirty="0">
                          <a:effectLst/>
                        </a:rPr>
                        <a:t>9-13 </a:t>
                      </a:r>
                      <a:r>
                        <a:rPr lang="en-IN" sz="1600" dirty="0" err="1">
                          <a:effectLst/>
                        </a:rPr>
                        <a:t>yrs</a:t>
                      </a:r>
                      <a:endParaRPr lang="en-IN" sz="1600" b="1" dirty="0">
                        <a:effectLst/>
                        <a:latin typeface="Calibri"/>
                        <a:ea typeface="Calibri"/>
                        <a:cs typeface="Times New Roman"/>
                      </a:endParaRPr>
                    </a:p>
                  </a:txBody>
                  <a:tcPr marL="59516" marR="59516" marT="0" marB="0"/>
                </a:tc>
                <a:tc>
                  <a:txBody>
                    <a:bodyPr/>
                    <a:lstStyle/>
                    <a:p>
                      <a:pPr marL="342900" lvl="0" indent="-342900" algn="just">
                        <a:lnSpc>
                          <a:spcPts val="1425"/>
                        </a:lnSpc>
                        <a:spcAft>
                          <a:spcPts val="0"/>
                        </a:spcAft>
                        <a:buFont typeface="Courier New"/>
                        <a:buChar char="o"/>
                      </a:pPr>
                      <a:r>
                        <a:rPr lang="en-IN" sz="1600" dirty="0">
                          <a:effectLst/>
                        </a:rPr>
                        <a:t>Child's understanding is nearer to adult understanding of death;</a:t>
                      </a:r>
                    </a:p>
                    <a:p>
                      <a:pPr marL="342900" lvl="0" indent="-342900" algn="just">
                        <a:lnSpc>
                          <a:spcPts val="1425"/>
                        </a:lnSpc>
                        <a:spcAft>
                          <a:spcPts val="0"/>
                        </a:spcAft>
                        <a:buFont typeface="Courier New"/>
                        <a:buChar char="o"/>
                      </a:pPr>
                      <a:r>
                        <a:rPr lang="en-IN" sz="1600" dirty="0">
                          <a:effectLst/>
                        </a:rPr>
                        <a:t>More aware of finality of death and impact the death has on them.</a:t>
                      </a:r>
                      <a:endParaRPr lang="en-IN" sz="1600" b="1" dirty="0">
                        <a:effectLst/>
                        <a:latin typeface="Calibri"/>
                        <a:ea typeface="Calibri"/>
                        <a:cs typeface="Times New Roman"/>
                      </a:endParaRPr>
                    </a:p>
                  </a:txBody>
                  <a:tcPr marL="59516" marR="59516" marT="0" marB="0"/>
                </a:tc>
                <a:tc>
                  <a:txBody>
                    <a:bodyPr/>
                    <a:lstStyle/>
                    <a:p>
                      <a:pPr marL="342900" lvl="0" indent="-342900" algn="just">
                        <a:lnSpc>
                          <a:spcPts val="1425"/>
                        </a:lnSpc>
                        <a:spcAft>
                          <a:spcPts val="0"/>
                        </a:spcAft>
                        <a:buFont typeface="Courier New"/>
                        <a:buChar char="o"/>
                      </a:pPr>
                      <a:r>
                        <a:rPr lang="en-IN" sz="1600" dirty="0">
                          <a:effectLst/>
                        </a:rPr>
                        <a:t>Concerned with how their world will change;</a:t>
                      </a:r>
                    </a:p>
                    <a:p>
                      <a:pPr marL="342900" lvl="0" indent="-342900" algn="just">
                        <a:lnSpc>
                          <a:spcPts val="1425"/>
                        </a:lnSpc>
                        <a:spcAft>
                          <a:spcPts val="0"/>
                        </a:spcAft>
                        <a:buFont typeface="Courier New"/>
                        <a:buChar char="o"/>
                      </a:pPr>
                      <a:r>
                        <a:rPr lang="en-IN" sz="1600" dirty="0">
                          <a:effectLst/>
                        </a:rPr>
                        <a:t>Questions have stopped</a:t>
                      </a:r>
                    </a:p>
                    <a:p>
                      <a:pPr marL="342900" lvl="0" indent="-342900" algn="just">
                        <a:lnSpc>
                          <a:spcPts val="1425"/>
                        </a:lnSpc>
                        <a:spcAft>
                          <a:spcPts val="0"/>
                        </a:spcAft>
                        <a:buFont typeface="Courier New"/>
                        <a:buChar char="o"/>
                      </a:pPr>
                      <a:r>
                        <a:rPr lang="en-IN" sz="1600" dirty="0">
                          <a:effectLst/>
                        </a:rPr>
                        <a:t>Fragile independence</a:t>
                      </a:r>
                    </a:p>
                    <a:p>
                      <a:pPr marL="342900" lvl="0" indent="-342900" algn="just">
                        <a:lnSpc>
                          <a:spcPts val="1425"/>
                        </a:lnSpc>
                        <a:spcAft>
                          <a:spcPts val="0"/>
                        </a:spcAft>
                        <a:buFont typeface="Courier New"/>
                        <a:buChar char="o"/>
                      </a:pPr>
                      <a:r>
                        <a:rPr lang="en-IN" sz="1600" dirty="0">
                          <a:effectLst/>
                        </a:rPr>
                        <a:t>Self-conscious about their fears (of own death, remaining parents)- Reluctant to open up</a:t>
                      </a:r>
                    </a:p>
                    <a:p>
                      <a:pPr marL="342900" lvl="0" indent="-342900" algn="just">
                        <a:lnSpc>
                          <a:spcPts val="1425"/>
                        </a:lnSpc>
                        <a:spcAft>
                          <a:spcPts val="0"/>
                        </a:spcAft>
                        <a:buFont typeface="Courier New"/>
                        <a:buChar char="o"/>
                      </a:pPr>
                      <a:r>
                        <a:rPr lang="en-IN" sz="1600" dirty="0">
                          <a:effectLst/>
                        </a:rPr>
                        <a:t>Delayed reactions - at first seems as if nothing has happened, then grief reaction May show strong degree of affect</a:t>
                      </a:r>
                    </a:p>
                    <a:p>
                      <a:pPr marL="342900" lvl="0" indent="-342900" algn="just">
                        <a:lnSpc>
                          <a:spcPts val="1425"/>
                        </a:lnSpc>
                        <a:spcAft>
                          <a:spcPts val="0"/>
                        </a:spcAft>
                        <a:buFont typeface="Courier New"/>
                        <a:buChar char="o"/>
                      </a:pPr>
                      <a:r>
                        <a:rPr lang="en-IN" sz="1600" dirty="0">
                          <a:effectLst/>
                        </a:rPr>
                        <a:t>Disrupted relationships with peers</a:t>
                      </a:r>
                    </a:p>
                    <a:p>
                      <a:pPr marL="342900" lvl="0" indent="-342900" algn="just">
                        <a:lnSpc>
                          <a:spcPts val="1425"/>
                        </a:lnSpc>
                        <a:spcAft>
                          <a:spcPts val="0"/>
                        </a:spcAft>
                        <a:buFont typeface="Courier New"/>
                        <a:buChar char="o"/>
                      </a:pPr>
                      <a:r>
                        <a:rPr lang="en-IN" sz="1600" dirty="0">
                          <a:effectLst/>
                        </a:rPr>
                        <a:t>Increased anger, guilt</a:t>
                      </a:r>
                    </a:p>
                    <a:p>
                      <a:pPr marL="342900" lvl="0" indent="-342900" algn="just">
                        <a:lnSpc>
                          <a:spcPts val="1425"/>
                        </a:lnSpc>
                        <a:spcAft>
                          <a:spcPts val="0"/>
                        </a:spcAft>
                        <a:buFont typeface="Courier New"/>
                        <a:buChar char="o"/>
                      </a:pPr>
                      <a:r>
                        <a:rPr lang="en-IN" sz="1600" dirty="0">
                          <a:effectLst/>
                        </a:rPr>
                        <a:t>Somatic symptoms</a:t>
                      </a:r>
                    </a:p>
                    <a:p>
                      <a:pPr marL="342900" lvl="0" indent="-342900" algn="just">
                        <a:lnSpc>
                          <a:spcPts val="1425"/>
                        </a:lnSpc>
                        <a:spcAft>
                          <a:spcPts val="1400"/>
                        </a:spcAft>
                        <a:buFont typeface="Courier New"/>
                        <a:buChar char="o"/>
                      </a:pPr>
                      <a:r>
                        <a:rPr lang="en-IN" sz="1600" dirty="0">
                          <a:effectLst/>
                        </a:rPr>
                        <a:t>School phobia</a:t>
                      </a:r>
                      <a:endParaRPr lang="en-IN" sz="1600" b="1" dirty="0">
                        <a:effectLst/>
                        <a:latin typeface="Calibri"/>
                        <a:ea typeface="Calibri"/>
                        <a:cs typeface="Times New Roman"/>
                      </a:endParaRPr>
                    </a:p>
                  </a:txBody>
                  <a:tcPr marL="59516" marR="59516" marT="0" marB="0"/>
                </a:tc>
              </a:tr>
              <a:tr h="3138846">
                <a:tc>
                  <a:txBody>
                    <a:bodyPr/>
                    <a:lstStyle/>
                    <a:p>
                      <a:pPr algn="just">
                        <a:lnSpc>
                          <a:spcPts val="1425"/>
                        </a:lnSpc>
                        <a:spcAft>
                          <a:spcPts val="0"/>
                        </a:spcAft>
                      </a:pPr>
                      <a:r>
                        <a:rPr lang="en-IN" sz="1600">
                          <a:effectLst/>
                        </a:rPr>
                        <a:t>13-18yrs</a:t>
                      </a:r>
                      <a:endParaRPr lang="en-IN" sz="1600" b="1">
                        <a:effectLst/>
                        <a:latin typeface="Calibri"/>
                        <a:ea typeface="Calibri"/>
                        <a:cs typeface="Times New Roman"/>
                      </a:endParaRPr>
                    </a:p>
                  </a:txBody>
                  <a:tcPr marL="59516" marR="59516" marT="0" marB="0"/>
                </a:tc>
                <a:tc>
                  <a:txBody>
                    <a:bodyPr/>
                    <a:lstStyle/>
                    <a:p>
                      <a:pPr marL="285750" indent="-285750" algn="just">
                        <a:lnSpc>
                          <a:spcPts val="1425"/>
                        </a:lnSpc>
                        <a:spcAft>
                          <a:spcPts val="0"/>
                        </a:spcAft>
                        <a:buFont typeface="Courier New" panose="02070309020205020404" pitchFamily="49" charset="0"/>
                        <a:buChar char="o"/>
                      </a:pPr>
                      <a:r>
                        <a:rPr lang="en-IN" sz="1600" dirty="0" smtClean="0">
                          <a:effectLst/>
                        </a:rPr>
                        <a:t>Death </a:t>
                      </a:r>
                      <a:r>
                        <a:rPr lang="en-IN" sz="1600" dirty="0">
                          <a:effectLst/>
                        </a:rPr>
                        <a:t>is viewed as an interruption. </a:t>
                      </a:r>
                      <a:endParaRPr lang="en-IN" sz="1600" dirty="0" smtClean="0">
                        <a:effectLst/>
                      </a:endParaRPr>
                    </a:p>
                    <a:p>
                      <a:pPr marL="285750" indent="-285750" algn="just">
                        <a:lnSpc>
                          <a:spcPts val="1425"/>
                        </a:lnSpc>
                        <a:spcAft>
                          <a:spcPts val="0"/>
                        </a:spcAft>
                        <a:buFont typeface="Courier New" panose="02070309020205020404" pitchFamily="49" charset="0"/>
                        <a:buChar char="o"/>
                      </a:pPr>
                      <a:r>
                        <a:rPr lang="en-IN" sz="1600" dirty="0" smtClean="0">
                          <a:effectLst/>
                        </a:rPr>
                        <a:t>Death </a:t>
                      </a:r>
                      <a:r>
                        <a:rPr lang="en-IN" sz="1600" dirty="0">
                          <a:effectLst/>
                        </a:rPr>
                        <a:t>is an enemy</a:t>
                      </a:r>
                    </a:p>
                    <a:p>
                      <a:pPr marL="285750" indent="-285750" algn="just">
                        <a:lnSpc>
                          <a:spcPts val="1425"/>
                        </a:lnSpc>
                        <a:spcAft>
                          <a:spcPts val="0"/>
                        </a:spcAft>
                        <a:buFont typeface="Courier New" panose="02070309020205020404" pitchFamily="49" charset="0"/>
                        <a:buChar char="o"/>
                      </a:pPr>
                      <a:r>
                        <a:rPr lang="en-IN" sz="1600" dirty="0" smtClean="0">
                          <a:effectLst/>
                        </a:rPr>
                        <a:t>Bodily </a:t>
                      </a:r>
                      <a:r>
                        <a:rPr lang="en-IN" sz="1600" dirty="0">
                          <a:effectLst/>
                        </a:rPr>
                        <a:t>changes emphasize growth and life.</a:t>
                      </a:r>
                    </a:p>
                    <a:p>
                      <a:pPr algn="just">
                        <a:lnSpc>
                          <a:spcPts val="1425"/>
                        </a:lnSpc>
                        <a:spcBef>
                          <a:spcPts val="1400"/>
                        </a:spcBef>
                        <a:spcAft>
                          <a:spcPts val="0"/>
                        </a:spcAft>
                      </a:pPr>
                      <a:r>
                        <a:rPr lang="en-IN" sz="1600" dirty="0">
                          <a:effectLst/>
                        </a:rPr>
                        <a:t> </a:t>
                      </a:r>
                      <a:endParaRPr lang="en-IN" sz="1600" b="1" dirty="0">
                        <a:effectLst/>
                        <a:latin typeface="Calibri"/>
                        <a:ea typeface="Calibri"/>
                        <a:cs typeface="Times New Roman"/>
                      </a:endParaRPr>
                    </a:p>
                  </a:txBody>
                  <a:tcPr marL="59516" marR="59516" marT="0" marB="0"/>
                </a:tc>
                <a:tc>
                  <a:txBody>
                    <a:bodyPr/>
                    <a:lstStyle/>
                    <a:p>
                      <a:pPr marL="285750" indent="-285750" algn="just">
                        <a:lnSpc>
                          <a:spcPts val="1425"/>
                        </a:lnSpc>
                        <a:spcAft>
                          <a:spcPts val="0"/>
                        </a:spcAft>
                        <a:buFont typeface="Courier New" panose="02070309020205020404" pitchFamily="49" charset="0"/>
                        <a:buChar char="o"/>
                      </a:pPr>
                      <a:r>
                        <a:rPr lang="en-IN" sz="1600" dirty="0" smtClean="0">
                          <a:effectLst/>
                        </a:rPr>
                        <a:t>Increased </a:t>
                      </a:r>
                      <a:r>
                        <a:rPr lang="en-IN" sz="1600" dirty="0">
                          <a:effectLst/>
                        </a:rPr>
                        <a:t>vulnerability due to many other changes</a:t>
                      </a:r>
                    </a:p>
                    <a:p>
                      <a:pPr marL="285750" indent="-285750" algn="just">
                        <a:lnSpc>
                          <a:spcPts val="1425"/>
                        </a:lnSpc>
                        <a:spcAft>
                          <a:spcPts val="0"/>
                        </a:spcAft>
                        <a:buFont typeface="Courier New" panose="02070309020205020404" pitchFamily="49" charset="0"/>
                        <a:buChar char="o"/>
                      </a:pPr>
                      <a:r>
                        <a:rPr lang="en-IN" sz="1600" dirty="0" smtClean="0">
                          <a:effectLst/>
                        </a:rPr>
                        <a:t>A </a:t>
                      </a:r>
                      <a:r>
                        <a:rPr lang="en-IN" sz="1600" dirty="0">
                          <a:effectLst/>
                        </a:rPr>
                        <a:t>sense of future becomes part of their psychology</a:t>
                      </a:r>
                    </a:p>
                    <a:p>
                      <a:pPr marL="285750" indent="-285750" algn="just">
                        <a:lnSpc>
                          <a:spcPts val="1425"/>
                        </a:lnSpc>
                        <a:spcAft>
                          <a:spcPts val="0"/>
                        </a:spcAft>
                        <a:buFont typeface="Courier New" panose="02070309020205020404" pitchFamily="49" charset="0"/>
                        <a:buChar char="o"/>
                      </a:pPr>
                      <a:r>
                        <a:rPr lang="en-IN" sz="1600" dirty="0">
                          <a:effectLst/>
                        </a:rPr>
                        <a:t> Increased risk taking in effort to reduce anxiety or to defy fate</a:t>
                      </a:r>
                    </a:p>
                    <a:p>
                      <a:pPr marL="285750" indent="-285750" algn="just">
                        <a:lnSpc>
                          <a:spcPts val="1425"/>
                        </a:lnSpc>
                        <a:spcAft>
                          <a:spcPts val="0"/>
                        </a:spcAft>
                        <a:buFont typeface="Courier New" panose="02070309020205020404" pitchFamily="49" charset="0"/>
                        <a:buChar char="o"/>
                      </a:pPr>
                      <a:r>
                        <a:rPr lang="en-IN" sz="1600" dirty="0" smtClean="0">
                          <a:effectLst/>
                        </a:rPr>
                        <a:t>May </a:t>
                      </a:r>
                      <a:r>
                        <a:rPr lang="en-IN" sz="1600" dirty="0">
                          <a:effectLst/>
                        </a:rPr>
                        <a:t>show full range of affect or almost no affect</a:t>
                      </a:r>
                    </a:p>
                    <a:p>
                      <a:pPr marL="285750" indent="-285750" algn="just">
                        <a:lnSpc>
                          <a:spcPts val="1425"/>
                        </a:lnSpc>
                        <a:spcAft>
                          <a:spcPts val="0"/>
                        </a:spcAft>
                        <a:buFont typeface="Courier New" panose="02070309020205020404" pitchFamily="49" charset="0"/>
                        <a:buChar char="o"/>
                      </a:pPr>
                      <a:r>
                        <a:rPr lang="en-IN" sz="1600" dirty="0" smtClean="0">
                          <a:effectLst/>
                        </a:rPr>
                        <a:t>Wants </a:t>
                      </a:r>
                      <a:r>
                        <a:rPr lang="en-IN" sz="1600" dirty="0">
                          <a:effectLst/>
                        </a:rPr>
                        <a:t>to grieve with her/his peers not adults</a:t>
                      </a:r>
                    </a:p>
                    <a:p>
                      <a:pPr marL="285750" indent="-285750" algn="just">
                        <a:lnSpc>
                          <a:spcPts val="1425"/>
                        </a:lnSpc>
                        <a:spcAft>
                          <a:spcPts val="0"/>
                        </a:spcAft>
                        <a:buFont typeface="Courier New" panose="02070309020205020404" pitchFamily="49" charset="0"/>
                        <a:buChar char="o"/>
                      </a:pPr>
                      <a:r>
                        <a:rPr lang="en-IN" sz="1600" dirty="0" smtClean="0">
                          <a:effectLst/>
                        </a:rPr>
                        <a:t>May </a:t>
                      </a:r>
                      <a:r>
                        <a:rPr lang="en-IN" sz="1600" dirty="0">
                          <a:effectLst/>
                        </a:rPr>
                        <a:t>need permission to grieve</a:t>
                      </a:r>
                    </a:p>
                    <a:p>
                      <a:pPr marL="285750" indent="-285750" algn="just">
                        <a:lnSpc>
                          <a:spcPts val="1425"/>
                        </a:lnSpc>
                        <a:spcAft>
                          <a:spcPts val="0"/>
                        </a:spcAft>
                        <a:buFont typeface="Courier New" panose="02070309020205020404" pitchFamily="49" charset="0"/>
                        <a:buChar char="o"/>
                      </a:pPr>
                      <a:r>
                        <a:rPr lang="en-IN" sz="1600" dirty="0" smtClean="0">
                          <a:effectLst/>
                        </a:rPr>
                        <a:t>Suicidal </a:t>
                      </a:r>
                      <a:r>
                        <a:rPr lang="en-IN" sz="1600" dirty="0">
                          <a:effectLst/>
                        </a:rPr>
                        <a:t>thoughts</a:t>
                      </a:r>
                    </a:p>
                    <a:p>
                      <a:pPr marL="285750" indent="-285750" algn="just">
                        <a:lnSpc>
                          <a:spcPts val="1425"/>
                        </a:lnSpc>
                        <a:spcAft>
                          <a:spcPts val="0"/>
                        </a:spcAft>
                        <a:buFont typeface="Courier New" panose="02070309020205020404" pitchFamily="49" charset="0"/>
                        <a:buChar char="o"/>
                      </a:pPr>
                      <a:r>
                        <a:rPr lang="en-IN" sz="1600" dirty="0" smtClean="0">
                          <a:effectLst/>
                        </a:rPr>
                        <a:t>Represses </a:t>
                      </a:r>
                      <a:r>
                        <a:rPr lang="en-IN" sz="1600" dirty="0">
                          <a:effectLst/>
                        </a:rPr>
                        <a:t>sadness, feels anger, depression</a:t>
                      </a:r>
                    </a:p>
                    <a:p>
                      <a:pPr marL="285750" indent="-285750" algn="just">
                        <a:lnSpc>
                          <a:spcPts val="1425"/>
                        </a:lnSpc>
                        <a:spcAft>
                          <a:spcPts val="0"/>
                        </a:spcAft>
                        <a:buFont typeface="Courier New" panose="02070309020205020404" pitchFamily="49" charset="0"/>
                        <a:buChar char="o"/>
                      </a:pPr>
                      <a:r>
                        <a:rPr lang="en-IN" sz="1600" dirty="0" smtClean="0">
                          <a:effectLst/>
                        </a:rPr>
                        <a:t>Escapes</a:t>
                      </a:r>
                      <a:r>
                        <a:rPr lang="en-IN" sz="1600" dirty="0">
                          <a:effectLst/>
                        </a:rPr>
                        <a:t>; uses drugs or alcohol sexually acts out</a:t>
                      </a:r>
                    </a:p>
                    <a:p>
                      <a:pPr marL="285750" indent="-285750" algn="just">
                        <a:lnSpc>
                          <a:spcPts val="1425"/>
                        </a:lnSpc>
                        <a:spcAft>
                          <a:spcPts val="0"/>
                        </a:spcAft>
                        <a:buFont typeface="Courier New" panose="02070309020205020404" pitchFamily="49" charset="0"/>
                        <a:buChar char="o"/>
                      </a:pPr>
                      <a:r>
                        <a:rPr lang="en-IN" sz="1600" dirty="0" smtClean="0">
                          <a:effectLst/>
                        </a:rPr>
                        <a:t>Denial </a:t>
                      </a:r>
                      <a:r>
                        <a:rPr lang="en-IN" sz="1600" dirty="0">
                          <a:effectLst/>
                        </a:rPr>
                        <a:t>- tries not to think about it, doesn't want to talk about it</a:t>
                      </a:r>
                    </a:p>
                    <a:p>
                      <a:pPr marL="285750" indent="-285750" algn="just">
                        <a:lnSpc>
                          <a:spcPts val="1425"/>
                        </a:lnSpc>
                        <a:spcAft>
                          <a:spcPts val="0"/>
                        </a:spcAft>
                        <a:buFont typeface="Courier New" panose="02070309020205020404" pitchFamily="49" charset="0"/>
                        <a:buChar char="o"/>
                      </a:pPr>
                      <a:r>
                        <a:rPr lang="en-IN" sz="1600" dirty="0" smtClean="0">
                          <a:effectLst/>
                        </a:rPr>
                        <a:t>Difficulty </a:t>
                      </a:r>
                      <a:r>
                        <a:rPr lang="en-IN" sz="1600" dirty="0">
                          <a:effectLst/>
                        </a:rPr>
                        <a:t>with long term plans</a:t>
                      </a:r>
                    </a:p>
                    <a:p>
                      <a:pPr marL="285750" indent="-285750" algn="just">
                        <a:lnSpc>
                          <a:spcPts val="1425"/>
                        </a:lnSpc>
                        <a:spcAft>
                          <a:spcPts val="1400"/>
                        </a:spcAft>
                        <a:buFont typeface="Courier New" panose="02070309020205020404" pitchFamily="49" charset="0"/>
                        <a:buChar char="o"/>
                      </a:pPr>
                      <a:r>
                        <a:rPr lang="en-IN" sz="1600" dirty="0" smtClean="0">
                          <a:effectLst/>
                        </a:rPr>
                        <a:t>Somatic symptoms</a:t>
                      </a:r>
                    </a:p>
                    <a:p>
                      <a:pPr marL="285750" indent="-285750" algn="just">
                        <a:lnSpc>
                          <a:spcPts val="1425"/>
                        </a:lnSpc>
                        <a:spcAft>
                          <a:spcPts val="1400"/>
                        </a:spcAft>
                        <a:buFont typeface="Courier New" panose="02070309020205020404" pitchFamily="49" charset="0"/>
                        <a:buChar char="o"/>
                      </a:pPr>
                      <a:r>
                        <a:rPr lang="en-IN" sz="1600" dirty="0" smtClean="0">
                          <a:effectLst/>
                        </a:rPr>
                        <a:t>Questions </a:t>
                      </a:r>
                      <a:r>
                        <a:rPr lang="en-IN" sz="1600" dirty="0">
                          <a:effectLst/>
                        </a:rPr>
                        <a:t>religious/spiritual be????</a:t>
                      </a:r>
                      <a:endParaRPr lang="en-IN" sz="1600" b="1" dirty="0">
                        <a:effectLst/>
                        <a:latin typeface="Calibri"/>
                        <a:ea typeface="Calibri"/>
                        <a:cs typeface="Times New Roman"/>
                      </a:endParaRPr>
                    </a:p>
                  </a:txBody>
                  <a:tcPr marL="59516" marR="59516" marT="0" marB="0"/>
                </a:tc>
              </a:tr>
            </a:tbl>
          </a:graphicData>
        </a:graphic>
      </p:graphicFrame>
      <p:sp>
        <p:nvSpPr>
          <p:cNvPr id="5" name="Slide Number Placeholder 4"/>
          <p:cNvSpPr>
            <a:spLocks noGrp="1"/>
          </p:cNvSpPr>
          <p:nvPr>
            <p:ph type="sldNum" sz="quarter" idx="12"/>
          </p:nvPr>
        </p:nvSpPr>
        <p:spPr/>
        <p:txBody>
          <a:bodyPr/>
          <a:lstStyle/>
          <a:p>
            <a:fld id="{355124D6-B63E-43F8-800B-A49973767DB3}" type="slidenum">
              <a:rPr lang="en-IN" smtClean="0"/>
              <a:pPr/>
              <a:t>25</a:t>
            </a:fld>
            <a:endParaRPr lang="en-IN"/>
          </a:p>
        </p:txBody>
      </p:sp>
    </p:spTree>
    <p:extLst>
      <p:ext uri="{BB962C8B-B14F-4D97-AF65-F5344CB8AC3E}">
        <p14:creationId xmlns:p14="http://schemas.microsoft.com/office/powerpoint/2010/main" val="1017489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IN" sz="3200" b="1" dirty="0" smtClean="0"/>
              <a:t>Understanding the Impact of Loss &amp; Grief on Children: What to Assess</a:t>
            </a:r>
            <a:endParaRPr lang="en-IN" sz="3200" b="1" dirty="0"/>
          </a:p>
        </p:txBody>
      </p:sp>
      <p:sp>
        <p:nvSpPr>
          <p:cNvPr id="3" name="Content Placeholder 2"/>
          <p:cNvSpPr>
            <a:spLocks noGrp="1"/>
          </p:cNvSpPr>
          <p:nvPr>
            <p:ph idx="1"/>
          </p:nvPr>
        </p:nvSpPr>
        <p:spPr>
          <a:xfrm>
            <a:off x="0" y="1142984"/>
            <a:ext cx="9144000" cy="5715016"/>
          </a:xfrm>
        </p:spPr>
        <p:txBody>
          <a:bodyPr>
            <a:noAutofit/>
          </a:bodyPr>
          <a:lstStyle/>
          <a:p>
            <a:r>
              <a:rPr lang="en-US" sz="2200" dirty="0" smtClean="0"/>
              <a:t>Child’s emotional, social, cognitive functioning before and after the death </a:t>
            </a:r>
            <a:endParaRPr lang="en-IN" sz="2200" b="1" dirty="0" smtClean="0"/>
          </a:p>
          <a:p>
            <a:pPr lvl="0"/>
            <a:r>
              <a:rPr lang="en-US" sz="2200" dirty="0" smtClean="0"/>
              <a:t>Child’s relationship with the deceased </a:t>
            </a:r>
            <a:endParaRPr lang="en-IN" sz="2200" b="1" dirty="0" smtClean="0"/>
          </a:p>
          <a:p>
            <a:pPr lvl="0"/>
            <a:r>
              <a:rPr lang="en-US" sz="2200" dirty="0" smtClean="0"/>
              <a:t>Circumstances of the death, i.e. anticipated/sudden/ violent</a:t>
            </a:r>
            <a:endParaRPr lang="en-IN" sz="2200" b="1" dirty="0" smtClean="0"/>
          </a:p>
          <a:p>
            <a:pPr lvl="0"/>
            <a:r>
              <a:rPr lang="en-US" sz="2200" dirty="0" smtClean="0"/>
              <a:t>Child’s contact with the deceased, and involvement in mourning rituals </a:t>
            </a:r>
            <a:endParaRPr lang="en-IN" sz="2200" b="1" dirty="0" smtClean="0"/>
          </a:p>
          <a:p>
            <a:pPr lvl="0"/>
            <a:r>
              <a:rPr lang="en-US" sz="2200" dirty="0" smtClean="0"/>
              <a:t>Child’s expression of “goodbye” </a:t>
            </a:r>
            <a:endParaRPr lang="en-IN" sz="2200" b="1" dirty="0" smtClean="0"/>
          </a:p>
          <a:p>
            <a:pPr lvl="0"/>
            <a:r>
              <a:rPr lang="en-US" sz="2200" dirty="0" smtClean="0"/>
              <a:t>Child’s grief reactions / Traumatic grief </a:t>
            </a:r>
            <a:endParaRPr lang="en-IN" sz="2200" b="1" dirty="0" smtClean="0"/>
          </a:p>
          <a:p>
            <a:pPr lvl="0"/>
            <a:r>
              <a:rPr lang="en-US" sz="2200" dirty="0" smtClean="0"/>
              <a:t>Child’s relationships with family, peers, community </a:t>
            </a:r>
            <a:endParaRPr lang="en-IN" sz="2200" b="1" dirty="0" smtClean="0"/>
          </a:p>
          <a:p>
            <a:pPr lvl="0"/>
            <a:r>
              <a:rPr lang="en-US" sz="2200" dirty="0" smtClean="0"/>
              <a:t>Cultural and family beliefs and traditions regarding death and mourning </a:t>
            </a:r>
            <a:endParaRPr lang="en-IN" sz="2200" b="1" dirty="0" smtClean="0"/>
          </a:p>
          <a:p>
            <a:pPr lvl="0"/>
            <a:r>
              <a:rPr lang="en-US" sz="2200" dirty="0" smtClean="0"/>
              <a:t>Family’s grief reactions and ability to communicate openly about the death </a:t>
            </a:r>
            <a:endParaRPr lang="en-IN" sz="2200" b="1" dirty="0" smtClean="0"/>
          </a:p>
          <a:p>
            <a:pPr lvl="0"/>
            <a:r>
              <a:rPr lang="en-US" sz="2200" dirty="0" smtClean="0"/>
              <a:t>The parents’ strengths and vulnerabilities in caring for the child </a:t>
            </a:r>
            <a:endParaRPr lang="en-IN" sz="2200" b="1" dirty="0" smtClean="0"/>
          </a:p>
          <a:p>
            <a:pPr lvl="0"/>
            <a:r>
              <a:rPr lang="en-US" sz="2200" dirty="0" smtClean="0"/>
              <a:t>Other major stresses in the child’s life </a:t>
            </a:r>
            <a:endParaRPr lang="en-IN" sz="2200" b="1" dirty="0" smtClean="0"/>
          </a:p>
          <a:p>
            <a:pPr lvl="0"/>
            <a:r>
              <a:rPr lang="en-IN" sz="2200" dirty="0" smtClean="0"/>
              <a:t>Child’s understanding of loss/ death (what has the child been told? What does the child know?)</a:t>
            </a:r>
          </a:p>
          <a:p>
            <a:endParaRPr lang="en-IN" sz="22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fontScale="90000"/>
          </a:bodyPr>
          <a:lstStyle/>
          <a:p>
            <a:r>
              <a:rPr lang="en-IN" dirty="0" smtClean="0"/>
              <a:t>Activity (</a:t>
            </a:r>
            <a:r>
              <a:rPr lang="en-IN" dirty="0" err="1" smtClean="0"/>
              <a:t>i</a:t>
            </a:r>
            <a:r>
              <a:rPr lang="en-IN" dirty="0" smtClean="0"/>
              <a:t>): Explaining Death to Young Children</a:t>
            </a:r>
            <a:endParaRPr lang="en-IN" dirty="0"/>
          </a:p>
        </p:txBody>
      </p:sp>
      <p:sp>
        <p:nvSpPr>
          <p:cNvPr id="3" name="Content Placeholder 2"/>
          <p:cNvSpPr>
            <a:spLocks noGrp="1"/>
          </p:cNvSpPr>
          <p:nvPr>
            <p:ph idx="1"/>
          </p:nvPr>
        </p:nvSpPr>
        <p:spPr>
          <a:xfrm>
            <a:off x="214282" y="1428736"/>
            <a:ext cx="8472518" cy="5214974"/>
          </a:xfrm>
        </p:spPr>
        <p:txBody>
          <a:bodyPr/>
          <a:lstStyle/>
          <a:p>
            <a:pPr marL="514350" indent="-514350">
              <a:buAutoNum type="arabicPeriod"/>
            </a:pPr>
            <a:r>
              <a:rPr lang="en-IN" dirty="0" smtClean="0"/>
              <a:t>Refer to Case 1 and Case 2.</a:t>
            </a:r>
          </a:p>
          <a:p>
            <a:pPr marL="514350" indent="-514350">
              <a:buAutoNum type="arabicPeriod"/>
            </a:pPr>
            <a:r>
              <a:rPr lang="en-IN" dirty="0" smtClean="0"/>
              <a:t>Be the child’s inner voice:</a:t>
            </a:r>
          </a:p>
          <a:p>
            <a:pPr marL="514350" indent="-514350"/>
            <a:r>
              <a:rPr lang="en-IN" dirty="0" smtClean="0"/>
              <a:t>List various types of questions that a child would ask about death.</a:t>
            </a:r>
            <a:endParaRPr lang="en-IN" dirty="0"/>
          </a:p>
          <a:p>
            <a:pPr marL="514350" indent="-514350">
              <a:buNone/>
            </a:pPr>
            <a:r>
              <a:rPr lang="en-IN" dirty="0" smtClean="0"/>
              <a:t>2. Now, respond to those questions (as a counsellor).</a:t>
            </a: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Activity (ii): Responding to an Adolescent on Issues of Death/ Loss</a:t>
            </a:r>
            <a:endParaRPr lang="en-IN" dirty="0"/>
          </a:p>
        </p:txBody>
      </p:sp>
      <p:sp>
        <p:nvSpPr>
          <p:cNvPr id="3" name="Content Placeholder 2"/>
          <p:cNvSpPr>
            <a:spLocks noGrp="1"/>
          </p:cNvSpPr>
          <p:nvPr>
            <p:ph idx="1"/>
          </p:nvPr>
        </p:nvSpPr>
        <p:spPr/>
        <p:txBody>
          <a:bodyPr/>
          <a:lstStyle/>
          <a:p>
            <a:pPr marL="514350" indent="-514350">
              <a:buAutoNum type="arabicPeriod"/>
            </a:pPr>
            <a:r>
              <a:rPr lang="en-IN" dirty="0" smtClean="0"/>
              <a:t>Refer to Case 5 and Case 6.</a:t>
            </a:r>
          </a:p>
          <a:p>
            <a:pPr marL="514350" indent="-514350">
              <a:buAutoNum type="arabicPeriod"/>
            </a:pPr>
            <a:r>
              <a:rPr lang="en-IN" dirty="0" smtClean="0"/>
              <a:t>Be the adolescent’s inner voice:</a:t>
            </a:r>
          </a:p>
          <a:p>
            <a:r>
              <a:rPr lang="en-IN" dirty="0" smtClean="0"/>
              <a:t>List various types of questions/ thoughts/ feelings that an adolescent would have about the death/ loss of loved one.</a:t>
            </a:r>
          </a:p>
          <a:p>
            <a:pPr>
              <a:buNone/>
            </a:pPr>
            <a:r>
              <a:rPr lang="en-IN" dirty="0" smtClean="0"/>
              <a:t>2. Now, respond to those questions/ thoughts/ feelings(as a counsellor).</a:t>
            </a:r>
          </a:p>
          <a:p>
            <a:pPr>
              <a:buNone/>
            </a:pP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Areas of Focus for Long Term/Healing Interventions</a:t>
            </a:r>
            <a:endParaRPr lang="en-IN" dirty="0"/>
          </a:p>
        </p:txBody>
      </p:sp>
      <p:sp>
        <p:nvSpPr>
          <p:cNvPr id="3" name="Content Placeholder 2"/>
          <p:cNvSpPr>
            <a:spLocks noGrp="1"/>
          </p:cNvSpPr>
          <p:nvPr>
            <p:ph idx="1"/>
          </p:nvPr>
        </p:nvSpPr>
        <p:spPr/>
        <p:txBody>
          <a:bodyPr/>
          <a:lstStyle/>
          <a:p>
            <a:pPr>
              <a:buNone/>
            </a:pPr>
            <a:r>
              <a:rPr lang="en-IN" dirty="0" smtClean="0"/>
              <a:t>Memory Work…</a:t>
            </a:r>
          </a:p>
          <a:p>
            <a:r>
              <a:rPr lang="en-IN" dirty="0" smtClean="0"/>
              <a:t>Allowing for grieving processes to occur/ loss and grief to be expressed.</a:t>
            </a:r>
          </a:p>
          <a:p>
            <a:r>
              <a:rPr lang="en-IN" dirty="0" smtClean="0"/>
              <a:t>Converting negative memories to positive ones.</a:t>
            </a:r>
          </a:p>
          <a:p>
            <a:r>
              <a:rPr lang="en-IN" dirty="0" smtClean="0"/>
              <a:t>Keeping alive memories of loved ones…using them to provide strength and move forward.</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857232"/>
          </a:xfrm>
        </p:spPr>
        <p:txBody>
          <a:bodyPr/>
          <a:lstStyle/>
          <a:p>
            <a:r>
              <a:rPr lang="en-IN" b="1" dirty="0" smtClean="0"/>
              <a:t>Our Learning Methods</a:t>
            </a:r>
            <a:endParaRPr lang="en-IN" b="1" dirty="0"/>
          </a:p>
        </p:txBody>
      </p:sp>
      <p:sp>
        <p:nvSpPr>
          <p:cNvPr id="3" name="Content Placeholder 2"/>
          <p:cNvSpPr>
            <a:spLocks noGrp="1"/>
          </p:cNvSpPr>
          <p:nvPr>
            <p:ph sz="quarter" idx="1"/>
          </p:nvPr>
        </p:nvSpPr>
        <p:spPr>
          <a:xfrm>
            <a:off x="0" y="1357298"/>
            <a:ext cx="8786842" cy="4662502"/>
          </a:xfrm>
        </p:spPr>
        <p:txBody>
          <a:bodyPr/>
          <a:lstStyle/>
          <a:p>
            <a:r>
              <a:rPr lang="en-IN" dirty="0" smtClean="0"/>
              <a:t>Slides/ materials</a:t>
            </a:r>
          </a:p>
          <a:p>
            <a:r>
              <a:rPr lang="en-IN" dirty="0" smtClean="0"/>
              <a:t>Do-and-learn (skills)</a:t>
            </a:r>
          </a:p>
          <a:p>
            <a:r>
              <a:rPr lang="en-IN" dirty="0" smtClean="0"/>
              <a:t>Role Plays</a:t>
            </a:r>
          </a:p>
          <a:p>
            <a:r>
              <a:rPr lang="en-IN" dirty="0" smtClean="0"/>
              <a:t>Case-Studies/ Examples</a:t>
            </a:r>
          </a:p>
          <a:p>
            <a:r>
              <a:rPr lang="en-IN" dirty="0" smtClean="0"/>
              <a:t>Participatory Group Activities </a:t>
            </a:r>
          </a:p>
          <a:p>
            <a:pPr marL="0" indent="0">
              <a:buNone/>
            </a:pPr>
            <a:r>
              <a:rPr lang="en-IN" dirty="0" smtClean="0"/>
              <a:t>And Discussion</a:t>
            </a:r>
          </a:p>
        </p:txBody>
      </p:sp>
      <p:sp>
        <p:nvSpPr>
          <p:cNvPr id="5" name="Slide Number Placeholder 4"/>
          <p:cNvSpPr>
            <a:spLocks noGrp="1"/>
          </p:cNvSpPr>
          <p:nvPr>
            <p:ph type="sldNum" sz="quarter" idx="12"/>
          </p:nvPr>
        </p:nvSpPr>
        <p:spPr/>
        <p:txBody>
          <a:bodyPr/>
          <a:lstStyle/>
          <a:p>
            <a:fld id="{F42C4A4B-6EFE-42E2-BAF9-5D545D2F71FF}" type="slidenum">
              <a:rPr lang="en-IN" smtClean="0"/>
              <a:pPr/>
              <a:t>3</a:t>
            </a:fld>
            <a:endParaRPr lang="en-IN"/>
          </a:p>
        </p:txBody>
      </p:sp>
    </p:spTree>
    <p:extLst>
      <p:ext uri="{BB962C8B-B14F-4D97-AF65-F5344CB8AC3E}">
        <p14:creationId xmlns:p14="http://schemas.microsoft.com/office/powerpoint/2010/main" val="4047459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Let’s Try it Out…</a:t>
            </a:r>
            <a:endParaRPr lang="en-IN" dirty="0"/>
          </a:p>
        </p:txBody>
      </p:sp>
      <p:sp>
        <p:nvSpPr>
          <p:cNvPr id="3" name="Content Placeholder 2"/>
          <p:cNvSpPr>
            <a:spLocks noGrp="1"/>
          </p:cNvSpPr>
          <p:nvPr>
            <p:ph idx="1"/>
          </p:nvPr>
        </p:nvSpPr>
        <p:spPr>
          <a:xfrm>
            <a:off x="285720" y="1600200"/>
            <a:ext cx="8401080" cy="4972072"/>
          </a:xfrm>
        </p:spPr>
        <p:txBody>
          <a:bodyPr>
            <a:normAutofit/>
          </a:bodyPr>
          <a:lstStyle/>
          <a:p>
            <a:pPr marL="514350" indent="-514350">
              <a:buAutoNum type="arabicPeriod"/>
            </a:pPr>
            <a:r>
              <a:rPr lang="en-IN" dirty="0" smtClean="0"/>
              <a:t>Expressing your loss and grief:</a:t>
            </a:r>
          </a:p>
          <a:p>
            <a:r>
              <a:rPr lang="en-IN" dirty="0"/>
              <a:t>Think of someone you loved and lost.</a:t>
            </a:r>
            <a:endParaRPr lang="en-IN" dirty="0" smtClean="0"/>
          </a:p>
          <a:p>
            <a:r>
              <a:rPr lang="en-IN" dirty="0"/>
              <a:t>Draw </a:t>
            </a:r>
            <a:r>
              <a:rPr lang="en-IN" dirty="0" smtClean="0"/>
              <a:t>the event…who </a:t>
            </a:r>
            <a:r>
              <a:rPr lang="en-IN" dirty="0"/>
              <a:t>it was/ what happened/ how it happened…how you felt/ what other people felt or said</a:t>
            </a:r>
            <a:r>
              <a:rPr lang="en-IN" dirty="0" smtClean="0"/>
              <a:t>…</a:t>
            </a:r>
          </a:p>
          <a:p>
            <a:r>
              <a:rPr lang="en-IN" dirty="0" smtClean="0"/>
              <a:t>Now, tell (the other person) about it.</a:t>
            </a:r>
          </a:p>
          <a:p>
            <a:endParaRPr lang="en-IN"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457200" lvl="1" indent="0">
              <a:buNone/>
            </a:pPr>
            <a:r>
              <a:rPr lang="en-IN" dirty="0"/>
              <a:t>2</a:t>
            </a:r>
            <a:r>
              <a:rPr lang="en-IN" dirty="0" smtClean="0"/>
              <a:t>. </a:t>
            </a:r>
            <a:r>
              <a:rPr lang="en-IN" dirty="0" smtClean="0"/>
              <a:t>When there was no time to say good-bye…</a:t>
            </a:r>
          </a:p>
          <a:p>
            <a:pPr lvl="1">
              <a:buFont typeface="Arial" panose="020B0604020202020204" pitchFamily="34" charset="0"/>
              <a:buChar char="•"/>
            </a:pPr>
            <a:r>
              <a:rPr lang="en-IN" dirty="0" smtClean="0"/>
              <a:t>Sometimes </a:t>
            </a:r>
            <a:r>
              <a:rPr lang="en-IN" dirty="0"/>
              <a:t>there is no opportunity to express the deep grief we feel/ felt…there was no time to say good-bye…let us now make time to do so:</a:t>
            </a:r>
          </a:p>
          <a:p>
            <a:pPr lvl="1"/>
            <a:r>
              <a:rPr lang="en-IN" dirty="0"/>
              <a:t>Letter-writing/ picture drawing/using a telephone game…what would you tell your mother/father one about how you feel?</a:t>
            </a:r>
          </a:p>
          <a:p>
            <a:pPr lvl="1"/>
            <a:r>
              <a:rPr lang="en-IN" dirty="0"/>
              <a:t>Was there something you’d like to have said before they died?</a:t>
            </a:r>
          </a:p>
          <a:p>
            <a:endParaRPr lang="en-IN" dirty="0"/>
          </a:p>
        </p:txBody>
      </p:sp>
    </p:spTree>
    <p:extLst>
      <p:ext uri="{BB962C8B-B14F-4D97-AF65-F5344CB8AC3E}">
        <p14:creationId xmlns:p14="http://schemas.microsoft.com/office/powerpoint/2010/main" val="38920267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643998" cy="6357982"/>
          </a:xfrm>
        </p:spPr>
        <p:txBody>
          <a:bodyPr>
            <a:normAutofit fontScale="92500" lnSpcReduction="20000"/>
          </a:bodyPr>
          <a:lstStyle/>
          <a:p>
            <a:pPr marL="0" indent="0">
              <a:buNone/>
            </a:pPr>
            <a:r>
              <a:rPr lang="en-IN" dirty="0"/>
              <a:t>3</a:t>
            </a:r>
            <a:r>
              <a:rPr lang="en-IN" dirty="0" smtClean="0"/>
              <a:t>. </a:t>
            </a:r>
            <a:r>
              <a:rPr lang="en-IN" dirty="0" smtClean="0"/>
              <a:t>Remembering the special person:</a:t>
            </a:r>
          </a:p>
          <a:p>
            <a:pPr lvl="1" algn="just">
              <a:buFont typeface="Arial" panose="020B0604020202020204" pitchFamily="34" charset="0"/>
              <a:buChar char="•"/>
            </a:pPr>
            <a:r>
              <a:rPr lang="en-IN" dirty="0" smtClean="0"/>
              <a:t>Light a candle/ ‘</a:t>
            </a:r>
            <a:r>
              <a:rPr lang="en-IN" dirty="0" err="1" smtClean="0"/>
              <a:t>diya</a:t>
            </a:r>
            <a:r>
              <a:rPr lang="en-IN" dirty="0" smtClean="0"/>
              <a:t>’…spend a few moments thinking of this person and all the ways in which he/she was special to you.</a:t>
            </a:r>
          </a:p>
          <a:p>
            <a:pPr lvl="1" algn="just">
              <a:buFont typeface="Arial" panose="020B0604020202020204" pitchFamily="34" charset="0"/>
              <a:buChar char="•"/>
            </a:pPr>
            <a:r>
              <a:rPr lang="en-IN" dirty="0" smtClean="0"/>
              <a:t>Draw a picture or bring a photograph of the special person…what was she like? What were some of the qualities about her that you loved most? What things did you do together? What is one very happy memory you have of her</a:t>
            </a:r>
            <a:r>
              <a:rPr lang="en-IN" dirty="0" smtClean="0"/>
              <a:t>?</a:t>
            </a:r>
          </a:p>
          <a:p>
            <a:pPr lvl="1" algn="just">
              <a:buFont typeface="Arial" panose="020B0604020202020204" pitchFamily="34" charset="0"/>
              <a:buChar char="•"/>
            </a:pPr>
            <a:r>
              <a:rPr lang="en-IN" dirty="0" smtClean="0"/>
              <a:t>What were this person’s dreams/aspirations for you? What are some things he/ she said that inspired/ </a:t>
            </a:r>
            <a:r>
              <a:rPr lang="en-IN" smtClean="0"/>
              <a:t>encouraged you?</a:t>
            </a:r>
            <a:endParaRPr lang="en-IN" dirty="0" smtClean="0"/>
          </a:p>
          <a:p>
            <a:pPr lvl="1" algn="just">
              <a:buFont typeface="Arial" panose="020B0604020202020204" pitchFamily="34" charset="0"/>
              <a:buChar char="•"/>
            </a:pPr>
            <a:r>
              <a:rPr lang="en-IN" dirty="0" smtClean="0"/>
              <a:t>How would you like to use the memory of this special person…to be sad and depressed or to think about her and remember the good times/ fun things you did together? </a:t>
            </a:r>
          </a:p>
          <a:p>
            <a:pPr lvl="1" algn="just">
              <a:buFont typeface="Arial" panose="020B0604020202020204" pitchFamily="34" charset="0"/>
              <a:buChar char="•"/>
            </a:pPr>
            <a:r>
              <a:rPr lang="en-IN" dirty="0" smtClean="0"/>
              <a:t>Where would you like to keep this picture/photograph? What will you think each time you see it?</a:t>
            </a: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Last Thoughts on Loss &amp; Grief</a:t>
            </a:r>
            <a:endParaRPr lang="en-IN" dirty="0"/>
          </a:p>
        </p:txBody>
      </p:sp>
      <p:sp>
        <p:nvSpPr>
          <p:cNvPr id="3" name="Content Placeholder 2"/>
          <p:cNvSpPr>
            <a:spLocks noGrp="1"/>
          </p:cNvSpPr>
          <p:nvPr>
            <p:ph idx="1"/>
          </p:nvPr>
        </p:nvSpPr>
        <p:spPr>
          <a:xfrm>
            <a:off x="357158" y="1285860"/>
            <a:ext cx="8329642" cy="5214974"/>
          </a:xfrm>
        </p:spPr>
        <p:txBody>
          <a:bodyPr>
            <a:normAutofit fontScale="85000" lnSpcReduction="10000"/>
          </a:bodyPr>
          <a:lstStyle/>
          <a:p>
            <a:r>
              <a:rPr lang="en-IN" dirty="0" smtClean="0"/>
              <a:t>Working with Silences…</a:t>
            </a:r>
          </a:p>
          <a:p>
            <a:r>
              <a:rPr lang="en-IN" dirty="0" smtClean="0"/>
              <a:t>Is it alright for the therapist to cry along with the child?</a:t>
            </a:r>
          </a:p>
          <a:p>
            <a:r>
              <a:rPr lang="en-IN" dirty="0" smtClean="0"/>
              <a:t>When the child has been told an untruth to hide information about death…</a:t>
            </a:r>
          </a:p>
          <a:p>
            <a:r>
              <a:rPr lang="en-IN" dirty="0" smtClean="0"/>
              <a:t>Can the child be encouraged to keep an object as a memory of her loved one?</a:t>
            </a:r>
          </a:p>
          <a:p>
            <a:r>
              <a:rPr lang="en-IN" dirty="0" smtClean="0"/>
              <a:t>Is it wrong to offer explanations about death in term of religious and non-religious beliefs? Are beliefs akin to lies? </a:t>
            </a:r>
          </a:p>
          <a:p>
            <a:r>
              <a:rPr lang="en-IN" dirty="0" smtClean="0"/>
              <a:t>Is it ok to say ‘forget about all that happened in the past…you are here now, you need to do well and plan for the future’?</a:t>
            </a:r>
          </a:p>
          <a:p>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Film Screening</a:t>
            </a:r>
            <a:endParaRPr lang="en-IN" dirty="0"/>
          </a:p>
        </p:txBody>
      </p:sp>
      <p:sp>
        <p:nvSpPr>
          <p:cNvPr id="3" name="Content Placeholder 2"/>
          <p:cNvSpPr>
            <a:spLocks noGrp="1"/>
          </p:cNvSpPr>
          <p:nvPr>
            <p:ph idx="1"/>
          </p:nvPr>
        </p:nvSpPr>
        <p:spPr/>
        <p:txBody>
          <a:bodyPr/>
          <a:lstStyle/>
          <a:p>
            <a:r>
              <a:rPr lang="en-IN" dirty="0" err="1" smtClean="0"/>
              <a:t>Stanely</a:t>
            </a:r>
            <a:r>
              <a:rPr lang="en-IN" dirty="0" smtClean="0"/>
              <a:t> Ka </a:t>
            </a:r>
            <a:r>
              <a:rPr lang="en-IN" dirty="0" err="1" smtClean="0"/>
              <a:t>Dubba</a:t>
            </a:r>
            <a:endParaRPr lang="en-IN" dirty="0"/>
          </a:p>
        </p:txBody>
      </p:sp>
    </p:spTree>
    <p:extLst>
      <p:ext uri="{BB962C8B-B14F-4D97-AF65-F5344CB8AC3E}">
        <p14:creationId xmlns:p14="http://schemas.microsoft.com/office/powerpoint/2010/main" val="41348951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9916"/>
          </a:xfrm>
        </p:spPr>
        <p:txBody>
          <a:bodyPr>
            <a:normAutofit/>
          </a:bodyPr>
          <a:lstStyle/>
          <a:p>
            <a:r>
              <a:rPr lang="en-IN" b="1" dirty="0"/>
              <a:t>Trauma </a:t>
            </a:r>
            <a:r>
              <a:rPr lang="en-IN" b="1" dirty="0" smtClean="0"/>
              <a:t>(C): </a:t>
            </a:r>
            <a:r>
              <a:rPr lang="en-IN" b="1" dirty="0"/>
              <a:t/>
            </a:r>
            <a:br>
              <a:rPr lang="en-IN" b="1" dirty="0"/>
            </a:br>
            <a:r>
              <a:rPr lang="en-IN" b="1" dirty="0"/>
              <a:t>Responding to </a:t>
            </a:r>
            <a:r>
              <a:rPr lang="en-IN" b="1" dirty="0" smtClean="0"/>
              <a:t>Child Sexual Abuse</a:t>
            </a:r>
            <a:endParaRPr lang="en-IN" b="1" dirty="0"/>
          </a:p>
        </p:txBody>
      </p:sp>
      <p:pic>
        <p:nvPicPr>
          <p:cNvPr id="4" name="Picture 2"/>
          <p:cNvPicPr>
            <a:picLocks noGrp="1" noChangeAspect="1" noChangeArrowheads="1"/>
          </p:cNvPicPr>
          <p:nvPr>
            <p:ph idx="1"/>
          </p:nvPr>
        </p:nvPicPr>
        <p:blipFill>
          <a:blip r:embed="rId2"/>
          <a:srcRect/>
          <a:stretch>
            <a:fillRect/>
          </a:stretch>
        </p:blipFill>
        <p:spPr bwMode="auto">
          <a:xfrm>
            <a:off x="2150400" y="3071810"/>
            <a:ext cx="6993600" cy="37861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850106"/>
          </a:xfrm>
        </p:spPr>
        <p:txBody>
          <a:bodyPr/>
          <a:lstStyle/>
          <a:p>
            <a:r>
              <a:rPr lang="en-IN" b="1" dirty="0" smtClean="0"/>
              <a:t>What is CSA?</a:t>
            </a:r>
            <a:endParaRPr lang="en-IN" b="1" dirty="0"/>
          </a:p>
        </p:txBody>
      </p:sp>
      <p:sp>
        <p:nvSpPr>
          <p:cNvPr id="3" name="Content Placeholder 2"/>
          <p:cNvSpPr>
            <a:spLocks noGrp="1"/>
          </p:cNvSpPr>
          <p:nvPr>
            <p:ph idx="1"/>
          </p:nvPr>
        </p:nvSpPr>
        <p:spPr>
          <a:xfrm>
            <a:off x="323528" y="980728"/>
            <a:ext cx="8363272" cy="5544616"/>
          </a:xfrm>
        </p:spPr>
        <p:txBody>
          <a:bodyPr>
            <a:normAutofit fontScale="92500" lnSpcReduction="10000"/>
          </a:bodyPr>
          <a:lstStyle/>
          <a:p>
            <a:r>
              <a:rPr lang="en-IN" dirty="0"/>
              <a:t>an interaction between a child and an adult where the child </a:t>
            </a:r>
            <a:r>
              <a:rPr lang="en-IN" dirty="0" smtClean="0"/>
              <a:t>Is </a:t>
            </a:r>
            <a:r>
              <a:rPr lang="en-IN" dirty="0"/>
              <a:t>used for sexual stimulation. </a:t>
            </a:r>
            <a:endParaRPr lang="en-IN" dirty="0" smtClean="0"/>
          </a:p>
          <a:p>
            <a:r>
              <a:rPr lang="en-IN" dirty="0"/>
              <a:t>exploration of sexuality between a minor, traditionally understood as below 18 years of age, could be exploitative if the age difference between them is more than 5 years</a:t>
            </a:r>
            <a:r>
              <a:rPr lang="en-IN" dirty="0" smtClean="0"/>
              <a:t>.</a:t>
            </a:r>
          </a:p>
          <a:p>
            <a:r>
              <a:rPr lang="en-IN" dirty="0"/>
              <a:t>not restricted to </a:t>
            </a:r>
            <a:r>
              <a:rPr lang="en-IN" dirty="0" smtClean="0"/>
              <a:t>rape/penetrative </a:t>
            </a:r>
            <a:r>
              <a:rPr lang="en-IN" dirty="0"/>
              <a:t>genital </a:t>
            </a:r>
            <a:r>
              <a:rPr lang="en-IN" dirty="0" smtClean="0"/>
              <a:t>contact.</a:t>
            </a:r>
          </a:p>
          <a:p>
            <a:r>
              <a:rPr lang="en-US" dirty="0"/>
              <a:t>digital handling of the child’s </a:t>
            </a:r>
            <a:r>
              <a:rPr lang="en-US" dirty="0" smtClean="0"/>
              <a:t>genitalia.</a:t>
            </a:r>
            <a:endParaRPr lang="en-IN" dirty="0" smtClean="0"/>
          </a:p>
          <a:p>
            <a:r>
              <a:rPr lang="en-IN" dirty="0"/>
              <a:t>non-genital forms of sexual </a:t>
            </a:r>
            <a:r>
              <a:rPr lang="en-IN" dirty="0" smtClean="0"/>
              <a:t>touching.</a:t>
            </a:r>
          </a:p>
          <a:p>
            <a:r>
              <a:rPr lang="en-US" dirty="0"/>
              <a:t>non-contact forms of abuse for the pleasure of the perpetrator such as exposing the child to pornography or taking nude pictures of the </a:t>
            </a:r>
            <a:r>
              <a:rPr lang="en-US" dirty="0" smtClean="0"/>
              <a:t>child. </a:t>
            </a:r>
            <a:endParaRPr lang="en-IN" dirty="0" smtClean="0"/>
          </a:p>
          <a:p>
            <a:endParaRPr lang="en-IN" dirty="0"/>
          </a:p>
        </p:txBody>
      </p:sp>
    </p:spTree>
    <p:extLst>
      <p:ext uri="{BB962C8B-B14F-4D97-AF65-F5344CB8AC3E}">
        <p14:creationId xmlns:p14="http://schemas.microsoft.com/office/powerpoint/2010/main" val="2905322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08720"/>
          </a:xfrm>
        </p:spPr>
        <p:txBody>
          <a:bodyPr/>
          <a:lstStyle/>
          <a:p>
            <a:r>
              <a:rPr lang="en-IN" b="1" dirty="0" smtClean="0"/>
              <a:t>Perpetrators of CSA</a:t>
            </a:r>
            <a:endParaRPr lang="en-IN" b="1" dirty="0"/>
          </a:p>
        </p:txBody>
      </p:sp>
      <p:sp>
        <p:nvSpPr>
          <p:cNvPr id="3" name="Content Placeholder 2"/>
          <p:cNvSpPr>
            <a:spLocks noGrp="1"/>
          </p:cNvSpPr>
          <p:nvPr>
            <p:ph idx="1"/>
          </p:nvPr>
        </p:nvSpPr>
        <p:spPr>
          <a:xfrm>
            <a:off x="179512" y="1052736"/>
            <a:ext cx="8784976" cy="5616624"/>
          </a:xfrm>
        </p:spPr>
        <p:txBody>
          <a:bodyPr>
            <a:normAutofit fontScale="92500" lnSpcReduction="10000"/>
          </a:bodyPr>
          <a:lstStyle/>
          <a:p>
            <a:pPr marL="0" indent="0">
              <a:buNone/>
            </a:pPr>
            <a:r>
              <a:rPr lang="en-US" b="1" dirty="0" smtClean="0"/>
              <a:t>Agree or disagree?</a:t>
            </a:r>
          </a:p>
          <a:p>
            <a:pPr marL="0" indent="0">
              <a:buNone/>
            </a:pPr>
            <a:r>
              <a:rPr lang="en-US" dirty="0" smtClean="0"/>
              <a:t>Perpetrators are those who…</a:t>
            </a:r>
          </a:p>
          <a:p>
            <a:r>
              <a:rPr lang="en-US" dirty="0" smtClean="0"/>
              <a:t>Suffered </a:t>
            </a:r>
            <a:r>
              <a:rPr lang="en-US" dirty="0"/>
              <a:t>physical/ sexual abuse themselves as </a:t>
            </a:r>
            <a:r>
              <a:rPr lang="en-US" dirty="0" smtClean="0"/>
              <a:t>children</a:t>
            </a:r>
            <a:r>
              <a:rPr lang="en-US" dirty="0"/>
              <a:t>.</a:t>
            </a:r>
            <a:endParaRPr lang="en-US" dirty="0" smtClean="0"/>
          </a:p>
          <a:p>
            <a:r>
              <a:rPr lang="en-US" dirty="0"/>
              <a:t>A</a:t>
            </a:r>
            <a:r>
              <a:rPr lang="en-US" dirty="0" smtClean="0"/>
              <a:t>re </a:t>
            </a:r>
            <a:r>
              <a:rPr lang="en-US" dirty="0"/>
              <a:t>from lower socio-economic strata, or from difficult or deprived family circumstances</a:t>
            </a:r>
            <a:r>
              <a:rPr lang="en-US" dirty="0" smtClean="0"/>
              <a:t>.</a:t>
            </a:r>
          </a:p>
          <a:p>
            <a:r>
              <a:rPr lang="en-US" dirty="0" smtClean="0"/>
              <a:t>Poor educational level/ not professionals.</a:t>
            </a:r>
          </a:p>
          <a:p>
            <a:r>
              <a:rPr lang="en-US" dirty="0" smtClean="0"/>
              <a:t>‘Dirty old men’</a:t>
            </a:r>
          </a:p>
          <a:p>
            <a:r>
              <a:rPr lang="en-US" dirty="0" smtClean="0"/>
              <a:t>Always men (never women).</a:t>
            </a:r>
          </a:p>
          <a:p>
            <a:r>
              <a:rPr lang="en-US" dirty="0" smtClean="0"/>
              <a:t> Strangers.</a:t>
            </a:r>
          </a:p>
          <a:p>
            <a:r>
              <a:rPr lang="en-US" dirty="0" smtClean="0"/>
              <a:t>Mentally ill people.</a:t>
            </a:r>
          </a:p>
        </p:txBody>
      </p:sp>
    </p:spTree>
    <p:extLst>
      <p:ext uri="{BB962C8B-B14F-4D97-AF65-F5344CB8AC3E}">
        <p14:creationId xmlns:p14="http://schemas.microsoft.com/office/powerpoint/2010/main" val="35315385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778098"/>
          </a:xfrm>
        </p:spPr>
        <p:txBody>
          <a:bodyPr/>
          <a:lstStyle/>
          <a:p>
            <a:r>
              <a:rPr lang="en-IN" b="1" dirty="0" smtClean="0"/>
              <a:t>Where CSA Occurs</a:t>
            </a:r>
            <a:endParaRPr lang="en-IN" b="1" dirty="0"/>
          </a:p>
        </p:txBody>
      </p:sp>
      <p:sp>
        <p:nvSpPr>
          <p:cNvPr id="3" name="Content Placeholder 2"/>
          <p:cNvSpPr>
            <a:spLocks noGrp="1"/>
          </p:cNvSpPr>
          <p:nvPr>
            <p:ph idx="1"/>
          </p:nvPr>
        </p:nvSpPr>
        <p:spPr>
          <a:xfrm>
            <a:off x="179512" y="764704"/>
            <a:ext cx="8856984" cy="6093296"/>
          </a:xfrm>
        </p:spPr>
        <p:txBody>
          <a:bodyPr>
            <a:normAutofit fontScale="85000" lnSpcReduction="20000"/>
          </a:bodyPr>
          <a:lstStyle/>
          <a:p>
            <a:pPr marL="0" indent="0">
              <a:buNone/>
            </a:pPr>
            <a:r>
              <a:rPr lang="en-IN" b="1" dirty="0" smtClean="0"/>
              <a:t>Agree or Disagree?</a:t>
            </a:r>
          </a:p>
          <a:p>
            <a:r>
              <a:rPr lang="en-IN" dirty="0"/>
              <a:t>CSA is more likely to occur in places where risk of detection is </a:t>
            </a:r>
            <a:r>
              <a:rPr lang="en-IN" dirty="0" smtClean="0"/>
              <a:t>low.</a:t>
            </a:r>
          </a:p>
          <a:p>
            <a:r>
              <a:rPr lang="en-IN" dirty="0"/>
              <a:t>abuse happens most in lonely, isolated places that are unfamiliar to the child, or where there are no people nearby</a:t>
            </a:r>
            <a:r>
              <a:rPr lang="en-IN" dirty="0" smtClean="0"/>
              <a:t>.</a:t>
            </a:r>
          </a:p>
          <a:p>
            <a:r>
              <a:rPr lang="en-IN" dirty="0" smtClean="0"/>
              <a:t>Ensuring children are always attended will </a:t>
            </a:r>
            <a:r>
              <a:rPr lang="en-IN" dirty="0"/>
              <a:t>protect </a:t>
            </a:r>
            <a:r>
              <a:rPr lang="en-IN" dirty="0" smtClean="0"/>
              <a:t>them (so CCTV cameras are the way to go!). </a:t>
            </a:r>
          </a:p>
          <a:p>
            <a:r>
              <a:rPr lang="en-IN" dirty="0"/>
              <a:t>actual abuse incident can occur quickly (commonly 5 to 15 minutes), and thus CSA can occur anywhere. </a:t>
            </a:r>
            <a:endParaRPr lang="en-IN" dirty="0" smtClean="0"/>
          </a:p>
          <a:p>
            <a:r>
              <a:rPr lang="en-IN" dirty="0" smtClean="0"/>
              <a:t>It </a:t>
            </a:r>
            <a:r>
              <a:rPr lang="en-IN" dirty="0"/>
              <a:t>can occur within the home (especially if the perpetrator is a family member</a:t>
            </a:r>
            <a:r>
              <a:rPr lang="en-IN" dirty="0" smtClean="0"/>
              <a:t>). </a:t>
            </a:r>
          </a:p>
          <a:p>
            <a:r>
              <a:rPr lang="en-IN" dirty="0" smtClean="0"/>
              <a:t>It can occur in places </a:t>
            </a:r>
            <a:r>
              <a:rPr lang="en-IN" dirty="0"/>
              <a:t>the child regularly visits or performs routine activities, such as schools, tutorials, playgrounds and other public spaces. </a:t>
            </a:r>
            <a:endParaRPr lang="en-IN" dirty="0" smtClean="0"/>
          </a:p>
          <a:p>
            <a:pPr marL="0" indent="0">
              <a:buNone/>
            </a:pPr>
            <a:r>
              <a:rPr lang="en-IN" b="1" i="1" dirty="0" smtClean="0">
                <a:solidFill>
                  <a:srgbClr val="92D050"/>
                </a:solidFill>
              </a:rPr>
              <a:t>*Where does it occur most? By whom?</a:t>
            </a:r>
            <a:endParaRPr lang="en-IN" b="1" i="1" dirty="0">
              <a:solidFill>
                <a:srgbClr val="92D050"/>
              </a:solidFill>
            </a:endParaRPr>
          </a:p>
          <a:p>
            <a:endParaRPr lang="en-IN" dirty="0"/>
          </a:p>
        </p:txBody>
      </p:sp>
    </p:spTree>
    <p:extLst>
      <p:ext uri="{BB962C8B-B14F-4D97-AF65-F5344CB8AC3E}">
        <p14:creationId xmlns:p14="http://schemas.microsoft.com/office/powerpoint/2010/main" val="35352846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850106"/>
          </a:xfrm>
        </p:spPr>
        <p:txBody>
          <a:bodyPr/>
          <a:lstStyle/>
          <a:p>
            <a:r>
              <a:rPr lang="en-IN" b="1" dirty="0" smtClean="0"/>
              <a:t>CSA Processes in Younger Children</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1636490"/>
              </p:ext>
            </p:extLst>
          </p:nvPr>
        </p:nvGraphicFramePr>
        <p:xfrm>
          <a:off x="323528" y="1124744"/>
          <a:ext cx="8229600" cy="51257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IN" dirty="0" smtClean="0"/>
                        <a:t>Abuse Process</a:t>
                      </a:r>
                      <a:endParaRPr lang="en-IN" dirty="0"/>
                    </a:p>
                  </a:txBody>
                  <a:tcPr/>
                </a:tc>
                <a:tc>
                  <a:txBody>
                    <a:bodyPr/>
                    <a:lstStyle/>
                    <a:p>
                      <a:r>
                        <a:rPr lang="en-IN" dirty="0" smtClean="0"/>
                        <a:t>Impact</a:t>
                      </a:r>
                      <a:endParaRPr lang="en-IN" dirty="0"/>
                    </a:p>
                  </a:txBody>
                  <a:tcPr/>
                </a:tc>
              </a:tr>
              <a:tr h="370840">
                <a:tc>
                  <a:txBody>
                    <a:bodyPr/>
                    <a:lstStyle/>
                    <a:p>
                      <a:pPr>
                        <a:spcAft>
                          <a:spcPts val="0"/>
                        </a:spcAft>
                      </a:pPr>
                      <a:r>
                        <a:rPr lang="en-US" sz="1800" dirty="0" smtClean="0">
                          <a:effectLst/>
                        </a:rPr>
                        <a:t>Child rewarded for sexual behavior </a:t>
                      </a:r>
                      <a:endParaRPr lang="en-IN" sz="1800" dirty="0" smtClean="0">
                        <a:effectLst/>
                      </a:endParaRPr>
                    </a:p>
                    <a:p>
                      <a:pPr>
                        <a:spcAft>
                          <a:spcPts val="0"/>
                        </a:spcAft>
                      </a:pPr>
                      <a:r>
                        <a:rPr lang="en-US" sz="1800" dirty="0" smtClean="0">
                          <a:effectLst/>
                        </a:rPr>
                        <a:t> inappropriate to developmental level—</a:t>
                      </a:r>
                      <a:r>
                        <a:rPr lang="en-US" sz="1800" baseline="0" dirty="0" smtClean="0">
                          <a:effectLst/>
                        </a:rPr>
                        <a:t> ‘</a:t>
                      </a:r>
                      <a:r>
                        <a:rPr lang="en-US" sz="1800" dirty="0" smtClean="0">
                          <a:effectLst/>
                        </a:rPr>
                        <a:t>I will give you chocolate/ toy if you…’</a:t>
                      </a:r>
                      <a:endParaRPr lang="en-IN" sz="1800" dirty="0" smtClean="0">
                        <a:effectLst/>
                      </a:endParaRPr>
                    </a:p>
                    <a:p>
                      <a:pPr>
                        <a:spcAft>
                          <a:spcPts val="0"/>
                        </a:spcAft>
                      </a:pPr>
                      <a:r>
                        <a:rPr lang="en-US" sz="1800" dirty="0" smtClean="0">
                          <a:effectLst/>
                        </a:rPr>
                        <a:t> </a:t>
                      </a:r>
                      <a:endParaRPr lang="en-IN" sz="1800" dirty="0" smtClean="0">
                        <a:effectLst/>
                      </a:endParaRPr>
                    </a:p>
                    <a:p>
                      <a:pPr>
                        <a:spcAft>
                          <a:spcPts val="0"/>
                        </a:spcAft>
                      </a:pPr>
                      <a:r>
                        <a:rPr lang="en-US" sz="1800" dirty="0" smtClean="0">
                          <a:effectLst/>
                        </a:rPr>
                        <a:t> Offender exchanges attention and </a:t>
                      </a:r>
                      <a:endParaRPr lang="en-IN" sz="1800" dirty="0" smtClean="0">
                        <a:effectLst/>
                      </a:endParaRPr>
                    </a:p>
                    <a:p>
                      <a:pPr>
                        <a:spcAft>
                          <a:spcPts val="0"/>
                        </a:spcAft>
                      </a:pPr>
                      <a:r>
                        <a:rPr lang="en-US" sz="1800" dirty="0" smtClean="0">
                          <a:effectLst/>
                        </a:rPr>
                        <a:t>affection for sex. </a:t>
                      </a:r>
                    </a:p>
                    <a:p>
                      <a:pPr>
                        <a:spcAft>
                          <a:spcPts val="0"/>
                        </a:spcAft>
                      </a:pPr>
                      <a:endParaRPr lang="en-US" sz="1800" dirty="0" smtClean="0">
                        <a:effectLst/>
                      </a:endParaRPr>
                    </a:p>
                    <a:p>
                      <a:pPr>
                        <a:spcAft>
                          <a:spcPts val="0"/>
                        </a:spcAft>
                      </a:pPr>
                      <a:r>
                        <a:rPr lang="en-US" sz="1800" dirty="0" smtClean="0">
                          <a:effectLst/>
                        </a:rPr>
                        <a:t>Creating excitement &amp; secrecy around the act--‘This is our special secret…no one should know about it.’</a:t>
                      </a:r>
                    </a:p>
                    <a:p>
                      <a:pPr>
                        <a:spcAft>
                          <a:spcPts val="0"/>
                        </a:spcAft>
                      </a:pPr>
                      <a:endParaRPr lang="en-US" sz="1800" dirty="0" smtClean="0">
                        <a:effectLst/>
                      </a:endParaRPr>
                    </a:p>
                    <a:p>
                      <a:pPr>
                        <a:spcAft>
                          <a:spcPts val="0"/>
                        </a:spcAft>
                      </a:pPr>
                      <a:endParaRPr lang="en-US" sz="1800" dirty="0" smtClean="0">
                        <a:effectLst/>
                      </a:endParaRPr>
                    </a:p>
                    <a:p>
                      <a:pPr>
                        <a:spcAft>
                          <a:spcPts val="0"/>
                        </a:spcAft>
                      </a:pPr>
                      <a:r>
                        <a:rPr lang="en-US" sz="1800" dirty="0" smtClean="0">
                          <a:effectLst/>
                        </a:rPr>
                        <a:t>Threatening child/ creating fear in the child—’If you don’t do as I tell you/ and if you tell anyone about it…I will kill you/ I will harm your parents.’</a:t>
                      </a:r>
                    </a:p>
                    <a:p>
                      <a:pPr>
                        <a:spcAft>
                          <a:spcPts val="0"/>
                        </a:spcAft>
                      </a:pPr>
                      <a:endParaRPr lang="en-US" sz="1800" dirty="0" smtClean="0">
                        <a:effectLst/>
                      </a:endParaRPr>
                    </a:p>
                  </a:txBody>
                  <a:tcPr/>
                </a:tc>
                <a:tc>
                  <a:txBody>
                    <a:bodyPr/>
                    <a:lstStyle/>
                    <a:p>
                      <a:pPr>
                        <a:spcAft>
                          <a:spcPts val="0"/>
                        </a:spcAft>
                      </a:pPr>
                      <a:endParaRPr lang="en-US" sz="1800" dirty="0" smtClean="0">
                        <a:effectLst/>
                      </a:endParaRPr>
                    </a:p>
                    <a:p>
                      <a:pPr>
                        <a:spcAft>
                          <a:spcPts val="0"/>
                        </a:spcAft>
                      </a:pPr>
                      <a:endParaRPr lang="en-US" sz="1800" dirty="0" smtClean="0">
                        <a:effectLst/>
                      </a:endParaRPr>
                    </a:p>
                    <a:p>
                      <a:pPr>
                        <a:spcAft>
                          <a:spcPts val="0"/>
                        </a:spcAft>
                      </a:pPr>
                      <a:endParaRPr lang="en-US" sz="1800" dirty="0" smtClean="0">
                        <a:effectLst/>
                      </a:endParaRPr>
                    </a:p>
                    <a:p>
                      <a:pPr>
                        <a:spcAft>
                          <a:spcPts val="0"/>
                        </a:spcAft>
                      </a:pPr>
                      <a:r>
                        <a:rPr lang="en-US" sz="1800" dirty="0" smtClean="0">
                          <a:effectLst/>
                        </a:rPr>
                        <a:t>Confusion of sex </a:t>
                      </a:r>
                      <a:endParaRPr lang="en-IN" sz="1800" dirty="0" smtClean="0">
                        <a:effectLst/>
                      </a:endParaRPr>
                    </a:p>
                    <a:p>
                      <a:pPr>
                        <a:spcAft>
                          <a:spcPts val="0"/>
                        </a:spcAft>
                      </a:pPr>
                      <a:r>
                        <a:rPr lang="en-US" sz="1800" dirty="0" smtClean="0">
                          <a:effectLst/>
                        </a:rPr>
                        <a:t>with love and care getting/care giving</a:t>
                      </a:r>
                      <a:endParaRPr lang="en-IN" sz="1800" dirty="0" smtClean="0">
                        <a:effectLst/>
                      </a:endParaRPr>
                    </a:p>
                    <a:p>
                      <a:pPr>
                        <a:spcAft>
                          <a:spcPts val="0"/>
                        </a:spcAft>
                      </a:pPr>
                      <a:endParaRPr lang="en-US" sz="1800" dirty="0" smtClean="0">
                        <a:effectLst/>
                      </a:endParaRPr>
                    </a:p>
                    <a:p>
                      <a:pPr>
                        <a:spcAft>
                          <a:spcPts val="0"/>
                        </a:spcAft>
                      </a:pPr>
                      <a:endParaRPr lang="en-US" sz="1800" dirty="0" smtClean="0">
                        <a:effectLst/>
                      </a:endParaRPr>
                    </a:p>
                    <a:p>
                      <a:pPr>
                        <a:spcAft>
                          <a:spcPts val="0"/>
                        </a:spcAft>
                      </a:pPr>
                      <a:r>
                        <a:rPr lang="en-US" sz="1800" dirty="0" smtClean="0">
                          <a:effectLst/>
                        </a:rPr>
                        <a:t>Confusion about </a:t>
                      </a:r>
                      <a:endParaRPr lang="en-IN" sz="1800" dirty="0" smtClean="0">
                        <a:effectLst/>
                      </a:endParaRPr>
                    </a:p>
                    <a:p>
                      <a:pPr>
                        <a:spcAft>
                          <a:spcPts val="0"/>
                        </a:spcAft>
                      </a:pPr>
                      <a:r>
                        <a:rPr lang="en-US" sz="1800" dirty="0" smtClean="0">
                          <a:effectLst/>
                        </a:rPr>
                        <a:t>sexual identity</a:t>
                      </a:r>
                      <a:endParaRPr lang="en-IN" sz="1800" dirty="0" smtClean="0">
                        <a:effectLst/>
                      </a:endParaRPr>
                    </a:p>
                    <a:p>
                      <a:pPr>
                        <a:spcAft>
                          <a:spcPts val="0"/>
                        </a:spcAft>
                      </a:pPr>
                      <a:r>
                        <a:rPr lang="en-US" sz="1800" dirty="0" smtClean="0">
                          <a:effectLst/>
                        </a:rPr>
                        <a:t> </a:t>
                      </a:r>
                      <a:endParaRPr lang="en-IN" sz="1800" dirty="0" smtClean="0">
                        <a:effectLst/>
                      </a:endParaRPr>
                    </a:p>
                    <a:p>
                      <a:pPr>
                        <a:spcAft>
                          <a:spcPts val="0"/>
                        </a:spcAft>
                      </a:pPr>
                      <a:r>
                        <a:rPr lang="en-US" sz="1800" dirty="0" smtClean="0">
                          <a:effectLst/>
                        </a:rPr>
                        <a:t>Confusion about </a:t>
                      </a:r>
                      <a:endParaRPr lang="en-IN" sz="1800" dirty="0" smtClean="0">
                        <a:effectLst/>
                      </a:endParaRPr>
                    </a:p>
                    <a:p>
                      <a:pPr>
                        <a:spcAft>
                          <a:spcPts val="0"/>
                        </a:spcAft>
                      </a:pPr>
                      <a:r>
                        <a:rPr lang="en-US" sz="1800" dirty="0" smtClean="0">
                          <a:effectLst/>
                        </a:rPr>
                        <a:t>sexual norms</a:t>
                      </a:r>
                    </a:p>
                    <a:p>
                      <a:pPr>
                        <a:spcAft>
                          <a:spcPts val="0"/>
                        </a:spcAft>
                      </a:pPr>
                      <a:endParaRPr lang="en-IN" sz="1800" dirty="0" smtClean="0">
                        <a:effectLst/>
                      </a:endParaRPr>
                    </a:p>
                    <a:p>
                      <a:pPr>
                        <a:spcAft>
                          <a:spcPts val="0"/>
                        </a:spcAft>
                      </a:pPr>
                      <a:r>
                        <a:rPr lang="en-IN" sz="1800" dirty="0" smtClean="0">
                          <a:effectLst/>
                        </a:rPr>
                        <a:t>Fear and compliance</a:t>
                      </a:r>
                    </a:p>
                    <a:p>
                      <a:pPr>
                        <a:spcAft>
                          <a:spcPts val="0"/>
                        </a:spcAft>
                      </a:pPr>
                      <a:endParaRPr lang="en-IN" sz="1800" dirty="0" smtClean="0">
                        <a:effectLst/>
                      </a:endParaRPr>
                    </a:p>
                    <a:p>
                      <a:endParaRPr lang="en-IN" dirty="0"/>
                    </a:p>
                  </a:txBody>
                  <a:tcPr/>
                </a:tc>
              </a:tr>
            </a:tbl>
          </a:graphicData>
        </a:graphic>
      </p:graphicFrame>
    </p:spTree>
    <p:extLst>
      <p:ext uri="{BB962C8B-B14F-4D97-AF65-F5344CB8AC3E}">
        <p14:creationId xmlns:p14="http://schemas.microsoft.com/office/powerpoint/2010/main" val="3207408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357166"/>
            <a:ext cx="7572428" cy="1571636"/>
          </a:xfrm>
        </p:spPr>
        <p:txBody>
          <a:bodyPr>
            <a:normAutofit fontScale="90000"/>
          </a:bodyPr>
          <a:lstStyle/>
          <a:p>
            <a:r>
              <a:rPr lang="en-IN" b="1" dirty="0" smtClean="0"/>
              <a:t>I. Trauma Work with HIV Infected &amp; Affected Children</a:t>
            </a:r>
            <a:br>
              <a:rPr lang="en-IN" b="1" dirty="0" smtClean="0"/>
            </a:br>
            <a:endParaRPr lang="en-IN" dirty="0"/>
          </a:p>
        </p:txBody>
      </p:sp>
      <p:sp>
        <p:nvSpPr>
          <p:cNvPr id="5" name="Content Placeholder 4"/>
          <p:cNvSpPr>
            <a:spLocks noGrp="1"/>
          </p:cNvSpPr>
          <p:nvPr>
            <p:ph idx="1"/>
          </p:nvPr>
        </p:nvSpPr>
        <p:spPr/>
        <p:txBody>
          <a:bodyPr/>
          <a:lstStyle/>
          <a:p>
            <a:pPr>
              <a:buFont typeface="Wingdings" pitchFamily="2" charset="2"/>
              <a:buChar char="v"/>
            </a:pPr>
            <a:r>
              <a:rPr lang="en-IN" dirty="0" smtClean="0"/>
              <a:t>What does trauma mean?</a:t>
            </a:r>
          </a:p>
          <a:p>
            <a:pPr>
              <a:buFont typeface="Wingdings" pitchFamily="2" charset="2"/>
              <a:buChar char="v"/>
            </a:pPr>
            <a:r>
              <a:rPr lang="en-IN" dirty="0" smtClean="0"/>
              <a:t>How does it impact children?</a:t>
            </a:r>
          </a:p>
          <a:p>
            <a:pPr>
              <a:buFont typeface="Wingdings" pitchFamily="2" charset="2"/>
              <a:buChar char="v"/>
            </a:pPr>
            <a:r>
              <a:rPr lang="en-IN" dirty="0" smtClean="0"/>
              <a:t>What are the contexts of trauma in children &amp; HIV?</a:t>
            </a:r>
          </a:p>
          <a:p>
            <a:pPr>
              <a:buNone/>
            </a:pPr>
            <a:endParaRPr lang="en-IN" dirty="0"/>
          </a:p>
        </p:txBody>
      </p:sp>
      <p:pic>
        <p:nvPicPr>
          <p:cNvPr id="20485" name="Picture 5" descr="C:\Users\Admin\Desktop\1423823901253.jpg"/>
          <p:cNvPicPr>
            <a:picLocks noChangeAspect="1" noChangeArrowheads="1"/>
          </p:cNvPicPr>
          <p:nvPr/>
        </p:nvPicPr>
        <p:blipFill>
          <a:blip r:embed="rId2"/>
          <a:srcRect/>
          <a:stretch>
            <a:fillRect/>
          </a:stretch>
        </p:blipFill>
        <p:spPr bwMode="auto">
          <a:xfrm>
            <a:off x="3238500" y="3533775"/>
            <a:ext cx="5905500" cy="3324225"/>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052736"/>
          </a:xfrm>
        </p:spPr>
        <p:txBody>
          <a:bodyPr>
            <a:normAutofit fontScale="90000"/>
          </a:bodyPr>
          <a:lstStyle/>
          <a:p>
            <a:r>
              <a:rPr lang="en-IN" b="1" dirty="0" smtClean="0"/>
              <a:t>CSA Processes in Older Children &amp; Adolescents</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55064477"/>
              </p:ext>
            </p:extLst>
          </p:nvPr>
        </p:nvGraphicFramePr>
        <p:xfrm>
          <a:off x="107504" y="1268760"/>
          <a:ext cx="9036496" cy="5125720"/>
        </p:xfrm>
        <a:graphic>
          <a:graphicData uri="http://schemas.openxmlformats.org/drawingml/2006/table">
            <a:tbl>
              <a:tblPr firstRow="1" bandRow="1">
                <a:tableStyleId>{5C22544A-7EE6-4342-B048-85BDC9FD1C3A}</a:tableStyleId>
              </a:tblPr>
              <a:tblGrid>
                <a:gridCol w="4518248"/>
                <a:gridCol w="4518248"/>
              </a:tblGrid>
              <a:tr h="370840">
                <a:tc>
                  <a:txBody>
                    <a:bodyPr/>
                    <a:lstStyle/>
                    <a:p>
                      <a:r>
                        <a:rPr lang="en-IN" dirty="0" smtClean="0"/>
                        <a:t>Abuse Process</a:t>
                      </a:r>
                      <a:endParaRPr lang="en-IN" dirty="0"/>
                    </a:p>
                  </a:txBody>
                  <a:tcPr/>
                </a:tc>
                <a:tc>
                  <a:txBody>
                    <a:bodyPr/>
                    <a:lstStyle/>
                    <a:p>
                      <a:r>
                        <a:rPr lang="en-IN" dirty="0" smtClean="0"/>
                        <a:t>Impact</a:t>
                      </a:r>
                      <a:endParaRPr lang="en-IN" dirty="0"/>
                    </a:p>
                  </a:txBody>
                  <a:tcPr/>
                </a:tc>
              </a:tr>
              <a:tr h="370840">
                <a:tc>
                  <a:txBody>
                    <a:bodyPr/>
                    <a:lstStyle/>
                    <a:p>
                      <a:pPr>
                        <a:spcAft>
                          <a:spcPts val="0"/>
                        </a:spcAft>
                      </a:pPr>
                      <a:r>
                        <a:rPr lang="en-US" sz="1800" dirty="0" smtClean="0">
                          <a:effectLst/>
                        </a:rPr>
                        <a:t>Offender transmits misconceptions</a:t>
                      </a:r>
                      <a:endParaRPr lang="en-IN" sz="1800" dirty="0" smtClean="0">
                        <a:effectLst/>
                      </a:endParaRPr>
                    </a:p>
                    <a:p>
                      <a:pPr>
                        <a:spcAft>
                          <a:spcPts val="0"/>
                        </a:spcAft>
                      </a:pPr>
                      <a:r>
                        <a:rPr lang="en-US" sz="1800" dirty="0" smtClean="0">
                          <a:effectLst/>
                        </a:rPr>
                        <a:t>about sexual behavior and sexual </a:t>
                      </a:r>
                      <a:endParaRPr lang="en-IN" sz="1800" dirty="0" smtClean="0">
                        <a:effectLst/>
                      </a:endParaRPr>
                    </a:p>
                    <a:p>
                      <a:pPr>
                        <a:spcAft>
                          <a:spcPts val="0"/>
                        </a:spcAft>
                      </a:pPr>
                      <a:r>
                        <a:rPr lang="en-US" sz="1800" dirty="0" smtClean="0">
                          <a:effectLst/>
                        </a:rPr>
                        <a:t>morality</a:t>
                      </a:r>
                      <a:endParaRPr lang="en-IN" sz="1800" dirty="0" smtClean="0">
                        <a:effectLst/>
                      </a:endParaRPr>
                    </a:p>
                    <a:p>
                      <a:pPr>
                        <a:spcAft>
                          <a:spcPts val="0"/>
                        </a:spcAft>
                      </a:pPr>
                      <a:r>
                        <a:rPr lang="en-US" sz="1800" dirty="0" smtClean="0">
                          <a:effectLst/>
                        </a:rPr>
                        <a:t> </a:t>
                      </a:r>
                      <a:endParaRPr lang="en-IN" sz="1800" dirty="0" smtClean="0">
                        <a:effectLst/>
                      </a:endParaRPr>
                    </a:p>
                    <a:p>
                      <a:pPr>
                        <a:spcAft>
                          <a:spcPts val="0"/>
                        </a:spcAft>
                      </a:pPr>
                      <a:r>
                        <a:rPr lang="en-US" sz="1800" dirty="0" smtClean="0">
                          <a:effectLst/>
                        </a:rPr>
                        <a:t>Conditioning of sexual activity with</a:t>
                      </a:r>
                      <a:endParaRPr lang="en-IN" sz="1800" dirty="0" smtClean="0">
                        <a:effectLst/>
                      </a:endParaRPr>
                    </a:p>
                    <a:p>
                      <a:pPr>
                        <a:spcAft>
                          <a:spcPts val="0"/>
                        </a:spcAft>
                      </a:pPr>
                      <a:r>
                        <a:rPr lang="en-US" sz="1800" dirty="0" smtClean="0">
                          <a:effectLst/>
                        </a:rPr>
                        <a:t> negative emotions &amp; memories</a:t>
                      </a:r>
                    </a:p>
                    <a:p>
                      <a:pPr>
                        <a:spcAft>
                          <a:spcPts val="0"/>
                        </a:spcAft>
                      </a:pPr>
                      <a:endParaRPr lang="en-IN" sz="1800" dirty="0" smtClean="0">
                        <a:effectLst/>
                      </a:endParaRPr>
                    </a:p>
                    <a:p>
                      <a:pPr>
                        <a:spcAft>
                          <a:spcPts val="0"/>
                        </a:spcAft>
                      </a:pPr>
                      <a:r>
                        <a:rPr lang="en-US" sz="1800" dirty="0" smtClean="0">
                          <a:effectLst/>
                        </a:rPr>
                        <a:t> </a:t>
                      </a:r>
                    </a:p>
                    <a:p>
                      <a:pPr>
                        <a:spcAft>
                          <a:spcPts val="0"/>
                        </a:spcAft>
                      </a:pPr>
                      <a:r>
                        <a:rPr lang="en-US" sz="1800" dirty="0" smtClean="0">
                          <a:effectLst/>
                        </a:rPr>
                        <a:t>Pressure on child for secrecy from</a:t>
                      </a:r>
                      <a:endParaRPr lang="en-IN" sz="1800" dirty="0" smtClean="0">
                        <a:effectLst/>
                      </a:endParaRPr>
                    </a:p>
                    <a:p>
                      <a:pPr>
                        <a:spcAft>
                          <a:spcPts val="0"/>
                        </a:spcAft>
                      </a:pPr>
                      <a:r>
                        <a:rPr lang="en-US" sz="1800" dirty="0" smtClean="0">
                          <a:effectLst/>
                        </a:rPr>
                        <a:t> the offender</a:t>
                      </a:r>
                      <a:endParaRPr lang="en-IN" sz="1800" dirty="0" smtClean="0">
                        <a:effectLst/>
                      </a:endParaRPr>
                    </a:p>
                    <a:p>
                      <a:pPr>
                        <a:spcAft>
                          <a:spcPts val="0"/>
                        </a:spcAft>
                      </a:pPr>
                      <a:endParaRPr lang="en-US" sz="1800" dirty="0" smtClean="0">
                        <a:effectLst/>
                      </a:endParaRPr>
                    </a:p>
                    <a:p>
                      <a:pPr>
                        <a:spcAft>
                          <a:spcPts val="0"/>
                        </a:spcAft>
                      </a:pPr>
                      <a:r>
                        <a:rPr lang="en-US" sz="1800" dirty="0" smtClean="0">
                          <a:effectLst/>
                        </a:rPr>
                        <a:t>- Offender blames, degenerates </a:t>
                      </a:r>
                      <a:endParaRPr lang="en-IN" sz="1800" dirty="0" smtClean="0">
                        <a:effectLst/>
                      </a:endParaRPr>
                    </a:p>
                    <a:p>
                      <a:pPr>
                        <a:spcAft>
                          <a:spcPts val="0"/>
                        </a:spcAft>
                      </a:pPr>
                      <a:r>
                        <a:rPr lang="en-US" sz="1800" dirty="0" smtClean="0">
                          <a:effectLst/>
                        </a:rPr>
                        <a:t> victim</a:t>
                      </a:r>
                      <a:endParaRPr lang="en-IN" sz="1800" dirty="0" smtClean="0">
                        <a:effectLst/>
                      </a:endParaRPr>
                    </a:p>
                    <a:p>
                      <a:pPr>
                        <a:spcAft>
                          <a:spcPts val="0"/>
                        </a:spcAft>
                      </a:pPr>
                      <a:r>
                        <a:rPr lang="en-US" sz="1800" dirty="0" smtClean="0">
                          <a:effectLst/>
                        </a:rPr>
                        <a:t> - Child infers attitude of shame about</a:t>
                      </a:r>
                      <a:endParaRPr lang="en-IN" sz="1800" dirty="0" smtClean="0">
                        <a:effectLst/>
                      </a:endParaRPr>
                    </a:p>
                    <a:p>
                      <a:pPr>
                        <a:spcAft>
                          <a:spcPts val="0"/>
                        </a:spcAft>
                      </a:pPr>
                      <a:r>
                        <a:rPr lang="en-US" sz="1800" dirty="0" smtClean="0">
                          <a:effectLst/>
                        </a:rPr>
                        <a:t> activities</a:t>
                      </a:r>
                      <a:endParaRPr lang="en-IN" sz="1800" dirty="0" smtClean="0">
                        <a:effectLst/>
                      </a:endParaRPr>
                    </a:p>
                    <a:p>
                      <a:pPr>
                        <a:spcAft>
                          <a:spcPts val="0"/>
                        </a:spcAft>
                      </a:pPr>
                      <a:r>
                        <a:rPr lang="en-US" sz="1800" dirty="0" smtClean="0">
                          <a:effectLst/>
                        </a:rPr>
                        <a:t> </a:t>
                      </a:r>
                      <a:r>
                        <a:rPr lang="en-IN" sz="1800" dirty="0" smtClean="0">
                          <a:effectLst/>
                        </a:rPr>
                        <a:t>-</a:t>
                      </a:r>
                      <a:r>
                        <a:rPr lang="en-IN" sz="1800" baseline="0" dirty="0" smtClean="0">
                          <a:effectLst/>
                        </a:rPr>
                        <a:t> </a:t>
                      </a:r>
                      <a:r>
                        <a:rPr lang="en-US" sz="1800" dirty="0" smtClean="0">
                          <a:effectLst/>
                        </a:rPr>
                        <a:t>Victim is stereotyped as “damaged </a:t>
                      </a:r>
                      <a:endParaRPr lang="en-IN" sz="1800" dirty="0" smtClean="0">
                        <a:effectLst/>
                      </a:endParaRPr>
                    </a:p>
                    <a:p>
                      <a:pPr>
                        <a:spcAft>
                          <a:spcPts val="0"/>
                        </a:spcAft>
                      </a:pPr>
                      <a:r>
                        <a:rPr lang="en-US" sz="1800" dirty="0" smtClean="0">
                          <a:effectLst/>
                        </a:rPr>
                        <a:t> goods”</a:t>
                      </a:r>
                      <a:endParaRPr lang="en-IN" sz="1800" dirty="0" smtClean="0">
                        <a:effectLst/>
                      </a:endParaRPr>
                    </a:p>
                  </a:txBody>
                  <a:tcPr/>
                </a:tc>
                <a:tc>
                  <a:txBody>
                    <a:bodyPr/>
                    <a:lstStyle/>
                    <a:p>
                      <a:pPr>
                        <a:spcAft>
                          <a:spcPts val="0"/>
                        </a:spcAft>
                      </a:pPr>
                      <a:r>
                        <a:rPr lang="en-US" sz="1800" dirty="0" smtClean="0">
                          <a:effectLst/>
                        </a:rPr>
                        <a:t>Confusion of sex </a:t>
                      </a:r>
                      <a:endParaRPr lang="en-IN" sz="1800" dirty="0" smtClean="0">
                        <a:effectLst/>
                      </a:endParaRPr>
                    </a:p>
                    <a:p>
                      <a:pPr>
                        <a:spcAft>
                          <a:spcPts val="0"/>
                        </a:spcAft>
                      </a:pPr>
                      <a:r>
                        <a:rPr lang="en-US" sz="1800" dirty="0" smtClean="0">
                          <a:effectLst/>
                        </a:rPr>
                        <a:t>with love and care getting/care giving</a:t>
                      </a:r>
                      <a:endParaRPr lang="en-IN" sz="1800" dirty="0" smtClean="0">
                        <a:effectLst/>
                      </a:endParaRPr>
                    </a:p>
                    <a:p>
                      <a:pPr>
                        <a:spcAft>
                          <a:spcPts val="0"/>
                        </a:spcAft>
                      </a:pPr>
                      <a:r>
                        <a:rPr lang="en-US" sz="1800" dirty="0" smtClean="0">
                          <a:effectLst/>
                        </a:rPr>
                        <a:t> </a:t>
                      </a:r>
                      <a:endParaRPr lang="en-IN" sz="1800" dirty="0" smtClean="0">
                        <a:effectLst/>
                      </a:endParaRPr>
                    </a:p>
                    <a:p>
                      <a:pPr>
                        <a:spcAft>
                          <a:spcPts val="0"/>
                        </a:spcAft>
                      </a:pPr>
                      <a:r>
                        <a:rPr lang="en-US" sz="1800" dirty="0" smtClean="0">
                          <a:effectLst/>
                        </a:rPr>
                        <a:t>- Negative associations</a:t>
                      </a:r>
                      <a:endParaRPr lang="en-IN" sz="1800" dirty="0" smtClean="0">
                        <a:effectLst/>
                      </a:endParaRPr>
                    </a:p>
                    <a:p>
                      <a:pPr>
                        <a:spcAft>
                          <a:spcPts val="0"/>
                        </a:spcAft>
                      </a:pPr>
                      <a:r>
                        <a:rPr lang="en-US" sz="1800" dirty="0" smtClean="0">
                          <a:effectLst/>
                        </a:rPr>
                        <a:t>to sexual activities </a:t>
                      </a:r>
                      <a:endParaRPr lang="en-IN" sz="1800" dirty="0" smtClean="0">
                        <a:effectLst/>
                      </a:endParaRPr>
                    </a:p>
                    <a:p>
                      <a:pPr>
                        <a:spcAft>
                          <a:spcPts val="0"/>
                        </a:spcAft>
                      </a:pPr>
                      <a:r>
                        <a:rPr lang="en-US" sz="1800" dirty="0" smtClean="0">
                          <a:effectLst/>
                        </a:rPr>
                        <a:t>and arousal sensations</a:t>
                      </a:r>
                      <a:endParaRPr lang="en-IN" sz="1800" dirty="0" smtClean="0">
                        <a:effectLst/>
                      </a:endParaRPr>
                    </a:p>
                    <a:p>
                      <a:pPr>
                        <a:spcAft>
                          <a:spcPts val="0"/>
                        </a:spcAft>
                      </a:pPr>
                      <a:r>
                        <a:rPr lang="en-US" sz="1800" dirty="0" smtClean="0">
                          <a:effectLst/>
                        </a:rPr>
                        <a:t>- Aversion to sexual </a:t>
                      </a:r>
                      <a:endParaRPr lang="en-IN" sz="1800" dirty="0" smtClean="0">
                        <a:effectLst/>
                      </a:endParaRPr>
                    </a:p>
                    <a:p>
                      <a:pPr>
                        <a:spcAft>
                          <a:spcPts val="0"/>
                        </a:spcAft>
                      </a:pPr>
                      <a:r>
                        <a:rPr lang="en-US" sz="1800" dirty="0" smtClean="0">
                          <a:effectLst/>
                        </a:rPr>
                        <a:t>intimacy</a:t>
                      </a:r>
                      <a:endParaRPr lang="en-IN" sz="1800" dirty="0" smtClean="0">
                        <a:effectLst/>
                        <a:latin typeface="Times New Roman"/>
                        <a:ea typeface="Times New Roman"/>
                      </a:endParaRPr>
                    </a:p>
                    <a:p>
                      <a:pPr marL="285750" indent="-285750">
                        <a:buFontTx/>
                        <a:buChar char="-"/>
                      </a:pPr>
                      <a:r>
                        <a:rPr lang="en-IN" dirty="0" smtClean="0"/>
                        <a:t>Fear and compliance</a:t>
                      </a:r>
                    </a:p>
                    <a:p>
                      <a:pPr>
                        <a:spcAft>
                          <a:spcPts val="0"/>
                        </a:spcAft>
                      </a:pPr>
                      <a:endParaRPr lang="en-US" sz="1800" dirty="0" smtClean="0">
                        <a:effectLst/>
                      </a:endParaRPr>
                    </a:p>
                    <a:p>
                      <a:pPr>
                        <a:spcAft>
                          <a:spcPts val="0"/>
                        </a:spcAft>
                      </a:pPr>
                      <a:endParaRPr lang="en-US" sz="1800" dirty="0" smtClean="0">
                        <a:effectLst/>
                      </a:endParaRPr>
                    </a:p>
                    <a:p>
                      <a:pPr>
                        <a:spcAft>
                          <a:spcPts val="0"/>
                        </a:spcAft>
                      </a:pPr>
                      <a:r>
                        <a:rPr lang="en-US" sz="1800" dirty="0" smtClean="0">
                          <a:effectLst/>
                        </a:rPr>
                        <a:t>- Guilt, shame</a:t>
                      </a:r>
                      <a:endParaRPr lang="en-IN" sz="1800" dirty="0" smtClean="0">
                        <a:effectLst/>
                      </a:endParaRPr>
                    </a:p>
                    <a:p>
                      <a:pPr>
                        <a:spcAft>
                          <a:spcPts val="0"/>
                        </a:spcAft>
                      </a:pPr>
                      <a:r>
                        <a:rPr lang="en-US" sz="1800" dirty="0" smtClean="0">
                          <a:effectLst/>
                        </a:rPr>
                        <a:t> - Lowered self esteem</a:t>
                      </a:r>
                      <a:endParaRPr lang="en-IN" sz="1800" dirty="0" smtClean="0">
                        <a:effectLst/>
                      </a:endParaRPr>
                    </a:p>
                    <a:p>
                      <a:pPr>
                        <a:spcAft>
                          <a:spcPts val="0"/>
                        </a:spcAft>
                      </a:pPr>
                      <a:r>
                        <a:rPr lang="en-US" sz="1800" dirty="0" smtClean="0">
                          <a:effectLst/>
                        </a:rPr>
                        <a:t> - Sense of differentness from others</a:t>
                      </a:r>
                      <a:endParaRPr lang="en-IN" sz="1800" dirty="0" smtClean="0">
                        <a:effectLst/>
                        <a:latin typeface="Times New Roman"/>
                        <a:ea typeface="Times New Roman"/>
                      </a:endParaRPr>
                    </a:p>
                    <a:p>
                      <a:pPr marL="285750" indent="-285750">
                        <a:buFontTx/>
                        <a:buChar char="-"/>
                      </a:pPr>
                      <a:endParaRPr lang="en-IN" dirty="0"/>
                    </a:p>
                  </a:txBody>
                  <a:tcPr/>
                </a:tc>
              </a:tr>
            </a:tbl>
          </a:graphicData>
        </a:graphic>
      </p:graphicFrame>
    </p:spTree>
    <p:extLst>
      <p:ext uri="{BB962C8B-B14F-4D97-AF65-F5344CB8AC3E}">
        <p14:creationId xmlns:p14="http://schemas.microsoft.com/office/powerpoint/2010/main" val="8704147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778098"/>
          </a:xfrm>
        </p:spPr>
        <p:txBody>
          <a:bodyPr/>
          <a:lstStyle/>
          <a:p>
            <a:r>
              <a:rPr lang="en-IN" dirty="0" smtClean="0"/>
              <a:t>Other Immediate Impacts</a:t>
            </a:r>
            <a:endParaRPr lang="en-IN" dirty="0"/>
          </a:p>
        </p:txBody>
      </p:sp>
      <p:sp>
        <p:nvSpPr>
          <p:cNvPr id="3" name="Content Placeholder 2"/>
          <p:cNvSpPr>
            <a:spLocks noGrp="1"/>
          </p:cNvSpPr>
          <p:nvPr>
            <p:ph idx="1"/>
          </p:nvPr>
        </p:nvSpPr>
        <p:spPr>
          <a:xfrm>
            <a:off x="251520" y="764704"/>
            <a:ext cx="8435280" cy="5832648"/>
          </a:xfrm>
        </p:spPr>
        <p:txBody>
          <a:bodyPr>
            <a:normAutofit/>
          </a:bodyPr>
          <a:lstStyle/>
          <a:p>
            <a:r>
              <a:rPr lang="en-IN" dirty="0" smtClean="0"/>
              <a:t>Betrayal</a:t>
            </a:r>
          </a:p>
          <a:p>
            <a:pPr lvl="1"/>
            <a:r>
              <a:rPr lang="en-US" dirty="0" smtClean="0">
                <a:effectLst/>
              </a:rPr>
              <a:t>Trust and vulnerability manipulated</a:t>
            </a:r>
            <a:endParaRPr lang="en-IN" dirty="0" smtClean="0">
              <a:effectLst/>
            </a:endParaRPr>
          </a:p>
          <a:p>
            <a:pPr lvl="1"/>
            <a:r>
              <a:rPr lang="en-US" dirty="0" smtClean="0">
                <a:effectLst/>
              </a:rPr>
              <a:t>Violation of expectation that others will provide care and protection </a:t>
            </a:r>
            <a:endParaRPr lang="en-IN" dirty="0" smtClean="0">
              <a:effectLst/>
            </a:endParaRPr>
          </a:p>
          <a:p>
            <a:pPr lvl="1"/>
            <a:r>
              <a:rPr lang="en-US" dirty="0" smtClean="0">
                <a:effectLst/>
              </a:rPr>
              <a:t>Lack of support and protection from parents  </a:t>
            </a:r>
            <a:endParaRPr lang="en-IN" dirty="0" smtClean="0"/>
          </a:p>
          <a:p>
            <a:r>
              <a:rPr lang="en-IN" dirty="0" smtClean="0"/>
              <a:t>Powerlessness</a:t>
            </a:r>
          </a:p>
          <a:p>
            <a:pPr lvl="1"/>
            <a:r>
              <a:rPr lang="en-US" dirty="0" smtClean="0">
                <a:effectLst/>
              </a:rPr>
              <a:t>Body territory, invaded against </a:t>
            </a:r>
            <a:r>
              <a:rPr lang="en-IN" dirty="0"/>
              <a:t> </a:t>
            </a:r>
            <a:r>
              <a:rPr lang="en-US" dirty="0" smtClean="0">
                <a:effectLst/>
              </a:rPr>
              <a:t>child’s wishes</a:t>
            </a:r>
            <a:endParaRPr lang="en-IN" dirty="0" smtClean="0">
              <a:effectLst/>
            </a:endParaRPr>
          </a:p>
          <a:p>
            <a:pPr lvl="1"/>
            <a:r>
              <a:rPr lang="en-US" dirty="0" smtClean="0">
                <a:effectLst/>
              </a:rPr>
              <a:t>Vulnerability to invasion continues over time</a:t>
            </a:r>
            <a:endParaRPr lang="en-IN" dirty="0" smtClean="0">
              <a:effectLst/>
            </a:endParaRPr>
          </a:p>
          <a:p>
            <a:pPr lvl="1"/>
            <a:r>
              <a:rPr lang="en-US" b="1" dirty="0" smtClean="0">
                <a:solidFill>
                  <a:srgbClr val="00B0F0"/>
                </a:solidFill>
                <a:effectLst/>
              </a:rPr>
              <a:t> Child feels unable to protect self and halt abuse</a:t>
            </a:r>
            <a:endParaRPr lang="en-IN" b="1" dirty="0" smtClean="0">
              <a:solidFill>
                <a:srgbClr val="00B0F0"/>
              </a:solidFill>
              <a:effectLst/>
            </a:endParaRPr>
          </a:p>
          <a:p>
            <a:pPr lvl="1"/>
            <a:r>
              <a:rPr lang="en-US" b="1" dirty="0" smtClean="0">
                <a:solidFill>
                  <a:srgbClr val="00B0F0"/>
                </a:solidFill>
                <a:effectLst/>
              </a:rPr>
              <a:t> Child is unable to make others believe</a:t>
            </a:r>
            <a:endParaRPr lang="en-IN" b="1" dirty="0" smtClean="0">
              <a:solidFill>
                <a:srgbClr val="00B0F0"/>
              </a:solidFill>
              <a:effectLst/>
              <a:latin typeface="Times New Roman"/>
              <a:ea typeface="Times New Roman"/>
            </a:endParaRPr>
          </a:p>
          <a:p>
            <a:endParaRPr lang="en-IN" dirty="0"/>
          </a:p>
        </p:txBody>
      </p:sp>
    </p:spTree>
    <p:extLst>
      <p:ext uri="{BB962C8B-B14F-4D97-AF65-F5344CB8AC3E}">
        <p14:creationId xmlns:p14="http://schemas.microsoft.com/office/powerpoint/2010/main" val="32872712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IN" b="1" dirty="0" smtClean="0"/>
              <a:t>Longer-Term Impacts</a:t>
            </a:r>
            <a:endParaRPr lang="en-IN" b="1" dirty="0"/>
          </a:p>
        </p:txBody>
      </p:sp>
      <p:sp>
        <p:nvSpPr>
          <p:cNvPr id="3" name="Content Placeholder 2"/>
          <p:cNvSpPr>
            <a:spLocks noGrp="1"/>
          </p:cNvSpPr>
          <p:nvPr>
            <p:ph idx="1"/>
          </p:nvPr>
        </p:nvSpPr>
        <p:spPr/>
        <p:txBody>
          <a:bodyPr>
            <a:normAutofit fontScale="92500" lnSpcReduction="20000"/>
          </a:bodyPr>
          <a:lstStyle/>
          <a:p>
            <a:pPr>
              <a:spcAft>
                <a:spcPts val="0"/>
              </a:spcAft>
            </a:pPr>
            <a:r>
              <a:rPr lang="en-US" dirty="0" smtClean="0">
                <a:effectLst/>
              </a:rPr>
              <a:t>Sexual preoccupations and compulsive sexual behaviors</a:t>
            </a:r>
            <a:endParaRPr lang="en-IN" dirty="0" smtClean="0">
              <a:effectLst/>
            </a:endParaRPr>
          </a:p>
          <a:p>
            <a:pPr>
              <a:spcAft>
                <a:spcPts val="0"/>
              </a:spcAft>
            </a:pPr>
            <a:r>
              <a:rPr lang="en-US" dirty="0" smtClean="0">
                <a:effectLst/>
              </a:rPr>
              <a:t> Sexual dysfunctions; flashbacks, difficulty in arousal and orgasm</a:t>
            </a:r>
            <a:endParaRPr lang="en-IN" dirty="0" smtClean="0">
              <a:effectLst/>
            </a:endParaRPr>
          </a:p>
          <a:p>
            <a:pPr>
              <a:spcAft>
                <a:spcPts val="0"/>
              </a:spcAft>
            </a:pPr>
            <a:r>
              <a:rPr lang="en-US" dirty="0" smtClean="0">
                <a:effectLst/>
              </a:rPr>
              <a:t> Avoidance of or phobic reactions to sexual intimacy</a:t>
            </a:r>
            <a:endParaRPr lang="en-IN" dirty="0" smtClean="0">
              <a:effectLst/>
            </a:endParaRPr>
          </a:p>
          <a:p>
            <a:pPr>
              <a:spcAft>
                <a:spcPts val="0"/>
              </a:spcAft>
            </a:pPr>
            <a:r>
              <a:rPr lang="en-US" dirty="0" smtClean="0">
                <a:effectLst/>
              </a:rPr>
              <a:t> Discomfort in intimate relationships</a:t>
            </a:r>
            <a:endParaRPr lang="en-IN" dirty="0" smtClean="0">
              <a:effectLst/>
            </a:endParaRPr>
          </a:p>
          <a:p>
            <a:pPr>
              <a:spcAft>
                <a:spcPts val="0"/>
              </a:spcAft>
            </a:pPr>
            <a:r>
              <a:rPr lang="en-US" dirty="0" smtClean="0">
                <a:effectLst/>
              </a:rPr>
              <a:t> Marital problems</a:t>
            </a:r>
          </a:p>
          <a:p>
            <a:r>
              <a:rPr lang="en-US" dirty="0" smtClean="0">
                <a:effectLst/>
              </a:rPr>
              <a:t>Vulnerability to further abuse</a:t>
            </a:r>
          </a:p>
          <a:p>
            <a:r>
              <a:rPr lang="en-IN" dirty="0" err="1" smtClean="0">
                <a:effectLst/>
              </a:rPr>
              <a:t>Aggressivity</a:t>
            </a:r>
            <a:endParaRPr lang="en-IN" dirty="0" smtClean="0">
              <a:effectLst/>
            </a:endParaRPr>
          </a:p>
          <a:p>
            <a:pPr>
              <a:spcAft>
                <a:spcPts val="0"/>
              </a:spcAft>
            </a:pPr>
            <a:endParaRPr lang="en-IN" dirty="0" smtClean="0">
              <a:effectLst/>
            </a:endParaRPr>
          </a:p>
          <a:p>
            <a:pPr>
              <a:spcAft>
                <a:spcPts val="0"/>
              </a:spcAft>
            </a:pPr>
            <a:endParaRPr lang="en-IN" dirty="0"/>
          </a:p>
        </p:txBody>
      </p:sp>
    </p:spTree>
    <p:extLst>
      <p:ext uri="{BB962C8B-B14F-4D97-AF65-F5344CB8AC3E}">
        <p14:creationId xmlns:p14="http://schemas.microsoft.com/office/powerpoint/2010/main" val="41566790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normAutofit/>
          </a:bodyPr>
          <a:lstStyle/>
          <a:p>
            <a:r>
              <a:rPr lang="en-IN" sz="3600" b="1" dirty="0" smtClean="0"/>
              <a:t>Emotional &amp; Behavioural Consequences of CSA</a:t>
            </a:r>
            <a:endParaRPr lang="en-IN" sz="3600" b="1" dirty="0"/>
          </a:p>
        </p:txBody>
      </p:sp>
      <p:sp>
        <p:nvSpPr>
          <p:cNvPr id="3" name="Content Placeholder 2"/>
          <p:cNvSpPr>
            <a:spLocks noGrp="1"/>
          </p:cNvSpPr>
          <p:nvPr>
            <p:ph idx="1"/>
          </p:nvPr>
        </p:nvSpPr>
        <p:spPr>
          <a:xfrm>
            <a:off x="179512" y="908720"/>
            <a:ext cx="8784976" cy="5832648"/>
          </a:xfrm>
        </p:spPr>
        <p:txBody>
          <a:bodyPr>
            <a:normAutofit fontScale="92500" lnSpcReduction="10000"/>
          </a:bodyPr>
          <a:lstStyle/>
          <a:p>
            <a:pPr marL="0" indent="0">
              <a:buNone/>
            </a:pPr>
            <a:r>
              <a:rPr lang="en-IN" b="1" dirty="0" smtClean="0"/>
              <a:t>In Younger Children…</a:t>
            </a:r>
          </a:p>
          <a:p>
            <a:r>
              <a:rPr lang="en-IN" dirty="0" smtClean="0"/>
              <a:t>Sexualized behaviour</a:t>
            </a:r>
          </a:p>
          <a:p>
            <a:r>
              <a:rPr lang="en-IN" dirty="0" smtClean="0"/>
              <a:t>Avoidance of specific adults</a:t>
            </a:r>
          </a:p>
          <a:p>
            <a:r>
              <a:rPr lang="en-IN" dirty="0" smtClean="0"/>
              <a:t>Nightmares/ Sleep disturbance</a:t>
            </a:r>
          </a:p>
          <a:p>
            <a:r>
              <a:rPr lang="en-IN" dirty="0" smtClean="0"/>
              <a:t>Clingy behaviour/ separation anxiety</a:t>
            </a:r>
          </a:p>
          <a:p>
            <a:r>
              <a:rPr lang="en-IN" dirty="0" smtClean="0"/>
              <a:t>Fearfulness and anxiety</a:t>
            </a:r>
          </a:p>
          <a:p>
            <a:r>
              <a:rPr lang="en-IN" dirty="0" smtClean="0"/>
              <a:t>Bedwetting</a:t>
            </a:r>
          </a:p>
          <a:p>
            <a:r>
              <a:rPr lang="en-US" dirty="0" smtClean="0"/>
              <a:t>School refusal</a:t>
            </a:r>
          </a:p>
          <a:p>
            <a:r>
              <a:rPr lang="en-US" dirty="0" smtClean="0"/>
              <a:t>Decreased scholastic performance</a:t>
            </a:r>
          </a:p>
          <a:p>
            <a:r>
              <a:rPr lang="en-US" dirty="0" smtClean="0"/>
              <a:t>Medically unexplained body aches and pains</a:t>
            </a:r>
          </a:p>
          <a:p>
            <a:pPr marL="0" indent="0">
              <a:buNone/>
            </a:pPr>
            <a:r>
              <a:rPr lang="en-US" dirty="0" smtClean="0"/>
              <a:t> </a:t>
            </a:r>
          </a:p>
          <a:p>
            <a:pPr marL="0" indent="0">
              <a:buNone/>
            </a:pPr>
            <a:endParaRPr lang="en-IN" dirty="0"/>
          </a:p>
        </p:txBody>
      </p:sp>
    </p:spTree>
    <p:extLst>
      <p:ext uri="{BB962C8B-B14F-4D97-AF65-F5344CB8AC3E}">
        <p14:creationId xmlns:p14="http://schemas.microsoft.com/office/powerpoint/2010/main" val="40855867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640960" cy="6192688"/>
          </a:xfrm>
        </p:spPr>
        <p:txBody>
          <a:bodyPr>
            <a:normAutofit fontScale="92500" lnSpcReduction="20000"/>
          </a:bodyPr>
          <a:lstStyle/>
          <a:p>
            <a:pPr marL="0" indent="0">
              <a:buNone/>
            </a:pPr>
            <a:r>
              <a:rPr lang="en-IN" b="1" dirty="0" smtClean="0"/>
              <a:t>In Older Children/ Adolescents…</a:t>
            </a:r>
          </a:p>
          <a:p>
            <a:r>
              <a:rPr lang="en-IN" dirty="0" smtClean="0"/>
              <a:t>Self-harm</a:t>
            </a:r>
          </a:p>
          <a:p>
            <a:r>
              <a:rPr lang="en-IN" dirty="0" smtClean="0"/>
              <a:t>Depression/ isolation</a:t>
            </a:r>
          </a:p>
          <a:p>
            <a:r>
              <a:rPr lang="en-IN" dirty="0" smtClean="0"/>
              <a:t>Anger</a:t>
            </a:r>
          </a:p>
          <a:p>
            <a:r>
              <a:rPr lang="en-IN" dirty="0" smtClean="0"/>
              <a:t>Fearfulness and anxiety</a:t>
            </a:r>
          </a:p>
          <a:p>
            <a:r>
              <a:rPr lang="en-IN" dirty="0" smtClean="0"/>
              <a:t>Sleep disturbance/ nightmares/ flashbacks</a:t>
            </a:r>
          </a:p>
          <a:p>
            <a:r>
              <a:rPr lang="en-IN" dirty="0" smtClean="0"/>
              <a:t>Avoidance of specific adults</a:t>
            </a:r>
          </a:p>
          <a:p>
            <a:r>
              <a:rPr lang="en-US" dirty="0" smtClean="0"/>
              <a:t>School refusal</a:t>
            </a:r>
          </a:p>
          <a:p>
            <a:r>
              <a:rPr lang="en-US" dirty="0" smtClean="0"/>
              <a:t>Decreased scholastic performance</a:t>
            </a:r>
          </a:p>
          <a:p>
            <a:r>
              <a:rPr lang="en-US" dirty="0" smtClean="0"/>
              <a:t>Medically unexplained body aches and pains/ fainting attacks</a:t>
            </a:r>
            <a:endParaRPr lang="en-US" dirty="0" smtClean="0">
              <a:solidFill>
                <a:srgbClr val="FF0000"/>
              </a:solidFill>
            </a:endParaRPr>
          </a:p>
          <a:p>
            <a:r>
              <a:rPr lang="en-US" dirty="0" smtClean="0"/>
              <a:t>High risk </a:t>
            </a:r>
            <a:r>
              <a:rPr lang="en-US" dirty="0" err="1" smtClean="0"/>
              <a:t>behaviours</a:t>
            </a:r>
            <a:r>
              <a:rPr lang="en-US" dirty="0" smtClean="0"/>
              <a:t>—sexual </a:t>
            </a:r>
            <a:r>
              <a:rPr lang="en-US" dirty="0" err="1" smtClean="0"/>
              <a:t>behaviour</a:t>
            </a:r>
            <a:r>
              <a:rPr lang="en-US" dirty="0" smtClean="0"/>
              <a:t>/ substance abuse/ runaway</a:t>
            </a:r>
          </a:p>
          <a:p>
            <a:pPr marL="0" indent="0">
              <a:buNone/>
            </a:pPr>
            <a:endParaRPr lang="en-IN" dirty="0"/>
          </a:p>
        </p:txBody>
      </p:sp>
    </p:spTree>
    <p:extLst>
      <p:ext uri="{BB962C8B-B14F-4D97-AF65-F5344CB8AC3E}">
        <p14:creationId xmlns:p14="http://schemas.microsoft.com/office/powerpoint/2010/main" val="35317776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IN" b="1" dirty="0" smtClean="0"/>
              <a:t>Physical Signs/ Symptoms of CSA</a:t>
            </a:r>
            <a:endParaRPr lang="en-IN" b="1" dirty="0"/>
          </a:p>
        </p:txBody>
      </p:sp>
      <p:sp>
        <p:nvSpPr>
          <p:cNvPr id="3" name="Content Placeholder 2"/>
          <p:cNvSpPr>
            <a:spLocks noGrp="1"/>
          </p:cNvSpPr>
          <p:nvPr>
            <p:ph idx="1"/>
          </p:nvPr>
        </p:nvSpPr>
        <p:spPr/>
        <p:txBody>
          <a:bodyPr/>
          <a:lstStyle/>
          <a:p>
            <a:r>
              <a:rPr lang="en-IN" dirty="0" smtClean="0"/>
              <a:t>Pregnancy (in adolescents)</a:t>
            </a:r>
          </a:p>
          <a:p>
            <a:r>
              <a:rPr lang="en-IN" dirty="0" smtClean="0"/>
              <a:t>Genital injuries</a:t>
            </a:r>
          </a:p>
          <a:p>
            <a:r>
              <a:rPr lang="en-IN" dirty="0" smtClean="0"/>
              <a:t>Urinary infections</a:t>
            </a:r>
            <a:endParaRPr lang="en-IN" dirty="0"/>
          </a:p>
        </p:txBody>
      </p:sp>
    </p:spTree>
    <p:extLst>
      <p:ext uri="{BB962C8B-B14F-4D97-AF65-F5344CB8AC3E}">
        <p14:creationId xmlns:p14="http://schemas.microsoft.com/office/powerpoint/2010/main" val="20250171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When to Suspect Child Sexual Abuse</a:t>
            </a:r>
            <a:endParaRPr lang="en-IN" b="1"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959" y="1916832"/>
            <a:ext cx="9102068"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14152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922114"/>
          </a:xfrm>
        </p:spPr>
        <p:txBody>
          <a:bodyPr/>
          <a:lstStyle/>
          <a:p>
            <a:r>
              <a:rPr lang="en-IN" b="1" dirty="0" smtClean="0"/>
              <a:t>A. CSA Response</a:t>
            </a:r>
            <a:endParaRPr lang="en-IN" b="1" dirty="0"/>
          </a:p>
        </p:txBody>
      </p:sp>
      <p:sp>
        <p:nvSpPr>
          <p:cNvPr id="3" name="Content Placeholder 2"/>
          <p:cNvSpPr>
            <a:spLocks noGrp="1"/>
          </p:cNvSpPr>
          <p:nvPr>
            <p:ph idx="1"/>
          </p:nvPr>
        </p:nvSpPr>
        <p:spPr>
          <a:xfrm>
            <a:off x="179512" y="1052736"/>
            <a:ext cx="8712968" cy="5616624"/>
          </a:xfrm>
        </p:spPr>
        <p:txBody>
          <a:bodyPr/>
          <a:lstStyle/>
          <a:p>
            <a:r>
              <a:rPr lang="en-IN" dirty="0" smtClean="0"/>
              <a:t>What are immediate/ emergency responses? (Medical and immediate psychosocial issues)</a:t>
            </a:r>
          </a:p>
          <a:p>
            <a:r>
              <a:rPr lang="en-IN" dirty="0" smtClean="0"/>
              <a:t>How to address family concerns?</a:t>
            </a:r>
          </a:p>
          <a:p>
            <a:r>
              <a:rPr lang="en-IN" dirty="0" smtClean="0"/>
              <a:t>How to address the child’s concerns?</a:t>
            </a:r>
          </a:p>
        </p:txBody>
      </p:sp>
    </p:spTree>
    <p:extLst>
      <p:ext uri="{BB962C8B-B14F-4D97-AF65-F5344CB8AC3E}">
        <p14:creationId xmlns:p14="http://schemas.microsoft.com/office/powerpoint/2010/main" val="21013843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fontScale="90000"/>
          </a:bodyPr>
          <a:lstStyle/>
          <a:p>
            <a:r>
              <a:rPr lang="en-IN" b="1" dirty="0" smtClean="0"/>
              <a:t>Activity (</a:t>
            </a:r>
            <a:r>
              <a:rPr lang="en-IN" b="1" dirty="0" err="1" smtClean="0"/>
              <a:t>i</a:t>
            </a:r>
            <a:r>
              <a:rPr lang="en-IN" b="1" dirty="0" smtClean="0"/>
              <a:t>): Responding to Children’s Concerns about the Abuse Experience</a:t>
            </a:r>
            <a:endParaRPr lang="en-IN" dirty="0"/>
          </a:p>
        </p:txBody>
      </p:sp>
      <p:sp>
        <p:nvSpPr>
          <p:cNvPr id="3" name="Content Placeholder 2"/>
          <p:cNvSpPr>
            <a:spLocks noGrp="1"/>
          </p:cNvSpPr>
          <p:nvPr>
            <p:ph idx="1"/>
          </p:nvPr>
        </p:nvSpPr>
        <p:spPr>
          <a:xfrm>
            <a:off x="214282" y="1428736"/>
            <a:ext cx="8715436" cy="5214974"/>
          </a:xfrm>
        </p:spPr>
        <p:txBody>
          <a:bodyPr/>
          <a:lstStyle/>
          <a:p>
            <a:pPr marL="514350" indent="-514350">
              <a:buAutoNum type="arabicPeriod"/>
            </a:pPr>
            <a:r>
              <a:rPr lang="en-IN" dirty="0" smtClean="0"/>
              <a:t>Refer to Case 9.</a:t>
            </a:r>
          </a:p>
          <a:p>
            <a:pPr marL="514350" indent="-514350">
              <a:buAutoNum type="arabicPeriod"/>
            </a:pPr>
            <a:r>
              <a:rPr lang="en-IN" dirty="0" smtClean="0"/>
              <a:t>Be the child’s inner voice:</a:t>
            </a:r>
          </a:p>
          <a:p>
            <a:pPr marL="514350" indent="-514350">
              <a:buNone/>
            </a:pPr>
            <a:r>
              <a:rPr lang="en-IN" dirty="0" smtClean="0"/>
              <a:t>List various types of questions that a child would ask/ have in mind about the abuse experience.</a:t>
            </a:r>
          </a:p>
          <a:p>
            <a:pPr marL="514350" indent="-514350">
              <a:buNone/>
            </a:pPr>
            <a:endParaRPr lang="en-IN" dirty="0"/>
          </a:p>
          <a:p>
            <a:pPr marL="514350" indent="-514350">
              <a:buNone/>
            </a:pPr>
            <a:r>
              <a:rPr lang="en-IN" dirty="0" smtClean="0"/>
              <a:t>3. Now, respond to those questions (as a counsellor).</a:t>
            </a:r>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29718" cy="1439850"/>
          </a:xfrm>
        </p:spPr>
        <p:txBody>
          <a:bodyPr>
            <a:normAutofit fontScale="90000"/>
          </a:bodyPr>
          <a:lstStyle/>
          <a:p>
            <a:r>
              <a:rPr lang="en-IN" b="1" dirty="0" smtClean="0"/>
              <a:t>Activity (ii): Responding to Adolescents’ Concerns about the Abuse Experience</a:t>
            </a:r>
            <a:endParaRPr lang="en-IN" dirty="0"/>
          </a:p>
        </p:txBody>
      </p:sp>
      <p:sp>
        <p:nvSpPr>
          <p:cNvPr id="3" name="Content Placeholder 2"/>
          <p:cNvSpPr>
            <a:spLocks noGrp="1"/>
          </p:cNvSpPr>
          <p:nvPr>
            <p:ph idx="1"/>
          </p:nvPr>
        </p:nvSpPr>
        <p:spPr>
          <a:xfrm>
            <a:off x="457200" y="2000240"/>
            <a:ext cx="8229600" cy="4125923"/>
          </a:xfrm>
        </p:spPr>
        <p:txBody>
          <a:bodyPr/>
          <a:lstStyle/>
          <a:p>
            <a:pPr marL="514350" indent="-514350">
              <a:buAutoNum type="arabicPeriod"/>
            </a:pPr>
            <a:r>
              <a:rPr lang="en-IN" dirty="0" smtClean="0"/>
              <a:t>Refer to Case 4.</a:t>
            </a:r>
          </a:p>
          <a:p>
            <a:pPr marL="514350" indent="-514350">
              <a:buAutoNum type="arabicPeriod"/>
            </a:pPr>
            <a:r>
              <a:rPr lang="en-IN" dirty="0" smtClean="0"/>
              <a:t>Be the adolescent’s inner voice:</a:t>
            </a:r>
          </a:p>
          <a:p>
            <a:pPr>
              <a:buNone/>
            </a:pPr>
            <a:r>
              <a:rPr lang="en-IN" dirty="0" smtClean="0"/>
              <a:t>List various types of questions/ thoughts/ feelings that an adolescent would have about the abuse experience.</a:t>
            </a:r>
          </a:p>
          <a:p>
            <a:pPr>
              <a:buNone/>
            </a:pPr>
            <a:r>
              <a:rPr lang="en-IN" dirty="0" smtClean="0"/>
              <a:t>3. Now, respond to those questions/ thoughts/ feelings(as a counsellor).</a:t>
            </a:r>
          </a:p>
          <a:p>
            <a:pPr>
              <a:buNone/>
            </a:pPr>
            <a:endParaRPr lang="en-IN" dirty="0" smtClean="0"/>
          </a:p>
          <a:p>
            <a:pPr>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rmAutofit fontScale="90000"/>
          </a:bodyPr>
          <a:lstStyle/>
          <a:p>
            <a:r>
              <a:rPr lang="en-IN" b="1" dirty="0" smtClean="0"/>
              <a:t>Activity 1: Thinking about What Trauma Means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a:t>
            </a:fld>
            <a:endParaRPr lang="en-IN"/>
          </a:p>
        </p:txBody>
      </p:sp>
      <p:sp>
        <p:nvSpPr>
          <p:cNvPr id="4" name="Content Placeholder 3"/>
          <p:cNvSpPr>
            <a:spLocks noGrp="1"/>
          </p:cNvSpPr>
          <p:nvPr>
            <p:ph sz="quarter" idx="1"/>
          </p:nvPr>
        </p:nvSpPr>
        <p:spPr>
          <a:xfrm>
            <a:off x="323528" y="1447800"/>
            <a:ext cx="8363272" cy="4572000"/>
          </a:xfrm>
        </p:spPr>
        <p:txBody>
          <a:bodyPr>
            <a:normAutofit fontScale="70000" lnSpcReduction="20000"/>
          </a:bodyPr>
          <a:lstStyle/>
          <a:p>
            <a:pPr marL="0" indent="0">
              <a:buNone/>
            </a:pPr>
            <a:r>
              <a:rPr lang="en-IN" sz="2800" dirty="0" smtClean="0"/>
              <a:t>Objective</a:t>
            </a:r>
            <a:r>
              <a:rPr lang="en-IN" sz="2800" dirty="0"/>
              <a:t>: </a:t>
            </a:r>
            <a:endParaRPr lang="en-IN" sz="3600" dirty="0"/>
          </a:p>
          <a:p>
            <a:pPr lvl="0"/>
            <a:r>
              <a:rPr lang="en-IN" sz="2800" dirty="0"/>
              <a:t>To understand what trauma is and how we view it.</a:t>
            </a:r>
            <a:endParaRPr lang="en-IN" sz="3600" dirty="0"/>
          </a:p>
          <a:p>
            <a:r>
              <a:rPr lang="en-IN" sz="2800" dirty="0"/>
              <a:t>Method: Visualization, drawing, narrative</a:t>
            </a:r>
            <a:endParaRPr lang="en-IN" sz="3600" dirty="0"/>
          </a:p>
          <a:p>
            <a:r>
              <a:rPr lang="en-IN" sz="2800" dirty="0"/>
              <a:t>Materials: paper and colours</a:t>
            </a:r>
            <a:endParaRPr lang="en-IN" sz="3600" dirty="0"/>
          </a:p>
          <a:p>
            <a:pPr marL="0" indent="0">
              <a:buNone/>
            </a:pPr>
            <a:r>
              <a:rPr lang="en-IN" sz="2800" dirty="0"/>
              <a:t>Process:</a:t>
            </a:r>
            <a:endParaRPr lang="en-IN" sz="3600" dirty="0"/>
          </a:p>
          <a:p>
            <a:pPr lvl="0"/>
            <a:r>
              <a:rPr lang="en-IN" sz="2800" dirty="0"/>
              <a:t>Ask participants to do the following, step by step:</a:t>
            </a:r>
            <a:endParaRPr lang="en-IN" sz="3600" dirty="0"/>
          </a:p>
          <a:p>
            <a:pPr lvl="1"/>
            <a:r>
              <a:rPr lang="en-IN" dirty="0"/>
              <a:t>Close your eyes and think of a traumatic time/event in your lives.</a:t>
            </a:r>
            <a:endParaRPr lang="en-IN" sz="3200" dirty="0"/>
          </a:p>
          <a:p>
            <a:pPr lvl="1"/>
            <a:r>
              <a:rPr lang="en-IN" dirty="0"/>
              <a:t>Imagine the event/ time as an image (not a narrative/ not in words)…like a still photograph.</a:t>
            </a:r>
            <a:endParaRPr lang="en-IN" sz="3200" dirty="0"/>
          </a:p>
          <a:p>
            <a:pPr lvl="1"/>
            <a:r>
              <a:rPr lang="en-IN" dirty="0"/>
              <a:t>Now, draw it.</a:t>
            </a:r>
            <a:endParaRPr lang="en-IN" sz="3200" dirty="0"/>
          </a:p>
          <a:p>
            <a:pPr lvl="1"/>
            <a:r>
              <a:rPr lang="en-IN" dirty="0"/>
              <a:t>Now describe it—either to yourself or the person next to you.</a:t>
            </a:r>
            <a:endParaRPr lang="en-IN" sz="3200" dirty="0"/>
          </a:p>
          <a:p>
            <a:pPr marL="0" indent="0">
              <a:buNone/>
            </a:pPr>
            <a:r>
              <a:rPr lang="en-IN" sz="2800" dirty="0"/>
              <a:t>Discussion:</a:t>
            </a:r>
            <a:endParaRPr lang="en-IN" sz="3600" dirty="0"/>
          </a:p>
          <a:p>
            <a:pPr lvl="0"/>
            <a:r>
              <a:rPr lang="en-IN" sz="2800" dirty="0"/>
              <a:t>What sort of images and feelings came back to you?</a:t>
            </a:r>
            <a:endParaRPr lang="en-IN" sz="3600" dirty="0"/>
          </a:p>
          <a:p>
            <a:pPr lvl="0"/>
            <a:r>
              <a:rPr lang="en-IN" sz="2800" dirty="0"/>
              <a:t>Was it easy to express the emotions you felt?</a:t>
            </a:r>
            <a:endParaRPr lang="en-IN" sz="3600" dirty="0"/>
          </a:p>
          <a:p>
            <a:endParaRPr lang="en-IN" dirty="0"/>
          </a:p>
        </p:txBody>
      </p:sp>
    </p:spTree>
    <p:extLst>
      <p:ext uri="{BB962C8B-B14F-4D97-AF65-F5344CB8AC3E}">
        <p14:creationId xmlns:p14="http://schemas.microsoft.com/office/powerpoint/2010/main" val="76251965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643998" cy="1340768"/>
          </a:xfrm>
        </p:spPr>
        <p:txBody>
          <a:bodyPr>
            <a:normAutofit fontScale="90000"/>
          </a:bodyPr>
          <a:lstStyle/>
          <a:p>
            <a:r>
              <a:rPr lang="en-IN" dirty="0" smtClean="0"/>
              <a:t>Immediate Medical Interventions for Child Sexual Abuse</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50</a:t>
            </a:fld>
            <a:endParaRPr lang="en-IN"/>
          </a:p>
        </p:txBody>
      </p:sp>
      <p:sp>
        <p:nvSpPr>
          <p:cNvPr id="4" name="Content Placeholder 3"/>
          <p:cNvSpPr>
            <a:spLocks noGrp="1"/>
          </p:cNvSpPr>
          <p:nvPr>
            <p:ph sz="quarter" idx="1"/>
          </p:nvPr>
        </p:nvSpPr>
        <p:spPr>
          <a:xfrm>
            <a:off x="214282" y="1412776"/>
            <a:ext cx="8715436" cy="5016620"/>
          </a:xfrm>
        </p:spPr>
        <p:txBody>
          <a:bodyPr>
            <a:normAutofit fontScale="85000" lnSpcReduction="20000"/>
          </a:bodyPr>
          <a:lstStyle/>
          <a:p>
            <a:pPr lvl="0"/>
            <a:r>
              <a:rPr lang="en-GB" dirty="0" smtClean="0"/>
              <a:t>Medical Interventions</a:t>
            </a:r>
          </a:p>
          <a:p>
            <a:pPr lvl="1"/>
            <a:r>
              <a:rPr lang="en-GB" dirty="0" smtClean="0"/>
              <a:t>Check and treat for injuries.</a:t>
            </a:r>
          </a:p>
          <a:p>
            <a:pPr lvl="1"/>
            <a:r>
              <a:rPr lang="en-GB" dirty="0" smtClean="0"/>
              <a:t>Consider use of PEP Kit (Post-exposure prophylaxis kit)—emergency kit for protection from HIV</a:t>
            </a:r>
            <a:r>
              <a:rPr lang="en-IN" dirty="0" smtClean="0"/>
              <a:t>, sexually transmitted infection and pregnancy.</a:t>
            </a:r>
          </a:p>
          <a:p>
            <a:pPr lvl="2"/>
            <a:r>
              <a:rPr lang="en-IN" dirty="0" smtClean="0"/>
              <a:t>Usually used for rape/ sexual assault survivors</a:t>
            </a:r>
          </a:p>
          <a:p>
            <a:pPr lvl="2"/>
            <a:r>
              <a:rPr lang="en-IN" dirty="0" smtClean="0"/>
              <a:t>Used ideally within 2‐24 hours and no later than 48‐72 hours).</a:t>
            </a:r>
          </a:p>
          <a:p>
            <a:pPr lvl="2"/>
            <a:r>
              <a:rPr lang="en-IN" dirty="0" smtClean="0"/>
              <a:t>Contains anti-retroviral (HIV), morning after pill (pregnancy) and antibiotics (sexually transmitted infections).</a:t>
            </a:r>
            <a:endParaRPr lang="en-GB" dirty="0" smtClean="0"/>
          </a:p>
          <a:p>
            <a:pPr lvl="1"/>
            <a:r>
              <a:rPr lang="en-GB" dirty="0" smtClean="0"/>
              <a:t>Check if medical termination of pregnancy needs to be done for (young/unmarried adolescents) BUT only in consultation with the adolescent!</a:t>
            </a:r>
          </a:p>
          <a:p>
            <a:pPr lvl="1"/>
            <a:r>
              <a:rPr lang="en-GB" dirty="0" smtClean="0">
                <a:solidFill>
                  <a:srgbClr val="FF0000"/>
                </a:solidFill>
              </a:rPr>
              <a:t>If a child has been rescued from trafficking/commercial sex work, medical assistance is No. 1 on the support agenda!!  (HIV testing/ pregnancy testing)</a:t>
            </a:r>
          </a:p>
          <a:p>
            <a:pPr lvl="1"/>
            <a:endParaRPr lang="en-GB" dirty="0" smtClean="0"/>
          </a:p>
          <a:p>
            <a:endParaRPr lang="en-IN" dirty="0"/>
          </a:p>
        </p:txBody>
      </p:sp>
    </p:spTree>
    <p:extLst>
      <p:ext uri="{BB962C8B-B14F-4D97-AF65-F5344CB8AC3E}">
        <p14:creationId xmlns:p14="http://schemas.microsoft.com/office/powerpoint/2010/main" val="894655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51</a:t>
            </a:fld>
            <a:endParaRPr lang="en-IN"/>
          </a:p>
        </p:txBody>
      </p:sp>
      <p:sp>
        <p:nvSpPr>
          <p:cNvPr id="4" name="Content Placeholder 3"/>
          <p:cNvSpPr>
            <a:spLocks noGrp="1"/>
          </p:cNvSpPr>
          <p:nvPr>
            <p:ph sz="quarter" idx="1"/>
          </p:nvPr>
        </p:nvSpPr>
        <p:spPr>
          <a:xfrm>
            <a:off x="357158" y="357166"/>
            <a:ext cx="8501122" cy="5662634"/>
          </a:xfrm>
        </p:spPr>
        <p:txBody>
          <a:bodyPr>
            <a:normAutofit fontScale="92500" lnSpcReduction="10000"/>
          </a:bodyPr>
          <a:lstStyle/>
          <a:p>
            <a:pPr lvl="0">
              <a:buNone/>
            </a:pPr>
            <a:r>
              <a:rPr lang="en-IN" sz="4500" b="1" dirty="0" smtClean="0"/>
              <a:t>Psychosocial Care Interventions: Working with the Family</a:t>
            </a:r>
          </a:p>
          <a:p>
            <a:pPr lvl="3">
              <a:lnSpc>
                <a:spcPct val="90000"/>
              </a:lnSpc>
            </a:pPr>
            <a:r>
              <a:rPr lang="en-US" sz="3400" dirty="0" smtClean="0"/>
              <a:t>Is there any family to support the child?</a:t>
            </a:r>
          </a:p>
          <a:p>
            <a:pPr lvl="3">
              <a:lnSpc>
                <a:spcPct val="90000"/>
              </a:lnSpc>
            </a:pPr>
            <a:r>
              <a:rPr lang="en-US" sz="3400" dirty="0" smtClean="0"/>
              <a:t>Are there issues pertaining to the family that need to be addressed? (child’s re-location/ if perpetrator is one of the family members)</a:t>
            </a:r>
          </a:p>
          <a:p>
            <a:pPr lvl="3">
              <a:lnSpc>
                <a:spcPct val="90000"/>
              </a:lnSpc>
            </a:pPr>
            <a:r>
              <a:rPr lang="en-US" sz="3400" dirty="0" smtClean="0"/>
              <a:t>Should the child be sent back home for holidays (from institution)? Will child be safe from abuse?</a:t>
            </a:r>
            <a:endParaRPr lang="en-US" sz="3400" dirty="0"/>
          </a:p>
          <a:p>
            <a:pPr lvl="3">
              <a:lnSpc>
                <a:spcPct val="90000"/>
              </a:lnSpc>
            </a:pPr>
            <a:r>
              <a:rPr lang="en-GB" sz="3400" dirty="0" smtClean="0"/>
              <a:t>Does the family want to go legal/ report?</a:t>
            </a:r>
          </a:p>
          <a:p>
            <a:pPr lvl="3">
              <a:lnSpc>
                <a:spcPct val="90000"/>
              </a:lnSpc>
            </a:pPr>
            <a:r>
              <a:rPr lang="en-GB" sz="3400" dirty="0" smtClean="0"/>
              <a:t>Mandatory reporting as per POCSO?</a:t>
            </a:r>
            <a:endParaRPr lang="en-US" sz="2900" dirty="0"/>
          </a:p>
          <a:p>
            <a:pPr lvl="3">
              <a:lnSpc>
                <a:spcPct val="90000"/>
              </a:lnSpc>
            </a:pPr>
            <a:endParaRPr lang="en-US" sz="2900" dirty="0"/>
          </a:p>
          <a:p>
            <a:pPr>
              <a:buNone/>
            </a:pPr>
            <a:endParaRPr lang="en-US" sz="4500" b="1" dirty="0"/>
          </a:p>
          <a:p>
            <a:pPr marL="868680" lvl="3" indent="0">
              <a:lnSpc>
                <a:spcPct val="90000"/>
              </a:lnSpc>
              <a:buNone/>
            </a:pPr>
            <a:endParaRPr lang="en-US" sz="2900" dirty="0"/>
          </a:p>
          <a:p>
            <a:pPr lvl="3">
              <a:lnSpc>
                <a:spcPct val="90000"/>
              </a:lnSpc>
            </a:pPr>
            <a:endParaRPr lang="en-GB" sz="3500" dirty="0"/>
          </a:p>
          <a:p>
            <a:pPr lvl="1">
              <a:buNone/>
            </a:pPr>
            <a:endParaRPr lang="en-IN" dirty="0" smtClean="0"/>
          </a:p>
          <a:p>
            <a:endParaRPr lang="en-IN" dirty="0"/>
          </a:p>
        </p:txBody>
      </p:sp>
    </p:spTree>
    <p:extLst>
      <p:ext uri="{BB962C8B-B14F-4D97-AF65-F5344CB8AC3E}">
        <p14:creationId xmlns:p14="http://schemas.microsoft.com/office/powerpoint/2010/main" val="38203258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normAutofit/>
          </a:bodyPr>
          <a:lstStyle/>
          <a:p>
            <a:r>
              <a:rPr lang="en-IN" b="1" dirty="0" smtClean="0"/>
              <a:t>Dilemmas of Mandatory Reporting</a:t>
            </a:r>
            <a:endParaRPr lang="en-IN" b="1" dirty="0"/>
          </a:p>
        </p:txBody>
      </p:sp>
      <p:sp>
        <p:nvSpPr>
          <p:cNvPr id="3" name="Content Placeholder 2"/>
          <p:cNvSpPr>
            <a:spLocks noGrp="1"/>
          </p:cNvSpPr>
          <p:nvPr>
            <p:ph idx="1"/>
          </p:nvPr>
        </p:nvSpPr>
        <p:spPr>
          <a:xfrm>
            <a:off x="457200" y="1196752"/>
            <a:ext cx="8229600" cy="4929411"/>
          </a:xfrm>
        </p:spPr>
        <p:txBody>
          <a:bodyPr>
            <a:normAutofit fontScale="85000" lnSpcReduction="20000"/>
          </a:bodyPr>
          <a:lstStyle/>
          <a:p>
            <a:r>
              <a:rPr lang="en-IN" dirty="0" smtClean="0"/>
              <a:t>POCSO states that if you know of CSA, you must report to police/ CWC.</a:t>
            </a:r>
          </a:p>
          <a:p>
            <a:r>
              <a:rPr lang="en-IN" dirty="0" smtClean="0"/>
              <a:t>Family and/or child may not be willing to report or pleads with you not to report.</a:t>
            </a:r>
          </a:p>
          <a:p>
            <a:r>
              <a:rPr lang="en-IN" dirty="0" smtClean="0"/>
              <a:t>Your dilemma: mandatory reporting </a:t>
            </a:r>
            <a:r>
              <a:rPr lang="en-IN" dirty="0" err="1" smtClean="0"/>
              <a:t>vs</a:t>
            </a:r>
            <a:r>
              <a:rPr lang="en-IN" dirty="0" smtClean="0"/>
              <a:t> violation of confidentiality of child/ family.</a:t>
            </a:r>
          </a:p>
          <a:p>
            <a:r>
              <a:rPr lang="en-IN" dirty="0" smtClean="0"/>
              <a:t>What is in the best interests of the child?</a:t>
            </a:r>
          </a:p>
          <a:p>
            <a:r>
              <a:rPr lang="en-IN" dirty="0" smtClean="0"/>
              <a:t>Discussion and persuasion on reporting  is a process (not a one-off):</a:t>
            </a:r>
          </a:p>
          <a:p>
            <a:pPr lvl="1"/>
            <a:r>
              <a:rPr lang="en-IN" dirty="0" smtClean="0"/>
              <a:t>Understand family/ child’s hesitations.</a:t>
            </a:r>
          </a:p>
          <a:p>
            <a:pPr lvl="1"/>
            <a:r>
              <a:rPr lang="en-IN" dirty="0" smtClean="0"/>
              <a:t>Address &amp; reassure them accordingly.</a:t>
            </a:r>
          </a:p>
          <a:p>
            <a:pPr lvl="1"/>
            <a:r>
              <a:rPr lang="en-IN" dirty="0" smtClean="0"/>
              <a:t>Ensure confidentiality.</a:t>
            </a:r>
          </a:p>
          <a:p>
            <a:pPr lvl="1"/>
            <a:r>
              <a:rPr lang="en-IN" dirty="0" smtClean="0"/>
              <a:t>Explain all processes involved to child and family.</a:t>
            </a:r>
          </a:p>
          <a:p>
            <a:pPr marL="0" indent="0">
              <a:buNone/>
            </a:pPr>
            <a:endParaRPr lang="en-IN" dirty="0"/>
          </a:p>
        </p:txBody>
      </p:sp>
    </p:spTree>
    <p:extLst>
      <p:ext uri="{BB962C8B-B14F-4D97-AF65-F5344CB8AC3E}">
        <p14:creationId xmlns:p14="http://schemas.microsoft.com/office/powerpoint/2010/main" val="29141237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64488" cy="908720"/>
          </a:xfrm>
        </p:spPr>
        <p:txBody>
          <a:bodyPr>
            <a:normAutofit/>
          </a:bodyPr>
          <a:lstStyle/>
          <a:p>
            <a:r>
              <a:rPr lang="en-IN" sz="3600" b="1" dirty="0" smtClean="0"/>
              <a:t>Guidance for Caregivers on CSA Response</a:t>
            </a:r>
            <a:endParaRPr lang="en-IN" sz="3600" b="1" dirty="0"/>
          </a:p>
        </p:txBody>
      </p:sp>
      <p:sp>
        <p:nvSpPr>
          <p:cNvPr id="3" name="Content Placeholder 2"/>
          <p:cNvSpPr>
            <a:spLocks noGrp="1"/>
          </p:cNvSpPr>
          <p:nvPr>
            <p:ph idx="1"/>
          </p:nvPr>
        </p:nvSpPr>
        <p:spPr>
          <a:xfrm>
            <a:off x="107504" y="908720"/>
            <a:ext cx="9036496" cy="5832648"/>
          </a:xfrm>
        </p:spPr>
        <p:txBody>
          <a:bodyPr>
            <a:normAutofit fontScale="47500" lnSpcReduction="20000"/>
          </a:bodyPr>
          <a:lstStyle/>
          <a:p>
            <a:pPr marL="0" indent="0">
              <a:buNone/>
            </a:pPr>
            <a:r>
              <a:rPr lang="en-IN" b="1" dirty="0" smtClean="0"/>
              <a:t>Immediate Response of Caregivers/ Families…</a:t>
            </a:r>
            <a:r>
              <a:rPr lang="en-IN" b="1" dirty="0"/>
              <a:t> </a:t>
            </a:r>
            <a:endParaRPr lang="en-IN" dirty="0"/>
          </a:p>
          <a:p>
            <a:pPr lvl="0"/>
            <a:r>
              <a:rPr lang="en-IN" sz="4200" dirty="0"/>
              <a:t>Do not ignore or undermine a child’s statements and innocuous remarks. </a:t>
            </a:r>
          </a:p>
          <a:p>
            <a:pPr lvl="0"/>
            <a:r>
              <a:rPr lang="en-IN" sz="4200" dirty="0"/>
              <a:t>Believe what your child tells you. </a:t>
            </a:r>
          </a:p>
          <a:p>
            <a:pPr lvl="0"/>
            <a:r>
              <a:rPr lang="en-IN" sz="4200" dirty="0"/>
              <a:t>Do not to blame the child.</a:t>
            </a:r>
          </a:p>
          <a:p>
            <a:pPr lvl="0"/>
            <a:r>
              <a:rPr lang="en-IN" sz="4200" dirty="0"/>
              <a:t>Contact </a:t>
            </a:r>
            <a:r>
              <a:rPr lang="en-IN" sz="4200" dirty="0" err="1"/>
              <a:t>Childline</a:t>
            </a:r>
            <a:r>
              <a:rPr lang="en-IN" sz="4200" dirty="0"/>
              <a:t> (1098) for assistance on how to report to police, Child Welfare Committee and medical/ psychological help systems.</a:t>
            </a:r>
          </a:p>
          <a:p>
            <a:pPr lvl="0"/>
            <a:r>
              <a:rPr lang="en-IN" sz="4200" dirty="0"/>
              <a:t>File an FIR or </a:t>
            </a:r>
            <a:r>
              <a:rPr lang="en-IN" sz="4200" dirty="0" smtClean="0"/>
              <a:t>police report</a:t>
            </a:r>
            <a:r>
              <a:rPr lang="en-IN" sz="4200" dirty="0"/>
              <a:t>.</a:t>
            </a:r>
          </a:p>
          <a:p>
            <a:pPr lvl="0"/>
            <a:r>
              <a:rPr lang="en-IN" sz="4200" dirty="0"/>
              <a:t>Ensure that the child is provided with emergency medical services (EMS) (within 24 hours of filing the FIR) provided by state Registered Medical Practitioners (RMP) in government hospitals.</a:t>
            </a:r>
          </a:p>
          <a:p>
            <a:pPr lvl="0"/>
            <a:r>
              <a:rPr lang="en-IN" sz="4200" dirty="0"/>
              <a:t>Seek counselling from child mental health experts in government institutions to ensure that psychosocial assistance and healing interventions are provided to the child; and that evidence gathering and other legal processes are embedded within the healing context</a:t>
            </a:r>
            <a:r>
              <a:rPr lang="en-IN" sz="4200" dirty="0" smtClean="0"/>
              <a:t>.</a:t>
            </a:r>
          </a:p>
          <a:p>
            <a:r>
              <a:rPr lang="en-IN" sz="4200" dirty="0" smtClean="0"/>
              <a:t>Tell the </a:t>
            </a:r>
            <a:r>
              <a:rPr lang="en-IN" sz="4200" dirty="0"/>
              <a:t>child that the abuse was not the child’s fault. </a:t>
            </a:r>
            <a:r>
              <a:rPr lang="en-IN" sz="4200" dirty="0" smtClean="0"/>
              <a:t>Explain </a:t>
            </a:r>
            <a:r>
              <a:rPr lang="en-IN" sz="4200" dirty="0"/>
              <a:t>to the child about the measures that are being taken to make the child feel safe at home and at school. </a:t>
            </a:r>
          </a:p>
          <a:p>
            <a:pPr lvl="0"/>
            <a:r>
              <a:rPr lang="en-IN" sz="4200" dirty="0"/>
              <a:t>S</a:t>
            </a:r>
            <a:r>
              <a:rPr lang="en-IN" sz="4200" dirty="0" smtClean="0"/>
              <a:t>how </a:t>
            </a:r>
            <a:r>
              <a:rPr lang="en-IN" sz="4200" dirty="0"/>
              <a:t>openness to the child sharing his/her experiences by saying,” When you want to tell me about what happened, how you feel about it, I am ready to listen."</a:t>
            </a:r>
          </a:p>
          <a:p>
            <a:r>
              <a:rPr lang="en-IN" sz="4200" dirty="0"/>
              <a:t>G</a:t>
            </a:r>
            <a:r>
              <a:rPr lang="en-IN" sz="4200" dirty="0" smtClean="0"/>
              <a:t>et </a:t>
            </a:r>
            <a:r>
              <a:rPr lang="en-IN" sz="4200" dirty="0"/>
              <a:t>the child back to maintaining regular home (mealtime, bedtime) and school routines. </a:t>
            </a:r>
            <a:r>
              <a:rPr lang="en-IN" sz="4200" dirty="0" smtClean="0"/>
              <a:t> (Normalizing  process is essential to recovery)</a:t>
            </a:r>
            <a:endParaRPr lang="en-IN" sz="4200" dirty="0"/>
          </a:p>
        </p:txBody>
      </p:sp>
    </p:spTree>
    <p:extLst>
      <p:ext uri="{BB962C8B-B14F-4D97-AF65-F5344CB8AC3E}">
        <p14:creationId xmlns:p14="http://schemas.microsoft.com/office/powerpoint/2010/main" val="178149574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54</a:t>
            </a:fld>
            <a:endParaRPr lang="en-IN"/>
          </a:p>
        </p:txBody>
      </p:sp>
      <p:sp>
        <p:nvSpPr>
          <p:cNvPr id="4" name="Content Placeholder 3"/>
          <p:cNvSpPr>
            <a:spLocks noGrp="1"/>
          </p:cNvSpPr>
          <p:nvPr>
            <p:ph sz="quarter" idx="1"/>
          </p:nvPr>
        </p:nvSpPr>
        <p:spPr>
          <a:xfrm>
            <a:off x="214282" y="357166"/>
            <a:ext cx="8822214" cy="6384202"/>
          </a:xfrm>
        </p:spPr>
        <p:txBody>
          <a:bodyPr>
            <a:normAutofit/>
          </a:bodyPr>
          <a:lstStyle/>
          <a:p>
            <a:pPr lvl="0">
              <a:buNone/>
            </a:pPr>
            <a:r>
              <a:rPr lang="en-GB" b="1" dirty="0" smtClean="0"/>
              <a:t>Immediate Psychological Interventions with Child</a:t>
            </a:r>
          </a:p>
          <a:p>
            <a:r>
              <a:rPr lang="en-GB" dirty="0" smtClean="0"/>
              <a:t>Asking questions ,attempting to establish depth interventions when the child is facing a crisis is </a:t>
            </a:r>
            <a:r>
              <a:rPr lang="en-GB" b="1" u="sng" dirty="0" smtClean="0"/>
              <a:t>not </a:t>
            </a:r>
            <a:r>
              <a:rPr lang="en-GB" dirty="0" smtClean="0"/>
              <a:t>a useful beginning. This is not the time to for detailed enquiry.</a:t>
            </a:r>
          </a:p>
          <a:p>
            <a:pPr lvl="0"/>
            <a:r>
              <a:rPr lang="en-GB" dirty="0" smtClean="0"/>
              <a:t>If there are serious and disruptive manifestations --like self harm behaviours, incapacitating anxiety, PTSD symptoms with severe panic:</a:t>
            </a:r>
          </a:p>
          <a:p>
            <a:pPr lvl="1"/>
            <a:r>
              <a:rPr lang="en-GB" dirty="0" smtClean="0"/>
              <a:t> Appropriate psychiatric referral at this stage is important (psychiatric medication).</a:t>
            </a:r>
          </a:p>
          <a:p>
            <a:pPr lvl="1"/>
            <a:r>
              <a:rPr lang="en-GB" dirty="0" smtClean="0"/>
              <a:t>Long </a:t>
            </a:r>
            <a:r>
              <a:rPr lang="en-GB" dirty="0"/>
              <a:t>term/ healing work</a:t>
            </a:r>
          </a:p>
          <a:p>
            <a:pPr marL="457200" lvl="1" indent="0">
              <a:buNone/>
            </a:pPr>
            <a:endParaRPr lang="en-GB" dirty="0" smtClean="0"/>
          </a:p>
          <a:p>
            <a:pPr lvl="2"/>
            <a:endParaRPr lang="en-GB" dirty="0"/>
          </a:p>
          <a:p>
            <a:pPr lvl="2"/>
            <a:endParaRPr lang="en-GB" dirty="0" smtClean="0"/>
          </a:p>
          <a:p>
            <a:endParaRPr lang="en-IN" dirty="0"/>
          </a:p>
        </p:txBody>
      </p:sp>
    </p:spTree>
    <p:extLst>
      <p:ext uri="{BB962C8B-B14F-4D97-AF65-F5344CB8AC3E}">
        <p14:creationId xmlns:p14="http://schemas.microsoft.com/office/powerpoint/2010/main" val="266028251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36496" cy="1143000"/>
          </a:xfrm>
        </p:spPr>
        <p:txBody>
          <a:bodyPr>
            <a:normAutofit fontScale="90000"/>
          </a:bodyPr>
          <a:lstStyle/>
          <a:p>
            <a:r>
              <a:rPr lang="en-IN" b="1" dirty="0" smtClean="0"/>
              <a:t>What Initial Psychological Response Entails</a:t>
            </a:r>
            <a:endParaRPr lang="en-IN" b="1" dirty="0"/>
          </a:p>
        </p:txBody>
      </p:sp>
      <p:sp>
        <p:nvSpPr>
          <p:cNvPr id="3" name="Content Placeholder 2"/>
          <p:cNvSpPr>
            <a:spLocks noGrp="1"/>
          </p:cNvSpPr>
          <p:nvPr>
            <p:ph idx="1"/>
          </p:nvPr>
        </p:nvSpPr>
        <p:spPr>
          <a:xfrm>
            <a:off x="107504" y="1600200"/>
            <a:ext cx="8856984" cy="5069160"/>
          </a:xfrm>
        </p:spPr>
        <p:txBody>
          <a:bodyPr>
            <a:normAutofit lnSpcReduction="10000"/>
          </a:bodyPr>
          <a:lstStyle/>
          <a:p>
            <a:pPr marL="457200" lvl="1" indent="0">
              <a:buNone/>
            </a:pPr>
            <a:r>
              <a:rPr lang="en-GB" dirty="0" smtClean="0"/>
              <a:t>Reassure child about safety/help.</a:t>
            </a:r>
          </a:p>
          <a:p>
            <a:pPr marL="457200" lvl="1" indent="0">
              <a:buNone/>
            </a:pPr>
            <a:r>
              <a:rPr lang="en-GB" dirty="0" smtClean="0"/>
              <a:t>Focus </a:t>
            </a:r>
            <a:r>
              <a:rPr lang="en-GB" dirty="0"/>
              <a:t>on containment techniques…containment techniques are:</a:t>
            </a:r>
          </a:p>
          <a:p>
            <a:pPr lvl="2"/>
            <a:r>
              <a:rPr lang="en-GB" dirty="0"/>
              <a:t>A means of temporarily suppressing bothersome feelings and memories to shield the child from the immediate impact of abuse.</a:t>
            </a:r>
          </a:p>
          <a:p>
            <a:pPr lvl="2"/>
            <a:r>
              <a:rPr lang="en-GB" dirty="0"/>
              <a:t>Used when the child may be too overwhelmed to address the issues and feelings at hand.</a:t>
            </a:r>
          </a:p>
          <a:p>
            <a:pPr lvl="2"/>
            <a:r>
              <a:rPr lang="en-GB" dirty="0"/>
              <a:t>Used to keep the child from extreme levels of anxiety/ increasing anxiety that might make him/ her even more dysfunctional.</a:t>
            </a:r>
          </a:p>
          <a:p>
            <a:pPr lvl="2"/>
            <a:r>
              <a:rPr lang="en-GB" dirty="0"/>
              <a:t>Containment techniques: Relaxation, recreation, family support/ reassurance, meeting developmental needs</a:t>
            </a:r>
          </a:p>
          <a:p>
            <a:endParaRPr lang="en-IN" dirty="0"/>
          </a:p>
        </p:txBody>
      </p:sp>
    </p:spTree>
    <p:extLst>
      <p:ext uri="{BB962C8B-B14F-4D97-AF65-F5344CB8AC3E}">
        <p14:creationId xmlns:p14="http://schemas.microsoft.com/office/powerpoint/2010/main" val="12237835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Relaxation techniques</a:t>
            </a:r>
          </a:p>
          <a:p>
            <a:pPr lvl="1"/>
            <a:r>
              <a:rPr lang="en-IN" dirty="0" smtClean="0"/>
              <a:t>Guided imagery</a:t>
            </a:r>
          </a:p>
          <a:p>
            <a:pPr lvl="1"/>
            <a:r>
              <a:rPr lang="en-IN" dirty="0" smtClean="0"/>
              <a:t>Deep breathing</a:t>
            </a:r>
          </a:p>
          <a:p>
            <a:r>
              <a:rPr lang="en-IN" dirty="0" smtClean="0"/>
              <a:t>Normalize daily routine</a:t>
            </a:r>
          </a:p>
          <a:p>
            <a:r>
              <a:rPr lang="en-IN" dirty="0" smtClean="0"/>
              <a:t>Identity exercises</a:t>
            </a:r>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a:xfrm>
            <a:off x="251520" y="116632"/>
            <a:ext cx="8435280" cy="1301006"/>
          </a:xfrm>
        </p:spPr>
        <p:txBody>
          <a:bodyPr anchor="ctr">
            <a:normAutofit fontScale="90000"/>
          </a:bodyPr>
          <a:lstStyle/>
          <a:p>
            <a:r>
              <a:rPr lang="en-US" sz="3800" b="1" dirty="0" smtClean="0"/>
              <a:t>Areas of Focus for Long Term/Healing Interventions in CSA</a:t>
            </a:r>
            <a:br>
              <a:rPr lang="en-US" sz="3800" b="1" dirty="0" smtClean="0"/>
            </a:br>
            <a:endParaRPr lang="en-US" sz="3800" b="1" dirty="0"/>
          </a:p>
        </p:txBody>
      </p:sp>
      <p:sp>
        <p:nvSpPr>
          <p:cNvPr id="17411" name="Content Placeholder 2"/>
          <p:cNvSpPr>
            <a:spLocks noGrp="1"/>
          </p:cNvSpPr>
          <p:nvPr>
            <p:ph idx="4294967295"/>
          </p:nvPr>
        </p:nvSpPr>
        <p:spPr>
          <a:xfrm>
            <a:off x="251520" y="1447800"/>
            <a:ext cx="8640960" cy="5149552"/>
          </a:xfrm>
        </p:spPr>
        <p:txBody>
          <a:bodyPr>
            <a:normAutofit/>
          </a:bodyPr>
          <a:lstStyle/>
          <a:p>
            <a:r>
              <a:rPr lang="en-US" sz="2000" dirty="0"/>
              <a:t>CONFUSION (what was he doing to me, why me, how can I be protected) </a:t>
            </a:r>
            <a:r>
              <a:rPr lang="en-US" sz="2000" dirty="0">
                <a:sym typeface="Wingdings" pitchFamily="2" charset="2"/>
              </a:rPr>
              <a:t> CLARITY</a:t>
            </a:r>
          </a:p>
          <a:p>
            <a:r>
              <a:rPr lang="en-US" sz="2000" dirty="0">
                <a:sym typeface="Wingdings" pitchFamily="2" charset="2"/>
              </a:rPr>
              <a:t>SELF-ESTRANGEMENT (who m I, inadequacy, worthlessness, odd, damage, not deserve love) SELF-AWARENESS (know myself, values, aims)</a:t>
            </a:r>
          </a:p>
          <a:p>
            <a:r>
              <a:rPr lang="en-US" sz="2000" dirty="0">
                <a:sym typeface="Wingdings" pitchFamily="2" charset="2"/>
              </a:rPr>
              <a:t>POOR SURVIVOR SKILLS (difficult to continue this state, no use, not possible to focus on other aspects of life)  GOOD COPING (more than the one who is abused, be myself, lot more can be done to as others)</a:t>
            </a:r>
          </a:p>
          <a:p>
            <a:r>
              <a:rPr lang="en-US" sz="2000" dirty="0">
                <a:sym typeface="Wingdings" pitchFamily="2" charset="2"/>
              </a:rPr>
              <a:t>ENTRAPMENT (Hide my self, protected my self)  EMPOWERMENT (Lucky I survive, did my best, now also will do my best)</a:t>
            </a:r>
          </a:p>
          <a:p>
            <a:r>
              <a:rPr lang="en-US" sz="2000" dirty="0">
                <a:sym typeface="Wingdings" pitchFamily="2" charset="2"/>
              </a:rPr>
              <a:t>NEGATIVE SELF IMAGE (Can’t let others see myself, </a:t>
            </a:r>
            <a:r>
              <a:rPr lang="en-US" sz="2000" dirty="0">
                <a:solidFill>
                  <a:srgbClr val="000000"/>
                </a:solidFill>
                <a:sym typeface="Wingdings" pitchFamily="2" charset="2"/>
              </a:rPr>
              <a:t>inadequacy, worthlessness) </a:t>
            </a:r>
            <a:r>
              <a:rPr lang="en-US" sz="2000" dirty="0">
                <a:sym typeface="Wingdings" pitchFamily="2" charset="2"/>
              </a:rPr>
              <a:t> SELF-ACCEPTANCE (</a:t>
            </a:r>
            <a:r>
              <a:rPr lang="en-US" sz="2000" dirty="0">
                <a:solidFill>
                  <a:srgbClr val="000000"/>
                </a:solidFill>
                <a:sym typeface="Wingdings" pitchFamily="2" charset="2"/>
              </a:rPr>
              <a:t>proud of my values and thoughts)</a:t>
            </a:r>
            <a:endParaRPr lang="en-US" sz="2000" dirty="0"/>
          </a:p>
        </p:txBody>
      </p:sp>
      <p:sp>
        <p:nvSpPr>
          <p:cNvPr id="3" name="Slide Number Placeholder 2"/>
          <p:cNvSpPr>
            <a:spLocks noGrp="1"/>
          </p:cNvSpPr>
          <p:nvPr>
            <p:ph type="sldNum" sz="quarter" idx="12"/>
          </p:nvPr>
        </p:nvSpPr>
        <p:spPr/>
        <p:txBody>
          <a:bodyPr/>
          <a:lstStyle/>
          <a:p>
            <a:fld id="{355124D6-B63E-43F8-800B-A49973767DB3}" type="slidenum">
              <a:rPr lang="en-IN" smtClean="0"/>
              <a:pPr/>
              <a:t>57</a:t>
            </a:fld>
            <a:endParaRPr lang="en-IN"/>
          </a:p>
        </p:txBody>
      </p:sp>
    </p:spTree>
    <p:extLst>
      <p:ext uri="{BB962C8B-B14F-4D97-AF65-F5344CB8AC3E}">
        <p14:creationId xmlns:p14="http://schemas.microsoft.com/office/powerpoint/2010/main" val="349995167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457200" y="277813"/>
            <a:ext cx="8229600" cy="865187"/>
          </a:xfrm>
        </p:spPr>
        <p:txBody>
          <a:bodyPr anchor="ctr"/>
          <a:lstStyle/>
          <a:p>
            <a:r>
              <a:rPr lang="en-US" sz="3800"/>
              <a:t>…lets try it out……</a:t>
            </a:r>
          </a:p>
        </p:txBody>
      </p:sp>
      <p:sp>
        <p:nvSpPr>
          <p:cNvPr id="3" name="Content Placeholder 2"/>
          <p:cNvSpPr>
            <a:spLocks noGrp="1"/>
          </p:cNvSpPr>
          <p:nvPr>
            <p:ph idx="4294967295"/>
          </p:nvPr>
        </p:nvSpPr>
        <p:spPr>
          <a:xfrm>
            <a:off x="457200" y="1219200"/>
            <a:ext cx="8229600" cy="5410200"/>
          </a:xfrm>
        </p:spPr>
        <p:txBody>
          <a:bodyPr/>
          <a:lstStyle/>
          <a:p>
            <a:pPr marL="514350" indent="-514350">
              <a:buFont typeface="Wingdings" pitchFamily="2" charset="2"/>
              <a:buNone/>
            </a:pPr>
            <a:r>
              <a:rPr lang="en-US"/>
              <a:t>1.draw a picture of yourself </a:t>
            </a:r>
            <a:r>
              <a:rPr lang="en-US" sz="1900"/>
              <a:t>(can I help u, can I do shading, long/short hair, will u draw dress, if u cant draw, I will do it-u tell me)</a:t>
            </a:r>
            <a:endParaRPr lang="en-US"/>
          </a:p>
          <a:p>
            <a:pPr marL="514350" indent="-514350">
              <a:buFont typeface="Wingdings" pitchFamily="2" charset="2"/>
              <a:buNone/>
            </a:pPr>
            <a:r>
              <a:rPr lang="en-US"/>
              <a:t>(..please describe, anything missing?...)</a:t>
            </a:r>
          </a:p>
          <a:p>
            <a:pPr marL="514350" indent="-514350">
              <a:buFont typeface="Wingdings" pitchFamily="2" charset="2"/>
              <a:buNone/>
            </a:pPr>
            <a:r>
              <a:rPr lang="en-US"/>
              <a:t>2. Draw a happy/sad/scared face </a:t>
            </a:r>
            <a:r>
              <a:rPr lang="en-US" sz="1900"/>
              <a:t>(How we make sad face, I wonder why people r sad sometimes,  I am scared when I have to go to exams)</a:t>
            </a:r>
            <a:endParaRPr lang="en-US"/>
          </a:p>
          <a:p>
            <a:pPr marL="514350" indent="-514350">
              <a:buFont typeface="Wingdings" pitchFamily="2" charset="2"/>
              <a:buNone/>
            </a:pPr>
            <a:r>
              <a:rPr lang="en-US"/>
              <a:t>(..i feel happy/sad/scared when……)</a:t>
            </a:r>
          </a:p>
          <a:p>
            <a:pPr marL="514350" indent="-514350">
              <a:buFont typeface="Wingdings" pitchFamily="2" charset="2"/>
              <a:buNone/>
            </a:pPr>
            <a:r>
              <a:rPr lang="en-US"/>
              <a:t>3. Draw a picture of yourself and colour your personal space </a:t>
            </a:r>
            <a:r>
              <a:rPr lang="en-US" sz="1900"/>
              <a:t>(what have u coloured as personal space, why, how u decided that, what do u understand by personal space)</a:t>
            </a:r>
            <a:endParaRPr lang="en-US"/>
          </a:p>
          <a:p>
            <a:pPr marL="514350" indent="-514350">
              <a:buFont typeface="Wingdings" pitchFamily="2" charset="2"/>
              <a:buNone/>
            </a:pPr>
            <a:r>
              <a:rPr lang="en-US"/>
              <a:t>(..why personal?...) </a:t>
            </a:r>
          </a:p>
          <a:p>
            <a:pPr marL="514350" indent="-514350">
              <a:buFont typeface="Wingdings" pitchFamily="2" charset="2"/>
              <a:buNone/>
            </a:pPr>
            <a:endParaRPr lang="en-US"/>
          </a:p>
        </p:txBody>
      </p:sp>
    </p:spTree>
    <p:extLst>
      <p:ext uri="{BB962C8B-B14F-4D97-AF65-F5344CB8AC3E}">
        <p14:creationId xmlns:p14="http://schemas.microsoft.com/office/powerpoint/2010/main" val="26545044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457200" y="277813"/>
            <a:ext cx="8229600" cy="865187"/>
          </a:xfrm>
        </p:spPr>
        <p:txBody>
          <a:bodyPr anchor="ctr"/>
          <a:lstStyle/>
          <a:p>
            <a:r>
              <a:rPr lang="en-US"/>
              <a:t>…continuing…….</a:t>
            </a:r>
          </a:p>
        </p:txBody>
      </p:sp>
      <p:sp>
        <p:nvSpPr>
          <p:cNvPr id="25603" name="Content Placeholder 2"/>
          <p:cNvSpPr>
            <a:spLocks noGrp="1"/>
          </p:cNvSpPr>
          <p:nvPr>
            <p:ph idx="4294967295"/>
          </p:nvPr>
        </p:nvSpPr>
        <p:spPr>
          <a:xfrm>
            <a:off x="457200" y="1295400"/>
            <a:ext cx="8229600" cy="4830763"/>
          </a:xfrm>
        </p:spPr>
        <p:txBody>
          <a:bodyPr/>
          <a:lstStyle/>
          <a:p>
            <a:pPr>
              <a:buFont typeface="Wingdings" pitchFamily="2" charset="2"/>
              <a:buNone/>
            </a:pPr>
            <a:r>
              <a:rPr lang="en-US" sz="2600" dirty="0"/>
              <a:t>4. draw your safe </a:t>
            </a:r>
            <a:r>
              <a:rPr lang="en-US" sz="2600" dirty="0" smtClean="0"/>
              <a:t>spaces/ safe people </a:t>
            </a:r>
            <a:r>
              <a:rPr lang="en-US" sz="1900" dirty="0"/>
              <a:t>(Shall we divide it into 4 sub-spaces- home,  </a:t>
            </a:r>
            <a:r>
              <a:rPr lang="en-US" sz="1900" dirty="0" err="1"/>
              <a:t>neighbourhood</a:t>
            </a:r>
            <a:r>
              <a:rPr lang="en-US" sz="1900" dirty="0"/>
              <a:t>, school, city)</a:t>
            </a:r>
            <a:endParaRPr lang="en-US" sz="2600" dirty="0"/>
          </a:p>
          <a:p>
            <a:pPr>
              <a:buFont typeface="Wingdings" pitchFamily="2" charset="2"/>
              <a:buNone/>
            </a:pPr>
            <a:r>
              <a:rPr lang="en-US" sz="2600" dirty="0"/>
              <a:t>(..what is safe here</a:t>
            </a:r>
            <a:r>
              <a:rPr lang="en-US" sz="1900" dirty="0"/>
              <a:t>?.... How is it safe here, what do u mean by safe </a:t>
            </a:r>
            <a:r>
              <a:rPr lang="en-US" sz="1900" dirty="0" smtClean="0"/>
              <a:t>space/ safe people)</a:t>
            </a:r>
            <a:endParaRPr lang="en-US" sz="1900" dirty="0"/>
          </a:p>
          <a:p>
            <a:pPr>
              <a:buFont typeface="Wingdings" pitchFamily="2" charset="2"/>
              <a:buNone/>
            </a:pPr>
            <a:endParaRPr lang="en-US" sz="1500" dirty="0"/>
          </a:p>
          <a:p>
            <a:pPr>
              <a:buFont typeface="Wingdings" pitchFamily="2" charset="2"/>
              <a:buNone/>
            </a:pPr>
            <a:r>
              <a:rPr lang="en-US" sz="2600" dirty="0"/>
              <a:t>5.who can you share things with, secrets even..</a:t>
            </a:r>
          </a:p>
          <a:p>
            <a:pPr>
              <a:buFont typeface="Wingdings" pitchFamily="2" charset="2"/>
              <a:buNone/>
            </a:pPr>
            <a:r>
              <a:rPr lang="en-US" sz="2600" dirty="0"/>
              <a:t>(..easy to </a:t>
            </a:r>
            <a:r>
              <a:rPr lang="en-US" sz="2600" dirty="0" err="1"/>
              <a:t>tell?..feel</a:t>
            </a:r>
            <a:r>
              <a:rPr lang="en-US" sz="2600" dirty="0"/>
              <a:t> better when sharing?...)</a:t>
            </a:r>
          </a:p>
          <a:p>
            <a:pPr>
              <a:buFont typeface="Wingdings" pitchFamily="2" charset="2"/>
              <a:buNone/>
            </a:pPr>
            <a:endParaRPr lang="en-US" sz="1500" dirty="0"/>
          </a:p>
          <a:p>
            <a:pPr>
              <a:buFont typeface="Wingdings" pitchFamily="2" charset="2"/>
              <a:buNone/>
            </a:pPr>
            <a:r>
              <a:rPr lang="en-US" sz="2600" dirty="0"/>
              <a:t>6. Draw your cartoon heroine who can help you </a:t>
            </a:r>
            <a:r>
              <a:rPr lang="en-US" sz="1900" dirty="0"/>
              <a:t>(cartoon character is </a:t>
            </a:r>
            <a:r>
              <a:rPr lang="en-US" sz="1900" dirty="0" err="1"/>
              <a:t>metophor</a:t>
            </a:r>
            <a:r>
              <a:rPr lang="en-US" sz="1900" dirty="0"/>
              <a:t> of heroism that is within u)</a:t>
            </a:r>
            <a:endParaRPr lang="en-US" sz="2600" dirty="0"/>
          </a:p>
          <a:p>
            <a:pPr>
              <a:buFont typeface="Wingdings" pitchFamily="2" charset="2"/>
              <a:buNone/>
            </a:pPr>
            <a:r>
              <a:rPr lang="en-US" sz="2600" dirty="0"/>
              <a:t>(..heroism within you to reduce bad memories..)</a:t>
            </a:r>
          </a:p>
        </p:txBody>
      </p:sp>
    </p:spTree>
    <p:extLst>
      <p:ext uri="{BB962C8B-B14F-4D97-AF65-F5344CB8AC3E}">
        <p14:creationId xmlns:p14="http://schemas.microsoft.com/office/powerpoint/2010/main" val="4000262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Types of Trauma</a:t>
            </a:r>
            <a:br>
              <a:rPr lang="en-IN" dirty="0"/>
            </a:b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6</a:t>
            </a:fld>
            <a:endParaRPr lang="en-IN"/>
          </a:p>
        </p:txBody>
      </p:sp>
      <p:sp>
        <p:nvSpPr>
          <p:cNvPr id="4" name="Content Placeholder 3"/>
          <p:cNvSpPr>
            <a:spLocks noGrp="1"/>
          </p:cNvSpPr>
          <p:nvPr>
            <p:ph sz="quarter" idx="1"/>
          </p:nvPr>
        </p:nvSpPr>
        <p:spPr>
          <a:xfrm>
            <a:off x="395536" y="1447800"/>
            <a:ext cx="8291264" cy="4572000"/>
          </a:xfrm>
        </p:spPr>
        <p:txBody>
          <a:bodyPr>
            <a:normAutofit fontScale="92500" lnSpcReduction="10000"/>
          </a:bodyPr>
          <a:lstStyle/>
          <a:p>
            <a:pPr marL="0" indent="0">
              <a:buNone/>
            </a:pPr>
            <a:r>
              <a:rPr lang="en-IN" dirty="0"/>
              <a:t>T</a:t>
            </a:r>
            <a:r>
              <a:rPr lang="en-IN" dirty="0" smtClean="0"/>
              <a:t>wo </a:t>
            </a:r>
            <a:r>
              <a:rPr lang="en-IN" dirty="0"/>
              <a:t>types of trauma that can happen to children:</a:t>
            </a:r>
          </a:p>
          <a:p>
            <a:pPr lvl="0"/>
            <a:r>
              <a:rPr lang="en-US" b="1" dirty="0"/>
              <a:t>Acts of omission: </a:t>
            </a:r>
            <a:r>
              <a:rPr lang="en-US" dirty="0" smtClean="0"/>
              <a:t>psychological </a:t>
            </a:r>
            <a:r>
              <a:rPr lang="en-US" dirty="0"/>
              <a:t>neglect, sustained parental non-responsiveness and psychological or physical unavailability. </a:t>
            </a:r>
            <a:endParaRPr lang="en-IN" dirty="0"/>
          </a:p>
          <a:p>
            <a:pPr lvl="0"/>
            <a:r>
              <a:rPr lang="en-US" b="1" dirty="0"/>
              <a:t>Acts of commission: </a:t>
            </a:r>
            <a:r>
              <a:rPr lang="en-US" dirty="0" smtClean="0"/>
              <a:t>actual </a:t>
            </a:r>
            <a:r>
              <a:rPr lang="en-US" dirty="0"/>
              <a:t>trauma directed toward the </a:t>
            </a:r>
            <a:r>
              <a:rPr lang="en-US" dirty="0" smtClean="0"/>
              <a:t>child.--acts </a:t>
            </a:r>
            <a:r>
              <a:rPr lang="en-US" dirty="0"/>
              <a:t>(of abuse), whether physical, sexual, or psychological, can produce longstanding interpersonal difficulties, as well as distorted thinking patterns, emotional disturbance, and posttraumatic stress.</a:t>
            </a:r>
            <a:endParaRPr lang="en-IN" dirty="0"/>
          </a:p>
          <a:p>
            <a:endParaRPr lang="en-IN" dirty="0"/>
          </a:p>
        </p:txBody>
      </p:sp>
    </p:spTree>
    <p:extLst>
      <p:ext uri="{BB962C8B-B14F-4D97-AF65-F5344CB8AC3E}">
        <p14:creationId xmlns:p14="http://schemas.microsoft.com/office/powerpoint/2010/main" val="9408183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anchor="ctr"/>
          <a:lstStyle/>
          <a:p>
            <a:r>
              <a:rPr lang="en-US"/>
              <a:t>..winding up….</a:t>
            </a:r>
          </a:p>
        </p:txBody>
      </p:sp>
      <p:sp>
        <p:nvSpPr>
          <p:cNvPr id="26627" name="Content Placeholder 2"/>
          <p:cNvSpPr>
            <a:spLocks noGrp="1"/>
          </p:cNvSpPr>
          <p:nvPr>
            <p:ph idx="4294967295"/>
          </p:nvPr>
        </p:nvSpPr>
        <p:spPr/>
        <p:txBody>
          <a:bodyPr/>
          <a:lstStyle/>
          <a:p>
            <a:pPr>
              <a:buFont typeface="Wingdings" pitchFamily="2" charset="2"/>
              <a:buNone/>
            </a:pPr>
            <a:r>
              <a:rPr lang="en-US"/>
              <a:t>7. Complete these sentences..</a:t>
            </a:r>
          </a:p>
          <a:p>
            <a:pPr>
              <a:buFont typeface="Wingdings" pitchFamily="2" charset="2"/>
              <a:buNone/>
            </a:pPr>
            <a:r>
              <a:rPr lang="en-US"/>
              <a:t>(it was not my fault because </a:t>
            </a:r>
            <a:r>
              <a:rPr lang="en-US" sz="1900"/>
              <a:t>I m not to blame bcos this I could did to help myself</a:t>
            </a:r>
            <a:r>
              <a:rPr lang="en-US"/>
              <a:t>…)</a:t>
            </a:r>
          </a:p>
          <a:p>
            <a:pPr>
              <a:buFont typeface="Wingdings" pitchFamily="2" charset="2"/>
              <a:buNone/>
            </a:pPr>
            <a:r>
              <a:rPr lang="en-US"/>
              <a:t>8. Write a letter to your abuser/family</a:t>
            </a:r>
          </a:p>
          <a:p>
            <a:pPr>
              <a:buFont typeface="Wingdings" pitchFamily="2" charset="2"/>
              <a:buNone/>
            </a:pPr>
            <a:r>
              <a:rPr lang="en-US"/>
              <a:t>9. Draw a picture of yourself now</a:t>
            </a:r>
          </a:p>
          <a:p>
            <a:pPr>
              <a:buFont typeface="Wingdings" pitchFamily="2" charset="2"/>
              <a:buNone/>
            </a:pPr>
            <a:r>
              <a:rPr lang="en-US"/>
              <a:t>(..how have you changed..things you have learned….)</a:t>
            </a:r>
          </a:p>
        </p:txBody>
      </p:sp>
    </p:spTree>
    <p:extLst>
      <p:ext uri="{BB962C8B-B14F-4D97-AF65-F5344CB8AC3E}">
        <p14:creationId xmlns:p14="http://schemas.microsoft.com/office/powerpoint/2010/main" val="130311888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Trauma (D): Emotional Abuse</a:t>
            </a:r>
            <a:endParaRPr lang="en-IN" dirty="0"/>
          </a:p>
        </p:txBody>
      </p:sp>
      <p:sp>
        <p:nvSpPr>
          <p:cNvPr id="3" name="Content Placeholder 2"/>
          <p:cNvSpPr>
            <a:spLocks noGrp="1"/>
          </p:cNvSpPr>
          <p:nvPr>
            <p:ph idx="1"/>
          </p:nvPr>
        </p:nvSpPr>
        <p:spPr/>
        <p:txBody>
          <a:bodyPr/>
          <a:lstStyle/>
          <a:p>
            <a:r>
              <a:rPr lang="en-IN" dirty="0" smtClean="0"/>
              <a:t>Refer to Case 3.</a:t>
            </a:r>
          </a:p>
          <a:p>
            <a:r>
              <a:rPr lang="en-IN" dirty="0" smtClean="0"/>
              <a:t>Be the child’s inner voice…list the child’s questions and thoughts.</a:t>
            </a:r>
          </a:p>
          <a:p>
            <a:r>
              <a:rPr lang="en-IN" dirty="0" smtClean="0"/>
              <a:t>How would you respond?</a:t>
            </a:r>
          </a:p>
          <a:p>
            <a:r>
              <a:rPr lang="en-IN" dirty="0" smtClean="0"/>
              <a:t>Re-cap Stigma &amp; Discrimination Responses discussed in previous workshop.</a:t>
            </a:r>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Feedback and Summary</a:t>
            </a:r>
            <a:endParaRPr lang="en-IN" dirty="0"/>
          </a:p>
        </p:txBody>
      </p:sp>
      <p:sp>
        <p:nvSpPr>
          <p:cNvPr id="3" name="Content Placeholder 2"/>
          <p:cNvSpPr>
            <a:spLocks noGrp="1"/>
          </p:cNvSpPr>
          <p:nvPr>
            <p:ph idx="1"/>
          </p:nvPr>
        </p:nvSpPr>
        <p:spPr/>
        <p:txBody>
          <a:bodyPr/>
          <a:lstStyle/>
          <a:p>
            <a:r>
              <a:rPr lang="en-IN" dirty="0" smtClean="0"/>
              <a:t>One thing you un-learned in this workshop</a:t>
            </a:r>
          </a:p>
          <a:p>
            <a:r>
              <a:rPr lang="en-IN" dirty="0" smtClean="0"/>
              <a:t>One new thing you learned</a:t>
            </a:r>
          </a:p>
          <a:p>
            <a:r>
              <a:rPr lang="en-IN" dirty="0" smtClean="0"/>
              <a:t>One technique you will surely try in the field/ when you return to work</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0106"/>
          </a:xfrm>
        </p:spPr>
        <p:txBody>
          <a:bodyPr/>
          <a:lstStyle/>
          <a:p>
            <a:r>
              <a:rPr lang="en-IN" b="1" dirty="0" smtClean="0"/>
              <a:t>Impact of Trauma on Children(1)</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7</a:t>
            </a:fld>
            <a:endParaRPr lang="en-IN"/>
          </a:p>
        </p:txBody>
      </p:sp>
      <p:sp>
        <p:nvSpPr>
          <p:cNvPr id="4" name="Content Placeholder 3"/>
          <p:cNvSpPr>
            <a:spLocks noGrp="1"/>
          </p:cNvSpPr>
          <p:nvPr>
            <p:ph sz="quarter" idx="1"/>
          </p:nvPr>
        </p:nvSpPr>
        <p:spPr>
          <a:xfrm>
            <a:off x="323528" y="1268760"/>
            <a:ext cx="8363272" cy="4751040"/>
          </a:xfrm>
        </p:spPr>
        <p:txBody>
          <a:bodyPr>
            <a:normAutofit fontScale="85000" lnSpcReduction="20000"/>
          </a:bodyPr>
          <a:lstStyle/>
          <a:p>
            <a:pPr marL="0" indent="0">
              <a:buNone/>
            </a:pPr>
            <a:r>
              <a:rPr lang="en-IN" b="1" dirty="0"/>
              <a:t>Negative Assumptions about Self and Others:</a:t>
            </a:r>
          </a:p>
          <a:p>
            <a:pPr lvl="0"/>
            <a:r>
              <a:rPr lang="en-US" dirty="0"/>
              <a:t>Negative assumptions refer to how the child makes inferences based on how she is treated. </a:t>
            </a:r>
            <a:endParaRPr lang="en-US" dirty="0" smtClean="0"/>
          </a:p>
          <a:p>
            <a:pPr lvl="0"/>
            <a:r>
              <a:rPr lang="en-US" dirty="0" smtClean="0"/>
              <a:t>Example</a:t>
            </a:r>
            <a:r>
              <a:rPr lang="en-US" dirty="0"/>
              <a:t>: a young child who has been maltreated often infers a negative sense of the self from such acts—“I must be basically unacceptable/ bad”; “something must be basically wrong with me to deserve such punishment”. </a:t>
            </a:r>
            <a:endParaRPr lang="en-US" dirty="0" smtClean="0"/>
          </a:p>
          <a:p>
            <a:pPr lvl="0"/>
            <a:r>
              <a:rPr lang="en-US" dirty="0" smtClean="0"/>
              <a:t>Consequently</a:t>
            </a:r>
            <a:r>
              <a:rPr lang="en-US" dirty="0"/>
              <a:t>, the child perceives herself as weak and inadequate.</a:t>
            </a:r>
            <a:endParaRPr lang="en-IN" dirty="0"/>
          </a:p>
          <a:p>
            <a:pPr lvl="0"/>
            <a:r>
              <a:rPr lang="en-US" dirty="0"/>
              <a:t>Child also views others as dangerous or rejecting or hurtful.</a:t>
            </a:r>
            <a:endParaRPr lang="en-IN" dirty="0"/>
          </a:p>
          <a:p>
            <a:endParaRPr lang="en-IN" dirty="0"/>
          </a:p>
        </p:txBody>
      </p:sp>
    </p:spTree>
    <p:extLst>
      <p:ext uri="{BB962C8B-B14F-4D97-AF65-F5344CB8AC3E}">
        <p14:creationId xmlns:p14="http://schemas.microsoft.com/office/powerpoint/2010/main" val="1781303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2405"/>
            <a:ext cx="7772400" cy="850106"/>
          </a:xfrm>
        </p:spPr>
        <p:txBody>
          <a:bodyPr/>
          <a:lstStyle/>
          <a:p>
            <a:r>
              <a:rPr lang="en-IN" b="1" dirty="0" smtClean="0"/>
              <a:t>Impact of Trauma on Children(2)</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8</a:t>
            </a:fld>
            <a:endParaRPr lang="en-IN"/>
          </a:p>
        </p:txBody>
      </p:sp>
      <p:sp>
        <p:nvSpPr>
          <p:cNvPr id="4" name="Content Placeholder 3"/>
          <p:cNvSpPr>
            <a:spLocks noGrp="1"/>
          </p:cNvSpPr>
          <p:nvPr>
            <p:ph sz="quarter" idx="1"/>
          </p:nvPr>
        </p:nvSpPr>
        <p:spPr>
          <a:xfrm>
            <a:off x="179512" y="980728"/>
            <a:ext cx="8784976" cy="5544616"/>
          </a:xfrm>
        </p:spPr>
        <p:txBody>
          <a:bodyPr>
            <a:normAutofit fontScale="77500" lnSpcReduction="20000"/>
          </a:bodyPr>
          <a:lstStyle/>
          <a:p>
            <a:pPr marL="0" indent="0">
              <a:buNone/>
            </a:pPr>
            <a:r>
              <a:rPr lang="en-US" b="1" dirty="0"/>
              <a:t>Narrative and Sensory memories: Trauma Flashbacks</a:t>
            </a:r>
            <a:endParaRPr lang="en-IN" b="1" dirty="0"/>
          </a:p>
          <a:p>
            <a:r>
              <a:rPr lang="en-US" dirty="0" smtClean="0"/>
              <a:t>Re-experiencing trauma </a:t>
            </a:r>
            <a:r>
              <a:rPr lang="en-US" dirty="0"/>
              <a:t>at a later time (weeks, months or even years after)—as flash </a:t>
            </a:r>
            <a:r>
              <a:rPr lang="en-US" dirty="0" smtClean="0"/>
              <a:t>backs </a:t>
            </a:r>
            <a:r>
              <a:rPr lang="en-US" dirty="0"/>
              <a:t>i</a:t>
            </a:r>
            <a:r>
              <a:rPr lang="en-US" dirty="0" smtClean="0"/>
              <a:t>n 2 ways:</a:t>
            </a:r>
          </a:p>
          <a:p>
            <a:pPr marL="0" lvl="0" indent="0">
              <a:buNone/>
            </a:pPr>
            <a:r>
              <a:rPr lang="en-US" dirty="0" err="1" smtClean="0"/>
              <a:t>i</a:t>
            </a:r>
            <a:r>
              <a:rPr lang="en-US" dirty="0" smtClean="0"/>
              <a:t>) Child </a:t>
            </a:r>
            <a:r>
              <a:rPr lang="en-US" dirty="0"/>
              <a:t>remembers the details of </a:t>
            </a:r>
            <a:r>
              <a:rPr lang="en-US" dirty="0" smtClean="0"/>
              <a:t>event —(narrative memory)</a:t>
            </a:r>
          </a:p>
          <a:p>
            <a:pPr lvl="0"/>
            <a:r>
              <a:rPr lang="en-US" dirty="0" smtClean="0"/>
              <a:t>Example</a:t>
            </a:r>
            <a:r>
              <a:rPr lang="en-US" dirty="0"/>
              <a:t>: if a child is criticized, it triggers memories of verbal abuse by the father when he was a child.</a:t>
            </a:r>
            <a:endParaRPr lang="en-IN" dirty="0"/>
          </a:p>
          <a:p>
            <a:pPr marL="0" indent="0">
              <a:buNone/>
            </a:pPr>
            <a:r>
              <a:rPr lang="en-US" dirty="0"/>
              <a:t> </a:t>
            </a:r>
            <a:endParaRPr lang="en-IN" dirty="0"/>
          </a:p>
          <a:p>
            <a:pPr marL="0" lvl="0" indent="0">
              <a:buNone/>
            </a:pPr>
            <a:r>
              <a:rPr lang="en-US" dirty="0" smtClean="0"/>
              <a:t>ii) primarily </a:t>
            </a:r>
            <a:r>
              <a:rPr lang="en-US" dirty="0"/>
              <a:t>a sensory experience—for example sights/ sounds of an event rather than remembering the exact details of what happened. (</a:t>
            </a:r>
            <a:r>
              <a:rPr lang="en-US" dirty="0" smtClean="0"/>
              <a:t>No narrative memory) </a:t>
            </a:r>
          </a:p>
          <a:p>
            <a:r>
              <a:rPr lang="en-US" dirty="0" smtClean="0"/>
              <a:t>Sensory </a:t>
            </a:r>
            <a:r>
              <a:rPr lang="en-US" dirty="0"/>
              <a:t>memories are often accompanied by the associated emotions that occurred at the time of abuse. </a:t>
            </a:r>
            <a:endParaRPr lang="en-US" dirty="0" smtClean="0"/>
          </a:p>
          <a:p>
            <a:r>
              <a:rPr lang="en-US" dirty="0" smtClean="0"/>
              <a:t>Example</a:t>
            </a:r>
            <a:r>
              <a:rPr lang="en-US" dirty="0"/>
              <a:t>: if the child is criticized, it triggers memories only of certain aspects of the abuse—such as father’s angry face, and the fear he felt. Thus, it recreates only sensory experience.</a:t>
            </a:r>
            <a:endParaRPr lang="en-IN" dirty="0"/>
          </a:p>
          <a:p>
            <a:endParaRPr lang="en-IN" dirty="0"/>
          </a:p>
          <a:p>
            <a:endParaRPr lang="en-IN" dirty="0"/>
          </a:p>
        </p:txBody>
      </p:sp>
    </p:spTree>
    <p:extLst>
      <p:ext uri="{BB962C8B-B14F-4D97-AF65-F5344CB8AC3E}">
        <p14:creationId xmlns:p14="http://schemas.microsoft.com/office/powerpoint/2010/main" val="4083275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Impact of Trauma on Children(3)</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9</a:t>
            </a:fld>
            <a:endParaRPr lang="en-IN"/>
          </a:p>
        </p:txBody>
      </p:sp>
      <p:sp>
        <p:nvSpPr>
          <p:cNvPr id="4" name="Content Placeholder 3"/>
          <p:cNvSpPr>
            <a:spLocks noGrp="1"/>
          </p:cNvSpPr>
          <p:nvPr>
            <p:ph sz="quarter" idx="1"/>
          </p:nvPr>
        </p:nvSpPr>
        <p:spPr>
          <a:xfrm>
            <a:off x="323528" y="1447800"/>
            <a:ext cx="8496944" cy="4933528"/>
          </a:xfrm>
        </p:spPr>
        <p:txBody>
          <a:bodyPr>
            <a:normAutofit fontScale="92500" lnSpcReduction="10000"/>
          </a:bodyPr>
          <a:lstStyle/>
          <a:p>
            <a:pPr marL="0" indent="0">
              <a:buNone/>
            </a:pPr>
            <a:r>
              <a:rPr lang="en-US" b="1" dirty="0" smtClean="0"/>
              <a:t>Re-Surfacing </a:t>
            </a:r>
            <a:r>
              <a:rPr lang="en-US" b="1" dirty="0"/>
              <a:t>of Suppressed </a:t>
            </a:r>
            <a:r>
              <a:rPr lang="en-US" b="1" dirty="0" smtClean="0"/>
              <a:t>Thoughts</a:t>
            </a:r>
          </a:p>
          <a:p>
            <a:r>
              <a:rPr lang="en-US" dirty="0"/>
              <a:t>Thoughts associated with the trauma, and which are very negative or distress-producing are often suppressed as a way to reduce distress. </a:t>
            </a:r>
            <a:endParaRPr lang="en-US" dirty="0" smtClean="0"/>
          </a:p>
          <a:p>
            <a:r>
              <a:rPr lang="en-US" dirty="0" smtClean="0"/>
              <a:t>But suppressed </a:t>
            </a:r>
            <a:r>
              <a:rPr lang="en-US" dirty="0"/>
              <a:t>thoughts can also be triggered by exposure to some environmental stimuli or experience that is similar to the trauma. </a:t>
            </a:r>
            <a:endParaRPr lang="en-US" dirty="0" smtClean="0"/>
          </a:p>
          <a:p>
            <a:r>
              <a:rPr lang="en-US" dirty="0" smtClean="0"/>
              <a:t>Example</a:t>
            </a:r>
            <a:r>
              <a:rPr lang="en-US" dirty="0"/>
              <a:t>: when a child </a:t>
            </a:r>
            <a:r>
              <a:rPr lang="en-US" dirty="0" smtClean="0"/>
              <a:t>sees a hospital/ hears an ambulance, </a:t>
            </a:r>
            <a:r>
              <a:rPr lang="en-US" dirty="0"/>
              <a:t>she may feel the anxiety and panic she felt when the traumatic event of </a:t>
            </a:r>
            <a:r>
              <a:rPr lang="en-US" dirty="0" smtClean="0"/>
              <a:t>mothers death </a:t>
            </a:r>
            <a:r>
              <a:rPr lang="en-US" dirty="0"/>
              <a:t>happened to </a:t>
            </a:r>
            <a:r>
              <a:rPr lang="en-US" dirty="0" smtClean="0"/>
              <a:t>her</a:t>
            </a:r>
            <a:endParaRPr lang="en-IN" dirty="0"/>
          </a:p>
          <a:p>
            <a:endParaRPr lang="en-IN" dirty="0"/>
          </a:p>
        </p:txBody>
      </p:sp>
    </p:spTree>
    <p:extLst>
      <p:ext uri="{BB962C8B-B14F-4D97-AF65-F5344CB8AC3E}">
        <p14:creationId xmlns:p14="http://schemas.microsoft.com/office/powerpoint/2010/main" val="30059594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1041</TotalTime>
  <Words>4876</Words>
  <Application>Microsoft Office PowerPoint</Application>
  <PresentationFormat>On-screen Show (4:3)</PresentationFormat>
  <Paragraphs>550</Paragraphs>
  <Slides>62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62</vt:i4>
      </vt:variant>
    </vt:vector>
  </HeadingPairs>
  <TitlesOfParts>
    <vt:vector size="68" baseType="lpstr">
      <vt:lpstr>Arial</vt:lpstr>
      <vt:lpstr>Calibri</vt:lpstr>
      <vt:lpstr>Courier New</vt:lpstr>
      <vt:lpstr>Times New Roman</vt:lpstr>
      <vt:lpstr>Wingdings</vt:lpstr>
      <vt:lpstr>Office Theme</vt:lpstr>
      <vt:lpstr>Psychosocial Responses to Children Infected and Affected by HIV</vt:lpstr>
      <vt:lpstr>Our Learning Objectives</vt:lpstr>
      <vt:lpstr>Our Learning Methods</vt:lpstr>
      <vt:lpstr>I. Trauma Work with HIV Infected &amp; Affected Children </vt:lpstr>
      <vt:lpstr>Activity 1: Thinking about What Trauma Means</vt:lpstr>
      <vt:lpstr>Types of Trauma </vt:lpstr>
      <vt:lpstr>Impact of Trauma on Children(1)</vt:lpstr>
      <vt:lpstr>Impact of Trauma on Children(2)</vt:lpstr>
      <vt:lpstr>Impact of Trauma on Children(3)</vt:lpstr>
      <vt:lpstr>Impact of Trauma on Children(4)</vt:lpstr>
      <vt:lpstr>Impact of Trauma on Children(5)</vt:lpstr>
      <vt:lpstr>Depression</vt:lpstr>
      <vt:lpstr>Post-Traumatic Stress Disorder (PTSD)</vt:lpstr>
      <vt:lpstr>Contexts of Trauma in Children &amp; HIV</vt:lpstr>
      <vt:lpstr>PowerPoint Presentation</vt:lpstr>
      <vt:lpstr>PowerPoint Presentation</vt:lpstr>
      <vt:lpstr>Developing Basis for Response: Understanding the Experience &amp; Impact of Trauma in HIV infected/ Affected Children</vt:lpstr>
      <vt:lpstr>Trauma Contexts for HIV Infected/ Affected Children…</vt:lpstr>
      <vt:lpstr>PowerPoint Presentation</vt:lpstr>
      <vt:lpstr>Activity: Illness &amp; Mortality Concerns</vt:lpstr>
      <vt:lpstr>What to Remember…</vt:lpstr>
      <vt:lpstr>PowerPoint Presentation</vt:lpstr>
      <vt:lpstr>Myth or Reality?</vt:lpstr>
      <vt:lpstr>How Children Understand Death &amp; Grieve</vt:lpstr>
      <vt:lpstr>How Children Understand Death &amp; Grieve…cont.</vt:lpstr>
      <vt:lpstr>Understanding the Impact of Loss &amp; Grief on Children: What to Assess</vt:lpstr>
      <vt:lpstr>Activity (i): Explaining Death to Young Children</vt:lpstr>
      <vt:lpstr>Activity (ii): Responding to an Adolescent on Issues of Death/ Loss</vt:lpstr>
      <vt:lpstr>Areas of Focus for Long Term/Healing Interventions</vt:lpstr>
      <vt:lpstr>Let’s Try it Out…</vt:lpstr>
      <vt:lpstr>PowerPoint Presentation</vt:lpstr>
      <vt:lpstr>PowerPoint Presentation</vt:lpstr>
      <vt:lpstr>Last Thoughts on Loss &amp; Grief</vt:lpstr>
      <vt:lpstr>Film Screening</vt:lpstr>
      <vt:lpstr>Trauma (C):  Responding to Child Sexual Abuse</vt:lpstr>
      <vt:lpstr>What is CSA?</vt:lpstr>
      <vt:lpstr>Perpetrators of CSA</vt:lpstr>
      <vt:lpstr>Where CSA Occurs</vt:lpstr>
      <vt:lpstr>CSA Processes in Younger Children</vt:lpstr>
      <vt:lpstr>CSA Processes in Older Children &amp; Adolescents</vt:lpstr>
      <vt:lpstr>Other Immediate Impacts</vt:lpstr>
      <vt:lpstr>Longer-Term Impacts</vt:lpstr>
      <vt:lpstr>Emotional &amp; Behavioural Consequences of CSA</vt:lpstr>
      <vt:lpstr>PowerPoint Presentation</vt:lpstr>
      <vt:lpstr>Physical Signs/ Symptoms of CSA</vt:lpstr>
      <vt:lpstr>When to Suspect Child Sexual Abuse</vt:lpstr>
      <vt:lpstr>A. CSA Response</vt:lpstr>
      <vt:lpstr>Activity (i): Responding to Children’s Concerns about the Abuse Experience</vt:lpstr>
      <vt:lpstr>Activity (ii): Responding to Adolescents’ Concerns about the Abuse Experience</vt:lpstr>
      <vt:lpstr>Immediate Medical Interventions for Child Sexual Abuse</vt:lpstr>
      <vt:lpstr>PowerPoint Presentation</vt:lpstr>
      <vt:lpstr>Dilemmas of Mandatory Reporting</vt:lpstr>
      <vt:lpstr>Guidance for Caregivers on CSA Response</vt:lpstr>
      <vt:lpstr>PowerPoint Presentation</vt:lpstr>
      <vt:lpstr>What Initial Psychological Response Entails</vt:lpstr>
      <vt:lpstr>PowerPoint Presentation</vt:lpstr>
      <vt:lpstr>Areas of Focus for Long Term/Healing Interventions in CSA </vt:lpstr>
      <vt:lpstr>…lets try it out……</vt:lpstr>
      <vt:lpstr>…continuing…….</vt:lpstr>
      <vt:lpstr>..winding up….</vt:lpstr>
      <vt:lpstr>Trauma (D): Emotional Abuse</vt:lpstr>
      <vt:lpstr>Feedback and Summary</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Psychosocial Responses to Children Infected and Affected by HIV</dc:title>
  <dc:creator>Admin</dc:creator>
  <cp:lastModifiedBy>Binu Varghese</cp:lastModifiedBy>
  <cp:revision>60</cp:revision>
  <dcterms:created xsi:type="dcterms:W3CDTF">2015-12-01T10:24:19Z</dcterms:created>
  <dcterms:modified xsi:type="dcterms:W3CDTF">2015-12-10T11:31:10Z</dcterms:modified>
</cp:coreProperties>
</file>