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23" r:id="rId3"/>
    <p:sldId id="324" r:id="rId4"/>
    <p:sldId id="259" r:id="rId5"/>
    <p:sldId id="260" r:id="rId6"/>
    <p:sldId id="350" r:id="rId7"/>
    <p:sldId id="351" r:id="rId8"/>
    <p:sldId id="352" r:id="rId9"/>
    <p:sldId id="353" r:id="rId10"/>
    <p:sldId id="354" r:id="rId11"/>
    <p:sldId id="355" r:id="rId12"/>
    <p:sldId id="356" r:id="rId13"/>
    <p:sldId id="357" r:id="rId14"/>
    <p:sldId id="358" r:id="rId15"/>
    <p:sldId id="359" r:id="rId16"/>
    <p:sldId id="360" r:id="rId17"/>
    <p:sldId id="367" r:id="rId18"/>
    <p:sldId id="362" r:id="rId19"/>
    <p:sldId id="339" r:id="rId20"/>
    <p:sldId id="340" r:id="rId21"/>
    <p:sldId id="341" r:id="rId22"/>
    <p:sldId id="342" r:id="rId23"/>
    <p:sldId id="343" r:id="rId24"/>
    <p:sldId id="284" r:id="rId25"/>
    <p:sldId id="300" r:id="rId26"/>
    <p:sldId id="301" r:id="rId27"/>
    <p:sldId id="344" r:id="rId28"/>
    <p:sldId id="345" r:id="rId29"/>
    <p:sldId id="347" r:id="rId30"/>
    <p:sldId id="348" r:id="rId31"/>
    <p:sldId id="349" r:id="rId32"/>
    <p:sldId id="368" r:id="rId33"/>
    <p:sldId id="287" r:id="rId34"/>
    <p:sldId id="271" r:id="rId35"/>
    <p:sldId id="285" r:id="rId36"/>
    <p:sldId id="325" r:id="rId37"/>
    <p:sldId id="334" r:id="rId38"/>
    <p:sldId id="320" r:id="rId39"/>
    <p:sldId id="321" r:id="rId40"/>
    <p:sldId id="286" r:id="rId41"/>
    <p:sldId id="317" r:id="rId42"/>
    <p:sldId id="318" r:id="rId43"/>
    <p:sldId id="319" r:id="rId44"/>
    <p:sldId id="289" r:id="rId45"/>
    <p:sldId id="304" r:id="rId46"/>
    <p:sldId id="308" r:id="rId47"/>
    <p:sldId id="305" r:id="rId48"/>
    <p:sldId id="306" r:id="rId49"/>
    <p:sldId id="310" r:id="rId50"/>
    <p:sldId id="307" r:id="rId51"/>
    <p:sldId id="311" r:id="rId52"/>
    <p:sldId id="312" r:id="rId53"/>
    <p:sldId id="294" r:id="rId54"/>
    <p:sldId id="295" r:id="rId55"/>
    <p:sldId id="338" r:id="rId56"/>
    <p:sldId id="335" r:id="rId57"/>
    <p:sldId id="313" r:id="rId58"/>
    <p:sldId id="315" r:id="rId59"/>
    <p:sldId id="316" r:id="rId60"/>
    <p:sldId id="296" r:id="rId61"/>
    <p:sldId id="337" r:id="rId62"/>
    <p:sldId id="33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6D6FFF-2A0D-48D8-A69E-CD4A23B354C1}"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59E8F-7F7E-4397-B66D-E620ABDF7ECE}" type="slidenum">
              <a:rPr lang="en-US" smtClean="0"/>
              <a:t>‹#›</a:t>
            </a:fld>
            <a:endParaRPr lang="en-US"/>
          </a:p>
        </p:txBody>
      </p:sp>
    </p:spTree>
    <p:extLst>
      <p:ext uri="{BB962C8B-B14F-4D97-AF65-F5344CB8AC3E}">
        <p14:creationId xmlns:p14="http://schemas.microsoft.com/office/powerpoint/2010/main" val="395639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D6FFF-2A0D-48D8-A69E-CD4A23B354C1}"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59E8F-7F7E-4397-B66D-E620ABDF7ECE}" type="slidenum">
              <a:rPr lang="en-US" smtClean="0"/>
              <a:t>‹#›</a:t>
            </a:fld>
            <a:endParaRPr lang="en-US"/>
          </a:p>
        </p:txBody>
      </p:sp>
    </p:spTree>
    <p:extLst>
      <p:ext uri="{BB962C8B-B14F-4D97-AF65-F5344CB8AC3E}">
        <p14:creationId xmlns:p14="http://schemas.microsoft.com/office/powerpoint/2010/main" val="261496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D6FFF-2A0D-48D8-A69E-CD4A23B354C1}"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59E8F-7F7E-4397-B66D-E620ABDF7ECE}" type="slidenum">
              <a:rPr lang="en-US" smtClean="0"/>
              <a:t>‹#›</a:t>
            </a:fld>
            <a:endParaRPr lang="en-US"/>
          </a:p>
        </p:txBody>
      </p:sp>
    </p:spTree>
    <p:extLst>
      <p:ext uri="{BB962C8B-B14F-4D97-AF65-F5344CB8AC3E}">
        <p14:creationId xmlns:p14="http://schemas.microsoft.com/office/powerpoint/2010/main" val="52675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D6FFF-2A0D-48D8-A69E-CD4A23B354C1}"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59E8F-7F7E-4397-B66D-E620ABDF7ECE}" type="slidenum">
              <a:rPr lang="en-US" smtClean="0"/>
              <a:t>‹#›</a:t>
            </a:fld>
            <a:endParaRPr lang="en-US"/>
          </a:p>
        </p:txBody>
      </p:sp>
    </p:spTree>
    <p:extLst>
      <p:ext uri="{BB962C8B-B14F-4D97-AF65-F5344CB8AC3E}">
        <p14:creationId xmlns:p14="http://schemas.microsoft.com/office/powerpoint/2010/main" val="383195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D6FFF-2A0D-48D8-A69E-CD4A23B354C1}"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59E8F-7F7E-4397-B66D-E620ABDF7ECE}" type="slidenum">
              <a:rPr lang="en-US" smtClean="0"/>
              <a:t>‹#›</a:t>
            </a:fld>
            <a:endParaRPr lang="en-US"/>
          </a:p>
        </p:txBody>
      </p:sp>
    </p:spTree>
    <p:extLst>
      <p:ext uri="{BB962C8B-B14F-4D97-AF65-F5344CB8AC3E}">
        <p14:creationId xmlns:p14="http://schemas.microsoft.com/office/powerpoint/2010/main" val="384810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6D6FFF-2A0D-48D8-A69E-CD4A23B354C1}"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59E8F-7F7E-4397-B66D-E620ABDF7ECE}" type="slidenum">
              <a:rPr lang="en-US" smtClean="0"/>
              <a:t>‹#›</a:t>
            </a:fld>
            <a:endParaRPr lang="en-US"/>
          </a:p>
        </p:txBody>
      </p:sp>
    </p:spTree>
    <p:extLst>
      <p:ext uri="{BB962C8B-B14F-4D97-AF65-F5344CB8AC3E}">
        <p14:creationId xmlns:p14="http://schemas.microsoft.com/office/powerpoint/2010/main" val="82862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6D6FFF-2A0D-48D8-A69E-CD4A23B354C1}" type="datetimeFigureOut">
              <a:rPr lang="en-US" smtClean="0"/>
              <a:t>9/12/2018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59E8F-7F7E-4397-B66D-E620ABDF7ECE}" type="slidenum">
              <a:rPr lang="en-US" smtClean="0"/>
              <a:t>‹#›</a:t>
            </a:fld>
            <a:endParaRPr lang="en-US"/>
          </a:p>
        </p:txBody>
      </p:sp>
    </p:spTree>
    <p:extLst>
      <p:ext uri="{BB962C8B-B14F-4D97-AF65-F5344CB8AC3E}">
        <p14:creationId xmlns:p14="http://schemas.microsoft.com/office/powerpoint/2010/main" val="32164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6D6FFF-2A0D-48D8-A69E-CD4A23B354C1}" type="datetimeFigureOut">
              <a:rPr lang="en-US" smtClean="0"/>
              <a:t>9/12/2018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59E8F-7F7E-4397-B66D-E620ABDF7ECE}" type="slidenum">
              <a:rPr lang="en-US" smtClean="0"/>
              <a:t>‹#›</a:t>
            </a:fld>
            <a:endParaRPr lang="en-US"/>
          </a:p>
        </p:txBody>
      </p:sp>
    </p:spTree>
    <p:extLst>
      <p:ext uri="{BB962C8B-B14F-4D97-AF65-F5344CB8AC3E}">
        <p14:creationId xmlns:p14="http://schemas.microsoft.com/office/powerpoint/2010/main" val="311673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D6FFF-2A0D-48D8-A69E-CD4A23B354C1}" type="datetimeFigureOut">
              <a:rPr lang="en-US" smtClean="0"/>
              <a:t>9/12/2018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59E8F-7F7E-4397-B66D-E620ABDF7ECE}" type="slidenum">
              <a:rPr lang="en-US" smtClean="0"/>
              <a:t>‹#›</a:t>
            </a:fld>
            <a:endParaRPr lang="en-US"/>
          </a:p>
        </p:txBody>
      </p:sp>
    </p:spTree>
    <p:extLst>
      <p:ext uri="{BB962C8B-B14F-4D97-AF65-F5344CB8AC3E}">
        <p14:creationId xmlns:p14="http://schemas.microsoft.com/office/powerpoint/2010/main" val="319678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D6FFF-2A0D-48D8-A69E-CD4A23B354C1}"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59E8F-7F7E-4397-B66D-E620ABDF7ECE}" type="slidenum">
              <a:rPr lang="en-US" smtClean="0"/>
              <a:t>‹#›</a:t>
            </a:fld>
            <a:endParaRPr lang="en-US"/>
          </a:p>
        </p:txBody>
      </p:sp>
    </p:spTree>
    <p:extLst>
      <p:ext uri="{BB962C8B-B14F-4D97-AF65-F5344CB8AC3E}">
        <p14:creationId xmlns:p14="http://schemas.microsoft.com/office/powerpoint/2010/main" val="110132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D6FFF-2A0D-48D8-A69E-CD4A23B354C1}"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59E8F-7F7E-4397-B66D-E620ABDF7ECE}" type="slidenum">
              <a:rPr lang="en-US" smtClean="0"/>
              <a:t>‹#›</a:t>
            </a:fld>
            <a:endParaRPr lang="en-US"/>
          </a:p>
        </p:txBody>
      </p:sp>
    </p:spTree>
    <p:extLst>
      <p:ext uri="{BB962C8B-B14F-4D97-AF65-F5344CB8AC3E}">
        <p14:creationId xmlns:p14="http://schemas.microsoft.com/office/powerpoint/2010/main" val="112589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D6FFF-2A0D-48D8-A69E-CD4A23B354C1}" type="datetimeFigureOut">
              <a:rPr lang="en-US" smtClean="0"/>
              <a:t>9/12/2018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59E8F-7F7E-4397-B66D-E620ABDF7ECE}" type="slidenum">
              <a:rPr lang="en-US" smtClean="0"/>
              <a:t>‹#›</a:t>
            </a:fld>
            <a:endParaRPr lang="en-US"/>
          </a:p>
        </p:txBody>
      </p:sp>
    </p:spTree>
    <p:extLst>
      <p:ext uri="{BB962C8B-B14F-4D97-AF65-F5344CB8AC3E}">
        <p14:creationId xmlns:p14="http://schemas.microsoft.com/office/powerpoint/2010/main" val="246008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8901545" cy="1752600"/>
          </a:xfrm>
        </p:spPr>
        <p:txBody>
          <a:bodyPr>
            <a:normAutofit fontScale="90000"/>
          </a:bodyPr>
          <a:lstStyle/>
          <a:p>
            <a:r>
              <a:rPr lang="en-IN" sz="3600" b="1" dirty="0" smtClean="0">
                <a:solidFill>
                  <a:srgbClr val="FF0000"/>
                </a:solidFill>
                <a:latin typeface="Algerian" panose="04020705040A02060702" pitchFamily="82" charset="0"/>
              </a:rPr>
              <a:t/>
            </a:r>
            <a:br>
              <a:rPr lang="en-IN" sz="3600" b="1" dirty="0" smtClean="0">
                <a:solidFill>
                  <a:srgbClr val="FF0000"/>
                </a:solidFill>
                <a:latin typeface="Algerian" panose="04020705040A02060702" pitchFamily="82" charset="0"/>
              </a:rPr>
            </a:br>
            <a:r>
              <a:rPr lang="en-IN" sz="3600" b="1" dirty="0" smtClean="0">
                <a:solidFill>
                  <a:srgbClr val="FF0000"/>
                </a:solidFill>
                <a:latin typeface="Arial Rounded MT Bold" panose="020F0704030504030204" pitchFamily="34" charset="0"/>
              </a:rPr>
              <a:t>The </a:t>
            </a:r>
            <a:r>
              <a:rPr lang="en-IN" sz="3600" b="1" dirty="0" smtClean="0">
                <a:solidFill>
                  <a:srgbClr val="FF0000"/>
                </a:solidFill>
                <a:latin typeface="Arial Rounded MT Bold" panose="020F0704030504030204" pitchFamily="34" charset="0"/>
              </a:rPr>
              <a:t>Child As A Witness: </a:t>
            </a:r>
            <a:r>
              <a:rPr lang="en-IN" sz="3600" dirty="0" smtClean="0">
                <a:solidFill>
                  <a:srgbClr val="FF0000"/>
                </a:solidFill>
                <a:latin typeface="Arial Rounded MT Bold" panose="020F0704030504030204" pitchFamily="34" charset="0"/>
              </a:rPr>
              <a:t/>
            </a:r>
            <a:br>
              <a:rPr lang="en-IN" sz="3600" dirty="0" smtClean="0">
                <a:solidFill>
                  <a:srgbClr val="FF0000"/>
                </a:solidFill>
                <a:latin typeface="Arial Rounded MT Bold" panose="020F0704030504030204" pitchFamily="34" charset="0"/>
              </a:rPr>
            </a:br>
            <a:r>
              <a:rPr lang="en-IN" sz="3600" b="1" dirty="0" smtClean="0">
                <a:solidFill>
                  <a:srgbClr val="FF0000"/>
                </a:solidFill>
                <a:latin typeface="Arial Rounded MT Bold" panose="020F0704030504030204" pitchFamily="34" charset="0"/>
              </a:rPr>
              <a:t>Developmental &amp; </a:t>
            </a:r>
            <a:r>
              <a:rPr lang="en-IN" sz="3600" b="1" dirty="0" smtClean="0">
                <a:solidFill>
                  <a:srgbClr val="FF0000"/>
                </a:solidFill>
                <a:latin typeface="Arial Rounded MT Bold" panose="020F0704030504030204" pitchFamily="34" charset="0"/>
              </a:rPr>
              <a:t>Mental Health </a:t>
            </a:r>
            <a:r>
              <a:rPr lang="en-IN" sz="3600" b="1" dirty="0" smtClean="0">
                <a:solidFill>
                  <a:srgbClr val="FF0000"/>
                </a:solidFill>
                <a:latin typeface="Arial Rounded MT Bold" panose="020F0704030504030204" pitchFamily="34" charset="0"/>
              </a:rPr>
              <a:t>Implications for Evidence Gathering Under </a:t>
            </a:r>
            <a:r>
              <a:rPr lang="en-IN" sz="3600" b="1" dirty="0" smtClean="0">
                <a:solidFill>
                  <a:srgbClr val="FF0000"/>
                </a:solidFill>
                <a:latin typeface="Arial Rounded MT Bold" panose="020F0704030504030204" pitchFamily="34" charset="0"/>
              </a:rPr>
              <a:t>POCSO</a:t>
            </a:r>
            <a:r>
              <a:rPr lang="en-US" sz="3600" dirty="0" smtClean="0">
                <a:solidFill>
                  <a:schemeClr val="accent3">
                    <a:lumMod val="75000"/>
                  </a:schemeClr>
                </a:solidFill>
                <a:latin typeface="Arial Rounded MT Bold" panose="020F0704030504030204" pitchFamily="34" charset="0"/>
              </a:rPr>
              <a:t/>
            </a:r>
            <a:br>
              <a:rPr lang="en-US" sz="3600" dirty="0" smtClean="0">
                <a:solidFill>
                  <a:schemeClr val="accent3">
                    <a:lumMod val="75000"/>
                  </a:schemeClr>
                </a:solidFill>
                <a:latin typeface="Arial Rounded MT Bold" panose="020F0704030504030204" pitchFamily="34" charset="0"/>
              </a:rPr>
            </a:br>
            <a:endParaRPr lang="en-US" sz="3600" dirty="0">
              <a:solidFill>
                <a:schemeClr val="accent3">
                  <a:lumMod val="75000"/>
                </a:schemeClr>
              </a:solidFill>
              <a:latin typeface="Arial Rounded MT Bold" panose="020F0704030504030204" pitchFamily="34" charset="0"/>
            </a:endParaRPr>
          </a:p>
        </p:txBody>
      </p:sp>
      <p:sp>
        <p:nvSpPr>
          <p:cNvPr id="3" name="Subtitle 2"/>
          <p:cNvSpPr>
            <a:spLocks noGrp="1"/>
          </p:cNvSpPr>
          <p:nvPr>
            <p:ph type="subTitle" idx="1"/>
          </p:nvPr>
        </p:nvSpPr>
        <p:spPr>
          <a:xfrm>
            <a:off x="13854" y="4114800"/>
            <a:ext cx="9130145" cy="2729345"/>
          </a:xfrm>
        </p:spPr>
        <p:txBody>
          <a:bodyPr>
            <a:normAutofit fontScale="85000" lnSpcReduction="20000"/>
          </a:bodyPr>
          <a:lstStyle/>
          <a:p>
            <a:endParaRPr lang="en-US" sz="2400" b="1" dirty="0" smtClean="0">
              <a:solidFill>
                <a:schemeClr val="accent3">
                  <a:lumMod val="75000"/>
                </a:schemeClr>
              </a:solidFill>
              <a:latin typeface="Bahnschrift" panose="020B0502040204020203" pitchFamily="34" charset="0"/>
            </a:endParaRPr>
          </a:p>
          <a:p>
            <a:endParaRPr lang="en-US" sz="2400" b="1" dirty="0">
              <a:solidFill>
                <a:schemeClr val="accent3">
                  <a:lumMod val="75000"/>
                </a:schemeClr>
              </a:solidFill>
              <a:latin typeface="Bahnschrift" panose="020B0502040204020203" pitchFamily="34" charset="0"/>
            </a:endParaRPr>
          </a:p>
          <a:p>
            <a:r>
              <a:rPr lang="en-US" sz="2400" b="1" dirty="0" smtClean="0">
                <a:solidFill>
                  <a:schemeClr val="tx1"/>
                </a:solidFill>
                <a:latin typeface="Arial Rounded MT Bold" panose="020F0704030504030204" pitchFamily="34" charset="0"/>
              </a:rPr>
              <a:t>Training Workshop for Special Court Judges</a:t>
            </a:r>
          </a:p>
          <a:p>
            <a:r>
              <a:rPr lang="en-US" sz="2400" b="1" dirty="0" smtClean="0">
                <a:solidFill>
                  <a:schemeClr val="tx1"/>
                </a:solidFill>
                <a:latin typeface="Arial Rounded MT Bold" panose="020F0704030504030204" pitchFamily="34" charset="0"/>
              </a:rPr>
              <a:t>National Judicial Academy, </a:t>
            </a:r>
          </a:p>
          <a:p>
            <a:r>
              <a:rPr lang="en-US" sz="2400" b="1" dirty="0" smtClean="0">
                <a:solidFill>
                  <a:schemeClr val="tx1"/>
                </a:solidFill>
                <a:latin typeface="Arial Rounded MT Bold" panose="020F0704030504030204" pitchFamily="34" charset="0"/>
              </a:rPr>
              <a:t>September 2018</a:t>
            </a:r>
          </a:p>
          <a:p>
            <a:endParaRPr lang="en-US" sz="2000" dirty="0" smtClean="0">
              <a:solidFill>
                <a:schemeClr val="tx1"/>
              </a:solidFill>
              <a:latin typeface="Arial Rounded MT Bold" panose="020F0704030504030204" pitchFamily="34" charset="0"/>
            </a:endParaRPr>
          </a:p>
          <a:p>
            <a:r>
              <a:rPr lang="en-US" sz="2000" b="1" dirty="0" smtClean="0">
                <a:solidFill>
                  <a:schemeClr val="tx1"/>
                </a:solidFill>
                <a:latin typeface="Arial Rounded MT Bold" panose="020F0704030504030204" pitchFamily="34" charset="0"/>
              </a:rPr>
              <a:t>Community Child &amp; Adolescent Mental Health Service Project</a:t>
            </a:r>
          </a:p>
          <a:p>
            <a:r>
              <a:rPr lang="en-US" sz="2000" b="1" dirty="0" smtClean="0">
                <a:solidFill>
                  <a:schemeClr val="tx1"/>
                </a:solidFill>
                <a:latin typeface="Arial Rounded MT Bold" panose="020F0704030504030204" pitchFamily="34" charset="0"/>
              </a:rPr>
              <a:t>Dept. of Child &amp; Adolescent Psychiatry, NIMHANS</a:t>
            </a:r>
          </a:p>
          <a:p>
            <a:r>
              <a:rPr lang="en-US" sz="2000" b="1" dirty="0" smtClean="0">
                <a:solidFill>
                  <a:schemeClr val="tx1"/>
                </a:solidFill>
                <a:latin typeface="Arial Rounded MT Bold" panose="020F0704030504030204" pitchFamily="34" charset="0"/>
              </a:rPr>
              <a:t>Supported by Dept. of Women &amp; Child Development, Govt. of Karnataka </a:t>
            </a:r>
            <a:endParaRPr lang="en-US" sz="2000" b="1" dirty="0">
              <a:solidFill>
                <a:schemeClr val="tx1"/>
              </a:solidFill>
              <a:latin typeface="Arial Rounded MT Bold" panose="020F0704030504030204" pitchFamily="34" charset="0"/>
            </a:endParaRPr>
          </a:p>
        </p:txBody>
      </p:sp>
      <p:pic>
        <p:nvPicPr>
          <p:cNvPr id="1026" name="Picture 2" descr="C:\Users\Admin\Desktop\download (1).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667000" y="1824625"/>
            <a:ext cx="3200400" cy="269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13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0106"/>
          </a:xfrm>
        </p:spPr>
        <p:txBody>
          <a:bodyPr/>
          <a:lstStyle/>
          <a:p>
            <a:r>
              <a:rPr lang="en-IN" b="1" dirty="0" smtClean="0"/>
              <a:t>CSA Processes in Younger Children</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224823"/>
              </p:ext>
            </p:extLst>
          </p:nvPr>
        </p:nvGraphicFramePr>
        <p:xfrm>
          <a:off x="323528" y="1124744"/>
          <a:ext cx="8229600" cy="51257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IN" dirty="0" smtClean="0"/>
                        <a:t>Abuse Process</a:t>
                      </a:r>
                      <a:endParaRPr lang="en-IN" dirty="0"/>
                    </a:p>
                  </a:txBody>
                  <a:tcPr/>
                </a:tc>
                <a:tc>
                  <a:txBody>
                    <a:bodyPr/>
                    <a:lstStyle/>
                    <a:p>
                      <a:r>
                        <a:rPr lang="en-IN" dirty="0" smtClean="0"/>
                        <a:t>Impact</a:t>
                      </a:r>
                      <a:endParaRPr lang="en-IN" dirty="0"/>
                    </a:p>
                  </a:txBody>
                  <a:tcPr/>
                </a:tc>
              </a:tr>
              <a:tr h="370840">
                <a:tc>
                  <a:txBody>
                    <a:bodyPr/>
                    <a:lstStyle/>
                    <a:p>
                      <a:pPr>
                        <a:spcAft>
                          <a:spcPts val="0"/>
                        </a:spcAft>
                      </a:pPr>
                      <a:r>
                        <a:rPr lang="en-US" sz="1800" dirty="0" smtClean="0">
                          <a:effectLst/>
                        </a:rPr>
                        <a:t>Child rewarded for sexual behavior </a:t>
                      </a:r>
                      <a:endParaRPr lang="en-IN" sz="1800" dirty="0" smtClean="0">
                        <a:effectLst/>
                      </a:endParaRPr>
                    </a:p>
                    <a:p>
                      <a:pPr>
                        <a:spcAft>
                          <a:spcPts val="0"/>
                        </a:spcAft>
                      </a:pPr>
                      <a:r>
                        <a:rPr lang="en-US" sz="1800" dirty="0" smtClean="0">
                          <a:effectLst/>
                        </a:rPr>
                        <a:t> inappropriate to developmental level—</a:t>
                      </a:r>
                      <a:r>
                        <a:rPr lang="en-US" sz="1800" baseline="0" dirty="0" smtClean="0">
                          <a:effectLst/>
                        </a:rPr>
                        <a:t> ‘</a:t>
                      </a:r>
                      <a:r>
                        <a:rPr lang="en-US" sz="1800" dirty="0" smtClean="0">
                          <a:effectLst/>
                        </a:rPr>
                        <a:t>I will give you chocolate/ toy if you…’</a:t>
                      </a:r>
                      <a:endParaRPr lang="en-IN" sz="1800" dirty="0" smtClean="0">
                        <a:effectLst/>
                      </a:endParaRPr>
                    </a:p>
                    <a:p>
                      <a:pPr>
                        <a:spcAft>
                          <a:spcPts val="0"/>
                        </a:spcAft>
                      </a:pPr>
                      <a:r>
                        <a:rPr lang="en-US" sz="1800" dirty="0" smtClean="0">
                          <a:effectLst/>
                        </a:rPr>
                        <a:t> </a:t>
                      </a:r>
                      <a:endParaRPr lang="en-IN" sz="1800" dirty="0" smtClean="0">
                        <a:effectLst/>
                      </a:endParaRPr>
                    </a:p>
                    <a:p>
                      <a:pPr>
                        <a:spcAft>
                          <a:spcPts val="0"/>
                        </a:spcAft>
                      </a:pPr>
                      <a:r>
                        <a:rPr lang="en-US" sz="1800" dirty="0" smtClean="0">
                          <a:effectLst/>
                        </a:rPr>
                        <a:t> Offender exchanges attention and </a:t>
                      </a:r>
                      <a:endParaRPr lang="en-IN" sz="1800" dirty="0" smtClean="0">
                        <a:effectLst/>
                      </a:endParaRPr>
                    </a:p>
                    <a:p>
                      <a:pPr>
                        <a:spcAft>
                          <a:spcPts val="0"/>
                        </a:spcAft>
                      </a:pPr>
                      <a:r>
                        <a:rPr lang="en-US" sz="1800" dirty="0" smtClean="0">
                          <a:effectLst/>
                        </a:rPr>
                        <a:t>affection for sex. </a:t>
                      </a:r>
                    </a:p>
                    <a:p>
                      <a:pPr>
                        <a:spcAft>
                          <a:spcPts val="0"/>
                        </a:spcAft>
                      </a:pPr>
                      <a:endParaRPr lang="en-US" sz="1800" dirty="0" smtClean="0">
                        <a:effectLst/>
                      </a:endParaRPr>
                    </a:p>
                    <a:p>
                      <a:pPr>
                        <a:spcAft>
                          <a:spcPts val="0"/>
                        </a:spcAft>
                      </a:pPr>
                      <a:r>
                        <a:rPr lang="en-US" sz="1800" dirty="0" smtClean="0">
                          <a:effectLst/>
                        </a:rPr>
                        <a:t>Creating excitement &amp; secrecy around the act--‘This is our special secret…no one should know about it.’</a:t>
                      </a:r>
                    </a:p>
                    <a:p>
                      <a:pPr>
                        <a:spcAft>
                          <a:spcPts val="0"/>
                        </a:spcAft>
                      </a:pPr>
                      <a:endParaRPr lang="en-US" sz="1800" dirty="0" smtClean="0">
                        <a:effectLst/>
                      </a:endParaRPr>
                    </a:p>
                    <a:p>
                      <a:pPr>
                        <a:spcAft>
                          <a:spcPts val="0"/>
                        </a:spcAft>
                      </a:pPr>
                      <a:endParaRPr lang="en-US" sz="1800" dirty="0" smtClean="0">
                        <a:effectLst/>
                      </a:endParaRPr>
                    </a:p>
                    <a:p>
                      <a:pPr>
                        <a:spcAft>
                          <a:spcPts val="0"/>
                        </a:spcAft>
                      </a:pPr>
                      <a:r>
                        <a:rPr lang="en-US" sz="1800" dirty="0" smtClean="0">
                          <a:effectLst/>
                        </a:rPr>
                        <a:t>Threatening child/ creating fear in the child—’If you don’t do as I tell you/ and if you tell anyone about it…I will kill you/ I will harm your parents.’</a:t>
                      </a:r>
                    </a:p>
                    <a:p>
                      <a:pPr>
                        <a:spcAft>
                          <a:spcPts val="0"/>
                        </a:spcAft>
                      </a:pPr>
                      <a:endParaRPr lang="en-US" sz="1800" dirty="0" smtClean="0">
                        <a:effectLst/>
                      </a:endParaRPr>
                    </a:p>
                  </a:txBody>
                  <a:tcPr/>
                </a:tc>
                <a:tc>
                  <a:txBody>
                    <a:bodyPr/>
                    <a:lstStyle/>
                    <a:p>
                      <a:pPr>
                        <a:spcAft>
                          <a:spcPts val="0"/>
                        </a:spcAft>
                      </a:pPr>
                      <a:endParaRPr lang="en-US" sz="1800" dirty="0" smtClean="0">
                        <a:effectLst/>
                      </a:endParaRPr>
                    </a:p>
                    <a:p>
                      <a:pPr>
                        <a:spcAft>
                          <a:spcPts val="0"/>
                        </a:spcAft>
                      </a:pPr>
                      <a:endParaRPr lang="en-US" sz="1800" dirty="0" smtClean="0">
                        <a:effectLst/>
                      </a:endParaRPr>
                    </a:p>
                    <a:p>
                      <a:pPr>
                        <a:spcAft>
                          <a:spcPts val="0"/>
                        </a:spcAft>
                      </a:pPr>
                      <a:endParaRPr lang="en-US" sz="1800" dirty="0" smtClean="0">
                        <a:effectLst/>
                      </a:endParaRPr>
                    </a:p>
                    <a:p>
                      <a:pPr>
                        <a:spcAft>
                          <a:spcPts val="0"/>
                        </a:spcAft>
                      </a:pPr>
                      <a:r>
                        <a:rPr lang="en-US" sz="1800" dirty="0" smtClean="0">
                          <a:effectLst/>
                        </a:rPr>
                        <a:t>Confusion of sex </a:t>
                      </a:r>
                      <a:endParaRPr lang="en-IN" sz="1800" dirty="0" smtClean="0">
                        <a:effectLst/>
                      </a:endParaRPr>
                    </a:p>
                    <a:p>
                      <a:pPr>
                        <a:spcAft>
                          <a:spcPts val="0"/>
                        </a:spcAft>
                      </a:pPr>
                      <a:r>
                        <a:rPr lang="en-US" sz="1800" dirty="0" smtClean="0">
                          <a:effectLst/>
                        </a:rPr>
                        <a:t>with love and care getting/care giving</a:t>
                      </a:r>
                      <a:endParaRPr lang="en-IN" sz="1800" dirty="0" smtClean="0">
                        <a:effectLst/>
                      </a:endParaRPr>
                    </a:p>
                    <a:p>
                      <a:pPr>
                        <a:spcAft>
                          <a:spcPts val="0"/>
                        </a:spcAft>
                      </a:pPr>
                      <a:endParaRPr lang="en-US" sz="1800" dirty="0" smtClean="0">
                        <a:effectLst/>
                      </a:endParaRPr>
                    </a:p>
                    <a:p>
                      <a:pPr>
                        <a:spcAft>
                          <a:spcPts val="0"/>
                        </a:spcAft>
                      </a:pPr>
                      <a:endParaRPr lang="en-US" sz="1800" dirty="0" smtClean="0">
                        <a:effectLst/>
                      </a:endParaRPr>
                    </a:p>
                    <a:p>
                      <a:pPr>
                        <a:spcAft>
                          <a:spcPts val="0"/>
                        </a:spcAft>
                      </a:pPr>
                      <a:r>
                        <a:rPr lang="en-US" sz="1800" dirty="0" smtClean="0">
                          <a:effectLst/>
                        </a:rPr>
                        <a:t>Confusion about </a:t>
                      </a:r>
                      <a:endParaRPr lang="en-IN" sz="1800" dirty="0" smtClean="0">
                        <a:effectLst/>
                      </a:endParaRPr>
                    </a:p>
                    <a:p>
                      <a:pPr>
                        <a:spcAft>
                          <a:spcPts val="0"/>
                        </a:spcAft>
                      </a:pPr>
                      <a:r>
                        <a:rPr lang="en-US" sz="1800" dirty="0" smtClean="0">
                          <a:effectLst/>
                        </a:rPr>
                        <a:t>sexual identity</a:t>
                      </a:r>
                      <a:endParaRPr lang="en-IN" sz="1800" dirty="0" smtClean="0">
                        <a:effectLst/>
                      </a:endParaRPr>
                    </a:p>
                    <a:p>
                      <a:pPr>
                        <a:spcAft>
                          <a:spcPts val="0"/>
                        </a:spcAft>
                      </a:pPr>
                      <a:r>
                        <a:rPr lang="en-US" sz="1800" dirty="0" smtClean="0">
                          <a:effectLst/>
                        </a:rPr>
                        <a:t> </a:t>
                      </a:r>
                      <a:endParaRPr lang="en-IN" sz="1800" dirty="0" smtClean="0">
                        <a:effectLst/>
                      </a:endParaRPr>
                    </a:p>
                    <a:p>
                      <a:pPr>
                        <a:spcAft>
                          <a:spcPts val="0"/>
                        </a:spcAft>
                      </a:pPr>
                      <a:r>
                        <a:rPr lang="en-US" sz="1800" dirty="0" smtClean="0">
                          <a:effectLst/>
                        </a:rPr>
                        <a:t>Confusion about </a:t>
                      </a:r>
                      <a:endParaRPr lang="en-IN" sz="1800" dirty="0" smtClean="0">
                        <a:effectLst/>
                      </a:endParaRPr>
                    </a:p>
                    <a:p>
                      <a:pPr>
                        <a:spcAft>
                          <a:spcPts val="0"/>
                        </a:spcAft>
                      </a:pPr>
                      <a:r>
                        <a:rPr lang="en-US" sz="1800" dirty="0" smtClean="0">
                          <a:effectLst/>
                        </a:rPr>
                        <a:t>sexual norms</a:t>
                      </a:r>
                    </a:p>
                    <a:p>
                      <a:pPr>
                        <a:spcAft>
                          <a:spcPts val="0"/>
                        </a:spcAft>
                      </a:pPr>
                      <a:endParaRPr lang="en-IN" sz="1800" dirty="0" smtClean="0">
                        <a:effectLst/>
                      </a:endParaRPr>
                    </a:p>
                    <a:p>
                      <a:pPr>
                        <a:spcAft>
                          <a:spcPts val="0"/>
                        </a:spcAft>
                      </a:pPr>
                      <a:r>
                        <a:rPr lang="en-IN" sz="1800" dirty="0" smtClean="0">
                          <a:effectLst/>
                        </a:rPr>
                        <a:t>Fear and compliance</a:t>
                      </a:r>
                    </a:p>
                    <a:p>
                      <a:pPr>
                        <a:spcAft>
                          <a:spcPts val="0"/>
                        </a:spcAft>
                      </a:pPr>
                      <a:endParaRPr lang="en-IN" sz="1800" dirty="0" smtClean="0">
                        <a:effectLst/>
                      </a:endParaRPr>
                    </a:p>
                    <a:p>
                      <a:endParaRPr lang="en-IN" dirty="0"/>
                    </a:p>
                  </a:txBody>
                  <a:tcPr/>
                </a:tc>
              </a:tr>
            </a:tbl>
          </a:graphicData>
        </a:graphic>
      </p:graphicFrame>
    </p:spTree>
    <p:extLst>
      <p:ext uri="{BB962C8B-B14F-4D97-AF65-F5344CB8AC3E}">
        <p14:creationId xmlns:p14="http://schemas.microsoft.com/office/powerpoint/2010/main" val="3650185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052736"/>
          </a:xfrm>
        </p:spPr>
        <p:txBody>
          <a:bodyPr>
            <a:normAutofit fontScale="90000"/>
          </a:bodyPr>
          <a:lstStyle/>
          <a:p>
            <a:r>
              <a:rPr lang="en-IN" b="1" dirty="0" smtClean="0"/>
              <a:t>CSA Processes in Older Children &amp; Adolescents</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0029116"/>
              </p:ext>
            </p:extLst>
          </p:nvPr>
        </p:nvGraphicFramePr>
        <p:xfrm>
          <a:off x="107504" y="1268760"/>
          <a:ext cx="9036496" cy="5125720"/>
        </p:xfrm>
        <a:graphic>
          <a:graphicData uri="http://schemas.openxmlformats.org/drawingml/2006/table">
            <a:tbl>
              <a:tblPr firstRow="1" bandRow="1">
                <a:tableStyleId>{5C22544A-7EE6-4342-B048-85BDC9FD1C3A}</a:tableStyleId>
              </a:tblPr>
              <a:tblGrid>
                <a:gridCol w="4518248"/>
                <a:gridCol w="4518248"/>
              </a:tblGrid>
              <a:tr h="370840">
                <a:tc>
                  <a:txBody>
                    <a:bodyPr/>
                    <a:lstStyle/>
                    <a:p>
                      <a:r>
                        <a:rPr lang="en-IN" dirty="0" smtClean="0"/>
                        <a:t>Abuse Process</a:t>
                      </a:r>
                      <a:endParaRPr lang="en-IN" dirty="0"/>
                    </a:p>
                  </a:txBody>
                  <a:tcPr/>
                </a:tc>
                <a:tc>
                  <a:txBody>
                    <a:bodyPr/>
                    <a:lstStyle/>
                    <a:p>
                      <a:r>
                        <a:rPr lang="en-IN" dirty="0" smtClean="0"/>
                        <a:t>Impact</a:t>
                      </a:r>
                      <a:endParaRPr lang="en-IN" dirty="0"/>
                    </a:p>
                  </a:txBody>
                  <a:tcPr/>
                </a:tc>
              </a:tr>
              <a:tr h="370840">
                <a:tc>
                  <a:txBody>
                    <a:bodyPr/>
                    <a:lstStyle/>
                    <a:p>
                      <a:pPr>
                        <a:spcAft>
                          <a:spcPts val="0"/>
                        </a:spcAft>
                      </a:pPr>
                      <a:r>
                        <a:rPr lang="en-US" sz="1800" dirty="0" smtClean="0">
                          <a:effectLst/>
                        </a:rPr>
                        <a:t>Offender transmits misconceptions</a:t>
                      </a:r>
                      <a:endParaRPr lang="en-IN" sz="1800" dirty="0" smtClean="0">
                        <a:effectLst/>
                      </a:endParaRPr>
                    </a:p>
                    <a:p>
                      <a:pPr>
                        <a:spcAft>
                          <a:spcPts val="0"/>
                        </a:spcAft>
                      </a:pPr>
                      <a:r>
                        <a:rPr lang="en-US" sz="1800" dirty="0" smtClean="0">
                          <a:effectLst/>
                        </a:rPr>
                        <a:t>about sexual behavior and sexual </a:t>
                      </a:r>
                      <a:endParaRPr lang="en-IN" sz="1800" dirty="0" smtClean="0">
                        <a:effectLst/>
                      </a:endParaRPr>
                    </a:p>
                    <a:p>
                      <a:pPr>
                        <a:spcAft>
                          <a:spcPts val="0"/>
                        </a:spcAft>
                      </a:pPr>
                      <a:r>
                        <a:rPr lang="en-US" sz="1800" dirty="0" smtClean="0">
                          <a:effectLst/>
                        </a:rPr>
                        <a:t>morality</a:t>
                      </a:r>
                      <a:endParaRPr lang="en-IN" sz="1800" dirty="0" smtClean="0">
                        <a:effectLst/>
                      </a:endParaRPr>
                    </a:p>
                    <a:p>
                      <a:pPr>
                        <a:spcAft>
                          <a:spcPts val="0"/>
                        </a:spcAft>
                      </a:pPr>
                      <a:r>
                        <a:rPr lang="en-US" sz="1800" dirty="0" smtClean="0">
                          <a:effectLst/>
                        </a:rPr>
                        <a:t> </a:t>
                      </a:r>
                      <a:endParaRPr lang="en-IN" sz="1800" dirty="0" smtClean="0">
                        <a:effectLst/>
                      </a:endParaRPr>
                    </a:p>
                    <a:p>
                      <a:pPr>
                        <a:spcAft>
                          <a:spcPts val="0"/>
                        </a:spcAft>
                      </a:pPr>
                      <a:r>
                        <a:rPr lang="en-US" sz="1800" dirty="0" smtClean="0">
                          <a:effectLst/>
                        </a:rPr>
                        <a:t>Conditioning of sexual activity with</a:t>
                      </a:r>
                      <a:endParaRPr lang="en-IN" sz="1800" dirty="0" smtClean="0">
                        <a:effectLst/>
                      </a:endParaRPr>
                    </a:p>
                    <a:p>
                      <a:pPr>
                        <a:spcAft>
                          <a:spcPts val="0"/>
                        </a:spcAft>
                      </a:pPr>
                      <a:r>
                        <a:rPr lang="en-US" sz="1800" dirty="0" smtClean="0">
                          <a:effectLst/>
                        </a:rPr>
                        <a:t> negative emotions &amp; memories</a:t>
                      </a:r>
                    </a:p>
                    <a:p>
                      <a:pPr>
                        <a:spcAft>
                          <a:spcPts val="0"/>
                        </a:spcAft>
                      </a:pPr>
                      <a:endParaRPr lang="en-IN" sz="1800" dirty="0" smtClean="0">
                        <a:effectLst/>
                      </a:endParaRPr>
                    </a:p>
                    <a:p>
                      <a:pPr>
                        <a:spcAft>
                          <a:spcPts val="0"/>
                        </a:spcAft>
                      </a:pPr>
                      <a:r>
                        <a:rPr lang="en-US" sz="1800" dirty="0" smtClean="0">
                          <a:effectLst/>
                        </a:rPr>
                        <a:t> </a:t>
                      </a:r>
                    </a:p>
                    <a:p>
                      <a:pPr>
                        <a:spcAft>
                          <a:spcPts val="0"/>
                        </a:spcAft>
                      </a:pPr>
                      <a:r>
                        <a:rPr lang="en-US" sz="1800" dirty="0" smtClean="0">
                          <a:effectLst/>
                        </a:rPr>
                        <a:t>Pressure on child for secrecy from</a:t>
                      </a:r>
                      <a:endParaRPr lang="en-IN" sz="1800" dirty="0" smtClean="0">
                        <a:effectLst/>
                      </a:endParaRPr>
                    </a:p>
                    <a:p>
                      <a:pPr>
                        <a:spcAft>
                          <a:spcPts val="0"/>
                        </a:spcAft>
                      </a:pPr>
                      <a:r>
                        <a:rPr lang="en-US" sz="1800" dirty="0" smtClean="0">
                          <a:effectLst/>
                        </a:rPr>
                        <a:t> the offender</a:t>
                      </a:r>
                      <a:endParaRPr lang="en-IN" sz="1800" dirty="0" smtClean="0">
                        <a:effectLst/>
                      </a:endParaRPr>
                    </a:p>
                    <a:p>
                      <a:pPr>
                        <a:spcAft>
                          <a:spcPts val="0"/>
                        </a:spcAft>
                      </a:pPr>
                      <a:endParaRPr lang="en-US" sz="1800" dirty="0" smtClean="0">
                        <a:effectLst/>
                      </a:endParaRPr>
                    </a:p>
                    <a:p>
                      <a:pPr>
                        <a:spcAft>
                          <a:spcPts val="0"/>
                        </a:spcAft>
                      </a:pPr>
                      <a:r>
                        <a:rPr lang="en-US" sz="1800" dirty="0" smtClean="0">
                          <a:effectLst/>
                        </a:rPr>
                        <a:t>- Offender blames, degenerates </a:t>
                      </a:r>
                      <a:endParaRPr lang="en-IN" sz="1800" dirty="0" smtClean="0">
                        <a:effectLst/>
                      </a:endParaRPr>
                    </a:p>
                    <a:p>
                      <a:pPr>
                        <a:spcAft>
                          <a:spcPts val="0"/>
                        </a:spcAft>
                      </a:pPr>
                      <a:r>
                        <a:rPr lang="en-US" sz="1800" dirty="0" smtClean="0">
                          <a:effectLst/>
                        </a:rPr>
                        <a:t> victim</a:t>
                      </a:r>
                      <a:endParaRPr lang="en-IN" sz="1800" dirty="0" smtClean="0">
                        <a:effectLst/>
                      </a:endParaRPr>
                    </a:p>
                    <a:p>
                      <a:pPr>
                        <a:spcAft>
                          <a:spcPts val="0"/>
                        </a:spcAft>
                      </a:pPr>
                      <a:r>
                        <a:rPr lang="en-US" sz="1800" dirty="0" smtClean="0">
                          <a:effectLst/>
                        </a:rPr>
                        <a:t> - Child infers attitude of shame about</a:t>
                      </a:r>
                      <a:endParaRPr lang="en-IN" sz="1800" dirty="0" smtClean="0">
                        <a:effectLst/>
                      </a:endParaRPr>
                    </a:p>
                    <a:p>
                      <a:pPr>
                        <a:spcAft>
                          <a:spcPts val="0"/>
                        </a:spcAft>
                      </a:pPr>
                      <a:r>
                        <a:rPr lang="en-US" sz="1800" dirty="0" smtClean="0">
                          <a:effectLst/>
                        </a:rPr>
                        <a:t> activities</a:t>
                      </a:r>
                      <a:endParaRPr lang="en-IN" sz="1800" dirty="0" smtClean="0">
                        <a:effectLst/>
                      </a:endParaRPr>
                    </a:p>
                    <a:p>
                      <a:pPr>
                        <a:spcAft>
                          <a:spcPts val="0"/>
                        </a:spcAft>
                      </a:pPr>
                      <a:r>
                        <a:rPr lang="en-US" sz="1800" dirty="0" smtClean="0">
                          <a:effectLst/>
                        </a:rPr>
                        <a:t> </a:t>
                      </a:r>
                      <a:r>
                        <a:rPr lang="en-IN" sz="1800" dirty="0" smtClean="0">
                          <a:effectLst/>
                        </a:rPr>
                        <a:t>-</a:t>
                      </a:r>
                      <a:r>
                        <a:rPr lang="en-IN" sz="1800" baseline="0" dirty="0" smtClean="0">
                          <a:effectLst/>
                        </a:rPr>
                        <a:t> </a:t>
                      </a:r>
                      <a:r>
                        <a:rPr lang="en-US" sz="1800" dirty="0" smtClean="0">
                          <a:effectLst/>
                        </a:rPr>
                        <a:t>Victim is stereotyped as “damaged </a:t>
                      </a:r>
                      <a:endParaRPr lang="en-IN" sz="1800" dirty="0" smtClean="0">
                        <a:effectLst/>
                      </a:endParaRPr>
                    </a:p>
                    <a:p>
                      <a:pPr>
                        <a:spcAft>
                          <a:spcPts val="0"/>
                        </a:spcAft>
                      </a:pPr>
                      <a:r>
                        <a:rPr lang="en-US" sz="1800" dirty="0" smtClean="0">
                          <a:effectLst/>
                        </a:rPr>
                        <a:t> goods”</a:t>
                      </a:r>
                      <a:endParaRPr lang="en-IN" sz="1800" dirty="0" smtClean="0">
                        <a:effectLst/>
                      </a:endParaRPr>
                    </a:p>
                  </a:txBody>
                  <a:tcPr/>
                </a:tc>
                <a:tc>
                  <a:txBody>
                    <a:bodyPr/>
                    <a:lstStyle/>
                    <a:p>
                      <a:pPr>
                        <a:spcAft>
                          <a:spcPts val="0"/>
                        </a:spcAft>
                      </a:pPr>
                      <a:r>
                        <a:rPr lang="en-US" sz="1800" dirty="0" smtClean="0">
                          <a:effectLst/>
                        </a:rPr>
                        <a:t>Confusion of sex </a:t>
                      </a:r>
                      <a:endParaRPr lang="en-IN" sz="1800" dirty="0" smtClean="0">
                        <a:effectLst/>
                      </a:endParaRPr>
                    </a:p>
                    <a:p>
                      <a:pPr>
                        <a:spcAft>
                          <a:spcPts val="0"/>
                        </a:spcAft>
                      </a:pPr>
                      <a:r>
                        <a:rPr lang="en-US" sz="1800" dirty="0" smtClean="0">
                          <a:effectLst/>
                        </a:rPr>
                        <a:t>with love and care getting/care giving</a:t>
                      </a:r>
                      <a:endParaRPr lang="en-IN" sz="1800" dirty="0" smtClean="0">
                        <a:effectLst/>
                      </a:endParaRPr>
                    </a:p>
                    <a:p>
                      <a:pPr>
                        <a:spcAft>
                          <a:spcPts val="0"/>
                        </a:spcAft>
                      </a:pPr>
                      <a:r>
                        <a:rPr lang="en-US" sz="1800" dirty="0" smtClean="0">
                          <a:effectLst/>
                        </a:rPr>
                        <a:t> </a:t>
                      </a:r>
                      <a:endParaRPr lang="en-IN" sz="1800" dirty="0" smtClean="0">
                        <a:effectLst/>
                      </a:endParaRPr>
                    </a:p>
                    <a:p>
                      <a:pPr>
                        <a:spcAft>
                          <a:spcPts val="0"/>
                        </a:spcAft>
                      </a:pPr>
                      <a:r>
                        <a:rPr lang="en-US" sz="1800" dirty="0" smtClean="0">
                          <a:effectLst/>
                        </a:rPr>
                        <a:t>- Negative associations</a:t>
                      </a:r>
                      <a:endParaRPr lang="en-IN" sz="1800" dirty="0" smtClean="0">
                        <a:effectLst/>
                      </a:endParaRPr>
                    </a:p>
                    <a:p>
                      <a:pPr>
                        <a:spcAft>
                          <a:spcPts val="0"/>
                        </a:spcAft>
                      </a:pPr>
                      <a:r>
                        <a:rPr lang="en-US" sz="1800" dirty="0" smtClean="0">
                          <a:effectLst/>
                        </a:rPr>
                        <a:t>to sexual activities </a:t>
                      </a:r>
                      <a:endParaRPr lang="en-IN" sz="1800" dirty="0" smtClean="0">
                        <a:effectLst/>
                      </a:endParaRPr>
                    </a:p>
                    <a:p>
                      <a:pPr>
                        <a:spcAft>
                          <a:spcPts val="0"/>
                        </a:spcAft>
                      </a:pPr>
                      <a:r>
                        <a:rPr lang="en-US" sz="1800" dirty="0" smtClean="0">
                          <a:effectLst/>
                        </a:rPr>
                        <a:t>and arousal sensations</a:t>
                      </a:r>
                      <a:endParaRPr lang="en-IN" sz="1800" dirty="0" smtClean="0">
                        <a:effectLst/>
                      </a:endParaRPr>
                    </a:p>
                    <a:p>
                      <a:pPr>
                        <a:spcAft>
                          <a:spcPts val="0"/>
                        </a:spcAft>
                      </a:pPr>
                      <a:r>
                        <a:rPr lang="en-US" sz="1800" dirty="0" smtClean="0">
                          <a:effectLst/>
                        </a:rPr>
                        <a:t>- Aversion to sexual </a:t>
                      </a:r>
                      <a:endParaRPr lang="en-IN" sz="1800" dirty="0" smtClean="0">
                        <a:effectLst/>
                      </a:endParaRPr>
                    </a:p>
                    <a:p>
                      <a:pPr>
                        <a:spcAft>
                          <a:spcPts val="0"/>
                        </a:spcAft>
                      </a:pPr>
                      <a:r>
                        <a:rPr lang="en-US" sz="1800" dirty="0" smtClean="0">
                          <a:effectLst/>
                        </a:rPr>
                        <a:t>intimacy</a:t>
                      </a:r>
                      <a:endParaRPr lang="en-IN" sz="1800" dirty="0" smtClean="0">
                        <a:effectLst/>
                        <a:latin typeface="Times New Roman"/>
                        <a:ea typeface="Times New Roman"/>
                      </a:endParaRPr>
                    </a:p>
                    <a:p>
                      <a:pPr marL="285750" indent="-285750">
                        <a:buFontTx/>
                        <a:buChar char="-"/>
                      </a:pPr>
                      <a:r>
                        <a:rPr lang="en-IN" dirty="0" smtClean="0"/>
                        <a:t>Fear and compliance</a:t>
                      </a:r>
                    </a:p>
                    <a:p>
                      <a:pPr>
                        <a:spcAft>
                          <a:spcPts val="0"/>
                        </a:spcAft>
                      </a:pPr>
                      <a:endParaRPr lang="en-US" sz="1800" dirty="0" smtClean="0">
                        <a:effectLst/>
                      </a:endParaRPr>
                    </a:p>
                    <a:p>
                      <a:pPr>
                        <a:spcAft>
                          <a:spcPts val="0"/>
                        </a:spcAft>
                      </a:pPr>
                      <a:endParaRPr lang="en-US" sz="1800" dirty="0" smtClean="0">
                        <a:effectLst/>
                      </a:endParaRPr>
                    </a:p>
                    <a:p>
                      <a:pPr>
                        <a:spcAft>
                          <a:spcPts val="0"/>
                        </a:spcAft>
                      </a:pPr>
                      <a:r>
                        <a:rPr lang="en-US" sz="1800" dirty="0" smtClean="0">
                          <a:effectLst/>
                        </a:rPr>
                        <a:t>- Guilt, shame</a:t>
                      </a:r>
                      <a:endParaRPr lang="en-IN" sz="1800" dirty="0" smtClean="0">
                        <a:effectLst/>
                      </a:endParaRPr>
                    </a:p>
                    <a:p>
                      <a:pPr>
                        <a:spcAft>
                          <a:spcPts val="0"/>
                        </a:spcAft>
                      </a:pPr>
                      <a:r>
                        <a:rPr lang="en-US" sz="1800" dirty="0" smtClean="0">
                          <a:effectLst/>
                        </a:rPr>
                        <a:t> - Lowered self esteem</a:t>
                      </a:r>
                      <a:endParaRPr lang="en-IN" sz="1800" dirty="0" smtClean="0">
                        <a:effectLst/>
                      </a:endParaRPr>
                    </a:p>
                    <a:p>
                      <a:pPr>
                        <a:spcAft>
                          <a:spcPts val="0"/>
                        </a:spcAft>
                      </a:pPr>
                      <a:r>
                        <a:rPr lang="en-US" sz="1800" dirty="0" smtClean="0">
                          <a:effectLst/>
                        </a:rPr>
                        <a:t> - Sense of differentness from others</a:t>
                      </a:r>
                      <a:endParaRPr lang="en-IN" sz="1800" dirty="0" smtClean="0">
                        <a:effectLst/>
                        <a:latin typeface="Times New Roman"/>
                        <a:ea typeface="Times New Roman"/>
                      </a:endParaRPr>
                    </a:p>
                    <a:p>
                      <a:pPr marL="285750" indent="-285750">
                        <a:buFontTx/>
                        <a:buChar char="-"/>
                      </a:pPr>
                      <a:endParaRPr lang="en-IN" dirty="0"/>
                    </a:p>
                  </a:txBody>
                  <a:tcPr/>
                </a:tc>
              </a:tr>
            </a:tbl>
          </a:graphicData>
        </a:graphic>
      </p:graphicFrame>
    </p:spTree>
    <p:extLst>
      <p:ext uri="{BB962C8B-B14F-4D97-AF65-F5344CB8AC3E}">
        <p14:creationId xmlns:p14="http://schemas.microsoft.com/office/powerpoint/2010/main" val="3978743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8"/>
          </a:xfrm>
        </p:spPr>
        <p:txBody>
          <a:bodyPr/>
          <a:lstStyle/>
          <a:p>
            <a:r>
              <a:rPr lang="en-IN" dirty="0" smtClean="0"/>
              <a:t>Other Immediate Impacts</a:t>
            </a:r>
            <a:endParaRPr lang="en-IN" dirty="0"/>
          </a:p>
        </p:txBody>
      </p:sp>
      <p:sp>
        <p:nvSpPr>
          <p:cNvPr id="3" name="Content Placeholder 2"/>
          <p:cNvSpPr>
            <a:spLocks noGrp="1"/>
          </p:cNvSpPr>
          <p:nvPr>
            <p:ph idx="1"/>
          </p:nvPr>
        </p:nvSpPr>
        <p:spPr>
          <a:xfrm>
            <a:off x="251520" y="764704"/>
            <a:ext cx="8435280" cy="5832648"/>
          </a:xfrm>
        </p:spPr>
        <p:txBody>
          <a:bodyPr>
            <a:normAutofit/>
          </a:bodyPr>
          <a:lstStyle/>
          <a:p>
            <a:r>
              <a:rPr lang="en-IN" dirty="0" smtClean="0"/>
              <a:t>Betrayal</a:t>
            </a:r>
          </a:p>
          <a:p>
            <a:pPr lvl="1"/>
            <a:r>
              <a:rPr lang="en-US" dirty="0" smtClean="0">
                <a:effectLst/>
              </a:rPr>
              <a:t>Trust and vulnerability manipulated</a:t>
            </a:r>
            <a:endParaRPr lang="en-IN" dirty="0" smtClean="0">
              <a:effectLst/>
            </a:endParaRPr>
          </a:p>
          <a:p>
            <a:pPr lvl="1"/>
            <a:r>
              <a:rPr lang="en-US" dirty="0" smtClean="0">
                <a:effectLst/>
              </a:rPr>
              <a:t>Violation of expectation that others will provide care and protection </a:t>
            </a:r>
            <a:endParaRPr lang="en-IN" dirty="0" smtClean="0">
              <a:effectLst/>
            </a:endParaRPr>
          </a:p>
          <a:p>
            <a:pPr lvl="1"/>
            <a:r>
              <a:rPr lang="en-US" dirty="0" smtClean="0">
                <a:effectLst/>
              </a:rPr>
              <a:t>Lack of support and protection from parents  </a:t>
            </a:r>
            <a:endParaRPr lang="en-IN" dirty="0" smtClean="0"/>
          </a:p>
          <a:p>
            <a:r>
              <a:rPr lang="en-IN" dirty="0" smtClean="0"/>
              <a:t>Powerlessness</a:t>
            </a:r>
          </a:p>
          <a:p>
            <a:pPr lvl="1"/>
            <a:r>
              <a:rPr lang="en-US" dirty="0" smtClean="0">
                <a:effectLst/>
              </a:rPr>
              <a:t>Body territory, invaded against </a:t>
            </a:r>
            <a:r>
              <a:rPr lang="en-IN" dirty="0"/>
              <a:t> </a:t>
            </a:r>
            <a:r>
              <a:rPr lang="en-US" dirty="0" smtClean="0">
                <a:effectLst/>
              </a:rPr>
              <a:t>child’s wishes</a:t>
            </a:r>
            <a:endParaRPr lang="en-IN" dirty="0" smtClean="0">
              <a:effectLst/>
            </a:endParaRPr>
          </a:p>
          <a:p>
            <a:pPr lvl="1"/>
            <a:r>
              <a:rPr lang="en-US" dirty="0" smtClean="0">
                <a:effectLst/>
              </a:rPr>
              <a:t>Vulnerability to invasion continues over time</a:t>
            </a:r>
            <a:endParaRPr lang="en-IN" dirty="0" smtClean="0">
              <a:effectLst/>
            </a:endParaRPr>
          </a:p>
          <a:p>
            <a:pPr lvl="1"/>
            <a:r>
              <a:rPr lang="en-US" b="1" dirty="0" smtClean="0">
                <a:solidFill>
                  <a:srgbClr val="00B0F0"/>
                </a:solidFill>
                <a:effectLst/>
              </a:rPr>
              <a:t> Child feels unable to protect self and halt abuse</a:t>
            </a:r>
            <a:endParaRPr lang="en-IN" b="1" dirty="0" smtClean="0">
              <a:solidFill>
                <a:srgbClr val="00B0F0"/>
              </a:solidFill>
              <a:effectLst/>
            </a:endParaRPr>
          </a:p>
          <a:p>
            <a:pPr lvl="1"/>
            <a:r>
              <a:rPr lang="en-US" b="1" dirty="0" smtClean="0">
                <a:solidFill>
                  <a:srgbClr val="00B0F0"/>
                </a:solidFill>
                <a:effectLst/>
              </a:rPr>
              <a:t> Child is unable to make others believe</a:t>
            </a:r>
            <a:endParaRPr lang="en-IN" b="1" dirty="0" smtClean="0">
              <a:solidFill>
                <a:srgbClr val="00B0F0"/>
              </a:solidFill>
              <a:effectLst/>
              <a:latin typeface="Times New Roman"/>
              <a:ea typeface="Times New Roman"/>
            </a:endParaRPr>
          </a:p>
          <a:p>
            <a:endParaRPr lang="en-IN" dirty="0"/>
          </a:p>
        </p:txBody>
      </p:sp>
    </p:spTree>
    <p:extLst>
      <p:ext uri="{BB962C8B-B14F-4D97-AF65-F5344CB8AC3E}">
        <p14:creationId xmlns:p14="http://schemas.microsoft.com/office/powerpoint/2010/main" val="3197472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IN" b="1" dirty="0" smtClean="0"/>
              <a:t>Longer-Term Impacts</a:t>
            </a:r>
            <a:endParaRPr lang="en-IN" b="1" dirty="0"/>
          </a:p>
        </p:txBody>
      </p:sp>
      <p:sp>
        <p:nvSpPr>
          <p:cNvPr id="3" name="Content Placeholder 2"/>
          <p:cNvSpPr>
            <a:spLocks noGrp="1"/>
          </p:cNvSpPr>
          <p:nvPr>
            <p:ph idx="1"/>
          </p:nvPr>
        </p:nvSpPr>
        <p:spPr/>
        <p:txBody>
          <a:bodyPr>
            <a:normAutofit fontScale="92500" lnSpcReduction="20000"/>
          </a:bodyPr>
          <a:lstStyle/>
          <a:p>
            <a:pPr>
              <a:spcAft>
                <a:spcPts val="0"/>
              </a:spcAft>
            </a:pPr>
            <a:r>
              <a:rPr lang="en-US" dirty="0" smtClean="0">
                <a:effectLst/>
              </a:rPr>
              <a:t>Sexual preoccupations and compulsive sexual behaviors</a:t>
            </a:r>
            <a:endParaRPr lang="en-IN" dirty="0" smtClean="0">
              <a:effectLst/>
            </a:endParaRPr>
          </a:p>
          <a:p>
            <a:pPr>
              <a:spcAft>
                <a:spcPts val="0"/>
              </a:spcAft>
            </a:pPr>
            <a:r>
              <a:rPr lang="en-US" dirty="0" smtClean="0">
                <a:effectLst/>
              </a:rPr>
              <a:t> Sexual dysfunctions; flashbacks, difficulty in arousal and orgasm</a:t>
            </a:r>
            <a:endParaRPr lang="en-IN" dirty="0" smtClean="0">
              <a:effectLst/>
            </a:endParaRPr>
          </a:p>
          <a:p>
            <a:pPr>
              <a:spcAft>
                <a:spcPts val="0"/>
              </a:spcAft>
            </a:pPr>
            <a:r>
              <a:rPr lang="en-US" dirty="0" smtClean="0">
                <a:effectLst/>
              </a:rPr>
              <a:t> Avoidance of or phobic reactions to sexual intimacy</a:t>
            </a:r>
            <a:endParaRPr lang="en-IN" dirty="0" smtClean="0">
              <a:effectLst/>
            </a:endParaRPr>
          </a:p>
          <a:p>
            <a:pPr>
              <a:spcAft>
                <a:spcPts val="0"/>
              </a:spcAft>
            </a:pPr>
            <a:r>
              <a:rPr lang="en-US" dirty="0" smtClean="0">
                <a:effectLst/>
              </a:rPr>
              <a:t> Discomfort in intimate relationships</a:t>
            </a:r>
            <a:endParaRPr lang="en-IN" dirty="0" smtClean="0">
              <a:effectLst/>
            </a:endParaRPr>
          </a:p>
          <a:p>
            <a:pPr>
              <a:spcAft>
                <a:spcPts val="0"/>
              </a:spcAft>
            </a:pPr>
            <a:r>
              <a:rPr lang="en-US" dirty="0" smtClean="0">
                <a:effectLst/>
              </a:rPr>
              <a:t> Marital problems</a:t>
            </a:r>
          </a:p>
          <a:p>
            <a:r>
              <a:rPr lang="en-US" dirty="0" smtClean="0">
                <a:effectLst/>
              </a:rPr>
              <a:t>Vulnerability to further abuse</a:t>
            </a:r>
          </a:p>
          <a:p>
            <a:r>
              <a:rPr lang="en-IN" dirty="0" err="1" smtClean="0">
                <a:effectLst/>
              </a:rPr>
              <a:t>Aggressivity</a:t>
            </a:r>
            <a:endParaRPr lang="en-IN" dirty="0" smtClean="0">
              <a:effectLst/>
            </a:endParaRPr>
          </a:p>
          <a:p>
            <a:pPr>
              <a:spcAft>
                <a:spcPts val="0"/>
              </a:spcAft>
            </a:pPr>
            <a:endParaRPr lang="en-IN" dirty="0" smtClean="0">
              <a:effectLst/>
            </a:endParaRPr>
          </a:p>
          <a:p>
            <a:pPr>
              <a:spcAft>
                <a:spcPts val="0"/>
              </a:spcAft>
            </a:pPr>
            <a:endParaRPr lang="en-IN" dirty="0"/>
          </a:p>
        </p:txBody>
      </p:sp>
    </p:spTree>
    <p:extLst>
      <p:ext uri="{BB962C8B-B14F-4D97-AF65-F5344CB8AC3E}">
        <p14:creationId xmlns:p14="http://schemas.microsoft.com/office/powerpoint/2010/main" val="2503323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normAutofit/>
          </a:bodyPr>
          <a:lstStyle/>
          <a:p>
            <a:r>
              <a:rPr lang="en-IN" sz="3600" b="1" dirty="0" smtClean="0"/>
              <a:t>Emotional &amp; Behavioural Consequences of CSA</a:t>
            </a:r>
            <a:endParaRPr lang="en-IN" sz="3600" b="1" dirty="0"/>
          </a:p>
        </p:txBody>
      </p:sp>
      <p:sp>
        <p:nvSpPr>
          <p:cNvPr id="3" name="Content Placeholder 2"/>
          <p:cNvSpPr>
            <a:spLocks noGrp="1"/>
          </p:cNvSpPr>
          <p:nvPr>
            <p:ph idx="1"/>
          </p:nvPr>
        </p:nvSpPr>
        <p:spPr>
          <a:xfrm>
            <a:off x="179512" y="908720"/>
            <a:ext cx="8784976" cy="5832648"/>
          </a:xfrm>
        </p:spPr>
        <p:txBody>
          <a:bodyPr>
            <a:normAutofit fontScale="92500" lnSpcReduction="10000"/>
          </a:bodyPr>
          <a:lstStyle/>
          <a:p>
            <a:pPr marL="0" indent="0">
              <a:buNone/>
            </a:pPr>
            <a:r>
              <a:rPr lang="en-IN" b="1" dirty="0" smtClean="0"/>
              <a:t>In Younger Children…</a:t>
            </a:r>
          </a:p>
          <a:p>
            <a:r>
              <a:rPr lang="en-IN" dirty="0" smtClean="0"/>
              <a:t>Sexualized behaviour</a:t>
            </a:r>
          </a:p>
          <a:p>
            <a:r>
              <a:rPr lang="en-IN" dirty="0" smtClean="0"/>
              <a:t>Avoidance of specific adults</a:t>
            </a:r>
          </a:p>
          <a:p>
            <a:r>
              <a:rPr lang="en-IN" dirty="0" smtClean="0"/>
              <a:t>Nightmares/ Sleep disturbance</a:t>
            </a:r>
          </a:p>
          <a:p>
            <a:r>
              <a:rPr lang="en-IN" dirty="0" smtClean="0"/>
              <a:t>Clingy behaviour/ separation anxiety</a:t>
            </a:r>
          </a:p>
          <a:p>
            <a:r>
              <a:rPr lang="en-IN" dirty="0" smtClean="0"/>
              <a:t>Fearfulness and anxiety</a:t>
            </a:r>
          </a:p>
          <a:p>
            <a:r>
              <a:rPr lang="en-IN" dirty="0" smtClean="0"/>
              <a:t>Bedwetting</a:t>
            </a:r>
          </a:p>
          <a:p>
            <a:r>
              <a:rPr lang="en-US" dirty="0" smtClean="0"/>
              <a:t>School refusal</a:t>
            </a:r>
          </a:p>
          <a:p>
            <a:r>
              <a:rPr lang="en-US" dirty="0" smtClean="0"/>
              <a:t>Decreased scholastic performance</a:t>
            </a:r>
          </a:p>
          <a:p>
            <a:r>
              <a:rPr lang="en-US" dirty="0" smtClean="0"/>
              <a:t>Medically unexplained body aches and pains</a:t>
            </a:r>
          </a:p>
          <a:p>
            <a:pPr marL="0" indent="0">
              <a:buNone/>
            </a:pPr>
            <a:r>
              <a:rPr lang="en-US" dirty="0" smtClean="0"/>
              <a:t> </a:t>
            </a:r>
          </a:p>
          <a:p>
            <a:pPr marL="0" indent="0">
              <a:buNone/>
            </a:pPr>
            <a:endParaRPr lang="en-IN" dirty="0"/>
          </a:p>
        </p:txBody>
      </p:sp>
    </p:spTree>
    <p:extLst>
      <p:ext uri="{BB962C8B-B14F-4D97-AF65-F5344CB8AC3E}">
        <p14:creationId xmlns:p14="http://schemas.microsoft.com/office/powerpoint/2010/main" val="2641840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6192688"/>
          </a:xfrm>
        </p:spPr>
        <p:txBody>
          <a:bodyPr>
            <a:normAutofit fontScale="92500" lnSpcReduction="20000"/>
          </a:bodyPr>
          <a:lstStyle/>
          <a:p>
            <a:pPr marL="0" indent="0">
              <a:buNone/>
            </a:pPr>
            <a:r>
              <a:rPr lang="en-IN" b="1" dirty="0" smtClean="0"/>
              <a:t>In Older Children/ Adolescents…</a:t>
            </a:r>
          </a:p>
          <a:p>
            <a:r>
              <a:rPr lang="en-IN" dirty="0" smtClean="0"/>
              <a:t>Self-harm</a:t>
            </a:r>
          </a:p>
          <a:p>
            <a:r>
              <a:rPr lang="en-IN" dirty="0" smtClean="0"/>
              <a:t>Depression/ isolation</a:t>
            </a:r>
          </a:p>
          <a:p>
            <a:r>
              <a:rPr lang="en-IN" dirty="0" smtClean="0"/>
              <a:t>Anger</a:t>
            </a:r>
          </a:p>
          <a:p>
            <a:r>
              <a:rPr lang="en-IN" dirty="0" smtClean="0"/>
              <a:t>Fearfulness and anxiety</a:t>
            </a:r>
          </a:p>
          <a:p>
            <a:r>
              <a:rPr lang="en-IN" dirty="0" smtClean="0"/>
              <a:t>Sleep disturbance/ nightmares/ flashbacks</a:t>
            </a:r>
          </a:p>
          <a:p>
            <a:r>
              <a:rPr lang="en-IN" dirty="0" smtClean="0"/>
              <a:t>Avoidance of specific adults</a:t>
            </a:r>
          </a:p>
          <a:p>
            <a:r>
              <a:rPr lang="en-US" dirty="0" smtClean="0"/>
              <a:t>School refusal</a:t>
            </a:r>
          </a:p>
          <a:p>
            <a:r>
              <a:rPr lang="en-US" dirty="0" smtClean="0"/>
              <a:t>Decreased scholastic performance</a:t>
            </a:r>
          </a:p>
          <a:p>
            <a:r>
              <a:rPr lang="en-US" dirty="0" smtClean="0"/>
              <a:t>Medically unexplained body aches and pains/ fainting attacks</a:t>
            </a:r>
            <a:endParaRPr lang="en-US" dirty="0" smtClean="0">
              <a:solidFill>
                <a:srgbClr val="FF0000"/>
              </a:solidFill>
            </a:endParaRPr>
          </a:p>
          <a:p>
            <a:r>
              <a:rPr lang="en-US" dirty="0" smtClean="0"/>
              <a:t>High risk </a:t>
            </a:r>
            <a:r>
              <a:rPr lang="en-US" dirty="0" err="1" smtClean="0"/>
              <a:t>behaviours</a:t>
            </a:r>
            <a:r>
              <a:rPr lang="en-US" dirty="0" smtClean="0"/>
              <a:t>—sexual </a:t>
            </a:r>
            <a:r>
              <a:rPr lang="en-US" dirty="0" err="1" smtClean="0"/>
              <a:t>behaviour</a:t>
            </a:r>
            <a:r>
              <a:rPr lang="en-US" dirty="0" smtClean="0"/>
              <a:t>/ substance abuse/ runaway</a:t>
            </a:r>
          </a:p>
          <a:p>
            <a:pPr marL="0" indent="0">
              <a:buNone/>
            </a:pPr>
            <a:endParaRPr lang="en-IN" dirty="0"/>
          </a:p>
        </p:txBody>
      </p:sp>
    </p:spTree>
    <p:extLst>
      <p:ext uri="{BB962C8B-B14F-4D97-AF65-F5344CB8AC3E}">
        <p14:creationId xmlns:p14="http://schemas.microsoft.com/office/powerpoint/2010/main" val="2652434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IN" b="1" dirty="0" smtClean="0"/>
              <a:t>Physical Signs/ Symptoms of CSA</a:t>
            </a:r>
            <a:endParaRPr lang="en-IN" b="1" dirty="0"/>
          </a:p>
        </p:txBody>
      </p:sp>
      <p:sp>
        <p:nvSpPr>
          <p:cNvPr id="3" name="Content Placeholder 2"/>
          <p:cNvSpPr>
            <a:spLocks noGrp="1"/>
          </p:cNvSpPr>
          <p:nvPr>
            <p:ph idx="1"/>
          </p:nvPr>
        </p:nvSpPr>
        <p:spPr/>
        <p:txBody>
          <a:bodyPr/>
          <a:lstStyle/>
          <a:p>
            <a:r>
              <a:rPr lang="en-IN" dirty="0" smtClean="0"/>
              <a:t>Pregnancy (in adolescents)</a:t>
            </a:r>
          </a:p>
          <a:p>
            <a:r>
              <a:rPr lang="en-IN" dirty="0" smtClean="0"/>
              <a:t>Genital injuries</a:t>
            </a:r>
          </a:p>
          <a:p>
            <a:r>
              <a:rPr lang="en-IN" dirty="0" smtClean="0"/>
              <a:t>Urinary infections</a:t>
            </a:r>
            <a:endParaRPr lang="en-IN" dirty="0"/>
          </a:p>
        </p:txBody>
      </p:sp>
    </p:spTree>
    <p:extLst>
      <p:ext uri="{BB962C8B-B14F-4D97-AF65-F5344CB8AC3E}">
        <p14:creationId xmlns:p14="http://schemas.microsoft.com/office/powerpoint/2010/main" val="442902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34" y="1600200"/>
            <a:ext cx="8982886" cy="385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75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97563"/>
          </a:xfrm>
        </p:spPr>
        <p:txBody>
          <a:bodyPr>
            <a:normAutofit/>
          </a:bodyPr>
          <a:lstStyle/>
          <a:p>
            <a:pPr marL="0" indent="0" algn="ctr">
              <a:buNone/>
            </a:pPr>
            <a:r>
              <a:rPr lang="en-IN" sz="6000" b="1" dirty="0" smtClean="0"/>
              <a:t>III. Applying </a:t>
            </a:r>
            <a:r>
              <a:rPr lang="en-IN" sz="6000" b="1" dirty="0"/>
              <a:t>the Child Development Lens</a:t>
            </a:r>
            <a:endParaRPr lang="en-IN" sz="6000" b="1" dirty="0"/>
          </a:p>
        </p:txBody>
      </p:sp>
      <p:pic>
        <p:nvPicPr>
          <p:cNvPr id="1026" name="Picture 2" descr="C:\Users\Sheila Ramaswamy\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558" y="2667000"/>
            <a:ext cx="6036067"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198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86800" cy="1716360"/>
          </a:xfrm>
        </p:spPr>
        <p:txBody>
          <a:bodyPr>
            <a:normAutofit fontScale="90000"/>
          </a:bodyPr>
          <a:lstStyle/>
          <a:p>
            <a:r>
              <a:rPr lang="en-US" b="1" dirty="0" smtClean="0"/>
              <a:t/>
            </a:r>
            <a:br>
              <a:rPr lang="en-US" b="1" dirty="0" smtClean="0"/>
            </a:br>
            <a:r>
              <a:rPr lang="en-US" sz="4400" b="1" dirty="0" smtClean="0"/>
              <a:t>Identifying </a:t>
            </a:r>
            <a:r>
              <a:rPr lang="en-US" sz="4400" b="1" dirty="0"/>
              <a:t>Child Developmental Needs &amp; How They are </a:t>
            </a:r>
            <a:r>
              <a:rPr lang="en-US" sz="4400" b="1" dirty="0" smtClean="0"/>
              <a:t>Impacted by Trauma</a:t>
            </a:r>
            <a:endParaRPr lang="en-IN" sz="4400" b="1" dirty="0"/>
          </a:p>
        </p:txBody>
      </p:sp>
      <p:sp>
        <p:nvSpPr>
          <p:cNvPr id="4" name="Content Placeholder 3"/>
          <p:cNvSpPr>
            <a:spLocks noGrp="1"/>
          </p:cNvSpPr>
          <p:nvPr>
            <p:ph sz="quarter" idx="1"/>
          </p:nvPr>
        </p:nvSpPr>
        <p:spPr>
          <a:xfrm>
            <a:off x="179512" y="2564904"/>
            <a:ext cx="8712968" cy="3960440"/>
          </a:xfrm>
        </p:spPr>
        <p:txBody>
          <a:bodyPr>
            <a:normAutofit fontScale="92500" lnSpcReduction="10000"/>
          </a:bodyPr>
          <a:lstStyle/>
          <a:p>
            <a:pPr marL="0" indent="0">
              <a:buNone/>
            </a:pPr>
            <a:r>
              <a:rPr lang="en-US" b="1" dirty="0" smtClean="0"/>
              <a:t>Activity 1:</a:t>
            </a:r>
          </a:p>
          <a:p>
            <a:pPr marL="0" indent="0">
              <a:buNone/>
            </a:pPr>
            <a:r>
              <a:rPr lang="en-US" b="1" dirty="0" smtClean="0"/>
              <a:t>Objectives</a:t>
            </a:r>
            <a:r>
              <a:rPr lang="en-US" b="1" dirty="0"/>
              <a:t>:</a:t>
            </a:r>
            <a:endParaRPr lang="en-IN" b="1" dirty="0"/>
          </a:p>
          <a:p>
            <a:pPr lvl="0"/>
            <a:r>
              <a:rPr lang="en-US" dirty="0"/>
              <a:t>To identify children’s physical, social</a:t>
            </a:r>
            <a:r>
              <a:rPr lang="en-US" dirty="0" smtClean="0"/>
              <a:t>, speech &amp; language, </a:t>
            </a:r>
            <a:r>
              <a:rPr lang="en-US" dirty="0"/>
              <a:t>emotional and cognitive needs.</a:t>
            </a:r>
            <a:endParaRPr lang="en-IN" dirty="0"/>
          </a:p>
          <a:p>
            <a:pPr lvl="0"/>
            <a:r>
              <a:rPr lang="en-US" dirty="0"/>
              <a:t>To understand how these developmental needs </a:t>
            </a:r>
            <a:r>
              <a:rPr lang="en-US" dirty="0" smtClean="0"/>
              <a:t>are impacted </a:t>
            </a:r>
            <a:r>
              <a:rPr lang="en-US" dirty="0"/>
              <a:t>by t</a:t>
            </a:r>
            <a:r>
              <a:rPr lang="en-US" dirty="0" smtClean="0"/>
              <a:t>rauma.</a:t>
            </a:r>
          </a:p>
          <a:p>
            <a:pPr lvl="0"/>
            <a:r>
              <a:rPr lang="en-US" dirty="0" smtClean="0"/>
              <a:t>Implications for recording statements/ evidence gathering from children.</a:t>
            </a:r>
          </a:p>
          <a:p>
            <a:pPr lvl="0"/>
            <a:endParaRPr lang="en-IN" dirty="0"/>
          </a:p>
          <a:p>
            <a:pPr marL="0" indent="0">
              <a:buNone/>
            </a:pPr>
            <a:endParaRPr lang="en-IN" dirty="0"/>
          </a:p>
        </p:txBody>
      </p:sp>
      <p:sp>
        <p:nvSpPr>
          <p:cNvPr id="5" name="Slide Number Placeholder 4"/>
          <p:cNvSpPr>
            <a:spLocks noGrp="1"/>
          </p:cNvSpPr>
          <p:nvPr>
            <p:ph type="sldNum" sz="quarter" idx="12"/>
          </p:nvPr>
        </p:nvSpPr>
        <p:spPr/>
        <p:txBody>
          <a:bodyPr/>
          <a:lstStyle/>
          <a:p>
            <a:fld id="{80C3CBA1-1F25-4F01-8642-100333C17661}" type="slidenum">
              <a:rPr lang="en-IN" smtClean="0"/>
              <a:pPr/>
              <a:t>19</a:t>
            </a:fld>
            <a:endParaRPr lang="en-IN"/>
          </a:p>
        </p:txBody>
      </p:sp>
    </p:spTree>
    <p:extLst>
      <p:ext uri="{BB962C8B-B14F-4D97-AF65-F5344CB8AC3E}">
        <p14:creationId xmlns:p14="http://schemas.microsoft.com/office/powerpoint/2010/main" val="3065339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Objectives</a:t>
            </a:r>
            <a:endParaRPr lang="en-US" sz="3600" b="1" dirty="0"/>
          </a:p>
        </p:txBody>
      </p:sp>
      <p:sp>
        <p:nvSpPr>
          <p:cNvPr id="3" name="Content Placeholder 2"/>
          <p:cNvSpPr>
            <a:spLocks noGrp="1"/>
          </p:cNvSpPr>
          <p:nvPr>
            <p:ph idx="1"/>
          </p:nvPr>
        </p:nvSpPr>
        <p:spPr>
          <a:xfrm>
            <a:off x="381000" y="1371600"/>
            <a:ext cx="8305800" cy="5105400"/>
          </a:xfrm>
        </p:spPr>
        <p:txBody>
          <a:bodyPr/>
          <a:lstStyle/>
          <a:p>
            <a:r>
              <a:rPr lang="en-US" dirty="0" smtClean="0"/>
              <a:t>Sensitization to children, childhood and experiences of abuse.</a:t>
            </a:r>
          </a:p>
          <a:p>
            <a:r>
              <a:rPr lang="en-US" dirty="0"/>
              <a:t>Understanding child sexual abuse basics</a:t>
            </a:r>
            <a:r>
              <a:rPr lang="en-US" dirty="0" smtClean="0"/>
              <a:t>.</a:t>
            </a:r>
          </a:p>
          <a:p>
            <a:r>
              <a:rPr lang="en-US" dirty="0" smtClean="0"/>
              <a:t>Applying a child development lens to statement recording &amp; evidence gathering.</a:t>
            </a:r>
          </a:p>
          <a:p>
            <a:r>
              <a:rPr lang="en-US" dirty="0" smtClean="0"/>
              <a:t>Developing methods and skills to record statements/ gather evidence from children in the context of sexual abuse.</a:t>
            </a:r>
          </a:p>
          <a:p>
            <a:endParaRPr lang="en-US" dirty="0" smtClean="0"/>
          </a:p>
          <a:p>
            <a:endParaRPr lang="en-US" dirty="0"/>
          </a:p>
        </p:txBody>
      </p:sp>
    </p:spTree>
    <p:extLst>
      <p:ext uri="{BB962C8B-B14F-4D97-AF65-F5344CB8AC3E}">
        <p14:creationId xmlns:p14="http://schemas.microsoft.com/office/powerpoint/2010/main" val="1365207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51520" y="1412776"/>
            <a:ext cx="8712968" cy="4176464"/>
            <a:chOff x="0" y="0"/>
            <a:chExt cx="7703065" cy="2941164"/>
          </a:xfrm>
        </p:grpSpPr>
        <p:sp>
          <p:nvSpPr>
            <p:cNvPr id="7" name="Oval 6"/>
            <p:cNvSpPr/>
            <p:nvPr/>
          </p:nvSpPr>
          <p:spPr>
            <a:xfrm>
              <a:off x="2018581" y="0"/>
              <a:ext cx="3570605" cy="1146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2000" dirty="0">
                  <a:effectLst/>
                  <a:latin typeface="Arial"/>
                  <a:ea typeface="Calibri"/>
                </a:rPr>
                <a:t>Key Areas for Child Development</a:t>
              </a:r>
              <a:endParaRPr lang="en-IN" sz="1100" dirty="0">
                <a:effectLst/>
                <a:latin typeface="Arial"/>
                <a:ea typeface="Calibri"/>
              </a:endParaRPr>
            </a:p>
          </p:txBody>
        </p:sp>
        <p:sp>
          <p:nvSpPr>
            <p:cNvPr id="8" name="Oval 7"/>
            <p:cNvSpPr/>
            <p:nvPr/>
          </p:nvSpPr>
          <p:spPr>
            <a:xfrm>
              <a:off x="690113" y="1854679"/>
              <a:ext cx="1543685" cy="10864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800">
                  <a:effectLst/>
                  <a:latin typeface="Arial"/>
                  <a:ea typeface="Calibri"/>
                </a:rPr>
                <a:t>Social</a:t>
              </a:r>
              <a:endParaRPr lang="en-IN" sz="1100">
                <a:effectLst/>
                <a:latin typeface="Arial"/>
                <a:ea typeface="Calibri"/>
              </a:endParaRPr>
            </a:p>
          </p:txBody>
        </p:sp>
        <p:sp>
          <p:nvSpPr>
            <p:cNvPr id="9" name="Oval 8"/>
            <p:cNvSpPr/>
            <p:nvPr/>
          </p:nvSpPr>
          <p:spPr>
            <a:xfrm>
              <a:off x="2372264" y="1854679"/>
              <a:ext cx="1880139" cy="1086485"/>
            </a:xfrm>
            <a:prstGeom prst="ellipse">
              <a:avLst/>
            </a:prstGeom>
            <a:solidFill>
              <a:schemeClr val="accent2">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800">
                  <a:solidFill>
                    <a:srgbClr val="FFFFFF"/>
                  </a:solidFill>
                  <a:effectLst/>
                  <a:latin typeface="Arial"/>
                  <a:ea typeface="Calibri"/>
                </a:rPr>
                <a:t>Language</a:t>
              </a:r>
              <a:endParaRPr lang="en-IN" sz="1100">
                <a:effectLst/>
                <a:latin typeface="Arial"/>
                <a:ea typeface="Calibri"/>
              </a:endParaRPr>
            </a:p>
          </p:txBody>
        </p:sp>
        <p:sp>
          <p:nvSpPr>
            <p:cNvPr id="10" name="Oval 9"/>
            <p:cNvSpPr/>
            <p:nvPr/>
          </p:nvSpPr>
          <p:spPr>
            <a:xfrm>
              <a:off x="4399472" y="1751162"/>
              <a:ext cx="1794198" cy="1086485"/>
            </a:xfrm>
            <a:prstGeom prst="ellipse">
              <a:avLst/>
            </a:prstGeom>
            <a:solidFill>
              <a:schemeClr val="accent2">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800">
                  <a:solidFill>
                    <a:srgbClr val="FFFFFF"/>
                  </a:solidFill>
                  <a:effectLst/>
                  <a:latin typeface="Arial"/>
                  <a:ea typeface="Calibri"/>
                </a:rPr>
                <a:t>Cognitive</a:t>
              </a:r>
              <a:endParaRPr lang="en-IN" sz="1100">
                <a:effectLst/>
                <a:latin typeface="Arial"/>
                <a:ea typeface="Calibri"/>
              </a:endParaRPr>
            </a:p>
          </p:txBody>
        </p:sp>
        <p:sp>
          <p:nvSpPr>
            <p:cNvPr id="11" name="Oval 10"/>
            <p:cNvSpPr/>
            <p:nvPr/>
          </p:nvSpPr>
          <p:spPr>
            <a:xfrm>
              <a:off x="0" y="681486"/>
              <a:ext cx="1630045" cy="1086485"/>
            </a:xfrm>
            <a:prstGeom prst="ellipse">
              <a:avLst/>
            </a:prstGeom>
            <a:solidFill>
              <a:schemeClr val="accent2">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800">
                  <a:solidFill>
                    <a:srgbClr val="FFFFFF"/>
                  </a:solidFill>
                  <a:effectLst/>
                  <a:latin typeface="Arial"/>
                  <a:ea typeface="Calibri"/>
                </a:rPr>
                <a:t>Physical</a:t>
              </a:r>
              <a:endParaRPr lang="en-IN" sz="1100">
                <a:effectLst/>
                <a:latin typeface="Arial"/>
                <a:ea typeface="Calibri"/>
              </a:endParaRPr>
            </a:p>
          </p:txBody>
        </p:sp>
        <p:sp>
          <p:nvSpPr>
            <p:cNvPr id="12" name="Oval 11"/>
            <p:cNvSpPr/>
            <p:nvPr/>
          </p:nvSpPr>
          <p:spPr>
            <a:xfrm>
              <a:off x="5822830" y="862641"/>
              <a:ext cx="1880235" cy="1086485"/>
            </a:xfrm>
            <a:prstGeom prst="ellipse">
              <a:avLst/>
            </a:prstGeom>
            <a:solidFill>
              <a:schemeClr val="accent2">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800">
                  <a:solidFill>
                    <a:srgbClr val="FFFFFF"/>
                  </a:solidFill>
                  <a:effectLst/>
                  <a:latin typeface="Arial"/>
                  <a:ea typeface="Calibri"/>
                </a:rPr>
                <a:t>Emotional</a:t>
              </a:r>
              <a:endParaRPr lang="en-IN" sz="1100">
                <a:effectLst/>
                <a:latin typeface="Arial"/>
                <a:ea typeface="Calibri"/>
              </a:endParaRPr>
            </a:p>
          </p:txBody>
        </p:sp>
        <p:cxnSp>
          <p:nvCxnSpPr>
            <p:cNvPr id="13" name="Straight Arrow Connector 12"/>
            <p:cNvCxnSpPr/>
            <p:nvPr/>
          </p:nvCxnSpPr>
          <p:spPr>
            <a:xfrm flipH="1">
              <a:off x="1552755" y="750498"/>
              <a:ext cx="534837" cy="250166"/>
            </a:xfrm>
            <a:prstGeom prst="straightConnector1">
              <a:avLst/>
            </a:prstGeom>
            <a:ln w="50800" cmpd="sng">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28800" y="1000664"/>
              <a:ext cx="759124" cy="92363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536830" y="1147313"/>
              <a:ext cx="103517" cy="70786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04913" y="1061049"/>
              <a:ext cx="258792" cy="70692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77773" y="672860"/>
              <a:ext cx="577970" cy="38818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sp>
        <p:nvSpPr>
          <p:cNvPr id="18" name="Slide Number Placeholder 17"/>
          <p:cNvSpPr>
            <a:spLocks noGrp="1"/>
          </p:cNvSpPr>
          <p:nvPr>
            <p:ph type="sldNum" sz="quarter" idx="12"/>
          </p:nvPr>
        </p:nvSpPr>
        <p:spPr/>
        <p:txBody>
          <a:bodyPr/>
          <a:lstStyle/>
          <a:p>
            <a:fld id="{80C3CBA1-1F25-4F01-8642-100333C17661}" type="slidenum">
              <a:rPr lang="en-IN" smtClean="0"/>
              <a:pPr/>
              <a:t>20</a:t>
            </a:fld>
            <a:endParaRPr lang="en-IN"/>
          </a:p>
        </p:txBody>
      </p:sp>
    </p:spTree>
    <p:extLst>
      <p:ext uri="{BB962C8B-B14F-4D97-AF65-F5344CB8AC3E}">
        <p14:creationId xmlns:p14="http://schemas.microsoft.com/office/powerpoint/2010/main" val="1213180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179512" y="260648"/>
            <a:ext cx="8784976" cy="6480720"/>
          </a:xfrm>
        </p:spPr>
        <p:txBody>
          <a:bodyPr>
            <a:normAutofit fontScale="92500" lnSpcReduction="10000"/>
          </a:bodyPr>
          <a:lstStyle/>
          <a:p>
            <a:pPr marL="0" indent="0">
              <a:buNone/>
            </a:pPr>
            <a:r>
              <a:rPr lang="en-US" b="1" dirty="0" smtClean="0"/>
              <a:t>Process (a):</a:t>
            </a:r>
          </a:p>
          <a:p>
            <a:r>
              <a:rPr lang="en-US" dirty="0" smtClean="0"/>
              <a:t>Divide into 5 sub-groups.</a:t>
            </a:r>
          </a:p>
          <a:p>
            <a:r>
              <a:rPr lang="en-US" dirty="0" smtClean="0"/>
              <a:t>Round 1: Sort cards into 5 domains of development. (Each group picks up cards relevant to their domain).</a:t>
            </a:r>
          </a:p>
          <a:p>
            <a:r>
              <a:rPr lang="en-US" dirty="0" smtClean="0"/>
              <a:t>Round 2: Within each domain, sort cards for abilities &amp; skills to match needs and opportunities.  (Within each group, after initial round of sorting, further categorize and match the cards).</a:t>
            </a:r>
          </a:p>
          <a:p>
            <a:r>
              <a:rPr lang="en-US" dirty="0" smtClean="0"/>
              <a:t>View the categorization in plenary…discuss.</a:t>
            </a:r>
          </a:p>
          <a:p>
            <a:r>
              <a:rPr lang="en-US" dirty="0" smtClean="0"/>
              <a:t>Generate ideas/ activities to further child development in each domain—physical, social, speech and language, emotional &amp; cognitive areas. What types of activities can we do/ do you do? Let us develop a list…</a:t>
            </a:r>
          </a:p>
          <a:p>
            <a:endParaRPr lang="en-US" dirty="0" smtClean="0"/>
          </a:p>
          <a:p>
            <a:pPr>
              <a:buNone/>
            </a:pPr>
            <a:endParaRPr lang="en-US" dirty="0" smtClean="0"/>
          </a:p>
        </p:txBody>
      </p:sp>
      <p:sp>
        <p:nvSpPr>
          <p:cNvPr id="5" name="Slide Number Placeholder 4"/>
          <p:cNvSpPr>
            <a:spLocks noGrp="1"/>
          </p:cNvSpPr>
          <p:nvPr>
            <p:ph type="sldNum" sz="quarter" idx="12"/>
          </p:nvPr>
        </p:nvSpPr>
        <p:spPr/>
        <p:txBody>
          <a:bodyPr/>
          <a:lstStyle/>
          <a:p>
            <a:fld id="{80C3CBA1-1F25-4F01-8642-100333C17661}" type="slidenum">
              <a:rPr lang="en-IN" smtClean="0"/>
              <a:pPr/>
              <a:t>21</a:t>
            </a:fld>
            <a:endParaRPr lang="en-IN"/>
          </a:p>
        </p:txBody>
      </p:sp>
    </p:spTree>
    <p:extLst>
      <p:ext uri="{BB962C8B-B14F-4D97-AF65-F5344CB8AC3E}">
        <p14:creationId xmlns:p14="http://schemas.microsoft.com/office/powerpoint/2010/main" val="3162317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285720" y="214290"/>
            <a:ext cx="6806560" cy="24946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Calibri" pitchFamily="34" charset="0"/>
                <a:cs typeface="Arial" pitchFamily="34" charset="0"/>
              </a:rPr>
              <a:t>Physical Development (1)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                     Abilities &amp; Skills            Needs &amp; Opportunities</a:t>
            </a:r>
            <a:r>
              <a:rPr lang="en-IN" b="1" dirty="0">
                <a:latin typeface="Arial" pitchFamily="34" charset="0"/>
                <a:cs typeface="Arial" pitchFamily="34" charset="0"/>
              </a:rPr>
              <a:t> </a:t>
            </a:r>
            <a:endParaRPr lang="en-IN"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Age 0-1</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Age 1-5</a:t>
            </a:r>
          </a:p>
          <a:p>
            <a:pPr marL="0" marR="0" lvl="0" indent="0" algn="l" defTabSz="914400" rtl="0" eaLnBrk="1" fontAlgn="base" latinLnBrk="0" hangingPunct="1">
              <a:lnSpc>
                <a:spcPct val="100000"/>
              </a:lnSpc>
              <a:spcBef>
                <a:spcPct val="0"/>
              </a:spcBef>
              <a:spcAft>
                <a:spcPts val="1000"/>
              </a:spcAft>
              <a:buClrTx/>
              <a:buSzTx/>
              <a:buFontTx/>
              <a:buNone/>
              <a:tabLst/>
            </a:pPr>
            <a:r>
              <a:rPr lang="en-IN" b="1" dirty="0" smtClean="0">
                <a:latin typeface="Arial" pitchFamily="34" charset="0"/>
                <a:cs typeface="Arial" pitchFamily="34" charset="0"/>
              </a:rPr>
              <a:t>Age 6-12</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Age 13 to 18		</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fld id="{80C3CBA1-1F25-4F01-8642-100333C17661}" type="slidenum">
              <a:rPr lang="en-IN" smtClean="0"/>
              <a:pPr/>
              <a:t>22</a:t>
            </a:fld>
            <a:endParaRPr lang="en-IN"/>
          </a:p>
        </p:txBody>
      </p:sp>
      <p:sp>
        <p:nvSpPr>
          <p:cNvPr id="11" name="Text Box 2"/>
          <p:cNvSpPr txBox="1">
            <a:spLocks noChangeArrowheads="1"/>
          </p:cNvSpPr>
          <p:nvPr/>
        </p:nvSpPr>
        <p:spPr bwMode="auto">
          <a:xfrm>
            <a:off x="1907704" y="3068960"/>
            <a:ext cx="6806560" cy="24946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Calibri" pitchFamily="34" charset="0"/>
                <a:cs typeface="Arial" pitchFamily="34" charset="0"/>
              </a:rPr>
              <a:t>Speech-Language Development (2)</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                     Abilities &amp; Skills            Needs &amp; Opportunities</a:t>
            </a:r>
            <a:r>
              <a:rPr lang="en-IN" b="1" dirty="0">
                <a:latin typeface="Arial" pitchFamily="34" charset="0"/>
                <a:cs typeface="Arial" pitchFamily="34" charset="0"/>
              </a:rPr>
              <a:t> </a:t>
            </a:r>
            <a:endParaRPr lang="en-IN"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Age 0-1</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Age 1-5</a:t>
            </a:r>
          </a:p>
          <a:p>
            <a:pPr marL="0" marR="0" lvl="0" indent="0" algn="l" defTabSz="914400" rtl="0" eaLnBrk="1" fontAlgn="base" latinLnBrk="0" hangingPunct="1">
              <a:lnSpc>
                <a:spcPct val="100000"/>
              </a:lnSpc>
              <a:spcBef>
                <a:spcPct val="0"/>
              </a:spcBef>
              <a:spcAft>
                <a:spcPts val="1000"/>
              </a:spcAft>
              <a:buClrTx/>
              <a:buSzTx/>
              <a:buFontTx/>
              <a:buNone/>
              <a:tabLst/>
            </a:pPr>
            <a:r>
              <a:rPr lang="en-IN" b="1" dirty="0" smtClean="0">
                <a:latin typeface="Arial" pitchFamily="34" charset="0"/>
                <a:cs typeface="Arial" pitchFamily="34" charset="0"/>
              </a:rPr>
              <a:t>Age 6-12</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Age 13 to 18		</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35518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913" y="0"/>
            <a:ext cx="6806560" cy="24946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Calibri" pitchFamily="34" charset="0"/>
                <a:cs typeface="Arial" pitchFamily="34" charset="0"/>
              </a:rPr>
              <a:t>Social Development (3)</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                     Abilities &amp; Skills            Needs &amp; Opportunities</a:t>
            </a:r>
            <a:r>
              <a:rPr lang="en-IN" b="1" dirty="0">
                <a:latin typeface="Arial" pitchFamily="34" charset="0"/>
                <a:cs typeface="Arial" pitchFamily="34" charset="0"/>
              </a:rPr>
              <a:t> </a:t>
            </a:r>
            <a:endParaRPr lang="en-IN"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Age 0-1</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Age 1-5</a:t>
            </a:r>
          </a:p>
          <a:p>
            <a:pPr marL="0" marR="0" lvl="0" indent="0" algn="l" defTabSz="914400" rtl="0" eaLnBrk="1" fontAlgn="base" latinLnBrk="0" hangingPunct="1">
              <a:lnSpc>
                <a:spcPct val="100000"/>
              </a:lnSpc>
              <a:spcBef>
                <a:spcPct val="0"/>
              </a:spcBef>
              <a:spcAft>
                <a:spcPts val="1000"/>
              </a:spcAft>
              <a:buClrTx/>
              <a:buSzTx/>
              <a:buFontTx/>
              <a:buNone/>
              <a:tabLst/>
            </a:pPr>
            <a:r>
              <a:rPr lang="en-IN" b="1" dirty="0" smtClean="0">
                <a:latin typeface="Arial" pitchFamily="34" charset="0"/>
                <a:cs typeface="Arial" pitchFamily="34" charset="0"/>
              </a:rPr>
              <a:t>Age 6-12</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Age 13 to 18		</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2"/>
          <p:cNvSpPr txBox="1">
            <a:spLocks noChangeArrowheads="1"/>
          </p:cNvSpPr>
          <p:nvPr/>
        </p:nvSpPr>
        <p:spPr bwMode="auto">
          <a:xfrm>
            <a:off x="2337440" y="1772816"/>
            <a:ext cx="6806560" cy="24946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Calibri" pitchFamily="34" charset="0"/>
                <a:cs typeface="Arial" pitchFamily="34" charset="0"/>
              </a:rPr>
              <a:t>Cognitive Development (4)</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                     Abilities &amp; Skills            Needs &amp; Opportunities</a:t>
            </a:r>
            <a:r>
              <a:rPr lang="en-IN" b="1" dirty="0">
                <a:latin typeface="Arial" pitchFamily="34" charset="0"/>
                <a:cs typeface="Arial" pitchFamily="34" charset="0"/>
              </a:rPr>
              <a:t> </a:t>
            </a:r>
            <a:endParaRPr lang="en-IN"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Age 0-1</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Age 1-5</a:t>
            </a:r>
          </a:p>
          <a:p>
            <a:pPr marL="0" marR="0" lvl="0" indent="0" algn="l" defTabSz="914400" rtl="0" eaLnBrk="1" fontAlgn="base" latinLnBrk="0" hangingPunct="1">
              <a:lnSpc>
                <a:spcPct val="100000"/>
              </a:lnSpc>
              <a:spcBef>
                <a:spcPct val="0"/>
              </a:spcBef>
              <a:spcAft>
                <a:spcPts val="1000"/>
              </a:spcAft>
              <a:buClrTx/>
              <a:buSzTx/>
              <a:buFontTx/>
              <a:buNone/>
              <a:tabLst/>
            </a:pPr>
            <a:r>
              <a:rPr lang="en-IN" b="1" dirty="0" smtClean="0">
                <a:latin typeface="Arial" pitchFamily="34" charset="0"/>
                <a:cs typeface="Arial" pitchFamily="34" charset="0"/>
              </a:rPr>
              <a:t>Age 6-12</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Age 13 to 18		</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2"/>
          <p:cNvSpPr txBox="1">
            <a:spLocks noChangeArrowheads="1"/>
          </p:cNvSpPr>
          <p:nvPr/>
        </p:nvSpPr>
        <p:spPr bwMode="auto">
          <a:xfrm>
            <a:off x="12963" y="4357155"/>
            <a:ext cx="6806560" cy="24946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Calibri" pitchFamily="34" charset="0"/>
                <a:cs typeface="Arial" pitchFamily="34" charset="0"/>
              </a:rPr>
              <a:t>Emotional Development (5)</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                     Abilities &amp; Skills            Needs &amp; Opportunities</a:t>
            </a:r>
            <a:r>
              <a:rPr lang="en-IN" b="1" dirty="0">
                <a:latin typeface="Arial" pitchFamily="34" charset="0"/>
                <a:cs typeface="Arial" pitchFamily="34" charset="0"/>
              </a:rPr>
              <a:t> </a:t>
            </a:r>
            <a:endParaRPr lang="en-IN"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Age 0-1</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Age 1-5</a:t>
            </a:r>
          </a:p>
          <a:p>
            <a:pPr marL="0" marR="0" lvl="0" indent="0" algn="l" defTabSz="914400" rtl="0" eaLnBrk="1" fontAlgn="base" latinLnBrk="0" hangingPunct="1">
              <a:lnSpc>
                <a:spcPct val="100000"/>
              </a:lnSpc>
              <a:spcBef>
                <a:spcPct val="0"/>
              </a:spcBef>
              <a:spcAft>
                <a:spcPts val="1000"/>
              </a:spcAft>
              <a:buClrTx/>
              <a:buSzTx/>
              <a:buFontTx/>
              <a:buNone/>
              <a:tabLst/>
            </a:pPr>
            <a:r>
              <a:rPr lang="en-IN" b="1" dirty="0" smtClean="0">
                <a:latin typeface="Arial" pitchFamily="34" charset="0"/>
                <a:cs typeface="Arial" pitchFamily="34" charset="0"/>
              </a:rPr>
              <a:t>Age 6-12</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Age 13 to 18		</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1323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55"/>
            <a:ext cx="9144000" cy="1143000"/>
          </a:xfrm>
        </p:spPr>
        <p:txBody>
          <a:bodyPr>
            <a:noAutofit/>
          </a:bodyPr>
          <a:lstStyle/>
          <a:p>
            <a:r>
              <a:rPr lang="en-US" sz="3600" b="1" dirty="0" smtClean="0"/>
              <a:t>Impact of Traumatic Events on Child Development</a:t>
            </a:r>
            <a:endParaRPr lang="en-US" sz="3600" b="1" dirty="0"/>
          </a:p>
        </p:txBody>
      </p:sp>
      <p:pic>
        <p:nvPicPr>
          <p:cNvPr id="4" name="Content Placeholder 3" descr="C:\Users\Admin\Downloads\20170104_17312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0"/>
            <a:ext cx="3733800" cy="2590800"/>
          </a:xfrm>
          <a:prstGeom prst="rect">
            <a:avLst/>
          </a:prstGeom>
          <a:noFill/>
          <a:ln>
            <a:noFill/>
          </a:ln>
        </p:spPr>
      </p:pic>
      <p:pic>
        <p:nvPicPr>
          <p:cNvPr id="5" name="Picture 4" descr="C:\Users\Admin\Downloads\20170104_1732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219200"/>
            <a:ext cx="3906982" cy="2590800"/>
          </a:xfrm>
          <a:prstGeom prst="rect">
            <a:avLst/>
          </a:prstGeom>
          <a:noFill/>
          <a:ln>
            <a:noFill/>
          </a:ln>
        </p:spPr>
      </p:pic>
      <p:pic>
        <p:nvPicPr>
          <p:cNvPr id="6" name="Picture 5" descr="C:\Users\Admin\Downloads\20170104_173050 (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6" y="4038600"/>
            <a:ext cx="3775364" cy="2819401"/>
          </a:xfrm>
          <a:prstGeom prst="rect">
            <a:avLst/>
          </a:prstGeom>
          <a:noFill/>
          <a:ln>
            <a:noFill/>
          </a:ln>
        </p:spPr>
      </p:pic>
      <p:pic>
        <p:nvPicPr>
          <p:cNvPr id="7" name="Picture 6" descr="C:\Users\Admin\Downloads\20170104_17310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4038601"/>
            <a:ext cx="3958013" cy="2819400"/>
          </a:xfrm>
          <a:prstGeom prst="rect">
            <a:avLst/>
          </a:prstGeom>
          <a:noFill/>
          <a:ln>
            <a:noFill/>
          </a:ln>
        </p:spPr>
      </p:pic>
    </p:spTree>
    <p:extLst>
      <p:ext uri="{BB962C8B-B14F-4D97-AF65-F5344CB8AC3E}">
        <p14:creationId xmlns:p14="http://schemas.microsoft.com/office/powerpoint/2010/main" val="4198401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8"/>
            <a:ext cx="9144000" cy="962891"/>
          </a:xfrm>
        </p:spPr>
        <p:txBody>
          <a:bodyPr>
            <a:noAutofit/>
          </a:bodyPr>
          <a:lstStyle/>
          <a:p>
            <a:r>
              <a:rPr lang="en-US" sz="3600" b="1" dirty="0" smtClean="0"/>
              <a:t>Applying Child Development to Child’s  Statement of Abuse-POCSO Processes</a:t>
            </a:r>
            <a:endParaRPr lang="en-US" sz="3600" b="1" dirty="0"/>
          </a:p>
        </p:txBody>
      </p:sp>
      <p:sp>
        <p:nvSpPr>
          <p:cNvPr id="3" name="Content Placeholder 2"/>
          <p:cNvSpPr>
            <a:spLocks noGrp="1"/>
          </p:cNvSpPr>
          <p:nvPr>
            <p:ph idx="1"/>
          </p:nvPr>
        </p:nvSpPr>
        <p:spPr>
          <a:xfrm>
            <a:off x="228600" y="1143000"/>
            <a:ext cx="8458200" cy="5638800"/>
          </a:xfrm>
        </p:spPr>
        <p:txBody>
          <a:bodyPr/>
          <a:lstStyle/>
          <a:p>
            <a:pPr marL="0" indent="0">
              <a:buNone/>
            </a:pPr>
            <a:r>
              <a:rPr lang="en-IN" u="sng" dirty="0" smtClean="0"/>
              <a:t>Speech &amp; Language Abilities</a:t>
            </a:r>
          </a:p>
          <a:p>
            <a:r>
              <a:rPr lang="en-IN" dirty="0" smtClean="0"/>
              <a:t>10-14 </a:t>
            </a:r>
            <a:r>
              <a:rPr lang="en-IN" dirty="0"/>
              <a:t>months: 3 meaningful </a:t>
            </a:r>
            <a:r>
              <a:rPr lang="en-IN" dirty="0" smtClean="0"/>
              <a:t>words</a:t>
            </a:r>
          </a:p>
          <a:p>
            <a:r>
              <a:rPr lang="en-IN" dirty="0" smtClean="0"/>
              <a:t>1.5 to 2.5 years: 2 to 3 word phrases</a:t>
            </a:r>
          </a:p>
          <a:p>
            <a:r>
              <a:rPr lang="en-IN" dirty="0" smtClean="0"/>
              <a:t>Age 3+: increased vocabulary/ short sentences</a:t>
            </a:r>
          </a:p>
          <a:p>
            <a:pPr marL="0" indent="0">
              <a:buNone/>
            </a:pPr>
            <a:r>
              <a:rPr lang="en-IN" dirty="0" smtClean="0"/>
              <a:t>*Many (normal) children start developing speech late…so at 3+ they may or may not have capacity to build sentences.</a:t>
            </a:r>
          </a:p>
        </p:txBody>
      </p:sp>
    </p:spTree>
    <p:extLst>
      <p:ext uri="{BB962C8B-B14F-4D97-AF65-F5344CB8AC3E}">
        <p14:creationId xmlns:p14="http://schemas.microsoft.com/office/powerpoint/2010/main" val="562248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400800"/>
          </a:xfrm>
        </p:spPr>
        <p:txBody>
          <a:bodyPr>
            <a:normAutofit fontScale="85000" lnSpcReduction="10000"/>
          </a:bodyPr>
          <a:lstStyle/>
          <a:p>
            <a:pPr marL="0" indent="0">
              <a:buNone/>
            </a:pPr>
            <a:r>
              <a:rPr lang="en-US" u="sng" dirty="0" smtClean="0"/>
              <a:t>Social Development:</a:t>
            </a:r>
          </a:p>
          <a:p>
            <a:r>
              <a:rPr lang="en-US" dirty="0" smtClean="0"/>
              <a:t>10 months to 3 years: stranger anxiety (not likely to be comfortable talking to new people).</a:t>
            </a:r>
          </a:p>
          <a:p>
            <a:r>
              <a:rPr lang="en-US" dirty="0" smtClean="0"/>
              <a:t>3 years: concept of privacy/ shame relating to body present (less likely to talk about body parts)</a:t>
            </a:r>
          </a:p>
          <a:p>
            <a:pPr marL="0" indent="0">
              <a:buNone/>
            </a:pPr>
            <a:r>
              <a:rPr lang="en-US" u="sng" dirty="0" smtClean="0"/>
              <a:t>Cognitive Development:</a:t>
            </a:r>
          </a:p>
          <a:p>
            <a:r>
              <a:rPr lang="en-US" dirty="0" smtClean="0"/>
              <a:t>1 to 2 years: expression &amp; communication mostly through actions (due to speech &amp; language abilities still developing).</a:t>
            </a:r>
          </a:p>
          <a:p>
            <a:r>
              <a:rPr lang="en-US" dirty="0" smtClean="0"/>
              <a:t>3 years: Object permanence (child thinks that perpetrator can re-appear, so leads to anxiety)</a:t>
            </a:r>
          </a:p>
          <a:p>
            <a:r>
              <a:rPr lang="en-US" dirty="0" smtClean="0"/>
              <a:t>3 years: Ego-centricity (expect others to understand their behaviours… ‘if I fall down, why isn’t everyone crying?’ Similarly with abuse…)</a:t>
            </a:r>
          </a:p>
          <a:p>
            <a:r>
              <a:rPr lang="en-US" dirty="0" smtClean="0"/>
              <a:t>No understanding of the concept of violation…so hard to report.</a:t>
            </a:r>
          </a:p>
          <a:p>
            <a:endParaRPr lang="en-US" dirty="0"/>
          </a:p>
        </p:txBody>
      </p:sp>
    </p:spTree>
    <p:extLst>
      <p:ext uri="{BB962C8B-B14F-4D97-AF65-F5344CB8AC3E}">
        <p14:creationId xmlns:p14="http://schemas.microsoft.com/office/powerpoint/2010/main" val="949912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066800"/>
          </a:xfrm>
        </p:spPr>
        <p:txBody>
          <a:bodyPr>
            <a:normAutofit/>
          </a:bodyPr>
          <a:lstStyle/>
          <a:p>
            <a:r>
              <a:rPr lang="en-IN" sz="2600" b="1" dirty="0" smtClean="0">
                <a:latin typeface="+mn-lt"/>
              </a:rPr>
              <a:t>Developmental Stages &amp; Children's Ability To Disclose Abuse</a:t>
            </a:r>
            <a:endParaRPr lang="en-IN" sz="2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4127165314"/>
              </p:ext>
            </p:extLst>
          </p:nvPr>
        </p:nvGraphicFramePr>
        <p:xfrm>
          <a:off x="152400" y="914400"/>
          <a:ext cx="8762999" cy="5801845"/>
        </p:xfrm>
        <a:graphic>
          <a:graphicData uri="http://schemas.openxmlformats.org/drawingml/2006/table">
            <a:tbl>
              <a:tblPr firstRow="1" firstCol="1" bandRow="1">
                <a:tableStyleId>{5C22544A-7EE6-4342-B048-85BDC9FD1C3A}</a:tableStyleId>
              </a:tblPr>
              <a:tblGrid>
                <a:gridCol w="879216"/>
                <a:gridCol w="4784955"/>
                <a:gridCol w="3098828"/>
              </a:tblGrid>
              <a:tr h="515135">
                <a:tc>
                  <a:txBody>
                    <a:bodyPr/>
                    <a:lstStyle/>
                    <a:p>
                      <a:pPr>
                        <a:lnSpc>
                          <a:spcPct val="115000"/>
                        </a:lnSpc>
                        <a:spcAft>
                          <a:spcPts val="0"/>
                        </a:spcAft>
                      </a:pPr>
                      <a:r>
                        <a:rPr lang="en-IN" sz="1500" dirty="0">
                          <a:effectLst/>
                        </a:rPr>
                        <a:t>Age</a:t>
                      </a:r>
                      <a:endParaRPr lang="en-IN" sz="1500" dirty="0">
                        <a:effectLst/>
                        <a:latin typeface="Calibri"/>
                        <a:ea typeface="Calibri"/>
                        <a:cs typeface="Times New Roman"/>
                      </a:endParaRPr>
                    </a:p>
                  </a:txBody>
                  <a:tcPr marL="61615" marR="61615" marT="0" marB="0"/>
                </a:tc>
                <a:tc>
                  <a:txBody>
                    <a:bodyPr/>
                    <a:lstStyle/>
                    <a:p>
                      <a:pPr marL="457200">
                        <a:lnSpc>
                          <a:spcPct val="115000"/>
                        </a:lnSpc>
                        <a:spcAft>
                          <a:spcPts val="0"/>
                        </a:spcAft>
                      </a:pPr>
                      <a:r>
                        <a:rPr lang="en-IN" sz="1500" dirty="0">
                          <a:effectLst/>
                        </a:rPr>
                        <a:t>Ability to Provide Abuse Narratives</a:t>
                      </a:r>
                      <a:endParaRPr lang="en-IN" sz="1500" dirty="0">
                        <a:effectLst/>
                        <a:latin typeface="Calibri"/>
                        <a:ea typeface="Calibri"/>
                        <a:cs typeface="Times New Roman"/>
                      </a:endParaRPr>
                    </a:p>
                  </a:txBody>
                  <a:tcPr marL="61615" marR="61615" marT="0" marB="0"/>
                </a:tc>
                <a:tc>
                  <a:txBody>
                    <a:bodyPr/>
                    <a:lstStyle/>
                    <a:p>
                      <a:pPr marL="457200">
                        <a:lnSpc>
                          <a:spcPct val="115000"/>
                        </a:lnSpc>
                        <a:spcAft>
                          <a:spcPts val="0"/>
                        </a:spcAft>
                      </a:pPr>
                      <a:r>
                        <a:rPr lang="en-IN" sz="1500">
                          <a:effectLst/>
                        </a:rPr>
                        <a:t>Emotional-Behavioural Symptoms Indicative of Abuse</a:t>
                      </a:r>
                      <a:endParaRPr lang="en-IN" sz="1500">
                        <a:effectLst/>
                        <a:latin typeface="Calibri"/>
                        <a:ea typeface="Calibri"/>
                        <a:cs typeface="Times New Roman"/>
                      </a:endParaRPr>
                    </a:p>
                  </a:txBody>
                  <a:tcPr marL="61615" marR="61615" marT="0" marB="0"/>
                </a:tc>
              </a:tr>
              <a:tr h="1841946">
                <a:tc>
                  <a:txBody>
                    <a:bodyPr/>
                    <a:lstStyle/>
                    <a:p>
                      <a:pPr>
                        <a:lnSpc>
                          <a:spcPct val="115000"/>
                        </a:lnSpc>
                        <a:spcAft>
                          <a:spcPts val="0"/>
                        </a:spcAft>
                      </a:pPr>
                      <a:r>
                        <a:rPr lang="en-IN" sz="1500">
                          <a:effectLst/>
                        </a:rPr>
                        <a:t>Infancy (0-18 months)</a:t>
                      </a:r>
                      <a:endParaRPr lang="en-IN" sz="1500">
                        <a:effectLst/>
                        <a:latin typeface="Calibri"/>
                        <a:ea typeface="Calibri"/>
                        <a:cs typeface="Times New Roman"/>
                      </a:endParaRPr>
                    </a:p>
                  </a:txBody>
                  <a:tcPr marL="61615" marR="61615" marT="0" marB="0"/>
                </a:tc>
                <a:tc>
                  <a:txBody>
                    <a:bodyPr/>
                    <a:lstStyle/>
                    <a:p>
                      <a:pPr marL="342900" lvl="0" indent="-342900" algn="just">
                        <a:lnSpc>
                          <a:spcPct val="115000"/>
                        </a:lnSpc>
                        <a:spcAft>
                          <a:spcPts val="0"/>
                        </a:spcAft>
                        <a:buFont typeface="Symbol"/>
                        <a:buChar char=""/>
                      </a:pPr>
                      <a:r>
                        <a:rPr lang="en-IN" sz="1500" dirty="0">
                          <a:effectLst/>
                        </a:rPr>
                        <a:t>Unable to make any disclosures of physical or sexual abuse. </a:t>
                      </a:r>
                    </a:p>
                    <a:p>
                      <a:pPr marL="342900" lvl="0" indent="-342900" algn="just">
                        <a:lnSpc>
                          <a:spcPct val="115000"/>
                        </a:lnSpc>
                        <a:spcAft>
                          <a:spcPts val="0"/>
                        </a:spcAft>
                        <a:buFont typeface="Symbol"/>
                        <a:buChar char=""/>
                      </a:pPr>
                      <a:r>
                        <a:rPr lang="en-IN" sz="1500" dirty="0">
                          <a:effectLst/>
                        </a:rPr>
                        <a:t>Cases can only be substantiated if:</a:t>
                      </a:r>
                    </a:p>
                    <a:p>
                      <a:pPr marL="342900" lvl="0" indent="-342900" algn="just">
                        <a:lnSpc>
                          <a:spcPct val="115000"/>
                        </a:lnSpc>
                        <a:spcAft>
                          <a:spcPts val="0"/>
                        </a:spcAft>
                        <a:buFont typeface="Wingdings"/>
                        <a:buChar char=""/>
                      </a:pPr>
                      <a:r>
                        <a:rPr lang="en-IN" sz="1500" dirty="0">
                          <a:effectLst/>
                        </a:rPr>
                        <a:t>There is an eye witness;</a:t>
                      </a:r>
                    </a:p>
                    <a:p>
                      <a:pPr marL="342900" lvl="0" indent="-342900" algn="just">
                        <a:lnSpc>
                          <a:spcPct val="115000"/>
                        </a:lnSpc>
                        <a:spcAft>
                          <a:spcPts val="0"/>
                        </a:spcAft>
                        <a:buFont typeface="Wingdings"/>
                        <a:buChar char=""/>
                      </a:pPr>
                      <a:r>
                        <a:rPr lang="en-IN" sz="1500" dirty="0">
                          <a:effectLst/>
                        </a:rPr>
                        <a:t>Perpetrator confesses; </a:t>
                      </a:r>
                    </a:p>
                    <a:p>
                      <a:pPr marL="342900" lvl="0" indent="-342900" algn="just">
                        <a:lnSpc>
                          <a:spcPct val="115000"/>
                        </a:lnSpc>
                        <a:spcAft>
                          <a:spcPts val="0"/>
                        </a:spcAft>
                        <a:buFont typeface="Wingdings"/>
                        <a:buChar char=""/>
                      </a:pPr>
                      <a:r>
                        <a:rPr lang="en-IN" sz="1500" dirty="0">
                          <a:effectLst/>
                        </a:rPr>
                        <a:t>Infants are found to have an STD, sperm or semen on their examination.</a:t>
                      </a:r>
                      <a:endParaRPr lang="en-IN" sz="1500" dirty="0">
                        <a:effectLst/>
                        <a:latin typeface="Calibri"/>
                        <a:ea typeface="Calibri"/>
                        <a:cs typeface="Times New Roman"/>
                      </a:endParaRPr>
                    </a:p>
                  </a:txBody>
                  <a:tcPr marL="61615" marR="61615" marT="0" marB="0"/>
                </a:tc>
                <a:tc>
                  <a:txBody>
                    <a:bodyPr/>
                    <a:lstStyle/>
                    <a:p>
                      <a:pPr marL="342900" lvl="0" indent="-342900" algn="just">
                        <a:lnSpc>
                          <a:spcPct val="115000"/>
                        </a:lnSpc>
                        <a:spcAft>
                          <a:spcPts val="0"/>
                        </a:spcAft>
                        <a:buFont typeface="Symbol"/>
                        <a:buChar char=""/>
                      </a:pPr>
                      <a:r>
                        <a:rPr lang="en-IN" sz="1500" dirty="0">
                          <a:effectLst/>
                        </a:rPr>
                        <a:t>Fearful of the offender, </a:t>
                      </a:r>
                    </a:p>
                    <a:p>
                      <a:pPr marL="342900" lvl="0" indent="-342900" algn="just">
                        <a:lnSpc>
                          <a:spcPct val="115000"/>
                        </a:lnSpc>
                        <a:spcAft>
                          <a:spcPts val="0"/>
                        </a:spcAft>
                        <a:buFont typeface="Symbol"/>
                        <a:buChar char=""/>
                      </a:pPr>
                      <a:r>
                        <a:rPr lang="en-IN" sz="1500" dirty="0">
                          <a:effectLst/>
                        </a:rPr>
                        <a:t>fussier than normal</a:t>
                      </a:r>
                    </a:p>
                    <a:p>
                      <a:pPr marL="342900" lvl="0" indent="-342900" algn="just">
                        <a:lnSpc>
                          <a:spcPct val="115000"/>
                        </a:lnSpc>
                        <a:spcAft>
                          <a:spcPts val="0"/>
                        </a:spcAft>
                        <a:buFont typeface="Symbol"/>
                        <a:buChar char=""/>
                      </a:pPr>
                      <a:r>
                        <a:rPr lang="en-IN" sz="1500" dirty="0">
                          <a:effectLst/>
                        </a:rPr>
                        <a:t>reluctant to have diaper changed</a:t>
                      </a:r>
                    </a:p>
                    <a:p>
                      <a:pPr marL="342900" lvl="0" indent="-342900" algn="just">
                        <a:lnSpc>
                          <a:spcPct val="115000"/>
                        </a:lnSpc>
                        <a:spcAft>
                          <a:spcPts val="0"/>
                        </a:spcAft>
                        <a:buFont typeface="Symbol"/>
                        <a:buChar char=""/>
                      </a:pPr>
                      <a:r>
                        <a:rPr lang="en-IN" sz="1500" dirty="0">
                          <a:effectLst/>
                        </a:rPr>
                        <a:t>Occasionally imitate sexual acts.</a:t>
                      </a:r>
                      <a:endParaRPr lang="en-IN" sz="1500" dirty="0">
                        <a:effectLst/>
                        <a:latin typeface="Calibri"/>
                        <a:ea typeface="Calibri"/>
                        <a:cs typeface="Times New Roman"/>
                      </a:endParaRPr>
                    </a:p>
                  </a:txBody>
                  <a:tcPr marL="61615" marR="61615" marT="0" marB="0"/>
                </a:tc>
              </a:tr>
              <a:tr h="3434119">
                <a:tc>
                  <a:txBody>
                    <a:bodyPr/>
                    <a:lstStyle/>
                    <a:p>
                      <a:pPr>
                        <a:lnSpc>
                          <a:spcPct val="115000"/>
                        </a:lnSpc>
                        <a:spcAft>
                          <a:spcPts val="0"/>
                        </a:spcAft>
                      </a:pPr>
                      <a:r>
                        <a:rPr lang="en-IN" sz="1500">
                          <a:effectLst/>
                        </a:rPr>
                        <a:t>Toddlers (18-36 months)</a:t>
                      </a:r>
                      <a:endParaRPr lang="en-IN" sz="1500">
                        <a:effectLst/>
                        <a:latin typeface="Calibri"/>
                        <a:ea typeface="Calibri"/>
                        <a:cs typeface="Times New Roman"/>
                      </a:endParaRPr>
                    </a:p>
                  </a:txBody>
                  <a:tcPr marL="61615" marR="61615" marT="0" marB="0"/>
                </a:tc>
                <a:tc>
                  <a:txBody>
                    <a:bodyPr/>
                    <a:lstStyle/>
                    <a:p>
                      <a:pPr marL="342900" lvl="0" indent="-342900" algn="just">
                        <a:lnSpc>
                          <a:spcPct val="115000"/>
                        </a:lnSpc>
                        <a:spcAft>
                          <a:spcPts val="0"/>
                        </a:spcAft>
                        <a:buFont typeface="Symbol"/>
                        <a:buChar char=""/>
                      </a:pPr>
                      <a:r>
                        <a:rPr lang="en-IN" sz="1500" dirty="0">
                          <a:effectLst/>
                        </a:rPr>
                        <a:t>Due their limited communication skills, toddlers are unlikely to report the abuse.</a:t>
                      </a:r>
                    </a:p>
                    <a:p>
                      <a:pPr marL="342900" lvl="0" indent="-342900" algn="just">
                        <a:lnSpc>
                          <a:spcPct val="115000"/>
                        </a:lnSpc>
                        <a:spcAft>
                          <a:spcPts val="0"/>
                        </a:spcAft>
                        <a:buFont typeface="Symbol"/>
                        <a:buChar char=""/>
                      </a:pPr>
                      <a:r>
                        <a:rPr lang="en-IN" sz="1500" dirty="0">
                          <a:effectLst/>
                        </a:rPr>
                        <a:t>Simple phrases may be the only clue that something has happened, such as, "</a:t>
                      </a:r>
                      <a:r>
                        <a:rPr lang="en-IN" sz="1500" dirty="0" err="1">
                          <a:effectLst/>
                        </a:rPr>
                        <a:t>Owie</a:t>
                      </a:r>
                      <a:r>
                        <a:rPr lang="en-IN" sz="1500" dirty="0">
                          <a:effectLst/>
                        </a:rPr>
                        <a:t>, pee-pee, Daddy" while pointing to their genital area.</a:t>
                      </a:r>
                    </a:p>
                    <a:p>
                      <a:pPr marL="342900" lvl="0" indent="-342900" algn="just">
                        <a:lnSpc>
                          <a:spcPct val="115000"/>
                        </a:lnSpc>
                        <a:spcAft>
                          <a:spcPts val="0"/>
                        </a:spcAft>
                        <a:buFont typeface="Symbol"/>
                        <a:buChar char=""/>
                      </a:pPr>
                      <a:r>
                        <a:rPr lang="en-IN" sz="1500" dirty="0">
                          <a:effectLst/>
                        </a:rPr>
                        <a:t>Toddlers cannot sequence time and place very well and will probably not be able to tell you how often something has happened, when it happened, or even where it happened.</a:t>
                      </a:r>
                    </a:p>
                    <a:p>
                      <a:pPr marL="342900" lvl="0" indent="-342900" algn="just">
                        <a:lnSpc>
                          <a:spcPct val="115000"/>
                        </a:lnSpc>
                        <a:spcAft>
                          <a:spcPts val="0"/>
                        </a:spcAft>
                        <a:buFont typeface="Symbol"/>
                        <a:buChar char=""/>
                      </a:pPr>
                      <a:r>
                        <a:rPr lang="en-IN" sz="1500" dirty="0">
                          <a:effectLst/>
                        </a:rPr>
                        <a:t>Only some children of this age group know their body parts or understand right from wrong. </a:t>
                      </a:r>
                    </a:p>
                    <a:p>
                      <a:pPr marL="342900" lvl="0" indent="-342900" algn="just">
                        <a:lnSpc>
                          <a:spcPct val="115000"/>
                        </a:lnSpc>
                        <a:spcAft>
                          <a:spcPts val="0"/>
                        </a:spcAft>
                        <a:buFont typeface="Symbol"/>
                        <a:buChar char=""/>
                      </a:pPr>
                      <a:r>
                        <a:rPr lang="en-IN" sz="1500" dirty="0">
                          <a:effectLst/>
                        </a:rPr>
                        <a:t>To substantiate the abuse, a witness, a confession, an STD, or sperm/semen are usually required.</a:t>
                      </a:r>
                      <a:endParaRPr lang="en-IN" sz="1500" dirty="0">
                        <a:effectLst/>
                        <a:latin typeface="Calibri"/>
                        <a:ea typeface="Calibri"/>
                        <a:cs typeface="Times New Roman"/>
                      </a:endParaRPr>
                    </a:p>
                  </a:txBody>
                  <a:tcPr marL="61615" marR="61615" marT="0" marB="0"/>
                </a:tc>
                <a:tc>
                  <a:txBody>
                    <a:bodyPr/>
                    <a:lstStyle/>
                    <a:p>
                      <a:pPr marL="342900" lvl="0" indent="-342900" algn="just">
                        <a:lnSpc>
                          <a:spcPct val="115000"/>
                        </a:lnSpc>
                        <a:spcAft>
                          <a:spcPts val="0"/>
                        </a:spcAft>
                        <a:buFont typeface="Symbol"/>
                        <a:buChar char=""/>
                      </a:pPr>
                      <a:r>
                        <a:rPr lang="en-IN" sz="1500" dirty="0">
                          <a:effectLst/>
                        </a:rPr>
                        <a:t>Frequently show fear and anxiety around the perpetrator. </a:t>
                      </a:r>
                    </a:p>
                    <a:p>
                      <a:pPr marL="342900" lvl="0" indent="-342900" algn="just">
                        <a:lnSpc>
                          <a:spcPct val="115000"/>
                        </a:lnSpc>
                        <a:spcAft>
                          <a:spcPts val="0"/>
                        </a:spcAft>
                        <a:buFont typeface="Symbol"/>
                        <a:buChar char=""/>
                      </a:pPr>
                      <a:r>
                        <a:rPr lang="en-IN" sz="1500" dirty="0">
                          <a:effectLst/>
                        </a:rPr>
                        <a:t>May mimic the sexual acts with their own bodies, other children, or dolls. </a:t>
                      </a:r>
                    </a:p>
                    <a:p>
                      <a:pPr marL="342900" lvl="0" indent="-342900" algn="just">
                        <a:lnSpc>
                          <a:spcPct val="115000"/>
                        </a:lnSpc>
                        <a:spcAft>
                          <a:spcPts val="0"/>
                        </a:spcAft>
                        <a:buFont typeface="Symbol"/>
                        <a:buChar char=""/>
                      </a:pPr>
                      <a:r>
                        <a:rPr lang="en-IN" sz="1500" dirty="0">
                          <a:effectLst/>
                        </a:rPr>
                        <a:t>Regressive </a:t>
                      </a:r>
                      <a:r>
                        <a:rPr lang="en-IN" sz="1500" dirty="0" err="1">
                          <a:effectLst/>
                        </a:rPr>
                        <a:t>behaviors</a:t>
                      </a:r>
                      <a:r>
                        <a:rPr lang="en-IN" sz="1500" dirty="0">
                          <a:effectLst/>
                        </a:rPr>
                        <a:t> observable.</a:t>
                      </a:r>
                    </a:p>
                    <a:p>
                      <a:pPr marL="342900" lvl="0" indent="-342900" algn="just">
                        <a:lnSpc>
                          <a:spcPct val="115000"/>
                        </a:lnSpc>
                        <a:spcAft>
                          <a:spcPts val="0"/>
                        </a:spcAft>
                        <a:buFont typeface="Symbol"/>
                        <a:buChar char=""/>
                      </a:pPr>
                      <a:r>
                        <a:rPr lang="en-IN" sz="1500" dirty="0">
                          <a:effectLst/>
                        </a:rPr>
                        <a:t>difficulty toilet training, sleep disturbances</a:t>
                      </a:r>
                    </a:p>
                    <a:p>
                      <a:pPr marL="342900" lvl="0" indent="-342900" algn="just">
                        <a:lnSpc>
                          <a:spcPct val="115000"/>
                        </a:lnSpc>
                        <a:spcAft>
                          <a:spcPts val="0"/>
                        </a:spcAft>
                        <a:buFont typeface="Symbol"/>
                        <a:buChar char=""/>
                      </a:pPr>
                      <a:r>
                        <a:rPr lang="en-IN" sz="1500" dirty="0">
                          <a:effectLst/>
                        </a:rPr>
                        <a:t>angry outbursts and clinginess to caregivers. </a:t>
                      </a:r>
                    </a:p>
                    <a:p>
                      <a:pPr algn="just">
                        <a:lnSpc>
                          <a:spcPct val="115000"/>
                        </a:lnSpc>
                        <a:spcAft>
                          <a:spcPts val="0"/>
                        </a:spcAft>
                      </a:pPr>
                      <a:r>
                        <a:rPr lang="en-IN" sz="1500" dirty="0">
                          <a:effectLst/>
                        </a:rPr>
                        <a:t> </a:t>
                      </a:r>
                      <a:endParaRPr lang="en-IN" sz="1500" dirty="0">
                        <a:effectLst/>
                        <a:latin typeface="Calibri"/>
                        <a:ea typeface="Calibri"/>
                        <a:cs typeface="Times New Roman"/>
                      </a:endParaRPr>
                    </a:p>
                  </a:txBody>
                  <a:tcPr marL="61615" marR="61615" marT="0" marB="0"/>
                </a:tc>
              </a:tr>
            </a:tbl>
          </a:graphicData>
        </a:graphic>
      </p:graphicFrame>
    </p:spTree>
    <p:extLst>
      <p:ext uri="{BB962C8B-B14F-4D97-AF65-F5344CB8AC3E}">
        <p14:creationId xmlns:p14="http://schemas.microsoft.com/office/powerpoint/2010/main" val="3140903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95600970"/>
              </p:ext>
            </p:extLst>
          </p:nvPr>
        </p:nvGraphicFramePr>
        <p:xfrm>
          <a:off x="152400" y="304800"/>
          <a:ext cx="8839200" cy="6430713"/>
        </p:xfrm>
        <a:graphic>
          <a:graphicData uri="http://schemas.openxmlformats.org/drawingml/2006/table">
            <a:tbl>
              <a:tblPr firstRow="1" firstCol="1" bandRow="1">
                <a:tableStyleId>{5C22544A-7EE6-4342-B048-85BDC9FD1C3A}</a:tableStyleId>
              </a:tblPr>
              <a:tblGrid>
                <a:gridCol w="920380"/>
                <a:gridCol w="5937620"/>
                <a:gridCol w="1981200"/>
              </a:tblGrid>
              <a:tr h="758757">
                <a:tc>
                  <a:txBody>
                    <a:bodyPr/>
                    <a:lstStyle/>
                    <a:p>
                      <a:pPr>
                        <a:lnSpc>
                          <a:spcPct val="115000"/>
                        </a:lnSpc>
                        <a:spcAft>
                          <a:spcPts val="0"/>
                        </a:spcAft>
                      </a:pPr>
                      <a:r>
                        <a:rPr lang="en-IN" sz="1500" dirty="0">
                          <a:effectLst/>
                        </a:rPr>
                        <a:t>Age</a:t>
                      </a:r>
                      <a:endParaRPr lang="en-IN" sz="1500" dirty="0">
                        <a:effectLst/>
                        <a:latin typeface="Calibri"/>
                        <a:ea typeface="Calibri"/>
                        <a:cs typeface="Times New Roman"/>
                      </a:endParaRPr>
                    </a:p>
                  </a:txBody>
                  <a:tcPr marL="34523" marR="34523" marT="0" marB="0"/>
                </a:tc>
                <a:tc>
                  <a:txBody>
                    <a:bodyPr/>
                    <a:lstStyle/>
                    <a:p>
                      <a:pPr>
                        <a:lnSpc>
                          <a:spcPct val="115000"/>
                        </a:lnSpc>
                        <a:spcAft>
                          <a:spcPts val="0"/>
                        </a:spcAft>
                      </a:pPr>
                      <a:r>
                        <a:rPr lang="en-IN" sz="1500" dirty="0">
                          <a:effectLst/>
                        </a:rPr>
                        <a:t>Ability to Provide Abuse Narratives</a:t>
                      </a:r>
                      <a:endParaRPr lang="en-IN" sz="1500" dirty="0">
                        <a:effectLst/>
                        <a:latin typeface="Calibri"/>
                        <a:ea typeface="Calibri"/>
                        <a:cs typeface="Times New Roman"/>
                      </a:endParaRPr>
                    </a:p>
                  </a:txBody>
                  <a:tcPr marL="34523" marR="34523" marT="0" marB="0"/>
                </a:tc>
                <a:tc>
                  <a:txBody>
                    <a:bodyPr/>
                    <a:lstStyle/>
                    <a:p>
                      <a:pPr>
                        <a:lnSpc>
                          <a:spcPct val="115000"/>
                        </a:lnSpc>
                        <a:spcAft>
                          <a:spcPts val="0"/>
                        </a:spcAft>
                      </a:pPr>
                      <a:r>
                        <a:rPr lang="en-IN" sz="1500">
                          <a:effectLst/>
                        </a:rPr>
                        <a:t>Emotional-Behavioural Symptoms Indicative of Abuse</a:t>
                      </a:r>
                      <a:endParaRPr lang="en-IN" sz="1500">
                        <a:effectLst/>
                        <a:latin typeface="Calibri"/>
                        <a:ea typeface="Calibri"/>
                        <a:cs typeface="Times New Roman"/>
                      </a:endParaRPr>
                    </a:p>
                  </a:txBody>
                  <a:tcPr marL="34523" marR="34523" marT="0" marB="0"/>
                </a:tc>
              </a:tr>
              <a:tr h="5642043">
                <a:tc>
                  <a:txBody>
                    <a:bodyPr/>
                    <a:lstStyle/>
                    <a:p>
                      <a:pPr>
                        <a:lnSpc>
                          <a:spcPct val="115000"/>
                        </a:lnSpc>
                        <a:spcAft>
                          <a:spcPts val="0"/>
                        </a:spcAft>
                      </a:pPr>
                      <a:r>
                        <a:rPr lang="en-IN" sz="1500" dirty="0">
                          <a:effectLst/>
                        </a:rPr>
                        <a:t>Preschool (3-5 year olds)</a:t>
                      </a:r>
                      <a:endParaRPr lang="en-IN" sz="1500" dirty="0">
                        <a:effectLst/>
                        <a:latin typeface="Calibri"/>
                        <a:ea typeface="Calibri"/>
                        <a:cs typeface="Times New Roman"/>
                      </a:endParaRPr>
                    </a:p>
                  </a:txBody>
                  <a:tcPr marL="34523" marR="34523" marT="0" marB="0"/>
                </a:tc>
                <a:tc>
                  <a:txBody>
                    <a:bodyPr/>
                    <a:lstStyle/>
                    <a:p>
                      <a:pPr marL="342900" lvl="0" indent="-342900" algn="just">
                        <a:lnSpc>
                          <a:spcPct val="115000"/>
                        </a:lnSpc>
                        <a:spcAft>
                          <a:spcPts val="0"/>
                        </a:spcAft>
                        <a:buFont typeface="Symbol"/>
                        <a:buChar char=""/>
                      </a:pPr>
                      <a:r>
                        <a:rPr lang="en-IN" sz="1500" dirty="0">
                          <a:effectLst/>
                        </a:rPr>
                        <a:t>During an interview, they become easily distracted, and revert to physical activity, or phrases such as "I don't know" or "I can't remember". </a:t>
                      </a:r>
                    </a:p>
                    <a:p>
                      <a:pPr marL="342900" lvl="0" indent="-342900" algn="just">
                        <a:lnSpc>
                          <a:spcPct val="115000"/>
                        </a:lnSpc>
                        <a:spcAft>
                          <a:spcPts val="0"/>
                        </a:spcAft>
                        <a:buFont typeface="Symbol"/>
                        <a:buChar char=""/>
                      </a:pPr>
                      <a:r>
                        <a:rPr lang="en-IN" sz="1500" dirty="0">
                          <a:effectLst/>
                        </a:rPr>
                        <a:t>Tend to tell small excerpts of their abuse with minimal detail, disorganized thought processes, and give relevant and irrelevant details. </a:t>
                      </a:r>
                    </a:p>
                    <a:p>
                      <a:pPr marL="342900" lvl="0" indent="-342900" algn="just">
                        <a:lnSpc>
                          <a:spcPct val="115000"/>
                        </a:lnSpc>
                        <a:spcAft>
                          <a:spcPts val="0"/>
                        </a:spcAft>
                        <a:buFont typeface="Symbol"/>
                        <a:buChar char=""/>
                      </a:pPr>
                      <a:r>
                        <a:rPr lang="en-IN" sz="1500" dirty="0">
                          <a:effectLst/>
                        </a:rPr>
                        <a:t>Time and space relationships are poorly defined, however they can relate things to before and after such as birthdays holidays, dinner, bedtime, etc. </a:t>
                      </a:r>
                    </a:p>
                    <a:p>
                      <a:pPr marL="342900" lvl="0" indent="-342900" algn="just">
                        <a:lnSpc>
                          <a:spcPct val="115000"/>
                        </a:lnSpc>
                        <a:spcAft>
                          <a:spcPts val="0"/>
                        </a:spcAft>
                        <a:buFont typeface="Symbol"/>
                        <a:buChar char=""/>
                      </a:pPr>
                      <a:r>
                        <a:rPr lang="en-IN" sz="1500" dirty="0">
                          <a:effectLst/>
                        </a:rPr>
                        <a:t>They can on occasion be specific and give enough detail to be good witnesses in court. </a:t>
                      </a:r>
                    </a:p>
                    <a:p>
                      <a:pPr marL="342900" lvl="0" indent="-342900" algn="just">
                        <a:lnSpc>
                          <a:spcPct val="115000"/>
                        </a:lnSpc>
                        <a:spcAft>
                          <a:spcPts val="0"/>
                        </a:spcAft>
                        <a:buFont typeface="Symbol"/>
                        <a:buChar char=""/>
                      </a:pPr>
                      <a:r>
                        <a:rPr lang="en-IN" sz="1500" dirty="0">
                          <a:effectLst/>
                        </a:rPr>
                        <a:t>Demonstration is a better tool than verbalization for many children this age. </a:t>
                      </a:r>
                    </a:p>
                    <a:p>
                      <a:pPr marL="342900" lvl="0" indent="-342900" algn="just">
                        <a:lnSpc>
                          <a:spcPct val="115000"/>
                        </a:lnSpc>
                        <a:spcAft>
                          <a:spcPts val="0"/>
                        </a:spcAft>
                        <a:buFont typeface="Symbol"/>
                        <a:buChar char=""/>
                      </a:pPr>
                      <a:r>
                        <a:rPr lang="en-IN" sz="1500" dirty="0">
                          <a:effectLst/>
                        </a:rPr>
                        <a:t>They may confuse he-she-me and sex specific body parts.</a:t>
                      </a:r>
                    </a:p>
                    <a:p>
                      <a:pPr marL="342900" lvl="0" indent="-342900" algn="just">
                        <a:lnSpc>
                          <a:spcPct val="115000"/>
                        </a:lnSpc>
                        <a:spcAft>
                          <a:spcPts val="0"/>
                        </a:spcAft>
                        <a:buFont typeface="Symbol"/>
                        <a:buChar char=""/>
                      </a:pPr>
                      <a:r>
                        <a:rPr lang="en-IN" sz="1500" dirty="0">
                          <a:effectLst/>
                        </a:rPr>
                        <a:t>Although substantiation may still rely on finding acute injuries, sperm or semen, or an STD, their history becomes increasingly important. </a:t>
                      </a:r>
                    </a:p>
                    <a:p>
                      <a:pPr marL="342900" lvl="0" indent="-342900" algn="just">
                        <a:lnSpc>
                          <a:spcPct val="115000"/>
                        </a:lnSpc>
                        <a:spcAft>
                          <a:spcPts val="0"/>
                        </a:spcAft>
                        <a:buFont typeface="Symbol"/>
                        <a:buChar char=""/>
                      </a:pPr>
                      <a:r>
                        <a:rPr lang="en-IN" sz="1500" dirty="0">
                          <a:effectLst/>
                        </a:rPr>
                        <a:t>Ask short and specific questions, but do not put words in their mouths. </a:t>
                      </a:r>
                    </a:p>
                    <a:p>
                      <a:pPr marL="342900" lvl="0" indent="-342900" algn="just">
                        <a:lnSpc>
                          <a:spcPct val="115000"/>
                        </a:lnSpc>
                        <a:spcAft>
                          <a:spcPts val="0"/>
                        </a:spcAft>
                        <a:buFont typeface="Symbol"/>
                        <a:buChar char=""/>
                      </a:pPr>
                      <a:r>
                        <a:rPr lang="en-IN" sz="1500" dirty="0">
                          <a:effectLst/>
                        </a:rPr>
                        <a:t>Asking them to draw or demonstrate what happened might be easier for them than verbal communication.</a:t>
                      </a:r>
                    </a:p>
                    <a:p>
                      <a:pPr marL="342900" lvl="0" indent="-342900" algn="just">
                        <a:lnSpc>
                          <a:spcPct val="115000"/>
                        </a:lnSpc>
                        <a:spcAft>
                          <a:spcPts val="0"/>
                        </a:spcAft>
                        <a:buFont typeface="Symbol"/>
                        <a:buChar char=""/>
                      </a:pPr>
                      <a:r>
                        <a:rPr lang="en-IN" sz="1500" dirty="0">
                          <a:effectLst/>
                        </a:rPr>
                        <a:t>Make the child feel at ease and safe—they may be fearful of what will happen to them if they tell.</a:t>
                      </a:r>
                      <a:endParaRPr lang="en-IN" sz="1500" dirty="0">
                        <a:effectLst/>
                        <a:latin typeface="Calibri"/>
                        <a:ea typeface="Calibri"/>
                        <a:cs typeface="Times New Roman"/>
                      </a:endParaRPr>
                    </a:p>
                  </a:txBody>
                  <a:tcPr marL="34523" marR="34523" marT="0" marB="0"/>
                </a:tc>
                <a:tc>
                  <a:txBody>
                    <a:bodyPr/>
                    <a:lstStyle/>
                    <a:p>
                      <a:pPr marL="342900" lvl="0" indent="-342900" algn="just">
                        <a:lnSpc>
                          <a:spcPct val="115000"/>
                        </a:lnSpc>
                        <a:spcAft>
                          <a:spcPts val="0"/>
                        </a:spcAft>
                        <a:buFont typeface="Symbol"/>
                        <a:buChar char=""/>
                      </a:pPr>
                      <a:r>
                        <a:rPr lang="en-IN" sz="1500" dirty="0">
                          <a:effectLst/>
                        </a:rPr>
                        <a:t>May exhibit sexualized play, somatic complaints (headaches, abdominal pain, painful urination, genital discomfort, </a:t>
                      </a:r>
                      <a:r>
                        <a:rPr lang="en-IN" sz="1500" dirty="0" err="1">
                          <a:effectLst/>
                        </a:rPr>
                        <a:t>etc</a:t>
                      </a:r>
                      <a:r>
                        <a:rPr lang="en-IN" sz="1500" dirty="0">
                          <a:effectLst/>
                        </a:rPr>
                        <a:t>) </a:t>
                      </a:r>
                      <a:endParaRPr lang="en-IN" sz="1500" dirty="0" smtClean="0">
                        <a:effectLst/>
                      </a:endParaRPr>
                    </a:p>
                    <a:p>
                      <a:pPr marL="342900" lvl="0" indent="-342900" algn="just">
                        <a:lnSpc>
                          <a:spcPct val="115000"/>
                        </a:lnSpc>
                        <a:spcAft>
                          <a:spcPts val="0"/>
                        </a:spcAft>
                        <a:buFont typeface="Symbol"/>
                        <a:buChar char=""/>
                      </a:pPr>
                      <a:r>
                        <a:rPr lang="en-IN" sz="1500" dirty="0" smtClean="0">
                          <a:effectLst/>
                        </a:rPr>
                        <a:t>May </a:t>
                      </a:r>
                      <a:r>
                        <a:rPr lang="en-IN" sz="1500" dirty="0">
                          <a:effectLst/>
                        </a:rPr>
                        <a:t>also have nightmares, regressed </a:t>
                      </a:r>
                      <a:r>
                        <a:rPr lang="en-IN" sz="1500" dirty="0" err="1">
                          <a:effectLst/>
                        </a:rPr>
                        <a:t>behavior</a:t>
                      </a:r>
                      <a:r>
                        <a:rPr lang="en-IN" sz="1500" dirty="0">
                          <a:effectLst/>
                        </a:rPr>
                        <a:t>, anger, aggression, withdrawal, mood lability and other psychosocial problems.</a:t>
                      </a:r>
                      <a:endParaRPr lang="en-IN" sz="1500" dirty="0">
                        <a:effectLst/>
                        <a:latin typeface="Calibri"/>
                        <a:ea typeface="Calibri"/>
                        <a:cs typeface="Times New Roman"/>
                      </a:endParaRPr>
                    </a:p>
                  </a:txBody>
                  <a:tcPr marL="34523" marR="34523" marT="0" marB="0"/>
                </a:tc>
              </a:tr>
            </a:tbl>
          </a:graphicData>
        </a:graphic>
      </p:graphicFrame>
    </p:spTree>
    <p:extLst>
      <p:ext uri="{BB962C8B-B14F-4D97-AF65-F5344CB8AC3E}">
        <p14:creationId xmlns:p14="http://schemas.microsoft.com/office/powerpoint/2010/main" val="995451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89261054"/>
              </p:ext>
            </p:extLst>
          </p:nvPr>
        </p:nvGraphicFramePr>
        <p:xfrm>
          <a:off x="304800" y="457200"/>
          <a:ext cx="8534399" cy="5562600"/>
        </p:xfrm>
        <a:graphic>
          <a:graphicData uri="http://schemas.openxmlformats.org/drawingml/2006/table">
            <a:tbl>
              <a:tblPr firstRow="1" firstCol="1" bandRow="1">
                <a:tableStyleId>{5C22544A-7EE6-4342-B048-85BDC9FD1C3A}</a:tableStyleId>
              </a:tblPr>
              <a:tblGrid>
                <a:gridCol w="1143000"/>
                <a:gridCol w="4382912"/>
                <a:gridCol w="3008487"/>
              </a:tblGrid>
              <a:tr h="585537">
                <a:tc>
                  <a:txBody>
                    <a:bodyPr/>
                    <a:lstStyle/>
                    <a:p>
                      <a:pPr>
                        <a:lnSpc>
                          <a:spcPct val="115000"/>
                        </a:lnSpc>
                        <a:spcAft>
                          <a:spcPts val="0"/>
                        </a:spcAft>
                      </a:pPr>
                      <a:r>
                        <a:rPr lang="en-IN" sz="1600" dirty="0">
                          <a:effectLst/>
                        </a:rPr>
                        <a:t>Age</a:t>
                      </a:r>
                      <a:endParaRPr lang="en-IN" sz="1600" dirty="0">
                        <a:effectLst/>
                        <a:latin typeface="Calibri"/>
                        <a:ea typeface="Calibri"/>
                        <a:cs typeface="Times New Roman"/>
                      </a:endParaRPr>
                    </a:p>
                  </a:txBody>
                  <a:tcPr marL="57038" marR="57038" marT="0" marB="0"/>
                </a:tc>
                <a:tc>
                  <a:txBody>
                    <a:bodyPr/>
                    <a:lstStyle/>
                    <a:p>
                      <a:pPr>
                        <a:lnSpc>
                          <a:spcPct val="115000"/>
                        </a:lnSpc>
                        <a:spcAft>
                          <a:spcPts val="0"/>
                        </a:spcAft>
                      </a:pPr>
                      <a:r>
                        <a:rPr lang="en-IN" sz="1600" dirty="0">
                          <a:effectLst/>
                        </a:rPr>
                        <a:t>Ability to Provide Abuse Narratives</a:t>
                      </a:r>
                      <a:endParaRPr lang="en-IN" sz="1600" dirty="0">
                        <a:effectLst/>
                        <a:latin typeface="Calibri"/>
                        <a:ea typeface="Calibri"/>
                        <a:cs typeface="Times New Roman"/>
                      </a:endParaRPr>
                    </a:p>
                  </a:txBody>
                  <a:tcPr marL="57038" marR="57038" marT="0" marB="0"/>
                </a:tc>
                <a:tc>
                  <a:txBody>
                    <a:bodyPr/>
                    <a:lstStyle/>
                    <a:p>
                      <a:pPr>
                        <a:lnSpc>
                          <a:spcPct val="115000"/>
                        </a:lnSpc>
                        <a:spcAft>
                          <a:spcPts val="0"/>
                        </a:spcAft>
                      </a:pPr>
                      <a:r>
                        <a:rPr lang="en-IN" sz="1600">
                          <a:effectLst/>
                        </a:rPr>
                        <a:t>Emotional-Behavioural Symptoms Indicative of Abuse</a:t>
                      </a:r>
                      <a:endParaRPr lang="en-IN" sz="1600">
                        <a:effectLst/>
                        <a:latin typeface="Calibri"/>
                        <a:ea typeface="Calibri"/>
                        <a:cs typeface="Times New Roman"/>
                      </a:endParaRPr>
                    </a:p>
                  </a:txBody>
                  <a:tcPr marL="57038" marR="57038" marT="0" marB="0"/>
                </a:tc>
              </a:tr>
              <a:tr h="4977063">
                <a:tc>
                  <a:txBody>
                    <a:bodyPr/>
                    <a:lstStyle/>
                    <a:p>
                      <a:pPr>
                        <a:lnSpc>
                          <a:spcPct val="115000"/>
                        </a:lnSpc>
                        <a:spcAft>
                          <a:spcPts val="0"/>
                        </a:spcAft>
                      </a:pPr>
                      <a:r>
                        <a:rPr lang="en-IN" sz="1600">
                          <a:effectLst/>
                        </a:rPr>
                        <a:t>Elementary school aged children (6-9 years old)</a:t>
                      </a:r>
                      <a:endParaRPr lang="en-IN" sz="1600">
                        <a:effectLst/>
                        <a:latin typeface="Calibri"/>
                        <a:ea typeface="Calibri"/>
                        <a:cs typeface="Times New Roman"/>
                      </a:endParaRPr>
                    </a:p>
                  </a:txBody>
                  <a:tcPr marL="57038" marR="57038" marT="0" marB="0"/>
                </a:tc>
                <a:tc>
                  <a:txBody>
                    <a:bodyPr/>
                    <a:lstStyle/>
                    <a:p>
                      <a:pPr marL="342900" lvl="0" indent="-342900" algn="just">
                        <a:lnSpc>
                          <a:spcPct val="115000"/>
                        </a:lnSpc>
                        <a:spcAft>
                          <a:spcPts val="0"/>
                        </a:spcAft>
                        <a:buFont typeface="Symbol"/>
                        <a:buChar char=""/>
                      </a:pPr>
                      <a:r>
                        <a:rPr lang="en-IN" sz="1600" dirty="0">
                          <a:effectLst/>
                        </a:rPr>
                        <a:t>Children of this age are reluctant and tentative in their disclosures and will withdraw if they perceive non-reassuring reactions from the interviewer. </a:t>
                      </a:r>
                    </a:p>
                    <a:p>
                      <a:pPr marL="342900" lvl="0" indent="-342900" algn="just">
                        <a:lnSpc>
                          <a:spcPct val="115000"/>
                        </a:lnSpc>
                        <a:spcAft>
                          <a:spcPts val="0"/>
                        </a:spcAft>
                        <a:buFont typeface="Symbol"/>
                        <a:buChar char=""/>
                      </a:pPr>
                      <a:r>
                        <a:rPr lang="en-IN" sz="1600" dirty="0">
                          <a:effectLst/>
                        </a:rPr>
                        <a:t>Role play may be an appropriate tool, as well as drawing and the use of dolls and doll houses. </a:t>
                      </a:r>
                    </a:p>
                    <a:p>
                      <a:pPr marL="342900" lvl="0" indent="-342900" algn="just">
                        <a:lnSpc>
                          <a:spcPct val="115000"/>
                        </a:lnSpc>
                        <a:spcAft>
                          <a:spcPts val="0"/>
                        </a:spcAft>
                        <a:buFont typeface="Symbol"/>
                        <a:buChar char=""/>
                      </a:pPr>
                      <a:r>
                        <a:rPr lang="en-IN" sz="1600" dirty="0">
                          <a:effectLst/>
                        </a:rPr>
                        <a:t>Building rapport is essential before the interview begins because they are frequently embarrassed and uncomfortable discussing the inappropriate touching. </a:t>
                      </a:r>
                    </a:p>
                    <a:p>
                      <a:pPr marL="342900" lvl="0" indent="-342900" algn="just">
                        <a:lnSpc>
                          <a:spcPct val="115000"/>
                        </a:lnSpc>
                        <a:spcAft>
                          <a:spcPts val="0"/>
                        </a:spcAft>
                        <a:buFont typeface="Symbol"/>
                        <a:buChar char=""/>
                      </a:pPr>
                      <a:r>
                        <a:rPr lang="en-IN" sz="1600" dirty="0">
                          <a:effectLst/>
                        </a:rPr>
                        <a:t>One way to ease their discomfort is to engage them in a simultaneous activity like drawing</a:t>
                      </a:r>
                      <a:r>
                        <a:rPr lang="en-IN" sz="1600">
                          <a:effectLst/>
                        </a:rPr>
                        <a:t>, </a:t>
                      </a:r>
                      <a:r>
                        <a:rPr lang="en-IN" sz="1600" smtClean="0">
                          <a:effectLst/>
                        </a:rPr>
                        <a:t>colouring, </a:t>
                      </a:r>
                      <a:r>
                        <a:rPr lang="en-IN" sz="1600" dirty="0">
                          <a:effectLst/>
                        </a:rPr>
                        <a:t>or working a simple puzzle. </a:t>
                      </a:r>
                      <a:endParaRPr lang="en-IN" sz="1600" dirty="0">
                        <a:effectLst/>
                        <a:latin typeface="Calibri"/>
                        <a:ea typeface="Calibri"/>
                        <a:cs typeface="Times New Roman"/>
                      </a:endParaRPr>
                    </a:p>
                  </a:txBody>
                  <a:tcPr marL="57038" marR="57038" marT="0" marB="0"/>
                </a:tc>
                <a:tc>
                  <a:txBody>
                    <a:bodyPr/>
                    <a:lstStyle/>
                    <a:p>
                      <a:pPr marL="342900" lvl="0" indent="-342900" algn="just">
                        <a:lnSpc>
                          <a:spcPct val="115000"/>
                        </a:lnSpc>
                        <a:spcAft>
                          <a:spcPts val="0"/>
                        </a:spcAft>
                        <a:buFont typeface="Symbol"/>
                        <a:buChar char=""/>
                      </a:pPr>
                      <a:r>
                        <a:rPr lang="en-IN" sz="1600" dirty="0">
                          <a:effectLst/>
                        </a:rPr>
                        <a:t>Feel conflicted and confused, guilt ridden, embarrassed and may be fearful </a:t>
                      </a:r>
                    </a:p>
                    <a:p>
                      <a:pPr marL="342900" lvl="0" indent="-342900" algn="just">
                        <a:lnSpc>
                          <a:spcPct val="115000"/>
                        </a:lnSpc>
                        <a:spcAft>
                          <a:spcPts val="0"/>
                        </a:spcAft>
                        <a:buFont typeface="Symbol"/>
                        <a:buChar char=""/>
                      </a:pPr>
                      <a:r>
                        <a:rPr lang="en-IN" sz="1600" dirty="0" err="1">
                          <a:effectLst/>
                        </a:rPr>
                        <a:t>Behavioral</a:t>
                      </a:r>
                      <a:r>
                        <a:rPr lang="en-IN" sz="1600" dirty="0">
                          <a:effectLst/>
                        </a:rPr>
                        <a:t> symptoms may include withdrawal, depression, emotional lability, nightmares, poor school performance, aggression, lying, stealing, and other antisocial </a:t>
                      </a:r>
                      <a:r>
                        <a:rPr lang="en-IN" sz="1600" dirty="0" err="1">
                          <a:effectLst/>
                        </a:rPr>
                        <a:t>behaviors</a:t>
                      </a:r>
                      <a:r>
                        <a:rPr lang="en-IN" sz="1600" dirty="0">
                          <a:effectLst/>
                        </a:rPr>
                        <a:t>. </a:t>
                      </a:r>
                    </a:p>
                    <a:p>
                      <a:pPr marL="342900" lvl="0" indent="-342900" algn="just">
                        <a:lnSpc>
                          <a:spcPct val="115000"/>
                        </a:lnSpc>
                        <a:spcAft>
                          <a:spcPts val="0"/>
                        </a:spcAft>
                        <a:buFont typeface="Symbol"/>
                        <a:buChar char=""/>
                      </a:pPr>
                      <a:r>
                        <a:rPr lang="en-IN" sz="1600" dirty="0">
                          <a:effectLst/>
                        </a:rPr>
                        <a:t>Physical symptoms may include enuresis, encopresis, dysuria, headaches, abdominal pain, genital pain, and tics.</a:t>
                      </a:r>
                      <a:endParaRPr lang="en-IN" sz="1600" dirty="0">
                        <a:effectLst/>
                        <a:latin typeface="Calibri"/>
                        <a:ea typeface="Calibri"/>
                        <a:cs typeface="Times New Roman"/>
                      </a:endParaRPr>
                    </a:p>
                  </a:txBody>
                  <a:tcPr marL="57038" marR="57038" marT="0" marB="0"/>
                </a:tc>
              </a:tr>
            </a:tbl>
          </a:graphicData>
        </a:graphic>
      </p:graphicFrame>
    </p:spTree>
    <p:extLst>
      <p:ext uri="{BB962C8B-B14F-4D97-AF65-F5344CB8AC3E}">
        <p14:creationId xmlns:p14="http://schemas.microsoft.com/office/powerpoint/2010/main" val="312833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00174"/>
            <a:ext cx="4000496" cy="5143536"/>
          </a:xfrm>
        </p:spPr>
        <p:txBody>
          <a:bodyPr>
            <a:normAutofit/>
          </a:bodyPr>
          <a:lstStyle/>
          <a:p>
            <a:pPr marL="0" indent="0" algn="ctr">
              <a:buNone/>
            </a:pPr>
            <a:r>
              <a:rPr lang="en-IN" sz="6000" b="1" dirty="0" smtClean="0"/>
              <a:t>I. Children &amp; Childhood</a:t>
            </a:r>
            <a:endParaRPr lang="en-IN" sz="6000" b="1" dirty="0"/>
          </a:p>
        </p:txBody>
      </p:sp>
      <p:pic>
        <p:nvPicPr>
          <p:cNvPr id="3076" name="Picture 4" descr="C:\Users\Shekhar Seshadri\Desktop\2015-01-06-1142047_500571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0"/>
            <a:ext cx="5257800" cy="685309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0C3CBA1-1F25-4F01-8642-100333C17661}" type="slidenum">
              <a:rPr lang="en-IN" smtClean="0"/>
              <a:pPr/>
              <a:t>3</a:t>
            </a:fld>
            <a:endParaRPr lang="en-IN"/>
          </a:p>
        </p:txBody>
      </p:sp>
    </p:spTree>
    <p:extLst>
      <p:ext uri="{BB962C8B-B14F-4D97-AF65-F5344CB8AC3E}">
        <p14:creationId xmlns:p14="http://schemas.microsoft.com/office/powerpoint/2010/main" val="2817348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3400172"/>
              </p:ext>
            </p:extLst>
          </p:nvPr>
        </p:nvGraphicFramePr>
        <p:xfrm>
          <a:off x="152400" y="990600"/>
          <a:ext cx="8686800" cy="3958082"/>
        </p:xfrm>
        <a:graphic>
          <a:graphicData uri="http://schemas.openxmlformats.org/drawingml/2006/table">
            <a:tbl>
              <a:tblPr firstRow="1" firstCol="1" bandRow="1">
                <a:tableStyleId>{5C22544A-7EE6-4342-B048-85BDC9FD1C3A}</a:tableStyleId>
              </a:tblPr>
              <a:tblGrid>
                <a:gridCol w="904511"/>
                <a:gridCol w="4720079"/>
                <a:gridCol w="3062210"/>
              </a:tblGrid>
              <a:tr h="1153922">
                <a:tc>
                  <a:txBody>
                    <a:bodyPr/>
                    <a:lstStyle/>
                    <a:p>
                      <a:pPr>
                        <a:lnSpc>
                          <a:spcPct val="115000"/>
                        </a:lnSpc>
                        <a:spcAft>
                          <a:spcPts val="0"/>
                        </a:spcAft>
                      </a:pPr>
                      <a:r>
                        <a:rPr lang="en-IN" sz="1600" dirty="0">
                          <a:effectLst/>
                          <a:latin typeface="+mn-lt"/>
                        </a:rPr>
                        <a:t>Age</a:t>
                      </a:r>
                      <a:endParaRPr lang="en-IN" sz="1600" dirty="0">
                        <a:effectLst/>
                        <a:latin typeface="+mn-lt"/>
                        <a:ea typeface="Calibri"/>
                        <a:cs typeface="Times New Roman"/>
                      </a:endParaRPr>
                    </a:p>
                  </a:txBody>
                  <a:tcPr marL="61615" marR="61615" marT="0" marB="0"/>
                </a:tc>
                <a:tc>
                  <a:txBody>
                    <a:bodyPr/>
                    <a:lstStyle/>
                    <a:p>
                      <a:pPr>
                        <a:lnSpc>
                          <a:spcPct val="115000"/>
                        </a:lnSpc>
                        <a:spcAft>
                          <a:spcPts val="0"/>
                        </a:spcAft>
                      </a:pPr>
                      <a:r>
                        <a:rPr lang="en-IN" sz="1600" dirty="0">
                          <a:effectLst/>
                          <a:latin typeface="+mn-lt"/>
                        </a:rPr>
                        <a:t>Ability to Provide Abuse Narratives</a:t>
                      </a:r>
                      <a:endParaRPr lang="en-IN" sz="1600" dirty="0">
                        <a:effectLst/>
                        <a:latin typeface="+mn-lt"/>
                        <a:ea typeface="Calibri"/>
                        <a:cs typeface="Times New Roman"/>
                      </a:endParaRPr>
                    </a:p>
                  </a:txBody>
                  <a:tcPr marL="61615" marR="61615" marT="0" marB="0"/>
                </a:tc>
                <a:tc>
                  <a:txBody>
                    <a:bodyPr/>
                    <a:lstStyle/>
                    <a:p>
                      <a:pPr>
                        <a:lnSpc>
                          <a:spcPct val="115000"/>
                        </a:lnSpc>
                        <a:spcAft>
                          <a:spcPts val="0"/>
                        </a:spcAft>
                      </a:pPr>
                      <a:r>
                        <a:rPr lang="en-IN" sz="1600">
                          <a:effectLst/>
                          <a:latin typeface="+mn-lt"/>
                        </a:rPr>
                        <a:t>Emotional-Behavioural Symptoms Indicative of Abuse</a:t>
                      </a:r>
                      <a:endParaRPr lang="en-IN" sz="1600">
                        <a:effectLst/>
                        <a:latin typeface="+mn-lt"/>
                        <a:ea typeface="Calibri"/>
                        <a:cs typeface="Times New Roman"/>
                      </a:endParaRPr>
                    </a:p>
                  </a:txBody>
                  <a:tcPr marL="61615" marR="61615" marT="0" marB="0"/>
                </a:tc>
              </a:tr>
              <a:tr h="1700575">
                <a:tc>
                  <a:txBody>
                    <a:bodyPr/>
                    <a:lstStyle/>
                    <a:p>
                      <a:pPr>
                        <a:lnSpc>
                          <a:spcPct val="115000"/>
                        </a:lnSpc>
                        <a:spcAft>
                          <a:spcPts val="0"/>
                        </a:spcAft>
                      </a:pPr>
                      <a:r>
                        <a:rPr lang="en-IN" sz="1600">
                          <a:effectLst/>
                          <a:latin typeface="+mn-lt"/>
                        </a:rPr>
                        <a:t>Puberty (9-13 year olds)</a:t>
                      </a:r>
                      <a:endParaRPr lang="en-IN" sz="1600">
                        <a:effectLst/>
                        <a:latin typeface="+mn-lt"/>
                        <a:ea typeface="Calibri"/>
                        <a:cs typeface="Times New Roman"/>
                      </a:endParaRPr>
                    </a:p>
                  </a:txBody>
                  <a:tcPr marL="61615" marR="61615" marT="0" marB="0"/>
                </a:tc>
                <a:tc>
                  <a:txBody>
                    <a:bodyPr/>
                    <a:lstStyle/>
                    <a:p>
                      <a:pPr marL="342900" lvl="0" indent="-342900" algn="just">
                        <a:lnSpc>
                          <a:spcPct val="115000"/>
                        </a:lnSpc>
                        <a:spcAft>
                          <a:spcPts val="0"/>
                        </a:spcAft>
                        <a:buFont typeface="Symbol"/>
                        <a:buChar char=""/>
                      </a:pPr>
                      <a:r>
                        <a:rPr lang="en-IN" sz="1600" dirty="0">
                          <a:effectLst/>
                          <a:latin typeface="+mn-lt"/>
                        </a:rPr>
                        <a:t>Usually more at ease with an interviewer of the same sex. </a:t>
                      </a:r>
                    </a:p>
                    <a:p>
                      <a:pPr marL="342900" lvl="0" indent="-342900" algn="just">
                        <a:lnSpc>
                          <a:spcPct val="115000"/>
                        </a:lnSpc>
                        <a:spcAft>
                          <a:spcPts val="0"/>
                        </a:spcAft>
                        <a:buFont typeface="Symbol"/>
                        <a:buChar char=""/>
                      </a:pPr>
                      <a:r>
                        <a:rPr lang="en-IN" sz="1600" dirty="0">
                          <a:effectLst/>
                          <a:latin typeface="+mn-lt"/>
                        </a:rPr>
                        <a:t>A more formal approach to the interview frequently minimizes the pre-adolescents discomfort with the discussion. </a:t>
                      </a:r>
                    </a:p>
                    <a:p>
                      <a:pPr marL="342900" lvl="0" indent="-342900" algn="just">
                        <a:lnSpc>
                          <a:spcPct val="115000"/>
                        </a:lnSpc>
                        <a:spcAft>
                          <a:spcPts val="0"/>
                        </a:spcAft>
                        <a:buFont typeface="Symbol"/>
                        <a:buChar char=""/>
                      </a:pPr>
                      <a:r>
                        <a:rPr lang="en-IN" sz="1600" dirty="0">
                          <a:effectLst/>
                          <a:latin typeface="+mn-lt"/>
                        </a:rPr>
                        <a:t>Keep your questions brief and clinically oriented, yet let them know that their feelings and opinions are also important to the investigation. </a:t>
                      </a:r>
                    </a:p>
                    <a:p>
                      <a:pPr marL="342900" lvl="0" indent="-342900" algn="just">
                        <a:lnSpc>
                          <a:spcPct val="115000"/>
                        </a:lnSpc>
                        <a:spcAft>
                          <a:spcPts val="0"/>
                        </a:spcAft>
                        <a:buFont typeface="Symbol"/>
                        <a:buChar char=""/>
                      </a:pPr>
                      <a:r>
                        <a:rPr lang="en-IN" sz="1600" dirty="0">
                          <a:effectLst/>
                          <a:latin typeface="+mn-lt"/>
                        </a:rPr>
                        <a:t>Reassure them that they are not at fault for what has happened. </a:t>
                      </a:r>
                      <a:endParaRPr lang="en-IN" sz="1600" dirty="0">
                        <a:effectLst/>
                        <a:latin typeface="+mn-lt"/>
                        <a:ea typeface="Calibri"/>
                        <a:cs typeface="Times New Roman"/>
                      </a:endParaRPr>
                    </a:p>
                  </a:txBody>
                  <a:tcPr marL="61615" marR="61615" marT="0" marB="0"/>
                </a:tc>
                <a:tc>
                  <a:txBody>
                    <a:bodyPr/>
                    <a:lstStyle/>
                    <a:p>
                      <a:pPr marL="342900" lvl="0" indent="-342900" algn="just">
                        <a:lnSpc>
                          <a:spcPct val="115000"/>
                        </a:lnSpc>
                        <a:spcAft>
                          <a:spcPts val="0"/>
                        </a:spcAft>
                        <a:buFont typeface="Symbol"/>
                        <a:buChar char=""/>
                      </a:pPr>
                      <a:r>
                        <a:rPr lang="en-IN" sz="1600" dirty="0">
                          <a:effectLst/>
                          <a:latin typeface="+mn-lt"/>
                        </a:rPr>
                        <a:t>Shame, guilt—feelings that the abuse was their fault.</a:t>
                      </a:r>
                    </a:p>
                    <a:p>
                      <a:pPr marL="342900" lvl="0" indent="-342900" algn="just">
                        <a:lnSpc>
                          <a:spcPct val="115000"/>
                        </a:lnSpc>
                        <a:spcAft>
                          <a:spcPts val="0"/>
                        </a:spcAft>
                        <a:buFont typeface="Symbol"/>
                        <a:buChar char=""/>
                      </a:pPr>
                      <a:r>
                        <a:rPr lang="en-IN" sz="1600" dirty="0">
                          <a:effectLst/>
                          <a:latin typeface="+mn-lt"/>
                        </a:rPr>
                        <a:t>They not only feel uncomfortable about the sexual molestation, but are feeling awkward and self-conscious about their bodies and discussions regarding sexual issues.</a:t>
                      </a:r>
                    </a:p>
                    <a:p>
                      <a:pPr algn="just">
                        <a:lnSpc>
                          <a:spcPct val="115000"/>
                        </a:lnSpc>
                        <a:spcAft>
                          <a:spcPts val="0"/>
                        </a:spcAft>
                      </a:pPr>
                      <a:r>
                        <a:rPr lang="en-IN" sz="1600" dirty="0">
                          <a:effectLst/>
                          <a:latin typeface="+mn-lt"/>
                        </a:rPr>
                        <a:t> </a:t>
                      </a:r>
                      <a:endParaRPr lang="en-IN" sz="1600" dirty="0">
                        <a:effectLst/>
                        <a:latin typeface="+mn-lt"/>
                        <a:ea typeface="Calibri"/>
                        <a:cs typeface="Times New Roman"/>
                      </a:endParaRPr>
                    </a:p>
                  </a:txBody>
                  <a:tcPr marL="61615" marR="61615" marT="0" marB="0"/>
                </a:tc>
              </a:tr>
            </a:tbl>
          </a:graphicData>
        </a:graphic>
      </p:graphicFrame>
    </p:spTree>
    <p:extLst>
      <p:ext uri="{BB962C8B-B14F-4D97-AF65-F5344CB8AC3E}">
        <p14:creationId xmlns:p14="http://schemas.microsoft.com/office/powerpoint/2010/main" val="552101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02793810"/>
              </p:ext>
            </p:extLst>
          </p:nvPr>
        </p:nvGraphicFramePr>
        <p:xfrm>
          <a:off x="152400" y="1295400"/>
          <a:ext cx="8762999" cy="3925824"/>
        </p:xfrm>
        <a:graphic>
          <a:graphicData uri="http://schemas.openxmlformats.org/drawingml/2006/table">
            <a:tbl>
              <a:tblPr firstRow="1" firstCol="1" bandRow="1">
                <a:tableStyleId>{5C22544A-7EE6-4342-B048-85BDC9FD1C3A}</a:tableStyleId>
              </a:tblPr>
              <a:tblGrid>
                <a:gridCol w="1524000"/>
                <a:gridCol w="4149928"/>
                <a:gridCol w="3089071"/>
              </a:tblGrid>
              <a:tr h="425144">
                <a:tc>
                  <a:txBody>
                    <a:bodyPr/>
                    <a:lstStyle/>
                    <a:p>
                      <a:pPr>
                        <a:lnSpc>
                          <a:spcPct val="115000"/>
                        </a:lnSpc>
                        <a:spcAft>
                          <a:spcPts val="0"/>
                        </a:spcAft>
                      </a:pPr>
                      <a:r>
                        <a:rPr lang="en-IN" sz="1600" dirty="0">
                          <a:effectLst/>
                        </a:rPr>
                        <a:t>Age</a:t>
                      </a:r>
                      <a:endParaRPr lang="en-IN" sz="1600" dirty="0">
                        <a:effectLst/>
                        <a:latin typeface="Calibri"/>
                        <a:ea typeface="Calibri"/>
                        <a:cs typeface="Times New Roman"/>
                      </a:endParaRPr>
                    </a:p>
                  </a:txBody>
                  <a:tcPr marL="61615" marR="61615" marT="0" marB="0"/>
                </a:tc>
                <a:tc>
                  <a:txBody>
                    <a:bodyPr/>
                    <a:lstStyle/>
                    <a:p>
                      <a:pPr>
                        <a:lnSpc>
                          <a:spcPct val="115000"/>
                        </a:lnSpc>
                        <a:spcAft>
                          <a:spcPts val="0"/>
                        </a:spcAft>
                      </a:pPr>
                      <a:r>
                        <a:rPr lang="en-IN" sz="1600" dirty="0">
                          <a:effectLst/>
                        </a:rPr>
                        <a:t>Ability to Provide Abuse Narratives</a:t>
                      </a:r>
                      <a:endParaRPr lang="en-IN" sz="1600" dirty="0">
                        <a:effectLst/>
                        <a:latin typeface="Calibri"/>
                        <a:ea typeface="Calibri"/>
                        <a:cs typeface="Times New Roman"/>
                      </a:endParaRPr>
                    </a:p>
                  </a:txBody>
                  <a:tcPr marL="61615" marR="61615" marT="0" marB="0"/>
                </a:tc>
                <a:tc>
                  <a:txBody>
                    <a:bodyPr/>
                    <a:lstStyle/>
                    <a:p>
                      <a:pPr>
                        <a:lnSpc>
                          <a:spcPct val="115000"/>
                        </a:lnSpc>
                        <a:spcAft>
                          <a:spcPts val="0"/>
                        </a:spcAft>
                      </a:pPr>
                      <a:r>
                        <a:rPr lang="en-IN" sz="1600">
                          <a:effectLst/>
                        </a:rPr>
                        <a:t>Emotional-Behavioural Symptoms Indicative of Abuse</a:t>
                      </a:r>
                      <a:endParaRPr lang="en-IN" sz="1600">
                        <a:effectLst/>
                        <a:latin typeface="Calibri"/>
                        <a:ea typeface="Calibri"/>
                        <a:cs typeface="Times New Roman"/>
                      </a:endParaRPr>
                    </a:p>
                  </a:txBody>
                  <a:tcPr marL="61615" marR="61615" marT="0" marB="0"/>
                </a:tc>
              </a:tr>
              <a:tr h="1913147">
                <a:tc>
                  <a:txBody>
                    <a:bodyPr/>
                    <a:lstStyle/>
                    <a:p>
                      <a:pPr>
                        <a:lnSpc>
                          <a:spcPct val="115000"/>
                        </a:lnSpc>
                        <a:spcAft>
                          <a:spcPts val="0"/>
                        </a:spcAft>
                      </a:pPr>
                      <a:r>
                        <a:rPr lang="en-IN" sz="1600">
                          <a:effectLst/>
                        </a:rPr>
                        <a:t>Adolescents (13 to 18 year olds)</a:t>
                      </a:r>
                      <a:endParaRPr lang="en-IN" sz="1600">
                        <a:effectLst/>
                        <a:latin typeface="Calibri"/>
                        <a:ea typeface="Calibri"/>
                        <a:cs typeface="Times New Roman"/>
                      </a:endParaRPr>
                    </a:p>
                  </a:txBody>
                  <a:tcPr marL="61615" marR="61615" marT="0" marB="0"/>
                </a:tc>
                <a:tc>
                  <a:txBody>
                    <a:bodyPr/>
                    <a:lstStyle/>
                    <a:p>
                      <a:pPr algn="just">
                        <a:lnSpc>
                          <a:spcPct val="115000"/>
                        </a:lnSpc>
                        <a:spcAft>
                          <a:spcPts val="0"/>
                        </a:spcAft>
                      </a:pPr>
                      <a:r>
                        <a:rPr lang="en-IN" sz="1600" dirty="0">
                          <a:effectLst/>
                        </a:rPr>
                        <a:t>To maximize the outcome of the interview, an open, direct approach is usually the best. </a:t>
                      </a:r>
                    </a:p>
                    <a:p>
                      <a:pPr algn="just">
                        <a:lnSpc>
                          <a:spcPct val="115000"/>
                        </a:lnSpc>
                        <a:spcAft>
                          <a:spcPts val="0"/>
                        </a:spcAft>
                      </a:pPr>
                      <a:r>
                        <a:rPr lang="en-IN" sz="1600" dirty="0">
                          <a:effectLst/>
                        </a:rPr>
                        <a:t>Be serious about their concerns and supportive of their needs. Never criticize of judge their acts. </a:t>
                      </a:r>
                    </a:p>
                    <a:p>
                      <a:pPr algn="just">
                        <a:lnSpc>
                          <a:spcPct val="115000"/>
                        </a:lnSpc>
                        <a:spcAft>
                          <a:spcPts val="0"/>
                        </a:spcAft>
                      </a:pPr>
                      <a:r>
                        <a:rPr lang="en-IN" sz="1600" dirty="0">
                          <a:effectLst/>
                        </a:rPr>
                        <a:t>By being honest with them, they will be more likely to be cooperative with you. </a:t>
                      </a:r>
                    </a:p>
                    <a:p>
                      <a:pPr algn="just">
                        <a:lnSpc>
                          <a:spcPct val="115000"/>
                        </a:lnSpc>
                        <a:spcAft>
                          <a:spcPts val="0"/>
                        </a:spcAft>
                      </a:pPr>
                      <a:r>
                        <a:rPr lang="en-IN" sz="1600" dirty="0">
                          <a:effectLst/>
                        </a:rPr>
                        <a:t> </a:t>
                      </a:r>
                      <a:endParaRPr lang="en-IN" sz="1600" dirty="0">
                        <a:effectLst/>
                        <a:latin typeface="Calibri"/>
                        <a:ea typeface="Calibri"/>
                        <a:cs typeface="Times New Roman"/>
                      </a:endParaRPr>
                    </a:p>
                  </a:txBody>
                  <a:tcPr marL="61615" marR="61615" marT="0" marB="0"/>
                </a:tc>
                <a:tc>
                  <a:txBody>
                    <a:bodyPr/>
                    <a:lstStyle/>
                    <a:p>
                      <a:pPr marL="342900" lvl="0" indent="-342900" algn="just">
                        <a:lnSpc>
                          <a:spcPct val="115000"/>
                        </a:lnSpc>
                        <a:spcAft>
                          <a:spcPts val="0"/>
                        </a:spcAft>
                        <a:buFont typeface="Symbol"/>
                        <a:buChar char=""/>
                      </a:pPr>
                      <a:r>
                        <a:rPr lang="en-IN" sz="1600" dirty="0" err="1">
                          <a:effectLst/>
                        </a:rPr>
                        <a:t>Behavioral</a:t>
                      </a:r>
                      <a:r>
                        <a:rPr lang="en-IN" sz="1600" dirty="0">
                          <a:effectLst/>
                        </a:rPr>
                        <a:t> problems may include defiant, aggressive acts, truancy or school failure, criminal </a:t>
                      </a:r>
                      <a:r>
                        <a:rPr lang="en-IN" sz="1600" dirty="0" err="1">
                          <a:effectLst/>
                        </a:rPr>
                        <a:t>behavior</a:t>
                      </a:r>
                      <a:r>
                        <a:rPr lang="en-IN" sz="1600" dirty="0">
                          <a:effectLst/>
                        </a:rPr>
                        <a:t>, suicidal ideation or attempts, promiscuity, substance abuse, self-mutilation and runaway </a:t>
                      </a:r>
                      <a:r>
                        <a:rPr lang="en-IN" sz="1600" dirty="0" err="1">
                          <a:effectLst/>
                        </a:rPr>
                        <a:t>behavior</a:t>
                      </a:r>
                      <a:r>
                        <a:rPr lang="en-IN" sz="1600" dirty="0">
                          <a:effectLst/>
                        </a:rPr>
                        <a:t>. </a:t>
                      </a:r>
                    </a:p>
                    <a:p>
                      <a:pPr marL="342900" lvl="0" indent="-342900" algn="just">
                        <a:lnSpc>
                          <a:spcPct val="115000"/>
                        </a:lnSpc>
                        <a:spcAft>
                          <a:spcPts val="0"/>
                        </a:spcAft>
                        <a:buFont typeface="Symbol"/>
                        <a:buChar char=""/>
                      </a:pPr>
                      <a:r>
                        <a:rPr lang="en-IN" sz="1600" dirty="0">
                          <a:effectLst/>
                        </a:rPr>
                        <a:t>They may present to the medical clinic with chronic aches and pains, vague complaints, and hysteria.</a:t>
                      </a:r>
                      <a:endParaRPr lang="en-IN" sz="1600" dirty="0">
                        <a:effectLst/>
                        <a:latin typeface="Calibri"/>
                        <a:ea typeface="Calibri"/>
                        <a:cs typeface="Times New Roman"/>
                      </a:endParaRPr>
                    </a:p>
                  </a:txBody>
                  <a:tcPr marL="61615" marR="61615" marT="0" marB="0"/>
                </a:tc>
              </a:tr>
            </a:tbl>
          </a:graphicData>
        </a:graphic>
      </p:graphicFrame>
    </p:spTree>
    <p:extLst>
      <p:ext uri="{BB962C8B-B14F-4D97-AF65-F5344CB8AC3E}">
        <p14:creationId xmlns:p14="http://schemas.microsoft.com/office/powerpoint/2010/main" val="525946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15400" cy="6324600"/>
          </a:xfrm>
        </p:spPr>
        <p:txBody>
          <a:bodyPr>
            <a:normAutofit fontScale="92500" lnSpcReduction="20000"/>
          </a:bodyPr>
          <a:lstStyle/>
          <a:p>
            <a:pPr marL="0" indent="0">
              <a:buNone/>
            </a:pPr>
            <a:r>
              <a:rPr lang="en-US" b="1" dirty="0" smtClean="0"/>
              <a:t>Recommendations for POCSO/Statement from Child</a:t>
            </a:r>
          </a:p>
          <a:p>
            <a:r>
              <a:rPr lang="en-IN" dirty="0">
                <a:solidFill>
                  <a:srgbClr val="FF0000"/>
                </a:solidFill>
              </a:rPr>
              <a:t>At a minimum, a child has to be about 3.5 years of age, to even attempt taking a statement</a:t>
            </a:r>
            <a:r>
              <a:rPr lang="en-IN" dirty="0" smtClean="0">
                <a:solidFill>
                  <a:srgbClr val="FF0000"/>
                </a:solidFill>
              </a:rPr>
              <a:t>.</a:t>
            </a:r>
          </a:p>
          <a:p>
            <a:r>
              <a:rPr lang="en-IN" dirty="0" smtClean="0">
                <a:solidFill>
                  <a:srgbClr val="FF0000"/>
                </a:solidFill>
              </a:rPr>
              <a:t>Even then, some children will have language delays and be unable to report.</a:t>
            </a:r>
          </a:p>
          <a:p>
            <a:r>
              <a:rPr lang="en-IN" dirty="0" smtClean="0">
                <a:solidFill>
                  <a:srgbClr val="FF0000"/>
                </a:solidFill>
              </a:rPr>
              <a:t>Children with intellectual disability will need to be assessed (even those above 3 years) to understand what their abilities and deficits are…and if they can report. </a:t>
            </a:r>
          </a:p>
          <a:p>
            <a:r>
              <a:rPr lang="en-US" dirty="0" smtClean="0">
                <a:solidFill>
                  <a:srgbClr val="FF0000"/>
                </a:solidFill>
              </a:rPr>
              <a:t>Narration is a function not only of speech &amp; language abilities but also of social and cognitive skills of the child…a child development/ mental health professional should be requested to assist… to use play and other creative methods to elicit narratives from young children and/or children with intellectual disability.</a:t>
            </a:r>
            <a:endParaRPr lang="en-US" dirty="0">
              <a:solidFill>
                <a:srgbClr val="FF0000"/>
              </a:solidFill>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64167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b="1" dirty="0" smtClean="0"/>
              <a:t>Understanding the Child’s Inner Voice</a:t>
            </a:r>
            <a:endParaRPr lang="en-US" b="1" dirty="0"/>
          </a:p>
        </p:txBody>
      </p:sp>
      <p:sp>
        <p:nvSpPr>
          <p:cNvPr id="3" name="Content Placeholder 2"/>
          <p:cNvSpPr>
            <a:spLocks noGrp="1"/>
          </p:cNvSpPr>
          <p:nvPr>
            <p:ph idx="1"/>
          </p:nvPr>
        </p:nvSpPr>
        <p:spPr>
          <a:xfrm>
            <a:off x="457200" y="838200"/>
            <a:ext cx="8229600" cy="5791200"/>
          </a:xfrm>
        </p:spPr>
        <p:txBody>
          <a:bodyPr>
            <a:normAutofit fontScale="85000" lnSpcReduction="10000"/>
          </a:bodyPr>
          <a:lstStyle/>
          <a:p>
            <a:r>
              <a:rPr lang="en-US" dirty="0" smtClean="0"/>
              <a:t>Inner voice…refers to the child’s internalization of the experience</a:t>
            </a:r>
          </a:p>
          <a:p>
            <a:r>
              <a:rPr lang="en-US" dirty="0" smtClean="0"/>
              <a:t>How a child perceives the abuse incident and all the events that followed</a:t>
            </a:r>
          </a:p>
          <a:p>
            <a:r>
              <a:rPr lang="en-US" dirty="0" smtClean="0"/>
              <a:t>May consist of various fears and anxieties + interpretation of events (based on child’s age &amp; developmental level)</a:t>
            </a:r>
          </a:p>
          <a:p>
            <a:r>
              <a:rPr lang="en-US" dirty="0" smtClean="0"/>
              <a:t>…which then leads the child to behave in certain ways (to be silent/ withdrawn/refuse to disclose further/agree to disclose further/ retract original statement…)</a:t>
            </a:r>
          </a:p>
          <a:p>
            <a:r>
              <a:rPr lang="en-US" dirty="0" smtClean="0"/>
              <a:t>We need to therefore understand the child’s thoughts &amp; perceptions, then address some of them (reassure child) before proceeding to take the statement.</a:t>
            </a:r>
            <a:endParaRPr lang="en-US" dirty="0"/>
          </a:p>
        </p:txBody>
      </p:sp>
    </p:spTree>
    <p:extLst>
      <p:ext uri="{BB962C8B-B14F-4D97-AF65-F5344CB8AC3E}">
        <p14:creationId xmlns:p14="http://schemas.microsoft.com/office/powerpoint/2010/main" val="4001397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143000"/>
          </a:xfrm>
        </p:spPr>
        <p:txBody>
          <a:bodyPr>
            <a:normAutofit/>
          </a:bodyPr>
          <a:lstStyle/>
          <a:p>
            <a:r>
              <a:rPr lang="en-US" b="1" dirty="0" smtClean="0"/>
              <a:t>What is the child’s inner voice…</a:t>
            </a:r>
            <a:endParaRPr lang="en-US" b="1" dirty="0"/>
          </a:p>
        </p:txBody>
      </p:sp>
      <p:sp>
        <p:nvSpPr>
          <p:cNvPr id="5" name="Rectangle 4"/>
          <p:cNvSpPr/>
          <p:nvPr/>
        </p:nvSpPr>
        <p:spPr>
          <a:xfrm>
            <a:off x="265193" y="1524000"/>
            <a:ext cx="8624634" cy="14485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ts val="500"/>
              </a:spcBef>
              <a:spcAft>
                <a:spcPts val="500"/>
              </a:spcAft>
            </a:pPr>
            <a:endParaRPr lang="en-IN" sz="1600" b="1" dirty="0" smtClean="0">
              <a:solidFill>
                <a:srgbClr val="000000"/>
              </a:solidFill>
              <a:latin typeface="Comic Sans MS" pitchFamily="66" charset="0"/>
              <a:cs typeface="Arial" pitchFamily="34" charset="0"/>
            </a:endParaRPr>
          </a:p>
          <a:p>
            <a:pPr algn="just" fontAlgn="base">
              <a:spcBef>
                <a:spcPts val="500"/>
              </a:spcBef>
              <a:spcAft>
                <a:spcPts val="500"/>
              </a:spcAft>
            </a:pPr>
            <a:r>
              <a:rPr lang="en-IN" sz="1600" b="1" dirty="0" err="1" smtClean="0">
                <a:solidFill>
                  <a:schemeClr val="bg1"/>
                </a:solidFill>
                <a:latin typeface="Comic Sans MS" pitchFamily="66" charset="0"/>
                <a:cs typeface="Arial" pitchFamily="34" charset="0"/>
              </a:rPr>
              <a:t>Saira</a:t>
            </a:r>
            <a:r>
              <a:rPr lang="en-IN" sz="1600" b="1" dirty="0">
                <a:solidFill>
                  <a:schemeClr val="bg1"/>
                </a:solidFill>
                <a:latin typeface="Comic Sans MS" pitchFamily="66" charset="0"/>
                <a:cs typeface="Arial" pitchFamily="34" charset="0"/>
              </a:rPr>
              <a:t>, </a:t>
            </a:r>
            <a:r>
              <a:rPr lang="en-IN" sz="1600" b="1" dirty="0" smtClean="0">
                <a:solidFill>
                  <a:schemeClr val="bg1"/>
                </a:solidFill>
                <a:latin typeface="Comic Sans MS" pitchFamily="66" charset="0"/>
                <a:cs typeface="Arial" pitchFamily="34" charset="0"/>
              </a:rPr>
              <a:t>aged 4…was sexually abused by a teacher in her school. She has been having urinary tract infections and fever. She clings to her mother and does not want to go to school or play with other children; she has nightmares and sleeps poorly.</a:t>
            </a:r>
            <a:endParaRPr lang="en-IN" sz="1600" b="1" dirty="0">
              <a:solidFill>
                <a:schemeClr val="bg1"/>
              </a:solidFill>
              <a:latin typeface="Comic Sans MS" pitchFamily="66" charset="0"/>
              <a:cs typeface="Arial" pitchFamily="34" charset="0"/>
            </a:endParaRPr>
          </a:p>
          <a:p>
            <a:endParaRPr lang="en-IN" dirty="0">
              <a:solidFill>
                <a:schemeClr val="tx1"/>
              </a:solidFill>
            </a:endParaRPr>
          </a:p>
        </p:txBody>
      </p:sp>
      <p:sp>
        <p:nvSpPr>
          <p:cNvPr id="6" name="Rectangle 5"/>
          <p:cNvSpPr/>
          <p:nvPr/>
        </p:nvSpPr>
        <p:spPr>
          <a:xfrm>
            <a:off x="292902" y="3352800"/>
            <a:ext cx="8624634" cy="12961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ts val="500"/>
              </a:spcBef>
              <a:spcAft>
                <a:spcPts val="500"/>
              </a:spcAft>
            </a:pPr>
            <a:endParaRPr lang="en-IN" sz="1600" b="1" dirty="0" smtClean="0">
              <a:solidFill>
                <a:srgbClr val="000000"/>
              </a:solidFill>
              <a:latin typeface="Comic Sans MS" pitchFamily="66" charset="0"/>
              <a:cs typeface="Arial" pitchFamily="34" charset="0"/>
            </a:endParaRPr>
          </a:p>
          <a:p>
            <a:pPr algn="just" fontAlgn="base">
              <a:spcBef>
                <a:spcPts val="500"/>
              </a:spcBef>
              <a:spcAft>
                <a:spcPts val="500"/>
              </a:spcAft>
            </a:pPr>
            <a:r>
              <a:rPr lang="en-IN" sz="1600" b="1" dirty="0" smtClean="0">
                <a:solidFill>
                  <a:schemeClr val="bg1"/>
                </a:solidFill>
                <a:latin typeface="Comic Sans MS" pitchFamily="66" charset="0"/>
                <a:cs typeface="Arial" pitchFamily="34" charset="0"/>
              </a:rPr>
              <a:t>Nikhil, aged 10 years is an orphan child residing in a child care institution. He came to a hospital for treatment for behaviour problems, during the course of which he reported sexual abuse by one of the institution staff (other staff deny that this happened in their institution, saying child is lying).</a:t>
            </a:r>
            <a:endParaRPr lang="en-IN" sz="1600" b="1" dirty="0">
              <a:solidFill>
                <a:schemeClr val="bg1"/>
              </a:solidFill>
              <a:latin typeface="Comic Sans MS" pitchFamily="66" charset="0"/>
              <a:cs typeface="Arial" pitchFamily="34" charset="0"/>
            </a:endParaRPr>
          </a:p>
          <a:p>
            <a:endParaRPr lang="en-IN" dirty="0">
              <a:solidFill>
                <a:schemeClr val="tx1"/>
              </a:solidFill>
            </a:endParaRPr>
          </a:p>
        </p:txBody>
      </p:sp>
    </p:spTree>
    <p:extLst>
      <p:ext uri="{BB962C8B-B14F-4D97-AF65-F5344CB8AC3E}">
        <p14:creationId xmlns:p14="http://schemas.microsoft.com/office/powerpoint/2010/main" val="791762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The Child’s Inner Voice</a:t>
            </a:r>
            <a:endParaRPr lang="en-US" sz="3600" b="1" dirty="0"/>
          </a:p>
        </p:txBody>
      </p:sp>
      <p:sp>
        <p:nvSpPr>
          <p:cNvPr id="3" name="Content Placeholder 2"/>
          <p:cNvSpPr>
            <a:spLocks noGrp="1"/>
          </p:cNvSpPr>
          <p:nvPr>
            <p:ph idx="1"/>
          </p:nvPr>
        </p:nvSpPr>
        <p:spPr>
          <a:xfrm>
            <a:off x="457200" y="1371600"/>
            <a:ext cx="8229600" cy="4754563"/>
          </a:xfrm>
        </p:spPr>
        <p:txBody>
          <a:bodyPr/>
          <a:lstStyle/>
          <a:p>
            <a:pPr marL="0" indent="0">
              <a:buNone/>
            </a:pPr>
            <a:r>
              <a:rPr lang="en-US" dirty="0" smtClean="0"/>
              <a:t>Be the child…</a:t>
            </a:r>
          </a:p>
          <a:p>
            <a:r>
              <a:rPr lang="en-US" dirty="0" smtClean="0"/>
              <a:t>What is the child thinking?</a:t>
            </a:r>
          </a:p>
          <a:p>
            <a:r>
              <a:rPr lang="en-US" dirty="0" smtClean="0"/>
              <a:t>What are his/her fears and anxieties? (Regarding the abuse incidents? Regarding the court/ statement to be given?) </a:t>
            </a:r>
          </a:p>
          <a:p>
            <a:pPr marL="0" indent="0">
              <a:buNone/>
            </a:pPr>
            <a:endParaRPr lang="en-US" dirty="0" smtClean="0"/>
          </a:p>
          <a:p>
            <a:pPr marL="0" indent="0">
              <a:buNone/>
            </a:pPr>
            <a:r>
              <a:rPr lang="en-US" dirty="0" smtClean="0"/>
              <a:t>Let us list these thoughts and confusions…</a:t>
            </a:r>
          </a:p>
          <a:p>
            <a:endParaRPr lang="en-US" dirty="0"/>
          </a:p>
        </p:txBody>
      </p:sp>
    </p:spTree>
    <p:extLst>
      <p:ext uri="{BB962C8B-B14F-4D97-AF65-F5344CB8AC3E}">
        <p14:creationId xmlns:p14="http://schemas.microsoft.com/office/powerpoint/2010/main" val="904109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72320"/>
            <a:ext cx="8229600" cy="2453843"/>
          </a:xfrm>
        </p:spPr>
        <p:txBody>
          <a:bodyPr>
            <a:normAutofit fontScale="92500" lnSpcReduction="10000"/>
          </a:bodyPr>
          <a:lstStyle/>
          <a:p>
            <a:pPr marL="0" indent="0" algn="ctr">
              <a:buNone/>
            </a:pPr>
            <a:r>
              <a:rPr lang="en-US" sz="6000" b="1" dirty="0"/>
              <a:t>III. Communication with Children: How to Elicit the Statement about Abuse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855"/>
            <a:ext cx="92202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208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Forensic Interviewing</a:t>
            </a:r>
          </a:p>
        </p:txBody>
      </p:sp>
      <p:sp>
        <p:nvSpPr>
          <p:cNvPr id="3" name="Content Placeholder 2"/>
          <p:cNvSpPr>
            <a:spLocks noGrp="1"/>
          </p:cNvSpPr>
          <p:nvPr>
            <p:ph idx="1"/>
          </p:nvPr>
        </p:nvSpPr>
        <p:spPr/>
        <p:txBody>
          <a:bodyPr/>
          <a:lstStyle/>
          <a:p>
            <a:r>
              <a:rPr lang="en-IN" dirty="0"/>
              <a:t>A forensic interview is a non-leading, victim sensitive, neutral, and developmentally appropriate investigative interview that helps law enforcement determine whether a crime occurred and what happened.</a:t>
            </a:r>
          </a:p>
          <a:p>
            <a:endParaRPr lang="en-IN" dirty="0"/>
          </a:p>
        </p:txBody>
      </p:sp>
    </p:spTree>
    <p:extLst>
      <p:ext uri="{BB962C8B-B14F-4D97-AF65-F5344CB8AC3E}">
        <p14:creationId xmlns:p14="http://schemas.microsoft.com/office/powerpoint/2010/main" val="41962794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IN" sz="3600" b="1" dirty="0" smtClean="0"/>
              <a:t>Preliminary Steps: What Mental Health Professionals should Assist the Court with…</a:t>
            </a:r>
            <a:endParaRPr lang="en-IN" sz="3600" b="1" dirty="0"/>
          </a:p>
        </p:txBody>
      </p:sp>
      <p:sp>
        <p:nvSpPr>
          <p:cNvPr id="3" name="Content Placeholder 2"/>
          <p:cNvSpPr>
            <a:spLocks noGrp="1"/>
          </p:cNvSpPr>
          <p:nvPr>
            <p:ph idx="1"/>
          </p:nvPr>
        </p:nvSpPr>
        <p:spPr>
          <a:xfrm>
            <a:off x="228600" y="1371600"/>
            <a:ext cx="8763000" cy="5334000"/>
          </a:xfrm>
        </p:spPr>
        <p:txBody>
          <a:bodyPr>
            <a:normAutofit fontScale="77500" lnSpcReduction="20000"/>
          </a:bodyPr>
          <a:lstStyle/>
          <a:p>
            <a:pPr marL="0" indent="0">
              <a:buNone/>
            </a:pPr>
            <a:r>
              <a:rPr lang="en-IN" b="1" dirty="0">
                <a:solidFill>
                  <a:srgbClr val="FF0000"/>
                </a:solidFill>
              </a:rPr>
              <a:t>Before Forensic Interviewing with Child for </a:t>
            </a:r>
            <a:r>
              <a:rPr lang="en-IN" b="1" dirty="0" smtClean="0">
                <a:solidFill>
                  <a:srgbClr val="FF0000"/>
                </a:solidFill>
              </a:rPr>
              <a:t>CSA…</a:t>
            </a:r>
          </a:p>
          <a:p>
            <a:pPr marL="0" indent="0">
              <a:buNone/>
            </a:pPr>
            <a:r>
              <a:rPr lang="en-IN" b="1" dirty="0" smtClean="0"/>
              <a:t>1. Psychosocial &amp; Mental Health Assessment</a:t>
            </a:r>
          </a:p>
          <a:p>
            <a:r>
              <a:rPr lang="en-IN" dirty="0"/>
              <a:t>1.1. Demographic Details: </a:t>
            </a:r>
          </a:p>
          <a:p>
            <a:r>
              <a:rPr lang="en-IN" dirty="0" smtClean="0"/>
              <a:t>Referral</a:t>
            </a:r>
          </a:p>
          <a:p>
            <a:r>
              <a:rPr lang="en-IN" dirty="0"/>
              <a:t>Initial Account of Abuse Incident(s)</a:t>
            </a:r>
          </a:p>
          <a:p>
            <a:r>
              <a:rPr lang="en-IN" dirty="0"/>
              <a:t>Medical Examination and </a:t>
            </a:r>
            <a:r>
              <a:rPr lang="en-IN" dirty="0" smtClean="0"/>
              <a:t>Tests/ Reports</a:t>
            </a:r>
          </a:p>
          <a:p>
            <a:r>
              <a:rPr lang="en-IN" dirty="0"/>
              <a:t>Mandatory Reporting </a:t>
            </a:r>
            <a:r>
              <a:rPr lang="en-IN" dirty="0" smtClean="0"/>
              <a:t>Query</a:t>
            </a:r>
          </a:p>
          <a:p>
            <a:r>
              <a:rPr lang="en-IN" dirty="0"/>
              <a:t>CSA-Associated Psychiatric </a:t>
            </a:r>
            <a:r>
              <a:rPr lang="en-IN" dirty="0" smtClean="0"/>
              <a:t>Morbidity</a:t>
            </a:r>
          </a:p>
          <a:p>
            <a:pPr lvl="1"/>
            <a:r>
              <a:rPr lang="en-IN" dirty="0"/>
              <a:t>Child Depression Rating Scale (CDRS)</a:t>
            </a:r>
          </a:p>
          <a:p>
            <a:pPr lvl="1"/>
            <a:r>
              <a:rPr lang="en-IN" dirty="0"/>
              <a:t>Screen for Child Anxiety Related Disorders (SCARED)</a:t>
            </a:r>
          </a:p>
          <a:p>
            <a:pPr lvl="1"/>
            <a:r>
              <a:rPr lang="en-IN" dirty="0"/>
              <a:t>Children’s Impact of Traumatic Events Scale (CITES)</a:t>
            </a:r>
          </a:p>
          <a:p>
            <a:r>
              <a:rPr lang="en-IN" dirty="0"/>
              <a:t>Academic and School History</a:t>
            </a:r>
          </a:p>
          <a:p>
            <a:r>
              <a:rPr lang="en-IN" dirty="0"/>
              <a:t>Family History</a:t>
            </a:r>
          </a:p>
          <a:p>
            <a:r>
              <a:rPr lang="en-IN" dirty="0"/>
              <a:t>Mental Status Examination</a:t>
            </a:r>
          </a:p>
          <a:p>
            <a:pPr marL="0" indent="0">
              <a:buNone/>
            </a:pPr>
            <a:endParaRPr lang="en-IN" dirty="0"/>
          </a:p>
        </p:txBody>
      </p:sp>
    </p:spTree>
    <p:extLst>
      <p:ext uri="{BB962C8B-B14F-4D97-AF65-F5344CB8AC3E}">
        <p14:creationId xmlns:p14="http://schemas.microsoft.com/office/powerpoint/2010/main" val="10696233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pPr marL="0" indent="0">
              <a:buNone/>
            </a:pPr>
            <a:r>
              <a:rPr lang="en-IN" b="1" dirty="0" smtClean="0"/>
              <a:t>2. Developmental Assessment</a:t>
            </a:r>
          </a:p>
          <a:p>
            <a:pPr algn="just"/>
            <a:r>
              <a:rPr lang="en-IN" dirty="0" smtClean="0"/>
              <a:t>(Age-appropriate?) abilities &amp; skills in locomotor/physical, speech &amp; language, social, emotional and cognitive developmental domains</a:t>
            </a:r>
          </a:p>
          <a:p>
            <a:pPr algn="just"/>
            <a:r>
              <a:rPr lang="en-IN" dirty="0" smtClean="0"/>
              <a:t>Implications:</a:t>
            </a:r>
          </a:p>
          <a:p>
            <a:pPr lvl="1" algn="just"/>
            <a:r>
              <a:rPr lang="en-IN" dirty="0"/>
              <a:t>F</a:t>
            </a:r>
            <a:r>
              <a:rPr lang="en-IN" dirty="0" smtClean="0"/>
              <a:t>orensic interviewing (need for special assistance/ aids)</a:t>
            </a:r>
          </a:p>
          <a:p>
            <a:pPr lvl="1" algn="just"/>
            <a:r>
              <a:rPr lang="en-IN" dirty="0"/>
              <a:t>I</a:t>
            </a:r>
            <a:r>
              <a:rPr lang="en-IN" dirty="0" smtClean="0"/>
              <a:t>ntervention</a:t>
            </a:r>
          </a:p>
          <a:p>
            <a:pPr marL="0" indent="0">
              <a:buNone/>
            </a:pPr>
            <a:endParaRPr lang="en-IN" b="1" dirty="0" smtClean="0"/>
          </a:p>
          <a:p>
            <a:pPr marL="0" indent="0">
              <a:buNone/>
            </a:pPr>
            <a:r>
              <a:rPr lang="en-IN" dirty="0"/>
              <a:t>	</a:t>
            </a:r>
          </a:p>
        </p:txBody>
      </p:sp>
    </p:spTree>
    <p:extLst>
      <p:ext uri="{BB962C8B-B14F-4D97-AF65-F5344CB8AC3E}">
        <p14:creationId xmlns:p14="http://schemas.microsoft.com/office/powerpoint/2010/main" val="1405314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28670"/>
          </a:xfrm>
        </p:spPr>
        <p:txBody>
          <a:bodyPr>
            <a:normAutofit/>
          </a:bodyPr>
          <a:lstStyle/>
          <a:p>
            <a:r>
              <a:rPr lang="en-IN" b="1" dirty="0"/>
              <a:t>Re-Connecting with Your Childhood </a:t>
            </a:r>
          </a:p>
        </p:txBody>
      </p:sp>
      <p:sp>
        <p:nvSpPr>
          <p:cNvPr id="3" name="Content Placeholder 2"/>
          <p:cNvSpPr>
            <a:spLocks noGrp="1"/>
          </p:cNvSpPr>
          <p:nvPr>
            <p:ph sz="quarter" idx="1"/>
          </p:nvPr>
        </p:nvSpPr>
        <p:spPr>
          <a:xfrm>
            <a:off x="0" y="1285860"/>
            <a:ext cx="8686800" cy="5234006"/>
          </a:xfrm>
        </p:spPr>
        <p:txBody>
          <a:bodyPr>
            <a:normAutofit lnSpcReduction="10000"/>
          </a:bodyPr>
          <a:lstStyle/>
          <a:p>
            <a:pPr lvl="0">
              <a:buNone/>
            </a:pPr>
            <a:r>
              <a:rPr lang="en-US" b="1" u="sng" dirty="0" smtClean="0"/>
              <a:t>Activity:</a:t>
            </a:r>
          </a:p>
          <a:p>
            <a:pPr lvl="0"/>
            <a:r>
              <a:rPr lang="en-US" dirty="0" smtClean="0"/>
              <a:t>Close your eyes and remember your childhood days. Re-visit people, places, events that occurred then. </a:t>
            </a:r>
            <a:endParaRPr lang="en-IN" dirty="0" smtClean="0"/>
          </a:p>
          <a:p>
            <a:pPr lvl="0"/>
            <a:r>
              <a:rPr lang="en-US" dirty="0" smtClean="0"/>
              <a:t>Visualize or re-visit memories of:</a:t>
            </a:r>
          </a:p>
          <a:p>
            <a:pPr marL="457200" lvl="1" indent="0">
              <a:buNone/>
            </a:pPr>
            <a:r>
              <a:rPr lang="en-US" dirty="0" smtClean="0"/>
              <a:t>i) childhood experiences</a:t>
            </a:r>
          </a:p>
          <a:p>
            <a:pPr marL="457200" lvl="1" indent="0">
              <a:buNone/>
            </a:pPr>
            <a:r>
              <a:rPr lang="en-US" dirty="0" smtClean="0"/>
              <a:t>ii) difficult  or traumatic childhood experiences</a:t>
            </a:r>
          </a:p>
          <a:p>
            <a:pPr marL="457200" lvl="1" indent="0">
              <a:buNone/>
            </a:pPr>
            <a:r>
              <a:rPr lang="en-US" dirty="0" smtClean="0"/>
              <a:t>iii) childhood </a:t>
            </a:r>
            <a:r>
              <a:rPr lang="en-IN" dirty="0" smtClean="0"/>
              <a:t>experiences of injustice (when someone was unfair to you…)</a:t>
            </a:r>
          </a:p>
          <a:p>
            <a:pPr lvl="0"/>
            <a:r>
              <a:rPr lang="en-US" dirty="0" smtClean="0"/>
              <a:t>Share your childhood memories …</a:t>
            </a:r>
            <a:endParaRPr lang="en-IN" dirty="0" smtClean="0"/>
          </a:p>
          <a:p>
            <a:endParaRPr lang="en-IN" dirty="0"/>
          </a:p>
        </p:txBody>
      </p:sp>
      <p:sp>
        <p:nvSpPr>
          <p:cNvPr id="5" name="Slide Number Placeholder 4"/>
          <p:cNvSpPr>
            <a:spLocks noGrp="1"/>
          </p:cNvSpPr>
          <p:nvPr>
            <p:ph type="sldNum" sz="quarter" idx="12"/>
          </p:nvPr>
        </p:nvSpPr>
        <p:spPr/>
        <p:txBody>
          <a:bodyPr/>
          <a:lstStyle/>
          <a:p>
            <a:fld id="{80C3CBA1-1F25-4F01-8642-100333C17661}" type="slidenum">
              <a:rPr lang="en-IN" smtClean="0"/>
              <a:pPr/>
              <a:t>4</a:t>
            </a:fld>
            <a:endParaRPr lang="en-IN"/>
          </a:p>
        </p:txBody>
      </p:sp>
    </p:spTree>
    <p:extLst>
      <p:ext uri="{BB962C8B-B14F-4D97-AF65-F5344CB8AC3E}">
        <p14:creationId xmlns:p14="http://schemas.microsoft.com/office/powerpoint/2010/main" val="10052661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t>Interviewing Children for CSA</a:t>
            </a:r>
            <a:endParaRPr lang="en-US" b="1" dirty="0"/>
          </a:p>
        </p:txBody>
      </p:sp>
      <p:sp>
        <p:nvSpPr>
          <p:cNvPr id="3" name="Content Placeholder 2"/>
          <p:cNvSpPr>
            <a:spLocks noGrp="1"/>
          </p:cNvSpPr>
          <p:nvPr>
            <p:ph idx="1"/>
          </p:nvPr>
        </p:nvSpPr>
        <p:spPr>
          <a:xfrm>
            <a:off x="0" y="1295400"/>
            <a:ext cx="9144000" cy="5562600"/>
          </a:xfrm>
        </p:spPr>
        <p:txBody>
          <a:bodyPr>
            <a:normAutofit fontScale="77500" lnSpcReduction="20000"/>
          </a:bodyPr>
          <a:lstStyle/>
          <a:p>
            <a:pPr marL="0" indent="0">
              <a:buNone/>
            </a:pPr>
            <a:r>
              <a:rPr lang="en-US" b="1" dirty="0"/>
              <a:t>1</a:t>
            </a:r>
            <a:r>
              <a:rPr lang="en-US" b="1" dirty="0" smtClean="0"/>
              <a:t>. Rapport Building with a Young Child</a:t>
            </a:r>
          </a:p>
          <a:p>
            <a:pPr lvl="0"/>
            <a:r>
              <a:rPr lang="en-IN" dirty="0"/>
              <a:t>Greet the child and tell him/her your name and then, ask the child his/her name.</a:t>
            </a:r>
          </a:p>
          <a:p>
            <a:pPr lvl="0"/>
            <a:r>
              <a:rPr lang="en-IN" dirty="0"/>
              <a:t>Sit at the same physical level as child (if child is on the floor, sit on the floor…if child is  sitting on a chair, sit on the chair next to her).</a:t>
            </a:r>
          </a:p>
          <a:p>
            <a:pPr lvl="0"/>
            <a:r>
              <a:rPr lang="en-IN" dirty="0"/>
              <a:t>Use toys and play activities (dolls, puzzles, picture books, colouring books…) to engage young children   &amp; give it to the child as soon as (s)he comes to the court (while waiting for you).</a:t>
            </a:r>
          </a:p>
          <a:p>
            <a:pPr lvl="0"/>
            <a:r>
              <a:rPr lang="en-IN" dirty="0"/>
              <a:t>Enter into play with child and spend 5 to 10 minutes engaging child in play activity… </a:t>
            </a:r>
            <a:r>
              <a:rPr lang="en-IN" i="1" dirty="0"/>
              <a:t>‘what are you doing? What is the doll doing? May I see what you are colouring?’ </a:t>
            </a:r>
            <a:endParaRPr lang="en-IN" dirty="0"/>
          </a:p>
          <a:p>
            <a:pPr lvl="0"/>
            <a:r>
              <a:rPr lang="en-IN" dirty="0"/>
              <a:t>Engage in neutral conversation with child for a few minutes (this also helps to assess the child’s developmental abilities and skills as well as mental state)--</a:t>
            </a:r>
            <a:r>
              <a:rPr lang="en-IN" i="1" dirty="0"/>
              <a:t>What did you eat for breakfast today? How did you come here today? Who are these people who have come with you?...’ </a:t>
            </a:r>
            <a:endParaRPr lang="en-IN" dirty="0"/>
          </a:p>
          <a:p>
            <a:pPr marL="0" indent="0">
              <a:buNone/>
            </a:pPr>
            <a:endParaRPr lang="en-US" dirty="0" smtClean="0"/>
          </a:p>
          <a:p>
            <a:endParaRPr lang="en-US" dirty="0" smtClean="0"/>
          </a:p>
          <a:p>
            <a:pPr marL="514350" indent="-514350">
              <a:buAutoNum type="arabicPeriod"/>
            </a:pPr>
            <a:endParaRPr lang="en-US" dirty="0" smtClean="0"/>
          </a:p>
          <a:p>
            <a:pPr marL="0" indent="0">
              <a:buNone/>
            </a:pPr>
            <a:endParaRPr lang="en-US" i="1" dirty="0" smtClean="0"/>
          </a:p>
        </p:txBody>
      </p:sp>
    </p:spTree>
    <p:extLst>
      <p:ext uri="{BB962C8B-B14F-4D97-AF65-F5344CB8AC3E}">
        <p14:creationId xmlns:p14="http://schemas.microsoft.com/office/powerpoint/2010/main" val="2714892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324600"/>
          </a:xfrm>
        </p:spPr>
        <p:txBody>
          <a:bodyPr>
            <a:normAutofit fontScale="70000" lnSpcReduction="20000"/>
          </a:bodyPr>
          <a:lstStyle/>
          <a:p>
            <a:pPr lvl="0"/>
            <a:r>
              <a:rPr lang="en-IN" dirty="0"/>
              <a:t>For older children and adolescents, you may say</a:t>
            </a:r>
            <a:r>
              <a:rPr lang="en-IN" i="1" dirty="0"/>
              <a:t> ‘I really want to know you better. Tell me about the things you like to do.’</a:t>
            </a:r>
            <a:endParaRPr lang="en-IN" dirty="0"/>
          </a:p>
          <a:p>
            <a:pPr lvl="0"/>
            <a:r>
              <a:rPr lang="en-IN" dirty="0"/>
              <a:t>Introduce the space and the purpose of the child being there, including your role:</a:t>
            </a:r>
          </a:p>
          <a:p>
            <a:pPr lvl="0"/>
            <a:r>
              <a:rPr lang="en-IN" i="1" dirty="0"/>
              <a:t>“My name is…my job here is to make sure that children are safe and no one hurts them. If we hear that someone is hurting or troubling children, then we do things to stop that from happening”. </a:t>
            </a:r>
            <a:endParaRPr lang="en-IN" dirty="0"/>
          </a:p>
          <a:p>
            <a:pPr lvl="0"/>
            <a:r>
              <a:rPr lang="en-IN" i="1" dirty="0"/>
              <a:t>‘You may be wondering about this busy place and many rooms…many people come here, just like you to talk about people who have hurt or troubled them…that’s why we need a big space like this and many people to help.’</a:t>
            </a:r>
            <a:endParaRPr lang="en-IN" dirty="0"/>
          </a:p>
          <a:p>
            <a:pPr lvl="0"/>
            <a:r>
              <a:rPr lang="en-IN" i="1" dirty="0"/>
              <a:t>‘Although this place may seem a little scary and confusing, you are safe here…and after we have spent a little time talking, you can go back home with your parents or caregiver’.</a:t>
            </a:r>
            <a:endParaRPr lang="en-IN" dirty="0"/>
          </a:p>
          <a:p>
            <a:pPr lvl="0"/>
            <a:r>
              <a:rPr lang="en-IN" dirty="0"/>
              <a:t>Explain the need for video camera/ microphone (in case you are using such equipment)—‘</a:t>
            </a:r>
            <a:r>
              <a:rPr lang="en-IN" i="1" dirty="0"/>
              <a:t>As you can see, we have a video-camera and microphones here. They will record our conversation so I can remember everything you tell me. Sometimes I forget things and the recorder allows me to listen to you without having to write everything down.’ </a:t>
            </a:r>
            <a:r>
              <a:rPr lang="en-IN" dirty="0"/>
              <a:t>(In case you are taking notes, you may provide a similar explanation to the child).</a:t>
            </a:r>
          </a:p>
          <a:p>
            <a:endParaRPr lang="en-IN" dirty="0"/>
          </a:p>
        </p:txBody>
      </p:sp>
    </p:spTree>
    <p:extLst>
      <p:ext uri="{BB962C8B-B14F-4D97-AF65-F5344CB8AC3E}">
        <p14:creationId xmlns:p14="http://schemas.microsoft.com/office/powerpoint/2010/main" val="2783673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324600"/>
          </a:xfrm>
        </p:spPr>
        <p:txBody>
          <a:bodyPr>
            <a:normAutofit fontScale="70000" lnSpcReduction="20000"/>
          </a:bodyPr>
          <a:lstStyle/>
          <a:p>
            <a:pPr marL="0" indent="0">
              <a:buNone/>
            </a:pPr>
            <a:r>
              <a:rPr lang="en-IN" b="1" dirty="0" smtClean="0"/>
              <a:t>2. Ensuring </a:t>
            </a:r>
            <a:r>
              <a:rPr lang="en-IN" b="1" dirty="0"/>
              <a:t>Accurate </a:t>
            </a:r>
            <a:r>
              <a:rPr lang="en-IN" b="1" dirty="0" smtClean="0"/>
              <a:t>Reporting</a:t>
            </a:r>
          </a:p>
          <a:p>
            <a:pPr marL="0" indent="0">
              <a:buNone/>
            </a:pPr>
            <a:r>
              <a:rPr lang="en-IN" dirty="0" smtClean="0"/>
              <a:t>Establishing children’s ability to differentiate between truth &amp; lies:</a:t>
            </a:r>
          </a:p>
          <a:p>
            <a:pPr lvl="0"/>
            <a:r>
              <a:rPr lang="en-IN" i="1" dirty="0"/>
              <a:t>Part of my job is to talk to children[teenagers]about things that have happened to them. I meet with lots of children [teenagers] so that they can tell me the truth about things that have happened to them. So, before we begin, I want to make sure that you understand how important it is to tell the truth.</a:t>
            </a:r>
            <a:endParaRPr lang="en-IN" dirty="0"/>
          </a:p>
          <a:p>
            <a:pPr lvl="0"/>
            <a:r>
              <a:rPr lang="en-IN" i="1" dirty="0"/>
              <a:t> </a:t>
            </a:r>
            <a:r>
              <a:rPr lang="en-IN" dirty="0"/>
              <a:t>For younger children, explain:</a:t>
            </a:r>
            <a:r>
              <a:rPr lang="en-IN" i="1" dirty="0"/>
              <a:t> ‘What is true and what is not true’]. ‘If I say that my shoes are red (or green) is that true or not true?’ [Wait for an answer, then say:] ‘That would not be true, because my shoes are really [black/ blue/etc.].And if I say that I am sitting down now, would that be true or not true [right or not right]?’ [Wait for an answer.] It would be [true/right], because you can see I am really sitting down.’ ‘I see that you understand what telling the truth means. It is very important that you only tell me the truth today. You should only tell me about things that really happened to you.’ [Pause.] </a:t>
            </a:r>
            <a:endParaRPr lang="en-IN" dirty="0"/>
          </a:p>
          <a:p>
            <a:pPr lvl="0"/>
            <a:r>
              <a:rPr lang="en-IN" i="1" dirty="0"/>
              <a:t>‘If I ask a question that you don’t understand, just say, “I don’t understand.” Okay?’ [Pause] ‘If I don’t understand what you say, I’ll ask you to explain. ‘What would you say if I made a mistake and called you a 2-year-old girl [when interviewing a 5-year-old boy, etc.]?’ [Wait for an answer.] ‘That’s right. Now you know you should tell me if I make a mistake or say something that is not right.</a:t>
            </a:r>
            <a:endParaRPr lang="en-IN" dirty="0"/>
          </a:p>
          <a:p>
            <a:pPr marL="0" indent="0">
              <a:buNone/>
            </a:pPr>
            <a:endParaRPr lang="en-IN" dirty="0"/>
          </a:p>
        </p:txBody>
      </p:sp>
    </p:spTree>
    <p:extLst>
      <p:ext uri="{BB962C8B-B14F-4D97-AF65-F5344CB8AC3E}">
        <p14:creationId xmlns:p14="http://schemas.microsoft.com/office/powerpoint/2010/main" val="25709356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6477000"/>
          </a:xfrm>
        </p:spPr>
        <p:txBody>
          <a:bodyPr>
            <a:normAutofit fontScale="85000" lnSpcReduction="20000"/>
          </a:bodyPr>
          <a:lstStyle/>
          <a:p>
            <a:pPr marL="0" indent="0">
              <a:buNone/>
            </a:pPr>
            <a:r>
              <a:rPr lang="en-IN" b="1" dirty="0" smtClean="0"/>
              <a:t>3. Training </a:t>
            </a:r>
            <a:r>
              <a:rPr lang="en-IN" b="1" dirty="0"/>
              <a:t>in Episodic </a:t>
            </a:r>
            <a:r>
              <a:rPr lang="en-IN" b="1" dirty="0" smtClean="0"/>
              <a:t>Memory</a:t>
            </a:r>
          </a:p>
          <a:p>
            <a:pPr marL="0" indent="0">
              <a:buNone/>
            </a:pPr>
            <a:r>
              <a:rPr lang="en-IN" dirty="0" smtClean="0"/>
              <a:t>To practice providing detailed, descriptive narratives later in the interview…</a:t>
            </a:r>
          </a:p>
          <a:p>
            <a:pPr lvl="0"/>
            <a:r>
              <a:rPr lang="en-IN" b="1" i="1" dirty="0"/>
              <a:t>‘</a:t>
            </a:r>
            <a:r>
              <a:rPr lang="en-IN" i="1" dirty="0"/>
              <a:t>It is very important that you tell me everything you remember about things that have happened to you. You can tell me both good things and bad things.</a:t>
            </a:r>
            <a:r>
              <a:rPr lang="en-IN" dirty="0"/>
              <a:t>’</a:t>
            </a:r>
          </a:p>
          <a:p>
            <a:pPr lvl="0"/>
            <a:r>
              <a:rPr lang="en-IN" dirty="0"/>
              <a:t>Identify a recent event the child experienced- first day of school, birthday party, holiday) and build up upon that using qualifiers like</a:t>
            </a:r>
            <a:r>
              <a:rPr lang="en-IN" i="1" dirty="0"/>
              <a:t> ‘tell me, what happened next, ‘Think hard about [activity or event] and tell me what happened on that day from the time you got up that morning until [some portion of the event mentioned by the child in response to the previous question]. ‘Tell me more about [activity mentioned by the child].’ </a:t>
            </a:r>
            <a:r>
              <a:rPr lang="en-IN" dirty="0"/>
              <a:t>[Wait for an answer.]</a:t>
            </a:r>
            <a:r>
              <a:rPr lang="en-IN" i="1" dirty="0"/>
              <a:t> </a:t>
            </a:r>
            <a:r>
              <a:rPr lang="en-IN" dirty="0"/>
              <a:t>Use this prompt as often as needed throughout this section</a:t>
            </a:r>
            <a:r>
              <a:rPr lang="en-IN" i="1" dirty="0"/>
              <a:t>.] </a:t>
            </a:r>
            <a:endParaRPr lang="en-IN" dirty="0"/>
          </a:p>
          <a:p>
            <a:pPr lvl="0"/>
            <a:r>
              <a:rPr lang="en-IN" i="1" dirty="0"/>
              <a:t>‘Earlier you mentioned [activity mentioned by the child]. Tell me everything about that.’</a:t>
            </a:r>
            <a:endParaRPr lang="en-IN" dirty="0"/>
          </a:p>
          <a:p>
            <a:pPr marL="0" indent="0">
              <a:buNone/>
            </a:pPr>
            <a:endParaRPr lang="en-IN" dirty="0"/>
          </a:p>
        </p:txBody>
      </p:sp>
    </p:spTree>
    <p:extLst>
      <p:ext uri="{BB962C8B-B14F-4D97-AF65-F5344CB8AC3E}">
        <p14:creationId xmlns:p14="http://schemas.microsoft.com/office/powerpoint/2010/main" val="4739227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buNone/>
            </a:pPr>
            <a:r>
              <a:rPr lang="en-US" sz="4600" b="1" dirty="0"/>
              <a:t>4</a:t>
            </a:r>
            <a:r>
              <a:rPr lang="en-US" sz="4600" b="1" dirty="0" smtClean="0"/>
              <a:t>. Taking the Statement</a:t>
            </a:r>
          </a:p>
          <a:p>
            <a:pPr marL="0" indent="0">
              <a:buNone/>
            </a:pPr>
            <a:endParaRPr lang="en-US" b="1" dirty="0" smtClean="0"/>
          </a:p>
          <a:p>
            <a:pPr marL="0" indent="0">
              <a:buNone/>
            </a:pPr>
            <a:r>
              <a:rPr lang="en-US" b="1" dirty="0" smtClean="0"/>
              <a:t>(a) How to enquire about the abuse</a:t>
            </a:r>
          </a:p>
          <a:p>
            <a:r>
              <a:rPr lang="en-US" sz="3400" dirty="0" smtClean="0"/>
              <a:t>Enable the child to provide you with the narrative by asking open questions such as: </a:t>
            </a:r>
          </a:p>
          <a:p>
            <a:pPr marL="0" lvl="0" indent="0">
              <a:buNone/>
            </a:pPr>
            <a:r>
              <a:rPr lang="en-US" i="1" dirty="0" smtClean="0"/>
              <a:t>-“Now </a:t>
            </a:r>
            <a:r>
              <a:rPr lang="en-US" i="1" dirty="0"/>
              <a:t>that I know </a:t>
            </a:r>
            <a:r>
              <a:rPr lang="en-US" i="1" dirty="0" smtClean="0"/>
              <a:t>a little about you, </a:t>
            </a:r>
            <a:r>
              <a:rPr lang="en-US" i="1" dirty="0"/>
              <a:t>I want to talk about why [you are here] today.’ </a:t>
            </a:r>
            <a:endParaRPr lang="en-US" i="1" dirty="0" smtClean="0"/>
          </a:p>
          <a:p>
            <a:pPr marL="0" lvl="0" indent="0">
              <a:buNone/>
            </a:pPr>
            <a:r>
              <a:rPr lang="en-US" i="1" dirty="0" smtClean="0"/>
              <a:t>-“</a:t>
            </a:r>
            <a:r>
              <a:rPr lang="en-US" i="1" dirty="0"/>
              <a:t>I heard you talked to ‘X’ about something  that happened – tell me what </a:t>
            </a:r>
            <a:r>
              <a:rPr lang="en-US" i="1" dirty="0" smtClean="0"/>
              <a:t>happened.” </a:t>
            </a:r>
          </a:p>
          <a:p>
            <a:pPr marL="0" lvl="0" indent="0">
              <a:buNone/>
            </a:pPr>
            <a:r>
              <a:rPr lang="en-US" i="1" dirty="0" smtClean="0"/>
              <a:t>-“</a:t>
            </a:r>
            <a:r>
              <a:rPr lang="en-US" i="1" dirty="0"/>
              <a:t>I heard you saw [the doctor, a policeman, etc.] last week – tell me how come/what you talked </a:t>
            </a:r>
            <a:r>
              <a:rPr lang="en-US" i="1" dirty="0" smtClean="0"/>
              <a:t>about.” </a:t>
            </a:r>
          </a:p>
          <a:p>
            <a:pPr marL="0" lvl="0" indent="0">
              <a:buNone/>
            </a:pPr>
            <a:r>
              <a:rPr lang="en-US" i="1" dirty="0" smtClean="0"/>
              <a:t>-“</a:t>
            </a:r>
            <a:r>
              <a:rPr lang="en-US" i="1" dirty="0"/>
              <a:t>Is [your mom, another person] worried about something that happened to you? Tell me what </a:t>
            </a:r>
            <a:r>
              <a:rPr lang="en-US" i="1" dirty="0" smtClean="0"/>
              <a:t>she is </a:t>
            </a:r>
            <a:r>
              <a:rPr lang="en-US" i="1" dirty="0"/>
              <a:t>worried </a:t>
            </a:r>
            <a:r>
              <a:rPr lang="en-US" i="1" dirty="0" smtClean="0"/>
              <a:t>about.” </a:t>
            </a:r>
          </a:p>
          <a:p>
            <a:pPr marL="0" lvl="0" indent="0">
              <a:buNone/>
            </a:pPr>
            <a:r>
              <a:rPr lang="en-US" i="1" dirty="0" smtClean="0"/>
              <a:t>-“</a:t>
            </a:r>
            <a:r>
              <a:rPr lang="en-US" i="1" dirty="0"/>
              <a:t>I understand someone might have </a:t>
            </a:r>
            <a:r>
              <a:rPr lang="en-US" i="1" dirty="0" smtClean="0"/>
              <a:t>troubled </a:t>
            </a:r>
            <a:r>
              <a:rPr lang="en-US" i="1" dirty="0"/>
              <a:t>you – tell me what happened,” </a:t>
            </a:r>
            <a:r>
              <a:rPr lang="en-US" i="1" dirty="0" smtClean="0"/>
              <a:t>-“</a:t>
            </a:r>
            <a:r>
              <a:rPr lang="en-US" i="1" dirty="0"/>
              <a:t>I understand someone may have done something that </a:t>
            </a:r>
            <a:r>
              <a:rPr lang="en-US" i="1" dirty="0" smtClean="0"/>
              <a:t>wasn’t </a:t>
            </a:r>
            <a:r>
              <a:rPr lang="en-US" i="1" dirty="0"/>
              <a:t>right – tell me what happened.” </a:t>
            </a:r>
            <a:endParaRPr lang="en-US" i="1" dirty="0" smtClean="0"/>
          </a:p>
          <a:p>
            <a:pPr marL="0" lvl="0" indent="0">
              <a:buNone/>
            </a:pPr>
            <a:r>
              <a:rPr lang="en-US" i="1" dirty="0" smtClean="0"/>
              <a:t>-“</a:t>
            </a:r>
            <a:r>
              <a:rPr lang="en-US" i="1" dirty="0"/>
              <a:t>I understand something may have happened at [location] – tell me what happened.”]</a:t>
            </a:r>
            <a:endParaRPr lang="en-US" dirty="0"/>
          </a:p>
          <a:p>
            <a:pPr marL="0" indent="0">
              <a:buNone/>
            </a:pPr>
            <a:endParaRPr lang="en-US" b="1" dirty="0" smtClean="0"/>
          </a:p>
          <a:p>
            <a:pPr marL="0" indent="0">
              <a:buNone/>
            </a:pPr>
            <a:r>
              <a:rPr lang="en-US" sz="3400" dirty="0" smtClean="0"/>
              <a:t>b) Use gentle probes where necessary.</a:t>
            </a:r>
          </a:p>
          <a:p>
            <a:pPr marL="0" indent="0">
              <a:buNone/>
            </a:pPr>
            <a:r>
              <a:rPr lang="en-US" dirty="0" smtClean="0"/>
              <a:t> </a:t>
            </a:r>
          </a:p>
          <a:p>
            <a:pPr marL="0" indent="0">
              <a:buNone/>
            </a:pPr>
            <a:endParaRPr lang="en-US" b="1" dirty="0" smtClean="0"/>
          </a:p>
          <a:p>
            <a:pPr marL="0" indent="0">
              <a:buNone/>
            </a:pPr>
            <a:endParaRPr lang="en-US" dirty="0"/>
          </a:p>
        </p:txBody>
      </p:sp>
    </p:spTree>
    <p:extLst>
      <p:ext uri="{BB962C8B-B14F-4D97-AF65-F5344CB8AC3E}">
        <p14:creationId xmlns:p14="http://schemas.microsoft.com/office/powerpoint/2010/main" val="21500046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Techniques of </a:t>
            </a:r>
            <a:r>
              <a:rPr lang="en-IN" b="1" dirty="0" smtClean="0"/>
              <a:t>Inquiry</a:t>
            </a:r>
            <a:endParaRPr lang="en-IN" dirty="0"/>
          </a:p>
        </p:txBody>
      </p:sp>
      <p:sp>
        <p:nvSpPr>
          <p:cNvPr id="3" name="Content Placeholder 2"/>
          <p:cNvSpPr>
            <a:spLocks noGrp="1"/>
          </p:cNvSpPr>
          <p:nvPr>
            <p:ph idx="1"/>
          </p:nvPr>
        </p:nvSpPr>
        <p:spPr/>
        <p:txBody>
          <a:bodyPr>
            <a:normAutofit/>
          </a:bodyPr>
          <a:lstStyle/>
          <a:p>
            <a:pPr marL="0" indent="0">
              <a:buNone/>
            </a:pPr>
            <a:r>
              <a:rPr lang="en-IN" b="1" u="sng" dirty="0" err="1" smtClean="0"/>
              <a:t>i</a:t>
            </a:r>
            <a:r>
              <a:rPr lang="en-IN" b="1" u="sng" dirty="0" smtClean="0"/>
              <a:t>) Non-leading </a:t>
            </a:r>
            <a:r>
              <a:rPr lang="en-IN" b="1" u="sng" dirty="0"/>
              <a:t>Techniques of Inquiry: </a:t>
            </a:r>
            <a:endParaRPr lang="en-IN" b="1" u="sng" dirty="0" smtClean="0"/>
          </a:p>
          <a:p>
            <a:pPr>
              <a:buFont typeface="Courier New" panose="02070309020205020404" pitchFamily="49" charset="0"/>
              <a:buChar char="o"/>
            </a:pPr>
            <a:r>
              <a:rPr lang="en-IN" dirty="0" smtClean="0"/>
              <a:t>Questioning </a:t>
            </a:r>
            <a:r>
              <a:rPr lang="en-IN" dirty="0"/>
              <a:t>should proceed from general to more detailed.  </a:t>
            </a:r>
            <a:endParaRPr lang="en-IN" dirty="0" smtClean="0"/>
          </a:p>
          <a:p>
            <a:pPr>
              <a:buFont typeface="Courier New" panose="02070309020205020404" pitchFamily="49" charset="0"/>
              <a:buChar char="o"/>
            </a:pPr>
            <a:r>
              <a:rPr lang="en-IN" dirty="0"/>
              <a:t>Talk about "things that happen" in the child's life — things that happen at home, in school, or in another setting. </a:t>
            </a:r>
          </a:p>
        </p:txBody>
      </p:sp>
    </p:spTree>
    <p:extLst>
      <p:ext uri="{BB962C8B-B14F-4D97-AF65-F5344CB8AC3E}">
        <p14:creationId xmlns:p14="http://schemas.microsoft.com/office/powerpoint/2010/main" val="773236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IN" dirty="0"/>
              <a:t>- Do you know why you're here today? What was explained to you about why you are here today?</a:t>
            </a:r>
          </a:p>
          <a:p>
            <a:pPr marL="0" indent="0">
              <a:buNone/>
            </a:pPr>
            <a:r>
              <a:rPr lang="en-IN" dirty="0"/>
              <a:t>- Is there something that you want to tell me?</a:t>
            </a:r>
          </a:p>
          <a:p>
            <a:pPr marL="0" indent="0">
              <a:buNone/>
            </a:pPr>
            <a:r>
              <a:rPr lang="en-IN" dirty="0"/>
              <a:t>- Is there something that you wish to tell me? (or need to tell me?)</a:t>
            </a:r>
          </a:p>
          <a:p>
            <a:pPr marL="0" indent="0">
              <a:buNone/>
            </a:pPr>
            <a:r>
              <a:rPr lang="en-IN" dirty="0"/>
              <a:t>- Are there any worries you have about home or school…?</a:t>
            </a:r>
          </a:p>
          <a:p>
            <a:endParaRPr lang="en-IN" dirty="0"/>
          </a:p>
        </p:txBody>
      </p:sp>
    </p:spTree>
    <p:extLst>
      <p:ext uri="{BB962C8B-B14F-4D97-AF65-F5344CB8AC3E}">
        <p14:creationId xmlns:p14="http://schemas.microsoft.com/office/powerpoint/2010/main" val="21603011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marL="0" indent="0">
              <a:buNone/>
            </a:pPr>
            <a:r>
              <a:rPr lang="en-IN" b="1" u="sng" dirty="0"/>
              <a:t>ii) Minimally Leading </a:t>
            </a:r>
            <a:r>
              <a:rPr lang="en-IN" b="1" u="sng" dirty="0" smtClean="0"/>
              <a:t>Techniques</a:t>
            </a:r>
            <a:endParaRPr lang="en-IN" b="1" u="sng" dirty="0"/>
          </a:p>
          <a:p>
            <a:pPr marL="0" indent="0">
              <a:buNone/>
            </a:pPr>
            <a:r>
              <a:rPr lang="en-IN" dirty="0"/>
              <a:t>- I understand that you have had some trouble sleeping recently.  Could you tell me if anything has happened that would make you to have trouble sleeping?</a:t>
            </a:r>
          </a:p>
          <a:p>
            <a:pPr marL="0" indent="0">
              <a:buNone/>
            </a:pPr>
            <a:r>
              <a:rPr lang="en-IN" dirty="0"/>
              <a:t>- Has anyone done things to harm you or upset you?</a:t>
            </a:r>
          </a:p>
          <a:p>
            <a:pPr marL="0" indent="0">
              <a:buNone/>
            </a:pPr>
            <a:r>
              <a:rPr lang="en-IN" dirty="0"/>
              <a:t>- I understand there have been some problems in your family.  Can you tell me about them?</a:t>
            </a:r>
          </a:p>
          <a:p>
            <a:pPr marL="0" indent="0">
              <a:buNone/>
            </a:pPr>
            <a:endParaRPr lang="en-IN" dirty="0"/>
          </a:p>
        </p:txBody>
      </p:sp>
    </p:spTree>
    <p:extLst>
      <p:ext uri="{BB962C8B-B14F-4D97-AF65-F5344CB8AC3E}">
        <p14:creationId xmlns:p14="http://schemas.microsoft.com/office/powerpoint/2010/main" val="37786466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b="1" u="sng" dirty="0"/>
              <a:t>iii) Moderately Leading Techniques: </a:t>
            </a:r>
            <a:endParaRPr lang="en-IN" b="1" u="sng" dirty="0" smtClean="0"/>
          </a:p>
          <a:p>
            <a:r>
              <a:rPr lang="en-IN" dirty="0" smtClean="0"/>
              <a:t>These </a:t>
            </a:r>
            <a:r>
              <a:rPr lang="en-IN" dirty="0"/>
              <a:t>questions further narrow the range of possible responses a child might make.  </a:t>
            </a:r>
          </a:p>
        </p:txBody>
      </p:sp>
    </p:spTree>
    <p:extLst>
      <p:ext uri="{BB962C8B-B14F-4D97-AF65-F5344CB8AC3E}">
        <p14:creationId xmlns:p14="http://schemas.microsoft.com/office/powerpoint/2010/main" val="1964930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305800" cy="5791200"/>
          </a:xfrm>
        </p:spPr>
        <p:txBody>
          <a:bodyPr>
            <a:normAutofit fontScale="85000" lnSpcReduction="20000"/>
          </a:bodyPr>
          <a:lstStyle/>
          <a:p>
            <a:pPr marL="0" indent="0">
              <a:buNone/>
            </a:pPr>
            <a:r>
              <a:rPr lang="en-IN" dirty="0"/>
              <a:t>- Did anything happen to you when you went to visit (person)?</a:t>
            </a:r>
          </a:p>
          <a:p>
            <a:pPr marL="0" indent="0">
              <a:buNone/>
            </a:pPr>
            <a:r>
              <a:rPr lang="en-IN" dirty="0"/>
              <a:t>- How did you get along with (person) when she went to see him?</a:t>
            </a:r>
          </a:p>
          <a:p>
            <a:pPr marL="0" indent="0">
              <a:buNone/>
            </a:pPr>
            <a:r>
              <a:rPr lang="en-IN" dirty="0"/>
              <a:t>- What do you and (person) do when you go to visit?</a:t>
            </a:r>
          </a:p>
          <a:p>
            <a:pPr marL="0" indent="0">
              <a:buNone/>
            </a:pPr>
            <a:r>
              <a:rPr lang="en-IN" dirty="0"/>
              <a:t>- I understand that some things have happened between you and [the abuser].  Tell me about those things.</a:t>
            </a:r>
          </a:p>
          <a:p>
            <a:pPr marL="0" indent="0">
              <a:buNone/>
            </a:pPr>
            <a:r>
              <a:rPr lang="en-IN" dirty="0"/>
              <a:t>- Is there anything that has happened to you recently that has made you really upset?</a:t>
            </a:r>
          </a:p>
          <a:p>
            <a:pPr marL="0" indent="0">
              <a:buNone/>
            </a:pPr>
            <a:r>
              <a:rPr lang="en-IN" dirty="0"/>
              <a:t>- Can you tell me what happened between you and [the abuser]?</a:t>
            </a:r>
          </a:p>
          <a:p>
            <a:pPr marL="0" indent="0">
              <a:buNone/>
            </a:pPr>
            <a:r>
              <a:rPr lang="en-IN" dirty="0"/>
              <a:t>- I'd like you to tell me about the things you like about [the abuser]and the things you don't like about [the abuser].</a:t>
            </a:r>
          </a:p>
          <a:p>
            <a:pPr marL="0" indent="0">
              <a:buNone/>
            </a:pPr>
            <a:r>
              <a:rPr lang="en-IN" dirty="0"/>
              <a:t>- I need to know how your pee-pee got hurt.  Can you tell me how that happened?</a:t>
            </a:r>
          </a:p>
          <a:p>
            <a:endParaRPr lang="en-IN" dirty="0"/>
          </a:p>
        </p:txBody>
      </p:sp>
    </p:spTree>
    <p:extLst>
      <p:ext uri="{BB962C8B-B14F-4D97-AF65-F5344CB8AC3E}">
        <p14:creationId xmlns:p14="http://schemas.microsoft.com/office/powerpoint/2010/main" val="319553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7158" y="428604"/>
            <a:ext cx="8329642" cy="5591196"/>
          </a:xfrm>
        </p:spPr>
        <p:txBody>
          <a:bodyPr>
            <a:normAutofit fontScale="85000" lnSpcReduction="20000"/>
          </a:bodyPr>
          <a:lstStyle/>
          <a:p>
            <a:pPr lvl="0">
              <a:buNone/>
            </a:pPr>
            <a:r>
              <a:rPr lang="en-US" b="1" u="sng" dirty="0" smtClean="0"/>
              <a:t>Discussion:</a:t>
            </a:r>
          </a:p>
          <a:p>
            <a:pPr lvl="0"/>
            <a:r>
              <a:rPr lang="en-US" dirty="0" smtClean="0"/>
              <a:t>How did you feel when you re-visited happy memories versus difficult and traumatic ones? </a:t>
            </a:r>
          </a:p>
          <a:p>
            <a:pPr lvl="0"/>
            <a:r>
              <a:rPr lang="en-US" dirty="0" smtClean="0"/>
              <a:t>Who helped/ how did you cope? </a:t>
            </a:r>
            <a:endParaRPr lang="en-IN" dirty="0" smtClean="0"/>
          </a:p>
          <a:p>
            <a:pPr lvl="0"/>
            <a:r>
              <a:rPr lang="en-US" dirty="0" smtClean="0"/>
              <a:t>The importance of being in touch with your own childhoods so you know what it is like to be a child, what makes children happy, angry or sad. </a:t>
            </a:r>
          </a:p>
          <a:p>
            <a:pPr lvl="0"/>
            <a:r>
              <a:rPr lang="en-US" dirty="0" smtClean="0"/>
              <a:t>How this sensitivity is essential to working effectively with children.</a:t>
            </a:r>
            <a:endParaRPr lang="en-IN" dirty="0" smtClean="0"/>
          </a:p>
          <a:p>
            <a:pPr lvl="0"/>
            <a:r>
              <a:rPr lang="en-US" dirty="0" smtClean="0"/>
              <a:t>The importance of being aware of one’s own feelings and emotions- so that one may also understand another’s feelings and emotions better.</a:t>
            </a:r>
          </a:p>
          <a:p>
            <a:pPr lvl="0"/>
            <a:r>
              <a:rPr lang="en-US" dirty="0" smtClean="0"/>
              <a:t>The impact of memories—how childhood events still impact us in adult life.</a:t>
            </a:r>
            <a:endParaRPr lang="en-IN" dirty="0" smtClean="0"/>
          </a:p>
          <a:p>
            <a:endParaRPr lang="en-IN" dirty="0"/>
          </a:p>
        </p:txBody>
      </p:sp>
      <p:sp>
        <p:nvSpPr>
          <p:cNvPr id="5" name="Slide Number Placeholder 4"/>
          <p:cNvSpPr>
            <a:spLocks noGrp="1"/>
          </p:cNvSpPr>
          <p:nvPr>
            <p:ph type="sldNum" sz="quarter" idx="12"/>
          </p:nvPr>
        </p:nvSpPr>
        <p:spPr/>
        <p:txBody>
          <a:bodyPr/>
          <a:lstStyle/>
          <a:p>
            <a:fld id="{80C3CBA1-1F25-4F01-8642-100333C17661}" type="slidenum">
              <a:rPr lang="en-IN" smtClean="0"/>
              <a:pPr/>
              <a:t>5</a:t>
            </a:fld>
            <a:endParaRPr lang="en-IN"/>
          </a:p>
        </p:txBody>
      </p:sp>
    </p:spTree>
    <p:extLst>
      <p:ext uri="{BB962C8B-B14F-4D97-AF65-F5344CB8AC3E}">
        <p14:creationId xmlns:p14="http://schemas.microsoft.com/office/powerpoint/2010/main" val="23028000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b="1" u="sng" dirty="0"/>
              <a:t>iv) Maximally Leading Techniques: </a:t>
            </a:r>
            <a:endParaRPr lang="en-IN" b="1" u="sng" dirty="0" smtClean="0"/>
          </a:p>
          <a:p>
            <a:pPr>
              <a:buFont typeface="Courier New" panose="02070309020205020404" pitchFamily="49" charset="0"/>
              <a:buChar char="o"/>
            </a:pPr>
            <a:r>
              <a:rPr lang="en-IN" dirty="0" smtClean="0"/>
              <a:t>These </a:t>
            </a:r>
            <a:r>
              <a:rPr lang="en-IN" dirty="0"/>
              <a:t>include questions which tell the child what the investigator wants to discuss. </a:t>
            </a:r>
            <a:endParaRPr lang="en-IN" dirty="0" smtClean="0"/>
          </a:p>
          <a:p>
            <a:pPr>
              <a:buFont typeface="Courier New" panose="02070309020205020404" pitchFamily="49" charset="0"/>
              <a:buChar char="o"/>
            </a:pPr>
            <a:r>
              <a:rPr lang="en-IN" dirty="0" smtClean="0"/>
              <a:t> </a:t>
            </a:r>
            <a:r>
              <a:rPr lang="en-IN" dirty="0"/>
              <a:t>In maximally leading questioning, the interviewer does not follow the lead of the child's responses, but introduces content to the child, often communicating the interviewer's desired response. </a:t>
            </a:r>
          </a:p>
        </p:txBody>
      </p:sp>
    </p:spTree>
    <p:extLst>
      <p:ext uri="{BB962C8B-B14F-4D97-AF65-F5344CB8AC3E}">
        <p14:creationId xmlns:p14="http://schemas.microsoft.com/office/powerpoint/2010/main" val="571429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pPr marL="0" indent="0">
              <a:buNone/>
            </a:pPr>
            <a:r>
              <a:rPr lang="en-IN" dirty="0"/>
              <a:t>- Did he [the abuser] touch your pee-pee with his finger?</a:t>
            </a:r>
          </a:p>
          <a:p>
            <a:pPr marL="0" indent="0">
              <a:buNone/>
            </a:pPr>
            <a:r>
              <a:rPr lang="en-IN" dirty="0"/>
              <a:t>- Did he [the abuser] take off his clothes when he laid down on top of you?</a:t>
            </a:r>
          </a:p>
          <a:p>
            <a:pPr marL="0" indent="0">
              <a:buNone/>
            </a:pPr>
            <a:r>
              <a:rPr lang="en-IN" dirty="0"/>
              <a:t>- He [the abuser] put his finger in your pee-pee, didn't he?</a:t>
            </a:r>
          </a:p>
          <a:p>
            <a:pPr marL="0" indent="0">
              <a:buNone/>
            </a:pPr>
            <a:r>
              <a:rPr lang="en-IN" dirty="0"/>
              <a:t>- Did [the abuser] he touch you under your clothes or over your clothes?</a:t>
            </a:r>
          </a:p>
          <a:p>
            <a:pPr marL="0" indent="0">
              <a:buNone/>
            </a:pPr>
            <a:r>
              <a:rPr lang="en-IN" dirty="0"/>
              <a:t>- These are close-ended questions, which also assume that abuser has engaged in certain </a:t>
            </a:r>
            <a:r>
              <a:rPr lang="en-IN" dirty="0" err="1"/>
              <a:t>behaviors</a:t>
            </a:r>
            <a:r>
              <a:rPr lang="en-IN" dirty="0"/>
              <a:t>        with the child (thereby leaving out others).</a:t>
            </a:r>
          </a:p>
          <a:p>
            <a:endParaRPr lang="en-IN" dirty="0"/>
          </a:p>
        </p:txBody>
      </p:sp>
    </p:spTree>
    <p:extLst>
      <p:ext uri="{BB962C8B-B14F-4D97-AF65-F5344CB8AC3E}">
        <p14:creationId xmlns:p14="http://schemas.microsoft.com/office/powerpoint/2010/main" val="38508194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Recommended Way of Questioning</a:t>
            </a:r>
            <a:endParaRPr lang="en-IN" dirty="0"/>
          </a:p>
        </p:txBody>
      </p:sp>
      <p:grpSp>
        <p:nvGrpSpPr>
          <p:cNvPr id="4" name="Group 3"/>
          <p:cNvGrpSpPr/>
          <p:nvPr/>
        </p:nvGrpSpPr>
        <p:grpSpPr>
          <a:xfrm>
            <a:off x="1922617" y="1752599"/>
            <a:ext cx="5486400" cy="4724401"/>
            <a:chOff x="0" y="59739"/>
            <a:chExt cx="2141343" cy="2447343"/>
          </a:xfrm>
        </p:grpSpPr>
        <p:sp>
          <p:nvSpPr>
            <p:cNvPr id="5" name="Rectangle 4"/>
            <p:cNvSpPr/>
            <p:nvPr/>
          </p:nvSpPr>
          <p:spPr>
            <a:xfrm>
              <a:off x="64893" y="613533"/>
              <a:ext cx="1969770" cy="299966"/>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b="1" dirty="0">
                  <a:effectLst/>
                  <a:latin typeface="Calibri"/>
                  <a:ea typeface="Calibri"/>
                  <a:cs typeface="Times New Roman"/>
                </a:rPr>
                <a:t>Minimally Leading Questions</a:t>
              </a:r>
              <a:endParaRPr lang="en-IN" dirty="0">
                <a:effectLst/>
                <a:latin typeface="Calibri"/>
                <a:ea typeface="Calibri"/>
                <a:cs typeface="Times New Roman"/>
              </a:endParaRPr>
            </a:p>
          </p:txBody>
        </p:sp>
        <p:sp>
          <p:nvSpPr>
            <p:cNvPr id="6" name="Rectangle 5"/>
            <p:cNvSpPr/>
            <p:nvPr/>
          </p:nvSpPr>
          <p:spPr>
            <a:xfrm>
              <a:off x="64893" y="1232965"/>
              <a:ext cx="1969770" cy="300355"/>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b="1" dirty="0">
                  <a:effectLst/>
                  <a:latin typeface="Calibri"/>
                  <a:ea typeface="Calibri"/>
                  <a:cs typeface="Times New Roman"/>
                </a:rPr>
                <a:t>Moderately Leading Questions</a:t>
              </a:r>
              <a:endParaRPr lang="en-IN" dirty="0">
                <a:effectLst/>
                <a:latin typeface="Calibri"/>
                <a:ea typeface="Calibri"/>
                <a:cs typeface="Times New Roman"/>
              </a:endParaRPr>
            </a:p>
          </p:txBody>
        </p:sp>
        <p:sp>
          <p:nvSpPr>
            <p:cNvPr id="7" name="Rectangle 6"/>
            <p:cNvSpPr/>
            <p:nvPr/>
          </p:nvSpPr>
          <p:spPr>
            <a:xfrm>
              <a:off x="0" y="59739"/>
              <a:ext cx="1970384" cy="300867"/>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b="1" dirty="0">
                  <a:effectLst/>
                  <a:latin typeface="Calibri"/>
                  <a:ea typeface="Calibri"/>
                  <a:cs typeface="Times New Roman"/>
                </a:rPr>
                <a:t>Non- Leading </a:t>
              </a:r>
              <a:r>
                <a:rPr lang="en-IN" b="1" dirty="0" smtClean="0">
                  <a:effectLst/>
                  <a:latin typeface="Calibri"/>
                  <a:ea typeface="Calibri"/>
                  <a:cs typeface="Times New Roman"/>
                </a:rPr>
                <a:t>Questions</a:t>
              </a:r>
              <a:endParaRPr lang="en-IN" dirty="0">
                <a:effectLst/>
                <a:latin typeface="Calibri"/>
                <a:ea typeface="Calibri"/>
                <a:cs typeface="Times New Roman"/>
              </a:endParaRPr>
            </a:p>
          </p:txBody>
        </p:sp>
        <p:sp>
          <p:nvSpPr>
            <p:cNvPr id="8" name="Rectangle 7"/>
            <p:cNvSpPr/>
            <p:nvPr/>
          </p:nvSpPr>
          <p:spPr>
            <a:xfrm>
              <a:off x="64893" y="1852397"/>
              <a:ext cx="2076450" cy="654685"/>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IN" b="1" dirty="0">
                  <a:effectLst/>
                  <a:latin typeface="Calibri"/>
                  <a:ea typeface="Calibri"/>
                  <a:cs typeface="Times New Roman"/>
                </a:rPr>
                <a:t>Maximally Leading Questions</a:t>
              </a:r>
              <a:endParaRPr lang="en-IN" dirty="0">
                <a:effectLst/>
                <a:latin typeface="Calibri"/>
                <a:ea typeface="Calibri"/>
                <a:cs typeface="Times New Roman"/>
              </a:endParaRPr>
            </a:p>
            <a:p>
              <a:pPr algn="ctr">
                <a:lnSpc>
                  <a:spcPct val="115000"/>
                </a:lnSpc>
                <a:spcAft>
                  <a:spcPts val="0"/>
                </a:spcAft>
              </a:pPr>
              <a:r>
                <a:rPr lang="en-IN" sz="1400" dirty="0">
                  <a:effectLst/>
                  <a:latin typeface="Calibri"/>
                  <a:ea typeface="Calibri"/>
                  <a:cs typeface="Times New Roman"/>
                </a:rPr>
                <a:t>(Only for confirmatory details)</a:t>
              </a:r>
            </a:p>
          </p:txBody>
        </p:sp>
        <p:sp>
          <p:nvSpPr>
            <p:cNvPr id="9" name="Down Arrow 8"/>
            <p:cNvSpPr/>
            <p:nvPr/>
          </p:nvSpPr>
          <p:spPr>
            <a:xfrm>
              <a:off x="902601" y="300867"/>
              <a:ext cx="147484" cy="313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10" name="Down Arrow 9"/>
            <p:cNvSpPr/>
            <p:nvPr/>
          </p:nvSpPr>
          <p:spPr>
            <a:xfrm>
              <a:off x="896702" y="914400"/>
              <a:ext cx="147484" cy="313403"/>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11" name="Down Arrow 10"/>
            <p:cNvSpPr/>
            <p:nvPr/>
          </p:nvSpPr>
          <p:spPr>
            <a:xfrm>
              <a:off x="902601" y="1533832"/>
              <a:ext cx="147484" cy="313403"/>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spTree>
    <p:extLst>
      <p:ext uri="{BB962C8B-B14F-4D97-AF65-F5344CB8AC3E}">
        <p14:creationId xmlns:p14="http://schemas.microsoft.com/office/powerpoint/2010/main" val="3879014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lstStyle/>
          <a:p>
            <a:pPr marL="0" indent="0">
              <a:buNone/>
            </a:pPr>
            <a:r>
              <a:rPr lang="en-US" dirty="0" smtClean="0"/>
              <a:t>c) Use pictures to assist the child</a:t>
            </a:r>
          </a:p>
          <a:p>
            <a:pPr marL="0" indent="0">
              <a:buNone/>
            </a:pPr>
            <a:r>
              <a:rPr lang="en-US" i="1" dirty="0" smtClean="0"/>
              <a:t>“I will show you a picture…perhaps you can point to where this person touched or hurt you…”</a:t>
            </a:r>
          </a:p>
          <a:p>
            <a:pPr marL="0" indent="0">
              <a:buNone/>
            </a:pPr>
            <a:r>
              <a:rPr lang="en-US" dirty="0" smtClean="0"/>
              <a:t>(Or child could use a doll to point)</a:t>
            </a:r>
          </a:p>
          <a:p>
            <a:pPr marL="0" indent="0">
              <a:buNone/>
            </a:pPr>
            <a:endParaRPr lang="en-US" dirty="0"/>
          </a:p>
        </p:txBody>
      </p:sp>
      <p:pic>
        <p:nvPicPr>
          <p:cNvPr id="3074" name="Picture 2" descr="C:\Users\Admin\Downloads\5867128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47572"/>
            <a:ext cx="4648200" cy="391042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ownloads\5867132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5812" y="2947572"/>
            <a:ext cx="4708187" cy="3834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707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b="1" dirty="0" smtClean="0"/>
              <a:t>4. Close the interview with child</a:t>
            </a:r>
          </a:p>
          <a:p>
            <a:pPr marL="0" indent="0">
              <a:buNone/>
            </a:pPr>
            <a:r>
              <a:rPr lang="en-US" i="1" dirty="0" smtClean="0"/>
              <a:t>- You’ve </a:t>
            </a:r>
            <a:r>
              <a:rPr lang="en-US" i="1" dirty="0"/>
              <a:t>given me lots of information and that really helps me to understand what happened.’ </a:t>
            </a:r>
            <a:endParaRPr lang="en-US" i="1" dirty="0" smtClean="0"/>
          </a:p>
          <a:p>
            <a:pPr>
              <a:buFontTx/>
              <a:buChar char="-"/>
            </a:pPr>
            <a:r>
              <a:rPr lang="en-US" dirty="0" smtClean="0"/>
              <a:t>‘</a:t>
            </a:r>
            <a:r>
              <a:rPr lang="en-US" dirty="0"/>
              <a:t>You have told me lots of things today, and I want to thank you for helping me.’ </a:t>
            </a:r>
          </a:p>
          <a:p>
            <a:pPr>
              <a:buFontTx/>
              <a:buChar char="-"/>
            </a:pPr>
            <a:r>
              <a:rPr lang="en-US" dirty="0" smtClean="0"/>
              <a:t> </a:t>
            </a:r>
            <a:r>
              <a:rPr lang="en-US" dirty="0"/>
              <a:t>‘Is there anything else you think I should know</a:t>
            </a:r>
            <a:r>
              <a:rPr lang="en-US" dirty="0" smtClean="0"/>
              <a:t>?’</a:t>
            </a:r>
          </a:p>
          <a:p>
            <a:pPr>
              <a:buFontTx/>
              <a:buChar char="-"/>
            </a:pPr>
            <a:r>
              <a:rPr lang="en-US" dirty="0" smtClean="0"/>
              <a:t>‘</a:t>
            </a:r>
            <a:r>
              <a:rPr lang="en-US" dirty="0"/>
              <a:t>Is there anything </a:t>
            </a:r>
            <a:r>
              <a:rPr lang="en-US" dirty="0" smtClean="0"/>
              <a:t>else you </a:t>
            </a:r>
            <a:r>
              <a:rPr lang="en-US" dirty="0"/>
              <a:t>want to tell me?’ </a:t>
            </a:r>
            <a:endParaRPr lang="en-US" dirty="0" smtClean="0"/>
          </a:p>
          <a:p>
            <a:pPr>
              <a:buFontTx/>
              <a:buChar char="-"/>
            </a:pPr>
            <a:r>
              <a:rPr lang="en-US" dirty="0" smtClean="0"/>
              <a:t>‘</a:t>
            </a:r>
            <a:r>
              <a:rPr lang="en-US" dirty="0"/>
              <a:t>Are there any questions you want to ask me?’</a:t>
            </a:r>
          </a:p>
        </p:txBody>
      </p:sp>
    </p:spTree>
    <p:extLst>
      <p:ext uri="{BB962C8B-B14F-4D97-AF65-F5344CB8AC3E}">
        <p14:creationId xmlns:p14="http://schemas.microsoft.com/office/powerpoint/2010/main" val="5045743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smtClean="0"/>
              <a:t>Activity: Role Playing Interviews with Children</a:t>
            </a:r>
            <a:endParaRPr lang="en-IN" sz="3600" dirty="0"/>
          </a:p>
        </p:txBody>
      </p:sp>
      <p:sp>
        <p:nvSpPr>
          <p:cNvPr id="3" name="Content Placeholder 2"/>
          <p:cNvSpPr>
            <a:spLocks noGrp="1"/>
          </p:cNvSpPr>
          <p:nvPr>
            <p:ph idx="1"/>
          </p:nvPr>
        </p:nvSpPr>
        <p:spPr/>
        <p:txBody>
          <a:bodyPr/>
          <a:lstStyle/>
          <a:p>
            <a:pPr marL="0" indent="0">
              <a:buNone/>
            </a:pPr>
            <a:r>
              <a:rPr lang="en-US" b="1" dirty="0"/>
              <a:t>Let us role play an interaction with a child…how would we elicit the statement required under POCSO?</a:t>
            </a:r>
          </a:p>
          <a:p>
            <a:pPr marL="0" indent="0">
              <a:buNone/>
            </a:pPr>
            <a:endParaRPr lang="en-US" dirty="0"/>
          </a:p>
          <a:p>
            <a:pPr marL="0" indent="0">
              <a:buNone/>
            </a:pPr>
            <a:r>
              <a:rPr lang="en-US" dirty="0"/>
              <a:t>*Use the steps outlined above.</a:t>
            </a:r>
          </a:p>
          <a:p>
            <a:pPr marL="0" indent="0">
              <a:buNone/>
            </a:pPr>
            <a:endParaRPr lang="en-IN" dirty="0"/>
          </a:p>
        </p:txBody>
      </p:sp>
    </p:spTree>
    <p:extLst>
      <p:ext uri="{BB962C8B-B14F-4D97-AF65-F5344CB8AC3E}">
        <p14:creationId xmlns:p14="http://schemas.microsoft.com/office/powerpoint/2010/main" val="36480183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smtClean="0"/>
              <a:t>Activity: Demonstration </a:t>
            </a:r>
            <a:r>
              <a:rPr lang="en-IN" sz="3600" b="1" dirty="0"/>
              <a:t>of </a:t>
            </a:r>
            <a:r>
              <a:rPr lang="en-IN" sz="3600" b="1" dirty="0" smtClean="0"/>
              <a:t>Magistrate/Judge’s </a:t>
            </a:r>
            <a:r>
              <a:rPr lang="en-IN" sz="3600" b="1" dirty="0"/>
              <a:t>Statement Recording</a:t>
            </a:r>
            <a:endParaRPr lang="en-IN" sz="3600" dirty="0"/>
          </a:p>
        </p:txBody>
      </p:sp>
      <p:sp>
        <p:nvSpPr>
          <p:cNvPr id="3" name="Content Placeholder 2"/>
          <p:cNvSpPr>
            <a:spLocks noGrp="1"/>
          </p:cNvSpPr>
          <p:nvPr>
            <p:ph idx="1"/>
          </p:nvPr>
        </p:nvSpPr>
        <p:spPr/>
        <p:txBody>
          <a:bodyPr/>
          <a:lstStyle/>
          <a:p>
            <a:pPr lvl="0"/>
            <a:r>
              <a:rPr lang="en-GB" dirty="0" smtClean="0"/>
              <a:t>View the video clip…</a:t>
            </a:r>
          </a:p>
          <a:p>
            <a:pPr lvl="0"/>
            <a:r>
              <a:rPr lang="en-GB" dirty="0" smtClean="0"/>
              <a:t>Which </a:t>
            </a:r>
            <a:r>
              <a:rPr lang="en-GB" dirty="0"/>
              <a:t>steps outlined in statement recording were observable?</a:t>
            </a:r>
            <a:endParaRPr lang="en-IN" dirty="0"/>
          </a:p>
          <a:p>
            <a:pPr marL="0" indent="0">
              <a:buNone/>
            </a:pPr>
            <a:endParaRPr lang="en-IN" dirty="0"/>
          </a:p>
        </p:txBody>
      </p:sp>
    </p:spTree>
    <p:extLst>
      <p:ext uri="{BB962C8B-B14F-4D97-AF65-F5344CB8AC3E}">
        <p14:creationId xmlns:p14="http://schemas.microsoft.com/office/powerpoint/2010/main" val="41797358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792162"/>
          </a:xfrm>
        </p:spPr>
        <p:txBody>
          <a:bodyPr>
            <a:normAutofit/>
          </a:bodyPr>
          <a:lstStyle/>
          <a:p>
            <a:r>
              <a:rPr lang="en-IN" b="1" dirty="0" smtClean="0"/>
              <a:t>A Note on Children’s Memory</a:t>
            </a:r>
            <a:endParaRPr lang="en-IN" b="1" dirty="0"/>
          </a:p>
        </p:txBody>
      </p:sp>
      <p:sp>
        <p:nvSpPr>
          <p:cNvPr id="3" name="Content Placeholder 2"/>
          <p:cNvSpPr>
            <a:spLocks noGrp="1"/>
          </p:cNvSpPr>
          <p:nvPr>
            <p:ph idx="1"/>
          </p:nvPr>
        </p:nvSpPr>
        <p:spPr/>
        <p:txBody>
          <a:bodyPr>
            <a:normAutofit fontScale="92500" lnSpcReduction="10000"/>
          </a:bodyPr>
          <a:lstStyle/>
          <a:p>
            <a:r>
              <a:rPr lang="en-IN" dirty="0"/>
              <a:t>Developmentally immature children too have memories but have difficulty in retrieving them. </a:t>
            </a:r>
            <a:endParaRPr lang="en-IN" dirty="0" smtClean="0"/>
          </a:p>
          <a:p>
            <a:r>
              <a:rPr lang="en-IN" dirty="0" smtClean="0"/>
              <a:t>A </a:t>
            </a:r>
            <a:r>
              <a:rPr lang="en-IN" dirty="0"/>
              <a:t>technique of scaffolding is used in which a series of detail-oriented questions are asked e.g. −“Did you do anything when you were at that house?” “What did you do?” “Was someone there when you did [what the child reported]?” </a:t>
            </a:r>
            <a:endParaRPr lang="en-IN" dirty="0" smtClean="0"/>
          </a:p>
          <a:p>
            <a:r>
              <a:rPr lang="en-IN" dirty="0" smtClean="0"/>
              <a:t>The </a:t>
            </a:r>
            <a:r>
              <a:rPr lang="en-IN" dirty="0"/>
              <a:t>interviewer thus offers “cues” or “cognitive supports” that allow the child to access his or her memory. </a:t>
            </a:r>
          </a:p>
        </p:txBody>
      </p:sp>
    </p:spTree>
    <p:extLst>
      <p:ext uri="{BB962C8B-B14F-4D97-AF65-F5344CB8AC3E}">
        <p14:creationId xmlns:p14="http://schemas.microsoft.com/office/powerpoint/2010/main" val="37496882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27709"/>
            <a:ext cx="8229600" cy="868362"/>
          </a:xfrm>
        </p:spPr>
        <p:txBody>
          <a:bodyPr/>
          <a:lstStyle/>
          <a:p>
            <a:r>
              <a:rPr lang="en-IN" b="1" dirty="0"/>
              <a:t>A Note on Children’s </a:t>
            </a:r>
            <a:r>
              <a:rPr lang="en-IN" b="1" dirty="0" smtClean="0"/>
              <a:t>Attention</a:t>
            </a:r>
            <a:endParaRPr lang="en-IN" dirty="0"/>
          </a:p>
        </p:txBody>
      </p:sp>
      <p:sp>
        <p:nvSpPr>
          <p:cNvPr id="3" name="Content Placeholder 2"/>
          <p:cNvSpPr>
            <a:spLocks noGrp="1"/>
          </p:cNvSpPr>
          <p:nvPr>
            <p:ph idx="1"/>
          </p:nvPr>
        </p:nvSpPr>
        <p:spPr>
          <a:xfrm>
            <a:off x="533400" y="990600"/>
            <a:ext cx="8382000" cy="5486400"/>
          </a:xfrm>
        </p:spPr>
        <p:txBody>
          <a:bodyPr>
            <a:normAutofit/>
          </a:bodyPr>
          <a:lstStyle/>
          <a:p>
            <a:r>
              <a:rPr lang="en-IN" sz="2800" dirty="0"/>
              <a:t>Quality of information provided by young children begins to decrease with increased attempts to refocus. </a:t>
            </a:r>
            <a:endParaRPr lang="en-IN" sz="2800" dirty="0" smtClean="0"/>
          </a:p>
          <a:p>
            <a:r>
              <a:rPr lang="en-IN" sz="2800" dirty="0"/>
              <a:t>O</a:t>
            </a:r>
            <a:r>
              <a:rPr lang="en-IN" sz="2800" dirty="0" smtClean="0"/>
              <a:t>nce </a:t>
            </a:r>
            <a:r>
              <a:rPr lang="en-IN" sz="2800" dirty="0"/>
              <a:t>a three-year old has lost interest and has been refocused to the interview process several times, she or he may begin to answer questions randomly, without thought or consideration of the questions posed. </a:t>
            </a:r>
            <a:endParaRPr lang="en-IN" sz="2800" dirty="0" smtClean="0"/>
          </a:p>
          <a:p>
            <a:pPr marL="0" indent="0">
              <a:buNone/>
            </a:pPr>
            <a:endParaRPr lang="en-IN" dirty="0" smtClean="0"/>
          </a:p>
          <a:p>
            <a:pPr marL="0" indent="0">
              <a:buNone/>
            </a:pPr>
            <a:endParaRPr lang="en-IN"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556" y="4648199"/>
            <a:ext cx="7527644" cy="21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8156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Age &amp; Type of Information to Collect</a:t>
            </a:r>
            <a:endParaRPr lang="en-IN" sz="3600" b="1"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11927"/>
            <a:ext cx="9106497"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253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
            </a:r>
            <a:br>
              <a:rPr lang="en-IN" b="1" dirty="0"/>
            </a:br>
            <a:endParaRPr lang="en-IN" dirty="0"/>
          </a:p>
        </p:txBody>
      </p:sp>
      <p:sp>
        <p:nvSpPr>
          <p:cNvPr id="3" name="Content Placeholder 2"/>
          <p:cNvSpPr>
            <a:spLocks noGrp="1"/>
          </p:cNvSpPr>
          <p:nvPr>
            <p:ph idx="1"/>
          </p:nvPr>
        </p:nvSpPr>
        <p:spPr>
          <a:xfrm>
            <a:off x="0" y="762000"/>
            <a:ext cx="3657600" cy="5220891"/>
          </a:xfrm>
        </p:spPr>
        <p:txBody>
          <a:bodyPr>
            <a:normAutofit/>
          </a:bodyPr>
          <a:lstStyle/>
          <a:p>
            <a:pPr marL="0" indent="0" algn="ctr">
              <a:buNone/>
            </a:pPr>
            <a:r>
              <a:rPr lang="en-IN" sz="6000" b="1" dirty="0" smtClean="0"/>
              <a:t>II. Child Sexual Abuse Basics</a:t>
            </a:r>
            <a:endParaRPr lang="en-IN" sz="6000" dirty="0"/>
          </a:p>
        </p:txBody>
      </p:sp>
      <p:pic>
        <p:nvPicPr>
          <p:cNvPr id="4" name="Picture 2" descr="C:\Users\Admin\Desktop\0eaff64fbcc1ca0f177df7e0cd3663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0"/>
            <a:ext cx="56180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0611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400800"/>
          </a:xfrm>
        </p:spPr>
        <p:txBody>
          <a:bodyPr>
            <a:normAutofit fontScale="77500" lnSpcReduction="20000"/>
          </a:bodyPr>
          <a:lstStyle/>
          <a:p>
            <a:pPr marL="0" indent="0" algn="ctr">
              <a:buNone/>
            </a:pPr>
            <a:r>
              <a:rPr lang="en-US" b="1" dirty="0" smtClean="0"/>
              <a:t>Things to Remember</a:t>
            </a:r>
          </a:p>
          <a:p>
            <a:pPr marL="0" indent="0">
              <a:buNone/>
            </a:pPr>
            <a:r>
              <a:rPr lang="en-US" b="1" dirty="0" smtClean="0"/>
              <a:t>NEVER…</a:t>
            </a:r>
          </a:p>
          <a:p>
            <a:pPr lvl="0"/>
            <a:r>
              <a:rPr lang="en-IN" smtClean="0"/>
              <a:t>Hurry </a:t>
            </a:r>
            <a:r>
              <a:rPr lang="en-IN" dirty="0"/>
              <a:t>children to talk.</a:t>
            </a:r>
          </a:p>
          <a:p>
            <a:pPr lvl="0"/>
            <a:r>
              <a:rPr lang="en-IN" dirty="0"/>
              <a:t>Get directly into questions about the abuse incidents (no matter how pressured you are or little time you have!) without building some rapport with the child.</a:t>
            </a:r>
          </a:p>
          <a:p>
            <a:pPr lvl="0"/>
            <a:r>
              <a:rPr lang="en-IN" dirty="0"/>
              <a:t>Persuade child to provide information through insistence/ use of sweets, toys, chocolate. Such actions may associate you with the perpetrator of abuse and confuse and frighten the child.</a:t>
            </a:r>
          </a:p>
          <a:p>
            <a:pPr lvl="0"/>
            <a:r>
              <a:rPr lang="en-IN" dirty="0"/>
              <a:t>Persuade children with statements beginning ‘you are a good girl, right…so now tell me…’ Avoid using words such as ‘good’ and ‘bad’—these are moral terms and when children feel judged, they are unlikely to want to engage with you.</a:t>
            </a:r>
          </a:p>
          <a:p>
            <a:pPr lvl="0"/>
            <a:r>
              <a:rPr lang="en-IN" dirty="0"/>
              <a:t>Ask children to enact what happened.</a:t>
            </a:r>
          </a:p>
          <a:p>
            <a:pPr lvl="0"/>
            <a:r>
              <a:rPr lang="en-IN" dirty="0"/>
              <a:t>Probe for details of how the child felt at time of abuse as unnecessary detailing will re-traumatize child.</a:t>
            </a:r>
          </a:p>
          <a:p>
            <a:pPr lvl="0"/>
            <a:r>
              <a:rPr lang="en-IN" dirty="0"/>
              <a:t>Touch the child unnecessarily. </a:t>
            </a:r>
          </a:p>
          <a:p>
            <a:pPr marL="0" indent="0" algn="just">
              <a:buNone/>
            </a:pPr>
            <a:endParaRPr lang="en-IN"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7999898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53200"/>
          </a:xfrm>
        </p:spPr>
        <p:txBody>
          <a:bodyPr>
            <a:normAutofit fontScale="70000" lnSpcReduction="20000"/>
          </a:bodyPr>
          <a:lstStyle/>
          <a:p>
            <a:r>
              <a:rPr lang="en-IN" b="1" dirty="0"/>
              <a:t>ALWAYS…</a:t>
            </a:r>
            <a:endParaRPr lang="en-IN" dirty="0"/>
          </a:p>
          <a:p>
            <a:pPr lvl="0"/>
            <a:r>
              <a:rPr lang="en-IN" dirty="0"/>
              <a:t>Be cognizant of the age of the child. Adolescents do not like being treated like 6 year olds</a:t>
            </a:r>
            <a:r>
              <a:rPr lang="en-IN" dirty="0" smtClean="0"/>
              <a:t>!</a:t>
            </a:r>
          </a:p>
          <a:p>
            <a:pPr lvl="0"/>
            <a:r>
              <a:rPr lang="en-IN" dirty="0" smtClean="0"/>
              <a:t>Use simple, non-legal terms/ language.</a:t>
            </a:r>
            <a:endParaRPr lang="en-IN" dirty="0"/>
          </a:p>
          <a:p>
            <a:pPr lvl="0"/>
            <a:r>
              <a:rPr lang="en-IN" dirty="0"/>
              <a:t>Be aware of the child’s inner voice (thoughts, anxieties and confusions).</a:t>
            </a:r>
          </a:p>
          <a:p>
            <a:pPr lvl="0"/>
            <a:r>
              <a:rPr lang="en-IN" dirty="0"/>
              <a:t>Make the necessary and reasonable exceptions to statement recording with regard to certain types of children, based on developmental disability and emotional states.</a:t>
            </a:r>
          </a:p>
          <a:p>
            <a:pPr lvl="0"/>
            <a:r>
              <a:rPr lang="en-IN" dirty="0"/>
              <a:t>Ask for specialized assistance from child mental health professionals.</a:t>
            </a:r>
          </a:p>
          <a:p>
            <a:pPr lvl="0"/>
            <a:r>
              <a:rPr lang="en-IN" dirty="0"/>
              <a:t>Keep your magic bag ready and use it!</a:t>
            </a:r>
          </a:p>
          <a:p>
            <a:pPr lvl="0"/>
            <a:r>
              <a:rPr lang="en-IN" dirty="0"/>
              <a:t>Speak slowly and clearly so children understand you.</a:t>
            </a:r>
          </a:p>
          <a:p>
            <a:pPr lvl="0"/>
            <a:r>
              <a:rPr lang="en-IN" dirty="0"/>
              <a:t>Ask only one question at a time; wait for the child’s response before asking the next question.</a:t>
            </a:r>
          </a:p>
          <a:p>
            <a:pPr lvl="0"/>
            <a:r>
              <a:rPr lang="en-IN" dirty="0"/>
              <a:t>Try to find alternative ways of phrasing a question if not understood the first time i.e. avoid repeating a question if it is not answered.</a:t>
            </a:r>
          </a:p>
          <a:p>
            <a:r>
              <a:rPr lang="en-IN" dirty="0"/>
              <a:t>Think of the statement recording process as a child’s story (of abuse and trauma) and how you are there to listen and understand it. This will create a more natural flow of conversation, making it easier to elicit the child’s statement.</a:t>
            </a:r>
          </a:p>
        </p:txBody>
      </p:sp>
    </p:spTree>
    <p:extLst>
      <p:ext uri="{BB962C8B-B14F-4D97-AF65-F5344CB8AC3E}">
        <p14:creationId xmlns:p14="http://schemas.microsoft.com/office/powerpoint/2010/main" val="10037775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b="1" dirty="0" smtClean="0"/>
              <a:t>Last Thoughts…</a:t>
            </a:r>
            <a:endParaRPr lang="en-IN" b="1" dirty="0"/>
          </a:p>
        </p:txBody>
      </p:sp>
      <p:sp>
        <p:nvSpPr>
          <p:cNvPr id="3" name="Content Placeholder 2"/>
          <p:cNvSpPr>
            <a:spLocks noGrp="1"/>
          </p:cNvSpPr>
          <p:nvPr>
            <p:ph idx="1"/>
          </p:nvPr>
        </p:nvSpPr>
        <p:spPr>
          <a:xfrm>
            <a:off x="228600" y="1295400"/>
            <a:ext cx="8686800" cy="5334000"/>
          </a:xfrm>
        </p:spPr>
        <p:txBody>
          <a:bodyPr>
            <a:normAutofit fontScale="85000" lnSpcReduction="10000"/>
          </a:bodyPr>
          <a:lstStyle/>
          <a:p>
            <a:r>
              <a:rPr lang="en-IN" dirty="0" smtClean="0"/>
              <a:t>Role of the judge?</a:t>
            </a:r>
          </a:p>
          <a:p>
            <a:r>
              <a:rPr lang="en-IN" dirty="0" smtClean="0"/>
              <a:t>What types of questions (esp. from </a:t>
            </a:r>
            <a:r>
              <a:rPr lang="en-IN" dirty="0" err="1" smtClean="0"/>
              <a:t>defense</a:t>
            </a:r>
            <a:r>
              <a:rPr lang="en-IN" dirty="0" smtClean="0"/>
              <a:t> lawyer) can judge disallow to the child?</a:t>
            </a:r>
          </a:p>
          <a:p>
            <a:r>
              <a:rPr lang="en-IN" dirty="0" smtClean="0"/>
              <a:t>Language of judge?</a:t>
            </a:r>
          </a:p>
          <a:p>
            <a:r>
              <a:rPr lang="en-IN" dirty="0" smtClean="0"/>
              <a:t>Attitude towards sexuality and discussions on sexual matters…judge’s comfort vs hesitancy?</a:t>
            </a:r>
          </a:p>
          <a:p>
            <a:r>
              <a:rPr lang="en-IN" dirty="0" smtClean="0"/>
              <a:t>Can judge/ PP give advice to adolescents on how to deal with the relationship with the accused? (why/ why not?)</a:t>
            </a:r>
          </a:p>
          <a:p>
            <a:r>
              <a:rPr lang="en-IN" dirty="0" smtClean="0"/>
              <a:t>Judge’s position on psychosocial and mental health interventions for child/ adolescent?</a:t>
            </a:r>
          </a:p>
          <a:p>
            <a:r>
              <a:rPr lang="en-IN" dirty="0" smtClean="0"/>
              <a:t>Court’s liaison with child welfare committees? (esp. in case of vulnerable children/ from difficult circumstances)</a:t>
            </a:r>
          </a:p>
          <a:p>
            <a:endParaRPr lang="en-IN" dirty="0"/>
          </a:p>
        </p:txBody>
      </p:sp>
    </p:spTree>
    <p:extLst>
      <p:ext uri="{BB962C8B-B14F-4D97-AF65-F5344CB8AC3E}">
        <p14:creationId xmlns:p14="http://schemas.microsoft.com/office/powerpoint/2010/main" val="209758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0106"/>
          </a:xfrm>
        </p:spPr>
        <p:txBody>
          <a:bodyPr/>
          <a:lstStyle/>
          <a:p>
            <a:r>
              <a:rPr lang="en-IN" b="1" dirty="0" smtClean="0"/>
              <a:t>What is CSA?</a:t>
            </a:r>
            <a:endParaRPr lang="en-IN" b="1" dirty="0"/>
          </a:p>
        </p:txBody>
      </p:sp>
      <p:sp>
        <p:nvSpPr>
          <p:cNvPr id="3" name="Content Placeholder 2"/>
          <p:cNvSpPr>
            <a:spLocks noGrp="1"/>
          </p:cNvSpPr>
          <p:nvPr>
            <p:ph idx="1"/>
          </p:nvPr>
        </p:nvSpPr>
        <p:spPr>
          <a:xfrm>
            <a:off x="323528" y="980728"/>
            <a:ext cx="8363272" cy="5544616"/>
          </a:xfrm>
        </p:spPr>
        <p:txBody>
          <a:bodyPr>
            <a:normAutofit fontScale="92500" lnSpcReduction="10000"/>
          </a:bodyPr>
          <a:lstStyle/>
          <a:p>
            <a:r>
              <a:rPr lang="en-IN" dirty="0"/>
              <a:t>an interaction between a child and an adult where the child </a:t>
            </a:r>
            <a:r>
              <a:rPr lang="en-IN" dirty="0" smtClean="0"/>
              <a:t>Is </a:t>
            </a:r>
            <a:r>
              <a:rPr lang="en-IN" dirty="0"/>
              <a:t>used for sexual stimulation. </a:t>
            </a:r>
            <a:endParaRPr lang="en-IN" dirty="0" smtClean="0"/>
          </a:p>
          <a:p>
            <a:r>
              <a:rPr lang="en-IN" dirty="0"/>
              <a:t>exploration of sexuality between a minor, traditionally understood as below 18 years of age, could be exploitative if the age difference between them is more than 5 years</a:t>
            </a:r>
            <a:r>
              <a:rPr lang="en-IN" dirty="0" smtClean="0"/>
              <a:t>.</a:t>
            </a:r>
          </a:p>
          <a:p>
            <a:r>
              <a:rPr lang="en-IN" dirty="0"/>
              <a:t>not restricted to </a:t>
            </a:r>
            <a:r>
              <a:rPr lang="en-IN" dirty="0" smtClean="0"/>
              <a:t>rape/penetrative </a:t>
            </a:r>
            <a:r>
              <a:rPr lang="en-IN" dirty="0"/>
              <a:t>genital </a:t>
            </a:r>
            <a:r>
              <a:rPr lang="en-IN" dirty="0" smtClean="0"/>
              <a:t>contact.</a:t>
            </a:r>
          </a:p>
          <a:p>
            <a:r>
              <a:rPr lang="en-US" dirty="0"/>
              <a:t>digital handling of the child’s </a:t>
            </a:r>
            <a:r>
              <a:rPr lang="en-US" dirty="0" smtClean="0"/>
              <a:t>genitalia.</a:t>
            </a:r>
            <a:endParaRPr lang="en-IN" dirty="0" smtClean="0"/>
          </a:p>
          <a:p>
            <a:r>
              <a:rPr lang="en-IN" dirty="0"/>
              <a:t>non-genital forms of sexual </a:t>
            </a:r>
            <a:r>
              <a:rPr lang="en-IN" dirty="0" smtClean="0"/>
              <a:t>touching.</a:t>
            </a:r>
          </a:p>
          <a:p>
            <a:r>
              <a:rPr lang="en-US" dirty="0"/>
              <a:t>non-contact forms of abuse for the pleasure of the perpetrator such as exposing the child to pornography or taking nude pictures of the </a:t>
            </a:r>
            <a:r>
              <a:rPr lang="en-US" dirty="0" smtClean="0"/>
              <a:t>child. </a:t>
            </a:r>
            <a:endParaRPr lang="en-IN" dirty="0" smtClean="0"/>
          </a:p>
          <a:p>
            <a:endParaRPr lang="en-IN" dirty="0"/>
          </a:p>
        </p:txBody>
      </p:sp>
    </p:spTree>
    <p:extLst>
      <p:ext uri="{BB962C8B-B14F-4D97-AF65-F5344CB8AC3E}">
        <p14:creationId xmlns:p14="http://schemas.microsoft.com/office/powerpoint/2010/main" val="2738600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IN" b="1" dirty="0" smtClean="0"/>
              <a:t>Perpetrators of CSA</a:t>
            </a:r>
            <a:endParaRPr lang="en-IN" b="1" dirty="0"/>
          </a:p>
        </p:txBody>
      </p:sp>
      <p:sp>
        <p:nvSpPr>
          <p:cNvPr id="3" name="Content Placeholder 2"/>
          <p:cNvSpPr>
            <a:spLocks noGrp="1"/>
          </p:cNvSpPr>
          <p:nvPr>
            <p:ph idx="1"/>
          </p:nvPr>
        </p:nvSpPr>
        <p:spPr>
          <a:xfrm>
            <a:off x="179512" y="1052736"/>
            <a:ext cx="8784976" cy="5616624"/>
          </a:xfrm>
        </p:spPr>
        <p:txBody>
          <a:bodyPr>
            <a:normAutofit fontScale="92500" lnSpcReduction="10000"/>
          </a:bodyPr>
          <a:lstStyle/>
          <a:p>
            <a:pPr marL="0" indent="0">
              <a:buNone/>
            </a:pPr>
            <a:r>
              <a:rPr lang="en-US" b="1" dirty="0" smtClean="0"/>
              <a:t>Agree or disagree?</a:t>
            </a:r>
          </a:p>
          <a:p>
            <a:pPr marL="0" indent="0">
              <a:buNone/>
            </a:pPr>
            <a:r>
              <a:rPr lang="en-US" dirty="0" smtClean="0"/>
              <a:t>Perpetrators are those who…</a:t>
            </a:r>
          </a:p>
          <a:p>
            <a:r>
              <a:rPr lang="en-US" dirty="0" smtClean="0"/>
              <a:t>Suffered </a:t>
            </a:r>
            <a:r>
              <a:rPr lang="en-US" dirty="0"/>
              <a:t>physical/ sexual abuse themselves as </a:t>
            </a:r>
            <a:r>
              <a:rPr lang="en-US" dirty="0" smtClean="0"/>
              <a:t>children</a:t>
            </a:r>
            <a:r>
              <a:rPr lang="en-US" dirty="0"/>
              <a:t>.</a:t>
            </a:r>
            <a:endParaRPr lang="en-US" dirty="0" smtClean="0"/>
          </a:p>
          <a:p>
            <a:r>
              <a:rPr lang="en-US" dirty="0"/>
              <a:t>A</a:t>
            </a:r>
            <a:r>
              <a:rPr lang="en-US" dirty="0" smtClean="0"/>
              <a:t>re </a:t>
            </a:r>
            <a:r>
              <a:rPr lang="en-US" dirty="0"/>
              <a:t>from lower socio-economic strata, or from difficult or deprived family circumstances</a:t>
            </a:r>
            <a:r>
              <a:rPr lang="en-US" dirty="0" smtClean="0"/>
              <a:t>.</a:t>
            </a:r>
          </a:p>
          <a:p>
            <a:r>
              <a:rPr lang="en-US" dirty="0" smtClean="0"/>
              <a:t>Poor educational level/ not professionals.</a:t>
            </a:r>
          </a:p>
          <a:p>
            <a:r>
              <a:rPr lang="en-US" dirty="0" smtClean="0"/>
              <a:t>‘Dirty old men’</a:t>
            </a:r>
          </a:p>
          <a:p>
            <a:r>
              <a:rPr lang="en-US" dirty="0" smtClean="0"/>
              <a:t>Always men (never women).</a:t>
            </a:r>
          </a:p>
          <a:p>
            <a:r>
              <a:rPr lang="en-US" dirty="0" smtClean="0"/>
              <a:t> Strangers.</a:t>
            </a:r>
          </a:p>
          <a:p>
            <a:r>
              <a:rPr lang="en-US" dirty="0" smtClean="0"/>
              <a:t>Mentally ill people.</a:t>
            </a:r>
          </a:p>
        </p:txBody>
      </p:sp>
    </p:spTree>
    <p:extLst>
      <p:ext uri="{BB962C8B-B14F-4D97-AF65-F5344CB8AC3E}">
        <p14:creationId xmlns:p14="http://schemas.microsoft.com/office/powerpoint/2010/main" val="1777910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8"/>
          </a:xfrm>
        </p:spPr>
        <p:txBody>
          <a:bodyPr/>
          <a:lstStyle/>
          <a:p>
            <a:r>
              <a:rPr lang="en-IN" b="1" dirty="0" smtClean="0"/>
              <a:t>Where CSA Occurs</a:t>
            </a:r>
            <a:endParaRPr lang="en-IN" b="1" dirty="0"/>
          </a:p>
        </p:txBody>
      </p:sp>
      <p:sp>
        <p:nvSpPr>
          <p:cNvPr id="3" name="Content Placeholder 2"/>
          <p:cNvSpPr>
            <a:spLocks noGrp="1"/>
          </p:cNvSpPr>
          <p:nvPr>
            <p:ph idx="1"/>
          </p:nvPr>
        </p:nvSpPr>
        <p:spPr>
          <a:xfrm>
            <a:off x="179512" y="764704"/>
            <a:ext cx="8856984" cy="6093296"/>
          </a:xfrm>
        </p:spPr>
        <p:txBody>
          <a:bodyPr>
            <a:normAutofit fontScale="85000" lnSpcReduction="20000"/>
          </a:bodyPr>
          <a:lstStyle/>
          <a:p>
            <a:pPr marL="0" indent="0">
              <a:buNone/>
            </a:pPr>
            <a:r>
              <a:rPr lang="en-IN" b="1" dirty="0" smtClean="0"/>
              <a:t>Agree or Disagree?</a:t>
            </a:r>
          </a:p>
          <a:p>
            <a:r>
              <a:rPr lang="en-IN" dirty="0"/>
              <a:t>CSA is more likely to occur in places where risk of detection is </a:t>
            </a:r>
            <a:r>
              <a:rPr lang="en-IN" dirty="0" smtClean="0"/>
              <a:t>low.</a:t>
            </a:r>
          </a:p>
          <a:p>
            <a:r>
              <a:rPr lang="en-IN" dirty="0"/>
              <a:t>abuse happens most in lonely, isolated places that are unfamiliar to the child, or where there are no people nearby</a:t>
            </a:r>
            <a:r>
              <a:rPr lang="en-IN" dirty="0" smtClean="0"/>
              <a:t>.</a:t>
            </a:r>
          </a:p>
          <a:p>
            <a:r>
              <a:rPr lang="en-IN" dirty="0" smtClean="0"/>
              <a:t>Ensuring children are always attended will </a:t>
            </a:r>
            <a:r>
              <a:rPr lang="en-IN" dirty="0"/>
              <a:t>protect </a:t>
            </a:r>
            <a:r>
              <a:rPr lang="en-IN" dirty="0" smtClean="0"/>
              <a:t>them (so CCTV cameras are the way to go!). </a:t>
            </a:r>
          </a:p>
          <a:p>
            <a:r>
              <a:rPr lang="en-IN" dirty="0"/>
              <a:t>actual abuse incident can occur quickly (commonly 5 to 15 minutes), and thus CSA can occur anywhere. </a:t>
            </a:r>
            <a:endParaRPr lang="en-IN" dirty="0" smtClean="0"/>
          </a:p>
          <a:p>
            <a:r>
              <a:rPr lang="en-IN" dirty="0" smtClean="0"/>
              <a:t>It </a:t>
            </a:r>
            <a:r>
              <a:rPr lang="en-IN" dirty="0"/>
              <a:t>can occur within the home (especially if the perpetrator is a family member</a:t>
            </a:r>
            <a:r>
              <a:rPr lang="en-IN" dirty="0" smtClean="0"/>
              <a:t>). </a:t>
            </a:r>
          </a:p>
          <a:p>
            <a:r>
              <a:rPr lang="en-IN" dirty="0" smtClean="0"/>
              <a:t>It can occur in places </a:t>
            </a:r>
            <a:r>
              <a:rPr lang="en-IN" dirty="0"/>
              <a:t>the child regularly visits or performs routine activities, such as schools, tutorials, playgrounds and other public spaces. </a:t>
            </a:r>
            <a:endParaRPr lang="en-IN" dirty="0" smtClean="0"/>
          </a:p>
          <a:p>
            <a:pPr marL="0" indent="0">
              <a:buNone/>
            </a:pPr>
            <a:r>
              <a:rPr lang="en-IN" b="1" i="1" dirty="0" smtClean="0">
                <a:solidFill>
                  <a:srgbClr val="92D050"/>
                </a:solidFill>
              </a:rPr>
              <a:t>*Where does it occur most? By whom?</a:t>
            </a:r>
            <a:endParaRPr lang="en-IN" b="1" i="1" dirty="0">
              <a:solidFill>
                <a:srgbClr val="92D050"/>
              </a:solidFill>
            </a:endParaRPr>
          </a:p>
          <a:p>
            <a:endParaRPr lang="en-IN" dirty="0"/>
          </a:p>
        </p:txBody>
      </p:sp>
    </p:spTree>
    <p:extLst>
      <p:ext uri="{BB962C8B-B14F-4D97-AF65-F5344CB8AC3E}">
        <p14:creationId xmlns:p14="http://schemas.microsoft.com/office/powerpoint/2010/main" val="4169630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10394</TotalTime>
  <Words>4866</Words>
  <Application>Microsoft Office PowerPoint</Application>
  <PresentationFormat>On-screen Show (4:3)</PresentationFormat>
  <Paragraphs>494</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 The Child As A Witness:  Developmental &amp; Mental Health Implications for Evidence Gathering Under POCSO </vt:lpstr>
      <vt:lpstr>Objectives</vt:lpstr>
      <vt:lpstr>PowerPoint Presentation</vt:lpstr>
      <vt:lpstr>Re-Connecting with Your Childhood </vt:lpstr>
      <vt:lpstr>PowerPoint Presentation</vt:lpstr>
      <vt:lpstr> </vt:lpstr>
      <vt:lpstr>What is CSA?</vt:lpstr>
      <vt:lpstr>Perpetrators of CSA</vt:lpstr>
      <vt:lpstr>Where CSA Occurs</vt:lpstr>
      <vt:lpstr>CSA Processes in Younger Children</vt:lpstr>
      <vt:lpstr>CSA Processes in Older Children &amp; Adolescents</vt:lpstr>
      <vt:lpstr>Other Immediate Impacts</vt:lpstr>
      <vt:lpstr>Longer-Term Impacts</vt:lpstr>
      <vt:lpstr>Emotional &amp; Behavioural Consequences of CSA</vt:lpstr>
      <vt:lpstr>PowerPoint Presentation</vt:lpstr>
      <vt:lpstr>Physical Signs/ Symptoms of CSA</vt:lpstr>
      <vt:lpstr>PowerPoint Presentation</vt:lpstr>
      <vt:lpstr>PowerPoint Presentation</vt:lpstr>
      <vt:lpstr> Identifying Child Developmental Needs &amp; How They are Impacted by Trauma</vt:lpstr>
      <vt:lpstr>PowerPoint Presentation</vt:lpstr>
      <vt:lpstr>PowerPoint Presentation</vt:lpstr>
      <vt:lpstr>PowerPoint Presentation</vt:lpstr>
      <vt:lpstr>PowerPoint Presentation</vt:lpstr>
      <vt:lpstr>Impact of Traumatic Events on Child Development</vt:lpstr>
      <vt:lpstr>Applying Child Development to Child’s  Statement of Abuse-POCSO Processes</vt:lpstr>
      <vt:lpstr>PowerPoint Presentation</vt:lpstr>
      <vt:lpstr>Developmental Stages &amp; Children's Ability To Disclose Abuse</vt:lpstr>
      <vt:lpstr>PowerPoint Presentation</vt:lpstr>
      <vt:lpstr>PowerPoint Presentation</vt:lpstr>
      <vt:lpstr>PowerPoint Presentation</vt:lpstr>
      <vt:lpstr>PowerPoint Presentation</vt:lpstr>
      <vt:lpstr>PowerPoint Presentation</vt:lpstr>
      <vt:lpstr>Understanding the Child’s Inner Voice</vt:lpstr>
      <vt:lpstr>What is the child’s inner voice…</vt:lpstr>
      <vt:lpstr>The Child’s Inner Voice</vt:lpstr>
      <vt:lpstr>PowerPoint Presentation</vt:lpstr>
      <vt:lpstr>Forensic Interviewing</vt:lpstr>
      <vt:lpstr>Preliminary Steps: What Mental Health Professionals should Assist the Court with…</vt:lpstr>
      <vt:lpstr>PowerPoint Presentation</vt:lpstr>
      <vt:lpstr>Interviewing Children for CSA</vt:lpstr>
      <vt:lpstr>PowerPoint Presentation</vt:lpstr>
      <vt:lpstr>PowerPoint Presentation</vt:lpstr>
      <vt:lpstr>PowerPoint Presentation</vt:lpstr>
      <vt:lpstr>PowerPoint Presentation</vt:lpstr>
      <vt:lpstr>Techniques of Inquiry</vt:lpstr>
      <vt:lpstr>PowerPoint Presentation</vt:lpstr>
      <vt:lpstr>PowerPoint Presentation</vt:lpstr>
      <vt:lpstr>PowerPoint Presentation</vt:lpstr>
      <vt:lpstr>PowerPoint Presentation</vt:lpstr>
      <vt:lpstr>PowerPoint Presentation</vt:lpstr>
      <vt:lpstr>PowerPoint Presentation</vt:lpstr>
      <vt:lpstr>Recommended Way of Questioning</vt:lpstr>
      <vt:lpstr>PowerPoint Presentation</vt:lpstr>
      <vt:lpstr>PowerPoint Presentation</vt:lpstr>
      <vt:lpstr>Activity: Role Playing Interviews with Children</vt:lpstr>
      <vt:lpstr>Activity: Demonstration of Magistrate/Judge’s Statement Recording</vt:lpstr>
      <vt:lpstr>A Note on Children’s Memory</vt:lpstr>
      <vt:lpstr>A Note on Children’s Attention</vt:lpstr>
      <vt:lpstr>Age &amp; Type of Information to Collect</vt:lpstr>
      <vt:lpstr>PowerPoint Presentation</vt:lpstr>
      <vt:lpstr>PowerPoint Presentation</vt:lpstr>
      <vt:lpstr>Last Thoughts…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POCSO: When a Child sits before you</dc:title>
  <dc:creator>Admin</dc:creator>
  <cp:lastModifiedBy>Windows User</cp:lastModifiedBy>
  <cp:revision>103</cp:revision>
  <dcterms:created xsi:type="dcterms:W3CDTF">2017-02-13T03:34:01Z</dcterms:created>
  <dcterms:modified xsi:type="dcterms:W3CDTF">2018-09-12T08:54:16Z</dcterms:modified>
</cp:coreProperties>
</file>