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63" r:id="rId5"/>
    <p:sldId id="260" r:id="rId6"/>
    <p:sldId id="275" r:id="rId7"/>
    <p:sldId id="276" r:id="rId8"/>
    <p:sldId id="277" r:id="rId9"/>
    <p:sldId id="278" r:id="rId10"/>
    <p:sldId id="264" r:id="rId11"/>
    <p:sldId id="265" r:id="rId12"/>
    <p:sldId id="266" r:id="rId13"/>
    <p:sldId id="267" r:id="rId14"/>
    <p:sldId id="268" r:id="rId15"/>
    <p:sldId id="269" r:id="rId16"/>
    <p:sldId id="270" r:id="rId17"/>
    <p:sldId id="271" r:id="rId18"/>
    <p:sldId id="272" r:id="rId19"/>
    <p:sldId id="273" r:id="rId20"/>
    <p:sldId id="274" r:id="rId21"/>
    <p:sldId id="279" r:id="rId22"/>
    <p:sldId id="280" r:id="rId23"/>
    <p:sldId id="283" r:id="rId24"/>
    <p:sldId id="281" r:id="rId25"/>
    <p:sldId id="284"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3D159307-399C-4947-B299-C757E0E01A9E}" type="datetimeFigureOut">
              <a:rPr lang="en-US" smtClean="0"/>
              <a:t>11/18/2016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5E71377-29A9-42D3-84E6-CB15E7C7A052}" type="slidenum">
              <a:rPr lang="en-IN" smtClean="0"/>
              <a:t>‹#›</a:t>
            </a:fld>
            <a:endParaRPr lang="en-IN"/>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D159307-399C-4947-B299-C757E0E01A9E}" type="datetimeFigureOut">
              <a:rPr lang="en-US" smtClean="0"/>
              <a:t>11/18/2016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5E71377-29A9-42D3-84E6-CB15E7C7A052}"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D159307-399C-4947-B299-C757E0E01A9E}" type="datetimeFigureOut">
              <a:rPr lang="en-US" smtClean="0"/>
              <a:t>11/18/2016</a:t>
            </a:fld>
            <a:endParaRPr lang="en-IN"/>
          </a:p>
        </p:txBody>
      </p:sp>
      <p:sp>
        <p:nvSpPr>
          <p:cNvPr id="5" name="Footer Placeholder 4"/>
          <p:cNvSpPr>
            <a:spLocks noGrp="1"/>
          </p:cNvSpPr>
          <p:nvPr>
            <p:ph type="ftr" sz="quarter" idx="11"/>
          </p:nvPr>
        </p:nvSpPr>
        <p:spPr>
          <a:xfrm>
            <a:off x="2640597" y="6377459"/>
            <a:ext cx="3836404" cy="365125"/>
          </a:xfrm>
        </p:spPr>
        <p:txBody>
          <a:bodyPr/>
          <a:lstStyle/>
          <a:p>
            <a:endParaRPr lang="en-IN"/>
          </a:p>
        </p:txBody>
      </p:sp>
      <p:sp>
        <p:nvSpPr>
          <p:cNvPr id="6" name="Slide Number Placeholder 5"/>
          <p:cNvSpPr>
            <a:spLocks noGrp="1"/>
          </p:cNvSpPr>
          <p:nvPr>
            <p:ph type="sldNum" sz="quarter" idx="12"/>
          </p:nvPr>
        </p:nvSpPr>
        <p:spPr/>
        <p:txBody>
          <a:bodyPr/>
          <a:lstStyle/>
          <a:p>
            <a:fld id="{35E71377-29A9-42D3-84E6-CB15E7C7A052}"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D159307-399C-4947-B299-C757E0E01A9E}" type="datetimeFigureOut">
              <a:rPr lang="en-US" smtClean="0"/>
              <a:t>11/18/2016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5E71377-29A9-42D3-84E6-CB15E7C7A052}"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D159307-399C-4947-B299-C757E0E01A9E}" type="datetimeFigureOut">
              <a:rPr lang="en-US" smtClean="0"/>
              <a:t>11/18/2016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5E71377-29A9-42D3-84E6-CB15E7C7A052}" type="slidenum">
              <a:rPr lang="en-IN" smtClean="0"/>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D159307-399C-4947-B299-C757E0E01A9E}" type="datetimeFigureOut">
              <a:rPr lang="en-US" smtClean="0"/>
              <a:t>11/18/2016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5E71377-29A9-42D3-84E6-CB15E7C7A052}"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D159307-399C-4947-B299-C757E0E01A9E}" type="datetimeFigureOut">
              <a:rPr lang="en-US" smtClean="0"/>
              <a:t>11/18/2016</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5E71377-29A9-42D3-84E6-CB15E7C7A052}"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D159307-399C-4947-B299-C757E0E01A9E}" type="datetimeFigureOut">
              <a:rPr lang="en-US" smtClean="0"/>
              <a:t>11/18/2016</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5E71377-29A9-42D3-84E6-CB15E7C7A052}"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159307-399C-4947-B299-C757E0E01A9E}" type="datetimeFigureOut">
              <a:rPr lang="en-US" smtClean="0"/>
              <a:t>11/18/2016</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5E71377-29A9-42D3-84E6-CB15E7C7A052}"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D159307-399C-4947-B299-C757E0E01A9E}" type="datetimeFigureOut">
              <a:rPr lang="en-US" smtClean="0"/>
              <a:t>11/18/2016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5E71377-29A9-42D3-84E6-CB15E7C7A052}" type="slidenum">
              <a:rPr lang="en-IN" smtClean="0"/>
              <a:t>‹#›</a:t>
            </a:fld>
            <a:endParaRPr lang="en-IN"/>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3D159307-399C-4947-B299-C757E0E01A9E}" type="datetimeFigureOut">
              <a:rPr lang="en-US" smtClean="0"/>
              <a:t>11/18/2016</a:t>
            </a:fld>
            <a:endParaRPr lang="en-IN"/>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IN"/>
          </a:p>
        </p:txBody>
      </p:sp>
      <p:sp>
        <p:nvSpPr>
          <p:cNvPr id="7" name="Slide Number Placeholder 6"/>
          <p:cNvSpPr>
            <a:spLocks noGrp="1"/>
          </p:cNvSpPr>
          <p:nvPr>
            <p:ph type="sldNum" sz="quarter" idx="12"/>
          </p:nvPr>
        </p:nvSpPr>
        <p:spPr>
          <a:xfrm>
            <a:off x="8339328" y="1170432"/>
            <a:ext cx="733864" cy="201168"/>
          </a:xfrm>
        </p:spPr>
        <p:txBody>
          <a:bodyPr/>
          <a:lstStyle/>
          <a:p>
            <a:fld id="{35E71377-29A9-42D3-84E6-CB15E7C7A052}"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3D159307-399C-4947-B299-C757E0E01A9E}" type="datetimeFigureOut">
              <a:rPr lang="en-US" smtClean="0"/>
              <a:t>11/18/2016</a:t>
            </a:fld>
            <a:endParaRPr lang="en-IN"/>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IN"/>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35E71377-29A9-42D3-84E6-CB15E7C7A052}"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5143512"/>
            <a:ext cx="9144000" cy="1714488"/>
          </a:xfrm>
        </p:spPr>
        <p:txBody>
          <a:bodyPr>
            <a:normAutofit/>
          </a:bodyPr>
          <a:lstStyle/>
          <a:p>
            <a:pPr algn="ctr"/>
            <a:r>
              <a:rPr lang="en-IN" sz="2800" b="0" dirty="0" smtClean="0"/>
              <a:t>Community Child &amp; Adolescent Mental Health Service Project</a:t>
            </a:r>
            <a:br>
              <a:rPr lang="en-IN" sz="2800" b="0" dirty="0" smtClean="0"/>
            </a:br>
            <a:r>
              <a:rPr lang="en-IN" sz="2800" b="0" dirty="0" smtClean="0"/>
              <a:t>Dept. of Child &amp; Adolescent Psychiatry, NIMHANS </a:t>
            </a:r>
            <a:br>
              <a:rPr lang="en-IN" sz="2800" b="0" dirty="0" smtClean="0"/>
            </a:br>
            <a:r>
              <a:rPr lang="en-IN" sz="2800" b="0" dirty="0" smtClean="0"/>
              <a:t>Supported </a:t>
            </a:r>
            <a:r>
              <a:rPr lang="en-IN" sz="2800" b="0" dirty="0" smtClean="0"/>
              <a:t>by Dept. of Women &amp; Child Development, </a:t>
            </a:r>
            <a:r>
              <a:rPr lang="en-IN" sz="2800" b="0" dirty="0" err="1" smtClean="0"/>
              <a:t>GoK</a:t>
            </a:r>
            <a:r>
              <a:rPr lang="en-IN" sz="2800" b="0" dirty="0" smtClean="0"/>
              <a:t/>
            </a:r>
            <a:br>
              <a:rPr lang="en-IN" sz="2800" b="0" dirty="0" smtClean="0"/>
            </a:br>
            <a:r>
              <a:rPr lang="en-IN" sz="2800" b="0" dirty="0" smtClean="0"/>
              <a:t>In Collaboration with Karnataka Judicial Academy</a:t>
            </a:r>
            <a:endParaRPr lang="en-IN" sz="2800" b="0" dirty="0"/>
          </a:p>
        </p:txBody>
      </p:sp>
      <p:sp>
        <p:nvSpPr>
          <p:cNvPr id="3" name="Subtitle 2"/>
          <p:cNvSpPr>
            <a:spLocks noGrp="1"/>
          </p:cNvSpPr>
          <p:nvPr>
            <p:ph type="subTitle" idx="1"/>
          </p:nvPr>
        </p:nvSpPr>
        <p:spPr>
          <a:xfrm>
            <a:off x="285720" y="0"/>
            <a:ext cx="8643998" cy="4786322"/>
          </a:xfrm>
        </p:spPr>
        <p:txBody>
          <a:bodyPr>
            <a:normAutofit fontScale="92500"/>
          </a:bodyPr>
          <a:lstStyle/>
          <a:p>
            <a:endParaRPr lang="en-IN" sz="4000" b="1" dirty="0" smtClean="0">
              <a:latin typeface="Andalus" pitchFamily="18" charset="-78"/>
              <a:cs typeface="Andalus" pitchFamily="18" charset="-78"/>
            </a:endParaRPr>
          </a:p>
          <a:p>
            <a:r>
              <a:rPr lang="en-IN" sz="5200" b="1" dirty="0" smtClean="0">
                <a:latin typeface="Andalus" pitchFamily="18" charset="-78"/>
                <a:cs typeface="Andalus" pitchFamily="18" charset="-78"/>
              </a:rPr>
              <a:t>Psychosocial &amp; Mental Health Vulnerabilities of</a:t>
            </a:r>
            <a:endParaRPr lang="en-IN" sz="5200" dirty="0" smtClean="0">
              <a:latin typeface="Andalus" pitchFamily="18" charset="-78"/>
              <a:cs typeface="Andalus" pitchFamily="18" charset="-78"/>
            </a:endParaRPr>
          </a:p>
          <a:p>
            <a:r>
              <a:rPr lang="en-IN" sz="5200" b="1" dirty="0" smtClean="0">
                <a:latin typeface="Andalus" pitchFamily="18" charset="-78"/>
                <a:cs typeface="Andalus" pitchFamily="18" charset="-78"/>
              </a:rPr>
              <a:t>Children in Conflict with the Law</a:t>
            </a:r>
          </a:p>
          <a:p>
            <a:endParaRPr lang="en-IN" sz="4700" b="1" dirty="0" smtClean="0">
              <a:latin typeface="Andalus" pitchFamily="18" charset="-78"/>
              <a:cs typeface="Andalus" pitchFamily="18" charset="-78"/>
            </a:endParaRPr>
          </a:p>
          <a:p>
            <a:r>
              <a:rPr lang="en-IN" sz="3300" b="1" dirty="0" smtClean="0">
                <a:latin typeface="Andalus" pitchFamily="18" charset="-78"/>
                <a:cs typeface="Andalus" pitchFamily="18" charset="-78"/>
              </a:rPr>
              <a:t>Workshop for Juvenile Justice Board Magistrates</a:t>
            </a:r>
          </a:p>
          <a:p>
            <a:r>
              <a:rPr lang="en-IN" sz="3300" b="1" dirty="0" smtClean="0">
                <a:latin typeface="Andalus" pitchFamily="18" charset="-78"/>
                <a:cs typeface="Andalus" pitchFamily="18" charset="-78"/>
              </a:rPr>
              <a:t>20th November 2016 </a:t>
            </a:r>
            <a:endParaRPr lang="en-IN" sz="3300" dirty="0" smtClean="0">
              <a:latin typeface="Andalus" pitchFamily="18" charset="-78"/>
              <a:cs typeface="Andalus" pitchFamily="18" charset="-78"/>
            </a:endParaRPr>
          </a:p>
          <a:p>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57232"/>
          </a:xfrm>
        </p:spPr>
        <p:txBody>
          <a:bodyPr>
            <a:noAutofit/>
          </a:bodyPr>
          <a:lstStyle/>
          <a:p>
            <a:pPr algn="l"/>
            <a:r>
              <a:rPr lang="en-IN" sz="3200" b="1" dirty="0" smtClean="0"/>
              <a:t>Basis of CICL’s Vulnerability (1): </a:t>
            </a:r>
            <a:br>
              <a:rPr lang="en-IN" sz="3200" b="1" dirty="0" smtClean="0"/>
            </a:br>
            <a:r>
              <a:rPr lang="en-IN" sz="3200" b="1" dirty="0" smtClean="0"/>
              <a:t>Emotional Factors</a:t>
            </a:r>
            <a:endParaRPr lang="en-IN" sz="3200" b="1" dirty="0"/>
          </a:p>
        </p:txBody>
      </p:sp>
      <p:sp>
        <p:nvSpPr>
          <p:cNvPr id="3" name="Content Placeholder 2"/>
          <p:cNvSpPr>
            <a:spLocks noGrp="1"/>
          </p:cNvSpPr>
          <p:nvPr>
            <p:ph idx="1"/>
          </p:nvPr>
        </p:nvSpPr>
        <p:spPr>
          <a:xfrm>
            <a:off x="0" y="1357298"/>
            <a:ext cx="9144000" cy="5500702"/>
          </a:xfrm>
        </p:spPr>
        <p:txBody>
          <a:bodyPr>
            <a:normAutofit fontScale="92500" lnSpcReduction="20000"/>
          </a:bodyPr>
          <a:lstStyle/>
          <a:p>
            <a:r>
              <a:rPr lang="en-IN" b="1" dirty="0" smtClean="0"/>
              <a:t>Attachment issues, Neglect , Abuse</a:t>
            </a:r>
          </a:p>
          <a:p>
            <a:pPr lvl="1"/>
            <a:r>
              <a:rPr lang="en-IN" dirty="0" smtClean="0"/>
              <a:t> </a:t>
            </a:r>
            <a:r>
              <a:rPr lang="en-IN" dirty="0"/>
              <a:t>The families and home environments of these children are frequently fraught with marital problems, domestic violence, alcohol dependence </a:t>
            </a:r>
            <a:r>
              <a:rPr lang="en-IN" dirty="0" smtClean="0"/>
              <a:t>.</a:t>
            </a:r>
          </a:p>
          <a:p>
            <a:pPr lvl="1"/>
            <a:r>
              <a:rPr lang="en-IN" dirty="0" smtClean="0"/>
              <a:t>children who are reared in families where behaviours such as power-based control, aggressiveness, stealing or encroaching on the rights of others are considered the norm</a:t>
            </a:r>
            <a:endParaRPr lang="en-IN" dirty="0"/>
          </a:p>
          <a:p>
            <a:pPr lvl="1"/>
            <a:r>
              <a:rPr lang="en-IN" dirty="0"/>
              <a:t>S</a:t>
            </a:r>
            <a:r>
              <a:rPr lang="en-IN" dirty="0" smtClean="0"/>
              <a:t>ingle-parenting, </a:t>
            </a:r>
            <a:r>
              <a:rPr lang="en-IN" dirty="0"/>
              <a:t>lack of time on the part of the parent to care for the child (usually due to financial problems and the need to work long hours outside the home). </a:t>
            </a:r>
            <a:endParaRPr lang="en-IN" dirty="0" smtClean="0"/>
          </a:p>
          <a:p>
            <a:pPr lvl="1"/>
            <a:r>
              <a:rPr lang="en-IN" dirty="0" smtClean="0"/>
              <a:t>Other experiences of  harsh/punitive parenting/ rejection, abandonment, or relinquishment to an institution.</a:t>
            </a:r>
          </a:p>
          <a:p>
            <a:pPr lvl="1"/>
            <a:r>
              <a:rPr lang="en-IN" dirty="0" smtClean="0"/>
              <a:t>Lack of early stimulation and growth opportunities for holistic child development/monitoring &amp; supervision. </a:t>
            </a:r>
            <a:endParaRPr lang="en-IN" dirty="0"/>
          </a:p>
          <a:p>
            <a:pPr lvl="1"/>
            <a:r>
              <a:rPr lang="en-IN" dirty="0" smtClean="0"/>
              <a:t>Death of/ separation from primary caregivers</a:t>
            </a:r>
          </a:p>
          <a:p>
            <a:pPr>
              <a:buNone/>
            </a:pPr>
            <a:endParaRPr lang="en-IN" sz="3100" b="1" dirty="0" smtClean="0">
              <a:solidFill>
                <a:srgbClr val="FF0000"/>
              </a:solidFill>
            </a:endParaRPr>
          </a:p>
          <a:p>
            <a:pPr>
              <a:buFont typeface="Wingdings" pitchFamily="2" charset="2"/>
              <a:buChar char="ü"/>
            </a:pPr>
            <a:endParaRPr lang="en-IN" sz="3100" b="1" dirty="0">
              <a:solidFill>
                <a:srgbClr val="FF0000"/>
              </a:solidFill>
            </a:endParaRPr>
          </a:p>
          <a:p>
            <a:pPr>
              <a:buNone/>
            </a:pPr>
            <a:endParaRPr lang="en-IN" dirty="0" smtClean="0"/>
          </a:p>
          <a:p>
            <a:pPr>
              <a:buNone/>
            </a:pPr>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8229600" cy="796908"/>
          </a:xfrm>
        </p:spPr>
        <p:txBody>
          <a:bodyPr>
            <a:normAutofit/>
          </a:bodyPr>
          <a:lstStyle/>
          <a:p>
            <a:r>
              <a:rPr lang="en-IN" sz="3600" b="1" dirty="0" smtClean="0">
                <a:solidFill>
                  <a:schemeClr val="tx2"/>
                </a:solidFill>
              </a:rPr>
              <a:t>Impact (1): Emotional Factors</a:t>
            </a:r>
            <a:endParaRPr lang="en-IN" sz="3600" dirty="0">
              <a:solidFill>
                <a:schemeClr val="tx2"/>
              </a:solidFill>
            </a:endParaRPr>
          </a:p>
        </p:txBody>
      </p:sp>
      <p:sp>
        <p:nvSpPr>
          <p:cNvPr id="3" name="Content Placeholder 2"/>
          <p:cNvSpPr>
            <a:spLocks noGrp="1"/>
          </p:cNvSpPr>
          <p:nvPr>
            <p:ph idx="1"/>
          </p:nvPr>
        </p:nvSpPr>
        <p:spPr>
          <a:xfrm>
            <a:off x="285720" y="1500174"/>
            <a:ext cx="8572560" cy="5143536"/>
          </a:xfrm>
        </p:spPr>
        <p:txBody>
          <a:bodyPr>
            <a:normAutofit fontScale="70000" lnSpcReduction="20000"/>
          </a:bodyPr>
          <a:lstStyle/>
          <a:p>
            <a:pPr>
              <a:buFont typeface="Wingdings" pitchFamily="2" charset="2"/>
              <a:buChar char="ü"/>
            </a:pPr>
            <a:r>
              <a:rPr lang="en-IN" b="1" dirty="0" smtClean="0">
                <a:solidFill>
                  <a:schemeClr val="tx2"/>
                </a:solidFill>
              </a:rPr>
              <a:t>Emotional </a:t>
            </a:r>
            <a:r>
              <a:rPr lang="en-IN" b="1" dirty="0" err="1" smtClean="0">
                <a:solidFill>
                  <a:schemeClr val="tx2"/>
                </a:solidFill>
              </a:rPr>
              <a:t>Dysregulation</a:t>
            </a:r>
            <a:r>
              <a:rPr lang="en-IN" b="1" dirty="0" smtClean="0">
                <a:solidFill>
                  <a:schemeClr val="tx2"/>
                </a:solidFill>
              </a:rPr>
              <a:t> (difficulty managing anger/ anxiety),</a:t>
            </a:r>
          </a:p>
          <a:p>
            <a:pPr lvl="1"/>
            <a:r>
              <a:rPr lang="en-IN" sz="3200" b="1" dirty="0" smtClean="0">
                <a:solidFill>
                  <a:schemeClr val="tx2"/>
                </a:solidFill>
              </a:rPr>
              <a:t>not able to exercise control in expressing feelings of anger/ upset.</a:t>
            </a:r>
          </a:p>
          <a:p>
            <a:pPr lvl="1"/>
            <a:r>
              <a:rPr lang="en-IN" sz="3200" b="1" dirty="0" smtClean="0">
                <a:solidFill>
                  <a:schemeClr val="tx2"/>
                </a:solidFill>
              </a:rPr>
              <a:t>extreme reaction which could amount to rage or even physical violence. </a:t>
            </a:r>
          </a:p>
          <a:p>
            <a:pPr lvl="1"/>
            <a:r>
              <a:rPr lang="en-IN" sz="3200" b="1" dirty="0" smtClean="0">
                <a:solidFill>
                  <a:schemeClr val="tx2"/>
                </a:solidFill>
              </a:rPr>
              <a:t>At such times, these children are not amenable to any reason or discussion.</a:t>
            </a:r>
          </a:p>
          <a:p>
            <a:pPr lvl="1"/>
            <a:r>
              <a:rPr lang="en-IN" sz="3200" b="1" dirty="0" smtClean="0">
                <a:solidFill>
                  <a:schemeClr val="tx2"/>
                </a:solidFill>
              </a:rPr>
              <a:t>it is almost as if an aggression switch has been turned on and cannot be put off.</a:t>
            </a:r>
          </a:p>
          <a:p>
            <a:pPr>
              <a:buNone/>
            </a:pPr>
            <a:endParaRPr lang="en-IN" sz="2800" b="1" dirty="0" smtClean="0">
              <a:solidFill>
                <a:schemeClr val="tx2"/>
              </a:solidFill>
            </a:endParaRPr>
          </a:p>
          <a:p>
            <a:pPr>
              <a:buFont typeface="Wingdings" pitchFamily="2" charset="2"/>
              <a:buChar char="ü"/>
            </a:pPr>
            <a:r>
              <a:rPr lang="en-IN" b="1" dirty="0" smtClean="0">
                <a:solidFill>
                  <a:schemeClr val="tx2"/>
                </a:solidFill>
              </a:rPr>
              <a:t>Neurobiological changes that occur in response to problematic early-life stress can lead to life-long psychiatric issues. </a:t>
            </a:r>
          </a:p>
          <a:p>
            <a:pPr>
              <a:buFont typeface="Wingdings" pitchFamily="2" charset="2"/>
              <a:buChar char="ü"/>
            </a:pPr>
            <a:r>
              <a:rPr lang="en-IN" b="1" dirty="0" smtClean="0">
                <a:solidFill>
                  <a:schemeClr val="tx2"/>
                </a:solidFill>
              </a:rPr>
              <a:t>Behaviour problems (violence, abuse etc).</a:t>
            </a:r>
            <a:endParaRPr lang="en-US" dirty="0" smtClean="0">
              <a:solidFill>
                <a:schemeClr val="tx2"/>
              </a:solidFill>
            </a:endParaRPr>
          </a:p>
          <a:p>
            <a:pPr>
              <a:buFont typeface="Wingdings" pitchFamily="2" charset="2"/>
              <a:buChar char="ü"/>
            </a:pPr>
            <a:r>
              <a:rPr lang="en-IN" b="1" dirty="0" smtClean="0">
                <a:solidFill>
                  <a:schemeClr val="tx2"/>
                </a:solidFill>
              </a:rPr>
              <a:t>Lack empathy for the suffering of others and tend to be risk-taking, sensation-seeking, and manipulative.</a:t>
            </a:r>
          </a:p>
          <a:p>
            <a:pPr>
              <a:buFont typeface="Wingdings" pitchFamily="2" charset="2"/>
              <a:buChar char="ü"/>
            </a:pPr>
            <a:r>
              <a:rPr lang="en-IN" b="1" dirty="0" smtClean="0">
                <a:solidFill>
                  <a:schemeClr val="tx2"/>
                </a:solidFill>
              </a:rPr>
              <a:t>May also lack feelings of remorse (in some instances)  &amp; be amenable to reflection and discussion.</a:t>
            </a:r>
          </a:p>
          <a:p>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85860"/>
          </a:xfrm>
        </p:spPr>
        <p:txBody>
          <a:bodyPr>
            <a:normAutofit/>
          </a:bodyPr>
          <a:lstStyle/>
          <a:p>
            <a:pPr algn="l"/>
            <a:r>
              <a:rPr lang="en-IN" sz="3600" b="1" dirty="0" smtClean="0"/>
              <a:t>Basis of CICL’s Vulnerability (2): </a:t>
            </a:r>
            <a:br>
              <a:rPr lang="en-IN" sz="3600" b="1" dirty="0" smtClean="0"/>
            </a:br>
            <a:r>
              <a:rPr lang="en-IN" sz="3600" b="1" dirty="0" smtClean="0"/>
              <a:t>Educational Issues</a:t>
            </a:r>
            <a:endParaRPr lang="en-IN" sz="3600" dirty="0"/>
          </a:p>
        </p:txBody>
      </p:sp>
      <p:sp>
        <p:nvSpPr>
          <p:cNvPr id="3" name="Content Placeholder 2"/>
          <p:cNvSpPr>
            <a:spLocks noGrp="1"/>
          </p:cNvSpPr>
          <p:nvPr>
            <p:ph idx="1"/>
          </p:nvPr>
        </p:nvSpPr>
        <p:spPr>
          <a:xfrm>
            <a:off x="214282" y="1428736"/>
            <a:ext cx="8715436" cy="5214974"/>
          </a:xfrm>
        </p:spPr>
        <p:txBody>
          <a:bodyPr>
            <a:normAutofit fontScale="92500" lnSpcReduction="20000"/>
          </a:bodyPr>
          <a:lstStyle/>
          <a:p>
            <a:r>
              <a:rPr lang="en-IN" dirty="0" smtClean="0"/>
              <a:t>Learning difficulties and poor academic performance</a:t>
            </a:r>
          </a:p>
          <a:p>
            <a:r>
              <a:rPr lang="en-IN" dirty="0" smtClean="0"/>
              <a:t>Experiences of abuse/corporal punishment/ bullying at school.</a:t>
            </a:r>
          </a:p>
          <a:p>
            <a:pPr>
              <a:buNone/>
            </a:pPr>
            <a:endParaRPr lang="en-IN" dirty="0" smtClean="0"/>
          </a:p>
          <a:p>
            <a:pPr>
              <a:buNone/>
            </a:pPr>
            <a:r>
              <a:rPr lang="en-IN" b="1" dirty="0" smtClean="0">
                <a:solidFill>
                  <a:schemeClr val="tx2"/>
                </a:solidFill>
              </a:rPr>
              <a:t>Impact (2):</a:t>
            </a:r>
          </a:p>
          <a:p>
            <a:pPr>
              <a:buFont typeface="Wingdings" pitchFamily="2" charset="2"/>
              <a:buChar char="ü"/>
            </a:pPr>
            <a:r>
              <a:rPr lang="en-IN" b="1" dirty="0" smtClean="0">
                <a:solidFill>
                  <a:schemeClr val="tx2"/>
                </a:solidFill>
              </a:rPr>
              <a:t>Lack of motivation to continue education</a:t>
            </a:r>
          </a:p>
          <a:p>
            <a:pPr>
              <a:buFont typeface="Wingdings" pitchFamily="2" charset="2"/>
              <a:buChar char="ü"/>
            </a:pPr>
            <a:r>
              <a:rPr lang="en-IN" b="1" dirty="0" smtClean="0">
                <a:solidFill>
                  <a:schemeClr val="tx2"/>
                </a:solidFill>
              </a:rPr>
              <a:t>Truancy/ suspension/ school drop-out issues</a:t>
            </a:r>
          </a:p>
          <a:p>
            <a:pPr>
              <a:buFont typeface="Wingdings" pitchFamily="2" charset="2"/>
              <a:buChar char="ü"/>
            </a:pPr>
            <a:r>
              <a:rPr lang="en-IN" b="1" dirty="0" smtClean="0">
                <a:solidFill>
                  <a:schemeClr val="tx2"/>
                </a:solidFill>
              </a:rPr>
              <a:t>Leading to lots of unstructured time spent in neighbourhood/ with other school drop out peers.</a:t>
            </a:r>
          </a:p>
          <a:p>
            <a:pPr>
              <a:buFont typeface="Wingdings" pitchFamily="2" charset="2"/>
              <a:buChar char="ü"/>
            </a:pPr>
            <a:r>
              <a:rPr lang="en-IN" b="1" dirty="0" smtClean="0">
                <a:solidFill>
                  <a:schemeClr val="tx2"/>
                </a:solidFill>
              </a:rPr>
              <a:t>Greater risk of substance abuse and antisocial behaviours.</a:t>
            </a:r>
          </a:p>
          <a:p>
            <a:endParaRPr lang="en-IN" b="1" dirty="0" smtClean="0">
              <a:solidFill>
                <a:schemeClr val="tx2"/>
              </a:solidFill>
            </a:endParaRPr>
          </a:p>
          <a:p>
            <a:endParaRPr lang="en-IN" b="1" dirty="0" smtClean="0">
              <a:solidFill>
                <a:schemeClr val="tx2"/>
              </a:solidFill>
            </a:endParaRPr>
          </a:p>
          <a:p>
            <a:endParaRPr lang="en-IN" b="1" dirty="0" smtClean="0">
              <a:solidFill>
                <a:schemeClr val="tx2"/>
              </a:solidFill>
            </a:endParaRPr>
          </a:p>
          <a:p>
            <a:endParaRPr lang="en-IN" b="1" dirty="0" smtClean="0">
              <a:solidFill>
                <a:schemeClr val="tx2"/>
              </a:solidFill>
            </a:endParaRPr>
          </a:p>
          <a:p>
            <a:endParaRPr lang="en-IN"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85860"/>
          </a:xfrm>
        </p:spPr>
        <p:txBody>
          <a:bodyPr>
            <a:normAutofit/>
          </a:bodyPr>
          <a:lstStyle/>
          <a:p>
            <a:pPr algn="l"/>
            <a:r>
              <a:rPr lang="en-IN" sz="3600" b="1" dirty="0" smtClean="0"/>
              <a:t>Basis of CICL’s Vulnerability (3): </a:t>
            </a:r>
            <a:br>
              <a:rPr lang="en-IN" sz="3600" b="1" dirty="0" smtClean="0"/>
            </a:br>
            <a:r>
              <a:rPr lang="en-IN" sz="3600" b="1" dirty="0" smtClean="0"/>
              <a:t>Life Skills Deficits</a:t>
            </a:r>
            <a:endParaRPr lang="en-IN" sz="3600" dirty="0"/>
          </a:p>
        </p:txBody>
      </p:sp>
      <p:sp>
        <p:nvSpPr>
          <p:cNvPr id="3" name="Content Placeholder 2"/>
          <p:cNvSpPr>
            <a:spLocks noGrp="1"/>
          </p:cNvSpPr>
          <p:nvPr>
            <p:ph idx="1"/>
          </p:nvPr>
        </p:nvSpPr>
        <p:spPr>
          <a:xfrm>
            <a:off x="214282" y="1600200"/>
            <a:ext cx="8472518" cy="4972072"/>
          </a:xfrm>
        </p:spPr>
        <p:txBody>
          <a:bodyPr>
            <a:normAutofit lnSpcReduction="10000"/>
          </a:bodyPr>
          <a:lstStyle/>
          <a:p>
            <a:r>
              <a:rPr lang="en-IN" dirty="0" smtClean="0"/>
              <a:t>Decision making</a:t>
            </a:r>
          </a:p>
          <a:p>
            <a:r>
              <a:rPr lang="en-IN" dirty="0" smtClean="0"/>
              <a:t>Problem solving </a:t>
            </a:r>
          </a:p>
          <a:p>
            <a:r>
              <a:rPr lang="en-IN" dirty="0" smtClean="0"/>
              <a:t>Creative thinking </a:t>
            </a:r>
          </a:p>
          <a:p>
            <a:r>
              <a:rPr lang="en-IN" dirty="0" smtClean="0"/>
              <a:t>Critical thinking </a:t>
            </a:r>
          </a:p>
          <a:p>
            <a:r>
              <a:rPr lang="en-IN" dirty="0" smtClean="0"/>
              <a:t>Effective communication </a:t>
            </a:r>
          </a:p>
          <a:p>
            <a:r>
              <a:rPr lang="en-IN" dirty="0" smtClean="0"/>
              <a:t>Interpersonal relationship skills </a:t>
            </a:r>
          </a:p>
          <a:p>
            <a:r>
              <a:rPr lang="en-IN" dirty="0" smtClean="0"/>
              <a:t>Self-awareness </a:t>
            </a:r>
          </a:p>
          <a:p>
            <a:r>
              <a:rPr lang="en-IN" dirty="0" smtClean="0"/>
              <a:t>Empathy </a:t>
            </a:r>
          </a:p>
          <a:p>
            <a:r>
              <a:rPr lang="en-IN" dirty="0" smtClean="0"/>
              <a:t>Coping with emotions </a:t>
            </a:r>
          </a:p>
          <a:p>
            <a:r>
              <a:rPr lang="en-IN" dirty="0" smtClean="0"/>
              <a:t>Coping with stress</a:t>
            </a:r>
            <a:endParaRPr lang="en-IN" b="1" dirty="0" smtClean="0"/>
          </a:p>
          <a:p>
            <a:pPr>
              <a:buNone/>
            </a:pPr>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11156"/>
          </a:xfrm>
        </p:spPr>
        <p:txBody>
          <a:bodyPr>
            <a:normAutofit fontScale="90000"/>
          </a:bodyPr>
          <a:lstStyle/>
          <a:p>
            <a:r>
              <a:rPr lang="en-IN" b="1" dirty="0" smtClean="0">
                <a:solidFill>
                  <a:schemeClr val="tx2"/>
                </a:solidFill>
              </a:rPr>
              <a:t/>
            </a:r>
            <a:br>
              <a:rPr lang="en-IN" b="1" dirty="0" smtClean="0">
                <a:solidFill>
                  <a:schemeClr val="tx2"/>
                </a:solidFill>
              </a:rPr>
            </a:br>
            <a:r>
              <a:rPr lang="en-IN" b="1" dirty="0" smtClean="0">
                <a:solidFill>
                  <a:schemeClr val="tx2"/>
                </a:solidFill>
              </a:rPr>
              <a:t>Impact (3): Life Skills Deficits</a:t>
            </a:r>
            <a:br>
              <a:rPr lang="en-IN" b="1" dirty="0" smtClean="0">
                <a:solidFill>
                  <a:schemeClr val="tx2"/>
                </a:solidFill>
              </a:rPr>
            </a:br>
            <a:endParaRPr lang="en-IN" dirty="0"/>
          </a:p>
        </p:txBody>
      </p:sp>
      <p:sp>
        <p:nvSpPr>
          <p:cNvPr id="3" name="Content Placeholder 2"/>
          <p:cNvSpPr>
            <a:spLocks noGrp="1"/>
          </p:cNvSpPr>
          <p:nvPr>
            <p:ph idx="1"/>
          </p:nvPr>
        </p:nvSpPr>
        <p:spPr>
          <a:xfrm>
            <a:off x="142844" y="1428736"/>
            <a:ext cx="8786874" cy="5429264"/>
          </a:xfrm>
        </p:spPr>
        <p:txBody>
          <a:bodyPr>
            <a:normAutofit fontScale="70000" lnSpcReduction="20000"/>
          </a:bodyPr>
          <a:lstStyle/>
          <a:p>
            <a:pPr>
              <a:buFont typeface="Wingdings" pitchFamily="2" charset="2"/>
              <a:buChar char="ü"/>
            </a:pPr>
            <a:r>
              <a:rPr lang="en-US" b="1" dirty="0" smtClean="0">
                <a:solidFill>
                  <a:schemeClr val="tx2"/>
                </a:solidFill>
              </a:rPr>
              <a:t>Limited ability to process and solve problems</a:t>
            </a:r>
          </a:p>
          <a:p>
            <a:pPr lvl="1"/>
            <a:r>
              <a:rPr lang="en-IN" b="1" dirty="0" smtClean="0">
                <a:solidFill>
                  <a:schemeClr val="tx2"/>
                </a:solidFill>
              </a:rPr>
              <a:t>seen as a threat to well-being or self-esteem</a:t>
            </a:r>
          </a:p>
          <a:p>
            <a:pPr lvl="1"/>
            <a:r>
              <a:rPr lang="en-IN" b="1" dirty="0" smtClean="0">
                <a:solidFill>
                  <a:schemeClr val="tx2"/>
                </a:solidFill>
              </a:rPr>
              <a:t>Thinking through a problem does not take place in the child’s mind</a:t>
            </a:r>
          </a:p>
          <a:p>
            <a:pPr lvl="1"/>
            <a:r>
              <a:rPr lang="en-IN" b="1" dirty="0" smtClean="0">
                <a:solidFill>
                  <a:schemeClr val="tx2"/>
                </a:solidFill>
              </a:rPr>
              <a:t>urge either to retaliate or subdue the situation by aggression</a:t>
            </a:r>
          </a:p>
          <a:p>
            <a:pPr lvl="1"/>
            <a:r>
              <a:rPr lang="en-IN" b="1" dirty="0" smtClean="0">
                <a:solidFill>
                  <a:schemeClr val="tx2"/>
                </a:solidFill>
              </a:rPr>
              <a:t>aggressive (versus non-aggressive) forms of conflict resolution.</a:t>
            </a:r>
          </a:p>
          <a:p>
            <a:pPr lvl="1">
              <a:buNone/>
            </a:pPr>
            <a:endParaRPr lang="en-US" b="1" dirty="0" smtClean="0">
              <a:solidFill>
                <a:schemeClr val="tx2"/>
              </a:solidFill>
            </a:endParaRPr>
          </a:p>
          <a:p>
            <a:pPr>
              <a:buFont typeface="Wingdings" pitchFamily="2" charset="2"/>
              <a:buChar char="ü"/>
            </a:pPr>
            <a:r>
              <a:rPr lang="en-US" b="1" dirty="0" smtClean="0">
                <a:solidFill>
                  <a:schemeClr val="tx2"/>
                </a:solidFill>
              </a:rPr>
              <a:t>Distorted perception regarding events</a:t>
            </a:r>
          </a:p>
          <a:p>
            <a:pPr lvl="1" algn="just"/>
            <a:r>
              <a:rPr lang="en-IN" b="1" dirty="0" smtClean="0">
                <a:solidFill>
                  <a:schemeClr val="tx2"/>
                </a:solidFill>
              </a:rPr>
              <a:t>children misinterpret events. </a:t>
            </a:r>
          </a:p>
          <a:p>
            <a:pPr lvl="1" algn="just"/>
            <a:r>
              <a:rPr lang="en-IN" b="1" dirty="0" smtClean="0">
                <a:solidFill>
                  <a:schemeClr val="tx2"/>
                </a:solidFill>
              </a:rPr>
              <a:t>over-estimate harmful intent in others, believing that the outcome was not the result of environmental conditions, and the other person was in control of the behaviour that caused the negative outcome.</a:t>
            </a:r>
          </a:p>
          <a:p>
            <a:pPr lvl="1" algn="just"/>
            <a:r>
              <a:rPr lang="en-IN" b="1" dirty="0" smtClean="0">
                <a:solidFill>
                  <a:schemeClr val="tx2"/>
                </a:solidFill>
              </a:rPr>
              <a:t>‘you did that on purpose’.</a:t>
            </a:r>
          </a:p>
          <a:p>
            <a:pPr lvl="1" algn="just"/>
            <a:r>
              <a:rPr lang="en-IN" b="1" dirty="0" smtClean="0">
                <a:solidFill>
                  <a:schemeClr val="tx2"/>
                </a:solidFill>
              </a:rPr>
              <a:t>Where outcomes are interpreted as intended and intentions are perceived as hostile, the chances of an angry/aggressive response become that much higher. </a:t>
            </a:r>
          </a:p>
          <a:p>
            <a:pPr>
              <a:buNone/>
            </a:pPr>
            <a:endParaRPr lang="en-US" b="1" dirty="0" smtClean="0">
              <a:solidFill>
                <a:schemeClr val="tx2"/>
              </a:solidFill>
            </a:endParaRPr>
          </a:p>
          <a:p>
            <a:pPr>
              <a:buFont typeface="Wingdings" pitchFamily="2" charset="2"/>
              <a:buChar char="ü"/>
            </a:pPr>
            <a:r>
              <a:rPr lang="en-US" b="1" dirty="0" smtClean="0">
                <a:solidFill>
                  <a:schemeClr val="tx2"/>
                </a:solidFill>
              </a:rPr>
              <a:t>High risk (sexual/ substance abuse &amp; self-harm) behaviours</a:t>
            </a:r>
            <a:endParaRPr lang="en-IN" b="1" dirty="0">
              <a:solidFill>
                <a:schemeClr val="tx2"/>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85860"/>
          </a:xfrm>
        </p:spPr>
        <p:txBody>
          <a:bodyPr>
            <a:normAutofit/>
          </a:bodyPr>
          <a:lstStyle/>
          <a:p>
            <a:pPr algn="l"/>
            <a:r>
              <a:rPr lang="en-IN" sz="3600" b="1" dirty="0" smtClean="0"/>
              <a:t>Basis of CICL’s Vulnerability (4): </a:t>
            </a:r>
            <a:br>
              <a:rPr lang="en-IN" sz="3600" b="1" dirty="0" smtClean="0"/>
            </a:br>
            <a:r>
              <a:rPr lang="en-IN" sz="3600" b="1" dirty="0" smtClean="0"/>
              <a:t>Peer Influence</a:t>
            </a:r>
            <a:endParaRPr lang="en-IN" sz="3600" dirty="0"/>
          </a:p>
        </p:txBody>
      </p:sp>
      <p:sp>
        <p:nvSpPr>
          <p:cNvPr id="3" name="Content Placeholder 2"/>
          <p:cNvSpPr>
            <a:spLocks noGrp="1"/>
          </p:cNvSpPr>
          <p:nvPr>
            <p:ph idx="1"/>
          </p:nvPr>
        </p:nvSpPr>
        <p:spPr>
          <a:xfrm>
            <a:off x="214282" y="1500174"/>
            <a:ext cx="8715436" cy="5143536"/>
          </a:xfrm>
        </p:spPr>
        <p:txBody>
          <a:bodyPr>
            <a:normAutofit fontScale="92500" lnSpcReduction="20000"/>
          </a:bodyPr>
          <a:lstStyle/>
          <a:p>
            <a:pPr>
              <a:buNone/>
            </a:pPr>
            <a:r>
              <a:rPr lang="en-IN" b="1" dirty="0" smtClean="0"/>
              <a:t>Peer influences </a:t>
            </a:r>
          </a:p>
          <a:p>
            <a:pPr marL="893826" lvl="1" indent="-457200">
              <a:defRPr/>
            </a:pPr>
            <a:r>
              <a:rPr lang="en-US" dirty="0" smtClean="0"/>
              <a:t>Tendency to like and to be liked by other aggressive/ rule-breaking children</a:t>
            </a:r>
          </a:p>
          <a:p>
            <a:pPr marL="893826" lvl="1" indent="-457200">
              <a:defRPr/>
            </a:pPr>
            <a:r>
              <a:rPr lang="en-US" dirty="0" smtClean="0"/>
              <a:t>Rejected by more socially appropriate peers</a:t>
            </a:r>
          </a:p>
          <a:p>
            <a:pPr marL="893826" lvl="1" indent="-457200">
              <a:defRPr/>
            </a:pPr>
            <a:r>
              <a:rPr lang="en-US" dirty="0" smtClean="0"/>
              <a:t>Aggressive/ Rule-breaking behaviour reinforced in the context of peer group </a:t>
            </a:r>
          </a:p>
          <a:p>
            <a:pPr marL="893826" lvl="1" indent="-457200">
              <a:defRPr/>
            </a:pPr>
            <a:r>
              <a:rPr lang="en-US" dirty="0" smtClean="0"/>
              <a:t>Being part of gangs also reinforces such children’s fragmented sense of self/identity/ self-esteem.</a:t>
            </a:r>
          </a:p>
          <a:p>
            <a:pPr>
              <a:buNone/>
            </a:pPr>
            <a:r>
              <a:rPr lang="en-IN" b="1" dirty="0" smtClean="0">
                <a:solidFill>
                  <a:schemeClr val="tx2"/>
                </a:solidFill>
              </a:rPr>
              <a:t>Impact (4):</a:t>
            </a:r>
          </a:p>
          <a:p>
            <a:pPr>
              <a:buFont typeface="Wingdings" pitchFamily="2" charset="2"/>
              <a:buChar char="ü"/>
            </a:pPr>
            <a:r>
              <a:rPr lang="en-IN" b="1" dirty="0" smtClean="0">
                <a:solidFill>
                  <a:schemeClr val="tx2"/>
                </a:solidFill>
              </a:rPr>
              <a:t>Unable to contend with peer pressure/ assert themselves/ say ‘no’.</a:t>
            </a:r>
          </a:p>
          <a:p>
            <a:pPr>
              <a:buFont typeface="Wingdings" pitchFamily="2" charset="2"/>
              <a:buChar char="ü"/>
            </a:pPr>
            <a:r>
              <a:rPr lang="en-IN" b="1" dirty="0" smtClean="0">
                <a:solidFill>
                  <a:schemeClr val="tx2"/>
                </a:solidFill>
              </a:rPr>
              <a:t>Engage in high risk behaviours in keeping with peer group norms.</a:t>
            </a:r>
            <a:endParaRPr lang="en-I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85860"/>
          </a:xfrm>
        </p:spPr>
        <p:txBody>
          <a:bodyPr>
            <a:normAutofit/>
          </a:bodyPr>
          <a:lstStyle/>
          <a:p>
            <a:pPr algn="l"/>
            <a:r>
              <a:rPr lang="en-IN" sz="3600" b="1" dirty="0" smtClean="0"/>
              <a:t>Basis of CICL’s Vulnerability (5): </a:t>
            </a:r>
            <a:br>
              <a:rPr lang="en-IN" sz="3600" b="1" dirty="0" smtClean="0"/>
            </a:br>
            <a:r>
              <a:rPr lang="en-IN" sz="3600" b="1" dirty="0" smtClean="0"/>
              <a:t>Substance Abuse</a:t>
            </a:r>
            <a:endParaRPr lang="en-IN" sz="3600" dirty="0"/>
          </a:p>
        </p:txBody>
      </p:sp>
      <p:sp>
        <p:nvSpPr>
          <p:cNvPr id="3" name="Content Placeholder 2"/>
          <p:cNvSpPr>
            <a:spLocks noGrp="1"/>
          </p:cNvSpPr>
          <p:nvPr>
            <p:ph idx="1"/>
          </p:nvPr>
        </p:nvSpPr>
        <p:spPr>
          <a:xfrm>
            <a:off x="0" y="1600200"/>
            <a:ext cx="9144000" cy="5043510"/>
          </a:xfrm>
        </p:spPr>
        <p:txBody>
          <a:bodyPr>
            <a:normAutofit fontScale="77500" lnSpcReduction="20000"/>
          </a:bodyPr>
          <a:lstStyle/>
          <a:p>
            <a:pPr lvl="1">
              <a:buFont typeface="Arial" pitchFamily="34" charset="0"/>
              <a:buChar char="•"/>
            </a:pPr>
            <a:r>
              <a:rPr lang="en-IN" b="1" dirty="0" smtClean="0"/>
              <a:t>Substance use starts often as experimentation/ in peer group contexts (persuasion by some peers/ poor refusal &amp; assertiveness skills in others...).</a:t>
            </a:r>
          </a:p>
          <a:p>
            <a:pPr lvl="1">
              <a:buFont typeface="Arial" pitchFamily="34" charset="0"/>
              <a:buChar char="•"/>
            </a:pPr>
            <a:r>
              <a:rPr lang="en-IN" b="1" dirty="0" smtClean="0"/>
              <a:t>As  frequency of use increases (for recreation purposes), so does drug tolerance...resulting in consumption of increased quantities of drug/ more frequently...leading to dependence &amp; addiction.</a:t>
            </a:r>
          </a:p>
          <a:p>
            <a:pPr lvl="1">
              <a:buFont typeface="Arial" pitchFamily="34" charset="0"/>
              <a:buChar char="•"/>
            </a:pPr>
            <a:r>
              <a:rPr lang="en-IN" b="1" dirty="0" smtClean="0"/>
              <a:t>Some may use substances (for coping with stress/ difficult emotions).</a:t>
            </a:r>
          </a:p>
          <a:p>
            <a:pPr lvl="1">
              <a:buNone/>
            </a:pPr>
            <a:r>
              <a:rPr lang="en-IN" b="1" dirty="0" smtClean="0">
                <a:solidFill>
                  <a:schemeClr val="tx2"/>
                </a:solidFill>
              </a:rPr>
              <a:t>Impact (5):</a:t>
            </a:r>
          </a:p>
          <a:p>
            <a:pPr lvl="1">
              <a:buFont typeface="Wingdings" pitchFamily="2" charset="2"/>
              <a:buChar char="ü"/>
            </a:pPr>
            <a:r>
              <a:rPr lang="en-IN" b="1" dirty="0" smtClean="0">
                <a:solidFill>
                  <a:schemeClr val="tx2"/>
                </a:solidFill>
              </a:rPr>
              <a:t>Link between substance abuse and offence</a:t>
            </a:r>
          </a:p>
          <a:p>
            <a:pPr lvl="1">
              <a:buFont typeface="Wingdings" pitchFamily="2" charset="2"/>
              <a:buChar char="ü"/>
            </a:pPr>
            <a:r>
              <a:rPr lang="en-IN" b="1" dirty="0" smtClean="0">
                <a:solidFill>
                  <a:schemeClr val="tx2"/>
                </a:solidFill>
              </a:rPr>
              <a:t>Children may commit offence (stealing/ robbery) in order to get money to buy substances (as they may be dependent/ addicted)</a:t>
            </a:r>
          </a:p>
          <a:p>
            <a:pPr lvl="1">
              <a:buFont typeface="Wingdings" pitchFamily="2" charset="2"/>
              <a:buChar char="ü"/>
            </a:pPr>
            <a:r>
              <a:rPr lang="en-IN" b="1" dirty="0" smtClean="0">
                <a:solidFill>
                  <a:schemeClr val="tx2"/>
                </a:solidFill>
              </a:rPr>
              <a:t>Children commit offence (such as acts of violence etc) in a state of intoxication.</a:t>
            </a:r>
          </a:p>
          <a:p>
            <a:endParaRPr lang="en-IN"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2984"/>
          </a:xfrm>
        </p:spPr>
        <p:txBody>
          <a:bodyPr>
            <a:normAutofit fontScale="90000"/>
          </a:bodyPr>
          <a:lstStyle/>
          <a:p>
            <a:pPr algn="l"/>
            <a:r>
              <a:rPr lang="en-IN" sz="3600" b="1" dirty="0" smtClean="0"/>
              <a:t>Basis of CICL’s Vulnerability (6): </a:t>
            </a:r>
            <a:br>
              <a:rPr lang="en-IN" sz="3600" b="1" dirty="0" smtClean="0"/>
            </a:br>
            <a:r>
              <a:rPr lang="en-IN" sz="3600" b="1" dirty="0" smtClean="0"/>
              <a:t>Child Labour</a:t>
            </a:r>
            <a:endParaRPr lang="en-IN" sz="3600" dirty="0"/>
          </a:p>
        </p:txBody>
      </p:sp>
      <p:sp>
        <p:nvSpPr>
          <p:cNvPr id="3" name="Content Placeholder 2"/>
          <p:cNvSpPr>
            <a:spLocks noGrp="1"/>
          </p:cNvSpPr>
          <p:nvPr>
            <p:ph idx="1"/>
          </p:nvPr>
        </p:nvSpPr>
        <p:spPr>
          <a:xfrm>
            <a:off x="0" y="1357298"/>
            <a:ext cx="9144000" cy="5500702"/>
          </a:xfrm>
        </p:spPr>
        <p:txBody>
          <a:bodyPr>
            <a:noAutofit/>
          </a:bodyPr>
          <a:lstStyle/>
          <a:p>
            <a:r>
              <a:rPr lang="en-IN" sz="2000" dirty="0" smtClean="0"/>
              <a:t>Children from low socio-economic strata often sent away to work—sometimes to far off places.</a:t>
            </a:r>
          </a:p>
          <a:p>
            <a:r>
              <a:rPr lang="en-IN" sz="2000" dirty="0" smtClean="0"/>
              <a:t>Poor remuneration</a:t>
            </a:r>
          </a:p>
          <a:p>
            <a:r>
              <a:rPr lang="en-IN" sz="2000" dirty="0" smtClean="0"/>
              <a:t>Exploitative conditions of work.</a:t>
            </a:r>
          </a:p>
          <a:p>
            <a:r>
              <a:rPr lang="en-IN" sz="2000" dirty="0" smtClean="0"/>
              <a:t>Cruel treatment by employers.</a:t>
            </a:r>
          </a:p>
          <a:p>
            <a:pPr>
              <a:buNone/>
            </a:pPr>
            <a:r>
              <a:rPr lang="en-IN" sz="2000" b="1" dirty="0" smtClean="0">
                <a:solidFill>
                  <a:schemeClr val="tx2"/>
                </a:solidFill>
              </a:rPr>
              <a:t>Impact (5)</a:t>
            </a:r>
          </a:p>
          <a:p>
            <a:pPr>
              <a:buFont typeface="Wingdings" pitchFamily="2" charset="2"/>
              <a:buChar char="ü"/>
            </a:pPr>
            <a:r>
              <a:rPr lang="en-IN" sz="2000" b="1" dirty="0" smtClean="0">
                <a:solidFill>
                  <a:schemeClr val="tx2"/>
                </a:solidFill>
              </a:rPr>
              <a:t>In the work place, children live with /are exposed to older adolescents &amp; adults:</a:t>
            </a:r>
          </a:p>
          <a:p>
            <a:pPr lvl="1"/>
            <a:r>
              <a:rPr lang="en-IN" sz="2000" b="1" dirty="0" smtClean="0">
                <a:solidFill>
                  <a:schemeClr val="tx2"/>
                </a:solidFill>
              </a:rPr>
              <a:t>who might engage in criminal behaviours and act as role models </a:t>
            </a:r>
          </a:p>
          <a:p>
            <a:pPr lvl="1"/>
            <a:r>
              <a:rPr lang="en-IN" sz="2000" b="1" dirty="0" smtClean="0">
                <a:solidFill>
                  <a:schemeClr val="tx2"/>
                </a:solidFill>
              </a:rPr>
              <a:t>who force children to engage in such behaviours (for perverse entertainment/ pleasure or to ensure children are caught in the act and they themselves escape punishment).</a:t>
            </a:r>
          </a:p>
          <a:p>
            <a:pPr lvl="1"/>
            <a:r>
              <a:rPr lang="en-IN" sz="2000" b="1" dirty="0" smtClean="0">
                <a:solidFill>
                  <a:schemeClr val="tx2"/>
                </a:solidFill>
              </a:rPr>
              <a:t>Who engage them in practices of substance abuse.</a:t>
            </a:r>
          </a:p>
          <a:p>
            <a:pPr>
              <a:buFont typeface="Wingdings" pitchFamily="2" charset="2"/>
              <a:buChar char="ü"/>
            </a:pPr>
            <a:r>
              <a:rPr lang="en-IN" sz="2000" b="1" dirty="0" smtClean="0">
                <a:solidFill>
                  <a:schemeClr val="tx2"/>
                </a:solidFill>
              </a:rPr>
              <a:t>Children may be far away from family have little connect with families—experience neglect/ loss of attachment relationships...making it easier for the antisocial adults around to influence them.</a:t>
            </a:r>
          </a:p>
          <a:p>
            <a:pPr>
              <a:buNone/>
            </a:pPr>
            <a:r>
              <a:rPr lang="en-IN" sz="2000" b="1" dirty="0" smtClean="0">
                <a:solidFill>
                  <a:schemeClr val="tx2"/>
                </a:solidFill>
              </a:rPr>
              <a:t>*Remember </a:t>
            </a:r>
            <a:r>
              <a:rPr lang="en-IN" sz="2000" b="1" dirty="0" err="1" smtClean="0">
                <a:solidFill>
                  <a:schemeClr val="tx2"/>
                </a:solidFill>
              </a:rPr>
              <a:t>Nirbhaya</a:t>
            </a:r>
            <a:r>
              <a:rPr lang="en-IN" sz="2000" b="1" dirty="0" smtClean="0">
                <a:solidFill>
                  <a:schemeClr val="tx2"/>
                </a:solidFill>
              </a:rPr>
              <a:t> case?</a:t>
            </a:r>
            <a:endParaRPr lang="en-IN" sz="2000" b="1" dirty="0">
              <a:solidFill>
                <a:schemeClr val="tx2"/>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2984"/>
          </a:xfrm>
        </p:spPr>
        <p:txBody>
          <a:bodyPr>
            <a:normAutofit fontScale="90000"/>
          </a:bodyPr>
          <a:lstStyle/>
          <a:p>
            <a:pPr algn="l"/>
            <a:r>
              <a:rPr lang="en-IN" sz="3600" b="1" dirty="0" smtClean="0"/>
              <a:t>Basis of CICL’s Vulnerability (7): </a:t>
            </a:r>
            <a:br>
              <a:rPr lang="en-IN" sz="3600" b="1" dirty="0" smtClean="0"/>
            </a:br>
            <a:r>
              <a:rPr lang="en-IN" sz="3600" b="1" dirty="0" smtClean="0"/>
              <a:t>Mental Health Problems</a:t>
            </a:r>
            <a:endParaRPr lang="en-IN" sz="3600" dirty="0"/>
          </a:p>
        </p:txBody>
      </p:sp>
      <p:sp>
        <p:nvSpPr>
          <p:cNvPr id="3" name="Content Placeholder 2"/>
          <p:cNvSpPr>
            <a:spLocks noGrp="1"/>
          </p:cNvSpPr>
          <p:nvPr>
            <p:ph idx="1"/>
          </p:nvPr>
        </p:nvSpPr>
        <p:spPr>
          <a:xfrm>
            <a:off x="0" y="1428736"/>
            <a:ext cx="9144000" cy="5429264"/>
          </a:xfrm>
        </p:spPr>
        <p:txBody>
          <a:bodyPr>
            <a:normAutofit fontScale="85000" lnSpcReduction="10000"/>
          </a:bodyPr>
          <a:lstStyle/>
          <a:p>
            <a:pPr>
              <a:buNone/>
            </a:pPr>
            <a:r>
              <a:rPr lang="en-IN" sz="2800" b="1" dirty="0" smtClean="0">
                <a:solidFill>
                  <a:schemeClr val="accent6">
                    <a:lumMod val="75000"/>
                  </a:schemeClr>
                </a:solidFill>
              </a:rPr>
              <a:t>Externalizing Disorders:</a:t>
            </a:r>
          </a:p>
          <a:p>
            <a:pPr>
              <a:buNone/>
            </a:pPr>
            <a:r>
              <a:rPr lang="en-IN" sz="2800" b="1" u="sng" dirty="0" smtClean="0"/>
              <a:t>Attention Deficit Hyperactivity Disorder (ADHD)</a:t>
            </a:r>
          </a:p>
          <a:p>
            <a:pPr lvl="2"/>
            <a:r>
              <a:rPr lang="en-IN" sz="2800" dirty="0" smtClean="0"/>
              <a:t>A </a:t>
            </a:r>
            <a:r>
              <a:rPr lang="en-IN" sz="2800" dirty="0" err="1" smtClean="0"/>
              <a:t>Neuro</a:t>
            </a:r>
            <a:r>
              <a:rPr lang="en-IN" sz="2800" dirty="0" smtClean="0"/>
              <a:t>-Developmental Problem, requiring medication/ behaviour training (often unrecognized &amp; untreated in CICL)</a:t>
            </a:r>
          </a:p>
          <a:p>
            <a:pPr lvl="2"/>
            <a:r>
              <a:rPr lang="en-IN" sz="2800" dirty="0" smtClean="0"/>
              <a:t>Restlessness/ difficulty sticking to &amp; completing tasks/ haste in making decisions</a:t>
            </a:r>
          </a:p>
          <a:p>
            <a:pPr lvl="2"/>
            <a:r>
              <a:rPr lang="en-IN" sz="2800" dirty="0" smtClean="0"/>
              <a:t>Uncontrolled aggressive behaviours/ poor emotional regulation</a:t>
            </a:r>
          </a:p>
          <a:p>
            <a:pPr lvl="2"/>
            <a:r>
              <a:rPr lang="en-IN" sz="2800" dirty="0" smtClean="0"/>
              <a:t>Poor social skills, inadequate social judgement and impulsivity</a:t>
            </a:r>
            <a:endParaRPr lang="en-IN" sz="2800" b="1" dirty="0" smtClean="0"/>
          </a:p>
          <a:p>
            <a:pPr marL="342900" lvl="2" indent="-342900">
              <a:buNone/>
            </a:pPr>
            <a:r>
              <a:rPr lang="en-IN" sz="2800" b="1" dirty="0" smtClean="0">
                <a:solidFill>
                  <a:schemeClr val="tx2"/>
                </a:solidFill>
              </a:rPr>
              <a:t>Impact: </a:t>
            </a:r>
          </a:p>
          <a:p>
            <a:pPr marL="342900" lvl="2" indent="-342900">
              <a:buFont typeface="Wingdings" pitchFamily="2" charset="2"/>
              <a:buChar char="ü"/>
            </a:pPr>
            <a:r>
              <a:rPr lang="en-IN" sz="2800" b="1" dirty="0" smtClean="0">
                <a:solidFill>
                  <a:schemeClr val="tx2"/>
                </a:solidFill>
              </a:rPr>
              <a:t>Increased conflict with peer group .</a:t>
            </a:r>
          </a:p>
          <a:p>
            <a:pPr marL="342900" lvl="2" indent="-342900">
              <a:buFont typeface="Wingdings" pitchFamily="2" charset="2"/>
              <a:buChar char="ü"/>
            </a:pPr>
            <a:r>
              <a:rPr lang="en-IN" sz="2800" b="1" dirty="0" smtClean="0">
                <a:solidFill>
                  <a:schemeClr val="tx2"/>
                </a:solidFill>
              </a:rPr>
              <a:t>Poor decision-making skills.</a:t>
            </a:r>
          </a:p>
          <a:p>
            <a:pPr marL="342900" lvl="2" indent="-342900">
              <a:buFont typeface="Wingdings" pitchFamily="2" charset="2"/>
              <a:buChar char="ü"/>
            </a:pPr>
            <a:r>
              <a:rPr lang="en-IN" sz="2800" b="1" dirty="0" smtClean="0">
                <a:solidFill>
                  <a:schemeClr val="tx2"/>
                </a:solidFill>
              </a:rPr>
              <a:t>sensation-seeking activities such as substance abuse, inappropriate sexual behaviour and other high risk behaviours. </a:t>
            </a:r>
          </a:p>
          <a:p>
            <a:pPr>
              <a:buNone/>
            </a:pPr>
            <a:endParaRPr lang="en-IN" sz="2800" b="1" dirty="0" smtClean="0"/>
          </a:p>
          <a:p>
            <a:pPr lvl="2"/>
            <a:endParaRPr lang="en-IN" sz="2000" dirty="0" smtClean="0"/>
          </a:p>
          <a:p>
            <a:pPr lvl="2"/>
            <a:endParaRPr lang="en-IN" sz="2000" dirty="0" smtClean="0"/>
          </a:p>
          <a:p>
            <a:pPr>
              <a:buNone/>
            </a:pPr>
            <a:endParaRPr lang="en-IN"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1571612"/>
            <a:ext cx="8472518" cy="5072098"/>
          </a:xfrm>
        </p:spPr>
        <p:txBody>
          <a:bodyPr/>
          <a:lstStyle/>
          <a:p>
            <a:pPr>
              <a:buNone/>
            </a:pPr>
            <a:r>
              <a:rPr lang="en-IN" b="1" u="sng" dirty="0" smtClean="0"/>
              <a:t>Conduct Disorder</a:t>
            </a:r>
          </a:p>
          <a:p>
            <a:r>
              <a:rPr lang="en-IN" dirty="0" smtClean="0"/>
              <a:t>Rule-breaking behaviours, of stealing, violence/ aggression/ cruelty to people &amp; animals</a:t>
            </a:r>
          </a:p>
          <a:p>
            <a:r>
              <a:rPr lang="en-IN" dirty="0" smtClean="0"/>
              <a:t>Destruction of property/ use of weapons</a:t>
            </a:r>
          </a:p>
          <a:p>
            <a:r>
              <a:rPr lang="en-IN" dirty="0" smtClean="0"/>
              <a:t>Truancy</a:t>
            </a:r>
          </a:p>
          <a:p>
            <a:r>
              <a:rPr lang="en-IN" dirty="0" smtClean="0"/>
              <a:t>Threatening, manipulating others towards’ one’s own ends</a:t>
            </a:r>
          </a:p>
          <a:p>
            <a:r>
              <a:rPr lang="en-IN" dirty="0" smtClean="0"/>
              <a:t>Engaging in sexual coercion/abuse</a:t>
            </a:r>
          </a:p>
          <a:p>
            <a:r>
              <a:rPr lang="en-IN" dirty="0" smtClean="0"/>
              <a:t>Empathy and remorse/ guilt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Workshop Objectives</a:t>
            </a:r>
            <a:endParaRPr lang="en-IN" dirty="0"/>
          </a:p>
        </p:txBody>
      </p:sp>
      <p:sp>
        <p:nvSpPr>
          <p:cNvPr id="3" name="Content Placeholder 2"/>
          <p:cNvSpPr>
            <a:spLocks noGrp="1"/>
          </p:cNvSpPr>
          <p:nvPr>
            <p:ph idx="1"/>
          </p:nvPr>
        </p:nvSpPr>
        <p:spPr>
          <a:xfrm>
            <a:off x="285720" y="1571612"/>
            <a:ext cx="8643998" cy="5072097"/>
          </a:xfrm>
        </p:spPr>
        <p:txBody>
          <a:bodyPr>
            <a:normAutofit fontScale="92500" lnSpcReduction="10000"/>
          </a:bodyPr>
          <a:lstStyle/>
          <a:p>
            <a:pPr lvl="0" algn="just"/>
            <a:r>
              <a:rPr lang="en-IN" dirty="0" smtClean="0"/>
              <a:t>Obtain an in-depth and nuanced understanding of the psychosocial contexts of children in conflict with the law (CICL).</a:t>
            </a:r>
          </a:p>
          <a:p>
            <a:pPr lvl="0" algn="just"/>
            <a:r>
              <a:rPr lang="en-IN" dirty="0" smtClean="0"/>
              <a:t>Identify and analyze CICL’s pathways to offence (if any), including their problem areas.</a:t>
            </a:r>
          </a:p>
          <a:p>
            <a:pPr lvl="0" algn="just"/>
            <a:r>
              <a:rPr lang="en-IN" dirty="0" smtClean="0"/>
              <a:t>Detail the mental health and psychosocial problems of CICL, including the assessments and interventions/ treatments that CICL should be provided with.</a:t>
            </a:r>
          </a:p>
          <a:p>
            <a:pPr lvl="0" algn="just"/>
            <a:r>
              <a:rPr lang="en-IN" dirty="0" smtClean="0"/>
              <a:t>Use referral (mental health) services for CICL as necessary.</a:t>
            </a:r>
          </a:p>
          <a:p>
            <a:endParaRPr lang="en-IN"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1500174"/>
            <a:ext cx="8715436" cy="5143536"/>
          </a:xfrm>
        </p:spPr>
        <p:txBody>
          <a:bodyPr>
            <a:normAutofit fontScale="92500" lnSpcReduction="20000"/>
          </a:bodyPr>
          <a:lstStyle/>
          <a:p>
            <a:pPr>
              <a:buNone/>
            </a:pPr>
            <a:r>
              <a:rPr lang="en-IN" b="1" dirty="0" smtClean="0">
                <a:solidFill>
                  <a:srgbClr val="FFC000"/>
                </a:solidFill>
              </a:rPr>
              <a:t>Internalizing Disorders:</a:t>
            </a:r>
            <a:r>
              <a:rPr lang="en-IN" dirty="0" smtClean="0"/>
              <a:t> </a:t>
            </a:r>
          </a:p>
          <a:p>
            <a:pPr>
              <a:buNone/>
            </a:pPr>
            <a:r>
              <a:rPr lang="en-IN" u="sng" dirty="0" smtClean="0"/>
              <a:t>Anxiety &amp; Depression</a:t>
            </a:r>
          </a:p>
          <a:p>
            <a:r>
              <a:rPr lang="en-IN" dirty="0" smtClean="0"/>
              <a:t>Difficulty concentrating, irritability</a:t>
            </a:r>
          </a:p>
          <a:p>
            <a:r>
              <a:rPr lang="en-IN" dirty="0" smtClean="0"/>
              <a:t>Lot of body aches and pains (no medical cause)</a:t>
            </a:r>
          </a:p>
          <a:p>
            <a:r>
              <a:rPr lang="en-IN" dirty="0" smtClean="0"/>
              <a:t>Low energy/ tiredness/tension of muscles</a:t>
            </a:r>
          </a:p>
          <a:p>
            <a:r>
              <a:rPr lang="en-IN" dirty="0" smtClean="0"/>
              <a:t>Sleep &amp; appetite problems</a:t>
            </a:r>
          </a:p>
          <a:p>
            <a:r>
              <a:rPr lang="en-IN" dirty="0" smtClean="0"/>
              <a:t>Poor self-esteem/ sense of hopelessness</a:t>
            </a:r>
          </a:p>
          <a:p>
            <a:r>
              <a:rPr lang="en-IN" dirty="0" smtClean="0"/>
              <a:t>Difficulty doing daily tasks &amp; activities</a:t>
            </a:r>
          </a:p>
          <a:p>
            <a:r>
              <a:rPr lang="en-IN" dirty="0" smtClean="0"/>
              <a:t>Suicidal thoughts/ attempts</a:t>
            </a:r>
          </a:p>
          <a:p>
            <a:pPr>
              <a:buNone/>
            </a:pPr>
            <a:r>
              <a:rPr lang="en-IN" b="1" dirty="0" smtClean="0">
                <a:solidFill>
                  <a:schemeClr val="tx2"/>
                </a:solidFill>
              </a:rPr>
              <a:t>Impact:</a:t>
            </a:r>
          </a:p>
          <a:p>
            <a:pPr>
              <a:buFont typeface="Wingdings" pitchFamily="2" charset="2"/>
              <a:buChar char="ü"/>
            </a:pPr>
            <a:r>
              <a:rPr lang="en-IN" b="1" dirty="0" smtClean="0">
                <a:solidFill>
                  <a:schemeClr val="tx2"/>
                </a:solidFill>
              </a:rPr>
              <a:t>Most common risk is substance abuse...can also be high risk sexual behaviour—which in turn can lead to conflict with law.</a:t>
            </a:r>
          </a:p>
          <a:p>
            <a:pPr>
              <a:buNone/>
            </a:pPr>
            <a:endParaRPr lang="en-IN" dirty="0" smtClean="0"/>
          </a:p>
          <a:p>
            <a:pPr>
              <a:buNone/>
            </a:pPr>
            <a:endParaRPr lang="en-IN"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IN" sz="3600" dirty="0" smtClean="0"/>
              <a:t>Objectives of Psychosocial &amp; Mental Health Assessment of CICL</a:t>
            </a:r>
            <a:endParaRPr lang="en-IN" sz="3600" b="1" dirty="0"/>
          </a:p>
        </p:txBody>
      </p:sp>
      <p:sp>
        <p:nvSpPr>
          <p:cNvPr id="3" name="Content Placeholder 2"/>
          <p:cNvSpPr>
            <a:spLocks noGrp="1"/>
          </p:cNvSpPr>
          <p:nvPr>
            <p:ph idx="1"/>
          </p:nvPr>
        </p:nvSpPr>
        <p:spPr>
          <a:xfrm>
            <a:off x="285720" y="1600200"/>
            <a:ext cx="8643998" cy="4972072"/>
          </a:xfrm>
        </p:spPr>
        <p:txBody>
          <a:bodyPr>
            <a:normAutofit fontScale="92500" lnSpcReduction="20000"/>
          </a:bodyPr>
          <a:lstStyle/>
          <a:p>
            <a:pPr lvl="0"/>
            <a:r>
              <a:rPr lang="en-IN" dirty="0" smtClean="0"/>
              <a:t>To </a:t>
            </a:r>
            <a:r>
              <a:rPr lang="en-IN" dirty="0"/>
              <a:t>examine the (seriousness of) circumstances that the children come from and address the neglect/ abuse and trauma issues </a:t>
            </a:r>
            <a:r>
              <a:rPr lang="en-IN" dirty="0" smtClean="0"/>
              <a:t>therein. </a:t>
            </a:r>
            <a:endParaRPr lang="en-IN" dirty="0"/>
          </a:p>
          <a:p>
            <a:pPr lvl="0"/>
            <a:r>
              <a:rPr lang="en-IN" dirty="0"/>
              <a:t>To identify children with psychiatric and/or personality issues and implement interventions accordingly.</a:t>
            </a:r>
          </a:p>
          <a:p>
            <a:pPr lvl="0" algn="just"/>
            <a:r>
              <a:rPr lang="en-IN" dirty="0" smtClean="0"/>
              <a:t>To ensure restorative and transformation processes in children by:</a:t>
            </a:r>
          </a:p>
          <a:p>
            <a:pPr lvl="1" algn="just"/>
            <a:r>
              <a:rPr lang="en-IN" dirty="0" smtClean="0"/>
              <a:t>holding them accountable and encouraging them to undertake responsibility for their actions.</a:t>
            </a:r>
          </a:p>
          <a:p>
            <a:pPr lvl="1" algn="just"/>
            <a:r>
              <a:rPr lang="en-IN" dirty="0" smtClean="0"/>
              <a:t>by helping them to understand the impact of their actions on victims/community and try and repair this harm.</a:t>
            </a:r>
          </a:p>
          <a:p>
            <a:endParaRPr lang="en-IN"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252728"/>
          </a:xfrm>
        </p:spPr>
        <p:txBody>
          <a:bodyPr>
            <a:normAutofit fontScale="90000"/>
          </a:bodyPr>
          <a:lstStyle/>
          <a:p>
            <a:r>
              <a:rPr lang="en-IN" dirty="0" smtClean="0"/>
              <a:t>Psychosocial &amp; Mental Health Assessment Protocol</a:t>
            </a:r>
            <a:endParaRPr lang="en-IN" dirty="0"/>
          </a:p>
        </p:txBody>
      </p:sp>
      <p:sp>
        <p:nvSpPr>
          <p:cNvPr id="3" name="Content Placeholder 2"/>
          <p:cNvSpPr>
            <a:spLocks noGrp="1"/>
          </p:cNvSpPr>
          <p:nvPr>
            <p:ph idx="1"/>
          </p:nvPr>
        </p:nvSpPr>
        <p:spPr>
          <a:xfrm>
            <a:off x="0" y="1500174"/>
            <a:ext cx="9144000" cy="5357825"/>
          </a:xfrm>
        </p:spPr>
        <p:txBody>
          <a:bodyPr>
            <a:normAutofit/>
          </a:bodyPr>
          <a:lstStyle/>
          <a:p>
            <a:r>
              <a:rPr lang="en-IN" dirty="0" smtClean="0"/>
              <a:t>To ensure quality psychosocial assessment that provides a clear picture of the circumstances of the offence and on issues of proportionality.</a:t>
            </a:r>
          </a:p>
          <a:p>
            <a:r>
              <a:rPr lang="en-IN" dirty="0" smtClean="0"/>
              <a:t>To accommodate legal concerns of using a ‘validated’ tool. </a:t>
            </a:r>
          </a:p>
          <a:p>
            <a:r>
              <a:rPr lang="en-IN" dirty="0" smtClean="0"/>
              <a:t>To develop an assessment that is simple enough for community service providers...but detailed enough to be meaningful/useful.</a:t>
            </a:r>
          </a:p>
          <a:p>
            <a:pPr>
              <a:buNone/>
            </a:pPr>
            <a:endParaRPr lang="en-IN" dirty="0" smtClean="0"/>
          </a:p>
          <a:p>
            <a:pPr>
              <a:buNone/>
            </a:pPr>
            <a:r>
              <a:rPr lang="en-IN" b="1" dirty="0" smtClean="0">
                <a:solidFill>
                  <a:srgbClr val="0070C0"/>
                </a:solidFill>
              </a:rPr>
              <a:t>...Let us take a quick look at the protocol...</a:t>
            </a:r>
          </a:p>
          <a:p>
            <a:endParaRPr lang="en-IN"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2984"/>
          </a:xfrm>
        </p:spPr>
        <p:txBody>
          <a:bodyPr>
            <a:normAutofit fontScale="90000"/>
          </a:bodyPr>
          <a:lstStyle/>
          <a:p>
            <a:r>
              <a:rPr lang="en-IN" sz="4000" b="1" dirty="0" smtClean="0"/>
              <a:t/>
            </a:r>
            <a:br>
              <a:rPr lang="en-IN" sz="4000" b="1" dirty="0" smtClean="0"/>
            </a:br>
            <a:r>
              <a:rPr lang="en-IN" sz="4000" b="1" dirty="0" smtClean="0"/>
              <a:t>Essential Psychosocial Care Interventions for CICL</a:t>
            </a:r>
            <a:r>
              <a:rPr lang="en-IN" dirty="0"/>
              <a:t/>
            </a:r>
            <a:br>
              <a:rPr lang="en-IN" dirty="0"/>
            </a:br>
            <a:endParaRPr lang="en-IN" dirty="0"/>
          </a:p>
        </p:txBody>
      </p:sp>
      <p:sp>
        <p:nvSpPr>
          <p:cNvPr id="3" name="Content Placeholder 2"/>
          <p:cNvSpPr>
            <a:spLocks noGrp="1"/>
          </p:cNvSpPr>
          <p:nvPr>
            <p:ph idx="1"/>
          </p:nvPr>
        </p:nvSpPr>
        <p:spPr>
          <a:xfrm>
            <a:off x="0" y="1428736"/>
            <a:ext cx="9144000" cy="5429264"/>
          </a:xfrm>
        </p:spPr>
        <p:txBody>
          <a:bodyPr>
            <a:normAutofit fontScale="85000" lnSpcReduction="20000"/>
          </a:bodyPr>
          <a:lstStyle/>
          <a:p>
            <a:pPr lvl="0"/>
            <a:r>
              <a:rPr lang="en-IN" dirty="0">
                <a:solidFill>
                  <a:schemeClr val="accent3">
                    <a:lumMod val="75000"/>
                  </a:schemeClr>
                </a:solidFill>
              </a:rPr>
              <a:t>Individual assessment </a:t>
            </a:r>
            <a:r>
              <a:rPr lang="en-IN" dirty="0"/>
              <a:t>(from a mental health perspective, including psychological testing for children with </a:t>
            </a:r>
            <a:r>
              <a:rPr lang="en-IN" dirty="0" err="1"/>
              <a:t>neuro</a:t>
            </a:r>
            <a:r>
              <a:rPr lang="en-IN" dirty="0"/>
              <a:t>-developmental and psychiatric problems).</a:t>
            </a:r>
          </a:p>
          <a:p>
            <a:pPr lvl="0"/>
            <a:r>
              <a:rPr lang="en-IN" dirty="0">
                <a:solidFill>
                  <a:schemeClr val="accent3">
                    <a:lumMod val="75000"/>
                  </a:schemeClr>
                </a:solidFill>
              </a:rPr>
              <a:t>Individual counselling and therapy </a:t>
            </a:r>
            <a:r>
              <a:rPr lang="en-IN" dirty="0"/>
              <a:t>for each child incl. psychotherapy and pharmacological treatment (</a:t>
            </a:r>
            <a:r>
              <a:rPr lang="en-IN" dirty="0">
                <a:solidFill>
                  <a:schemeClr val="accent3">
                    <a:lumMod val="75000"/>
                  </a:schemeClr>
                </a:solidFill>
              </a:rPr>
              <a:t>medicines for psychiatric </a:t>
            </a:r>
            <a:r>
              <a:rPr lang="en-IN" dirty="0" smtClean="0">
                <a:solidFill>
                  <a:schemeClr val="accent3">
                    <a:lumMod val="75000"/>
                  </a:schemeClr>
                </a:solidFill>
              </a:rPr>
              <a:t>problems/ de-addiction programs</a:t>
            </a:r>
            <a:r>
              <a:rPr lang="en-IN" dirty="0" smtClean="0"/>
              <a:t>).</a:t>
            </a:r>
            <a:endParaRPr lang="en-IN" dirty="0"/>
          </a:p>
          <a:p>
            <a:pPr lvl="0"/>
            <a:r>
              <a:rPr lang="en-IN" dirty="0">
                <a:solidFill>
                  <a:schemeClr val="accent3">
                    <a:lumMod val="75000"/>
                  </a:schemeClr>
                </a:solidFill>
              </a:rPr>
              <a:t>Group </a:t>
            </a:r>
            <a:r>
              <a:rPr lang="en-IN" dirty="0" smtClean="0">
                <a:solidFill>
                  <a:schemeClr val="accent3">
                    <a:lumMod val="75000"/>
                  </a:schemeClr>
                </a:solidFill>
              </a:rPr>
              <a:t>therapy/ life skills training </a:t>
            </a:r>
            <a:r>
              <a:rPr lang="en-IN" dirty="0"/>
              <a:t>to enable children to acquire the requisite life skills with special focus on decision-making, social judgment and empathy (necessary for transformation) </a:t>
            </a:r>
          </a:p>
          <a:p>
            <a:pPr lvl="0"/>
            <a:r>
              <a:rPr lang="en-IN" dirty="0">
                <a:solidFill>
                  <a:schemeClr val="accent3">
                    <a:lumMod val="75000"/>
                  </a:schemeClr>
                </a:solidFill>
              </a:rPr>
              <a:t>D</a:t>
            </a:r>
            <a:r>
              <a:rPr lang="en-IN" dirty="0" smtClean="0">
                <a:solidFill>
                  <a:schemeClr val="accent3">
                    <a:lumMod val="75000"/>
                  </a:schemeClr>
                </a:solidFill>
              </a:rPr>
              <a:t>aily </a:t>
            </a:r>
            <a:r>
              <a:rPr lang="en-IN" dirty="0">
                <a:solidFill>
                  <a:schemeClr val="accent3">
                    <a:lumMod val="75000"/>
                  </a:schemeClr>
                </a:solidFill>
              </a:rPr>
              <a:t>schedules and activities </a:t>
            </a:r>
            <a:r>
              <a:rPr lang="en-IN" dirty="0"/>
              <a:t>for children in keeping with therapeutic</a:t>
            </a:r>
            <a:r>
              <a:rPr lang="en-IN" dirty="0">
                <a:solidFill>
                  <a:schemeClr val="accent3">
                    <a:lumMod val="75000"/>
                  </a:schemeClr>
                </a:solidFill>
              </a:rPr>
              <a:t>/rehabilitative</a:t>
            </a:r>
            <a:r>
              <a:rPr lang="en-IN" dirty="0"/>
              <a:t> purposes (so that the Observation Home is not viewed as a mere place of detention or punishment). </a:t>
            </a:r>
            <a:endParaRPr lang="en-IN" dirty="0" smtClean="0"/>
          </a:p>
          <a:p>
            <a:pPr lvl="0"/>
            <a:r>
              <a:rPr lang="en-IN" dirty="0" err="1" smtClean="0">
                <a:solidFill>
                  <a:schemeClr val="accent3">
                    <a:lumMod val="75000"/>
                  </a:schemeClr>
                </a:solidFill>
              </a:rPr>
              <a:t>Prosocial</a:t>
            </a:r>
            <a:r>
              <a:rPr lang="en-IN" dirty="0" smtClean="0">
                <a:solidFill>
                  <a:schemeClr val="accent3">
                    <a:lumMod val="75000"/>
                  </a:schemeClr>
                </a:solidFill>
              </a:rPr>
              <a:t> experiences/ participation in community services</a:t>
            </a:r>
          </a:p>
          <a:p>
            <a:pPr lvl="0"/>
            <a:r>
              <a:rPr lang="en-IN" dirty="0" smtClean="0">
                <a:solidFill>
                  <a:schemeClr val="accent3">
                    <a:lumMod val="75000"/>
                  </a:schemeClr>
                </a:solidFill>
              </a:rPr>
              <a:t>Vocational training </a:t>
            </a:r>
            <a:r>
              <a:rPr lang="en-IN" dirty="0" smtClean="0"/>
              <a:t>&amp; placement</a:t>
            </a:r>
            <a:endParaRPr lang="en-IN" dirty="0"/>
          </a:p>
          <a:p>
            <a:endParaRPr lang="en-IN"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252728"/>
          </a:xfrm>
        </p:spPr>
        <p:txBody>
          <a:bodyPr/>
          <a:lstStyle/>
          <a:p>
            <a:r>
              <a:rPr lang="en-IN" dirty="0" smtClean="0"/>
              <a:t>Criteria for Referral to Tertiary Care</a:t>
            </a:r>
            <a:endParaRPr lang="en-IN" dirty="0"/>
          </a:p>
        </p:txBody>
      </p:sp>
      <p:sp>
        <p:nvSpPr>
          <p:cNvPr id="3" name="Content Placeholder 2"/>
          <p:cNvSpPr>
            <a:spLocks noGrp="1"/>
          </p:cNvSpPr>
          <p:nvPr>
            <p:ph idx="1"/>
          </p:nvPr>
        </p:nvSpPr>
        <p:spPr>
          <a:xfrm>
            <a:off x="0" y="1500174"/>
            <a:ext cx="9144000" cy="5357825"/>
          </a:xfrm>
        </p:spPr>
        <p:txBody>
          <a:bodyPr/>
          <a:lstStyle/>
          <a:p>
            <a:pPr algn="just"/>
            <a:r>
              <a:rPr lang="en-IN" dirty="0" smtClean="0"/>
              <a:t>Depression/ self-harm (especially in contexts of loss-trauma)</a:t>
            </a:r>
          </a:p>
          <a:p>
            <a:pPr algn="just"/>
            <a:r>
              <a:rPr lang="en-IN" dirty="0" smtClean="0"/>
              <a:t>Substance abuse</a:t>
            </a:r>
          </a:p>
          <a:p>
            <a:pPr algn="just"/>
            <a:r>
              <a:rPr lang="en-IN" dirty="0" smtClean="0"/>
              <a:t>Attention Deficit Hyperactive Disorder (ADHD)</a:t>
            </a:r>
          </a:p>
          <a:p>
            <a:pPr algn="just"/>
            <a:r>
              <a:rPr lang="en-IN" dirty="0" smtClean="0"/>
              <a:t>Intellectual Disability</a:t>
            </a:r>
          </a:p>
          <a:p>
            <a:pPr algn="just"/>
            <a:r>
              <a:rPr lang="en-IN" dirty="0" smtClean="0"/>
              <a:t>POCSO cases (both perpetrator and victim require depth interventions)</a:t>
            </a:r>
          </a:p>
          <a:p>
            <a:pPr algn="just"/>
            <a:r>
              <a:rPr lang="en-IN" dirty="0" smtClean="0"/>
              <a:t>Proven cases of severe violence (where child has admitted to it)</a:t>
            </a:r>
            <a:endParaRPr lang="en-IN"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...Thoughts?</a:t>
            </a:r>
            <a:endParaRPr lang="en-IN" dirty="0"/>
          </a:p>
        </p:txBody>
      </p:sp>
      <p:sp>
        <p:nvSpPr>
          <p:cNvPr id="3" name="Content Placeholder 2"/>
          <p:cNvSpPr>
            <a:spLocks noGrp="1"/>
          </p:cNvSpPr>
          <p:nvPr>
            <p:ph idx="1"/>
          </p:nvPr>
        </p:nvSpPr>
        <p:spPr/>
        <p:txBody>
          <a:bodyPr/>
          <a:lstStyle/>
          <a:p>
            <a:r>
              <a:rPr lang="en-IN" dirty="0" smtClean="0"/>
              <a:t>Questions?</a:t>
            </a:r>
          </a:p>
          <a:p>
            <a:r>
              <a:rPr lang="en-IN" dirty="0" smtClean="0"/>
              <a:t>Comments?</a:t>
            </a:r>
          </a:p>
          <a:p>
            <a:r>
              <a:rPr lang="en-IN" dirty="0" smtClean="0"/>
              <a:t>JJB magistrate roles in relation to psychosocial assistance to children?</a:t>
            </a:r>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8686800" cy="1252728"/>
          </a:xfrm>
        </p:spPr>
        <p:txBody>
          <a:bodyPr>
            <a:normAutofit fontScale="90000"/>
          </a:bodyPr>
          <a:lstStyle/>
          <a:p>
            <a:r>
              <a:rPr lang="en-IN" dirty="0" smtClean="0"/>
              <a:t>Setting the Tone: </a:t>
            </a:r>
            <a:br>
              <a:rPr lang="en-IN" dirty="0" smtClean="0"/>
            </a:br>
            <a:r>
              <a:rPr lang="en-IN" dirty="0" smtClean="0"/>
              <a:t>Children &amp; Childhood</a:t>
            </a:r>
            <a:endParaRPr lang="en-IN" dirty="0"/>
          </a:p>
        </p:txBody>
      </p:sp>
      <p:sp>
        <p:nvSpPr>
          <p:cNvPr id="3" name="Content Placeholder 2"/>
          <p:cNvSpPr>
            <a:spLocks noGrp="1"/>
          </p:cNvSpPr>
          <p:nvPr>
            <p:ph idx="1"/>
          </p:nvPr>
        </p:nvSpPr>
        <p:spPr>
          <a:xfrm>
            <a:off x="0" y="1571613"/>
            <a:ext cx="9144000" cy="5072098"/>
          </a:xfrm>
        </p:spPr>
        <p:txBody>
          <a:bodyPr/>
          <a:lstStyle/>
          <a:p>
            <a:pPr>
              <a:buNone/>
            </a:pPr>
            <a:r>
              <a:rPr lang="en-IN" b="1" u="sng" dirty="0" smtClean="0"/>
              <a:t>Activity 1: Visualization Exercise</a:t>
            </a:r>
          </a:p>
          <a:p>
            <a:r>
              <a:rPr lang="en-IN" dirty="0" smtClean="0"/>
              <a:t>Close your eyes and think of...</a:t>
            </a:r>
          </a:p>
          <a:p>
            <a:pPr lvl="1"/>
            <a:r>
              <a:rPr lang="en-IN" dirty="0" smtClean="0"/>
              <a:t> A childhood experience</a:t>
            </a:r>
          </a:p>
          <a:p>
            <a:pPr lvl="1"/>
            <a:r>
              <a:rPr lang="en-IN" dirty="0" smtClean="0"/>
              <a:t>A difficult childhood experience</a:t>
            </a:r>
          </a:p>
          <a:p>
            <a:pPr lvl="1"/>
            <a:r>
              <a:rPr lang="en-IN" dirty="0" smtClean="0"/>
              <a:t>A childhood experience wherein you suffered injustice (someone behaved unfairly towards you...)</a:t>
            </a:r>
          </a:p>
          <a:p>
            <a:r>
              <a:rPr lang="en-IN" dirty="0" smtClean="0"/>
              <a:t>Why did we do this exercise?</a:t>
            </a:r>
          </a:p>
          <a:p>
            <a:r>
              <a:rPr lang="en-IN" dirty="0" smtClean="0"/>
              <a:t>The importance of being in touch with our own childhood experiences...of difficulties, injustices...</a:t>
            </a:r>
          </a:p>
          <a:p>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229600" cy="1214422"/>
          </a:xfrm>
        </p:spPr>
        <p:txBody>
          <a:bodyPr>
            <a:normAutofit/>
          </a:bodyPr>
          <a:lstStyle/>
          <a:p>
            <a:r>
              <a:rPr lang="en-IN" sz="3600" b="1" dirty="0" smtClean="0"/>
              <a:t>A Quick Reminder on...</a:t>
            </a:r>
            <a:endParaRPr lang="en-IN" sz="3600" b="1" dirty="0"/>
          </a:p>
        </p:txBody>
      </p:sp>
      <p:sp>
        <p:nvSpPr>
          <p:cNvPr id="3" name="Content Placeholder 2"/>
          <p:cNvSpPr>
            <a:spLocks noGrp="1"/>
          </p:cNvSpPr>
          <p:nvPr>
            <p:ph idx="1"/>
          </p:nvPr>
        </p:nvSpPr>
        <p:spPr>
          <a:xfrm>
            <a:off x="0" y="1500174"/>
            <a:ext cx="9144000" cy="5357826"/>
          </a:xfrm>
        </p:spPr>
        <p:txBody>
          <a:bodyPr>
            <a:normAutofit fontScale="92500" lnSpcReduction="20000"/>
          </a:bodyPr>
          <a:lstStyle/>
          <a:p>
            <a:r>
              <a:rPr lang="en-IN" b="1" dirty="0" smtClean="0"/>
              <a:t>Who CICL group comprise of:</a:t>
            </a:r>
          </a:p>
          <a:p>
            <a:pPr lvl="1"/>
            <a:r>
              <a:rPr lang="en-IN" dirty="0" smtClean="0"/>
              <a:t>Children who have committed offence</a:t>
            </a:r>
          </a:p>
          <a:p>
            <a:pPr lvl="1"/>
            <a:r>
              <a:rPr lang="en-IN" dirty="0" smtClean="0"/>
              <a:t>Children who have not actually committed offence but were there—wrong place/ wrong time/ wrong peer group</a:t>
            </a:r>
          </a:p>
          <a:p>
            <a:pPr lvl="1">
              <a:buNone/>
            </a:pPr>
            <a:endParaRPr lang="en-IN" dirty="0" smtClean="0"/>
          </a:p>
          <a:p>
            <a:r>
              <a:rPr lang="en-IN" b="1" dirty="0" smtClean="0"/>
              <a:t>Our Premises for Providing Psychosocial Assistance:</a:t>
            </a:r>
          </a:p>
          <a:p>
            <a:pPr lvl="1"/>
            <a:r>
              <a:rPr lang="en-IN" dirty="0" smtClean="0"/>
              <a:t>Child is accountable for offence but method is not same as adult criminal justice system</a:t>
            </a:r>
          </a:p>
          <a:p>
            <a:pPr lvl="1"/>
            <a:r>
              <a:rPr lang="en-IN" dirty="0" smtClean="0"/>
              <a:t>Innate belief that all children have potential for (behavioural) transformation</a:t>
            </a:r>
          </a:p>
          <a:p>
            <a:pPr lvl="1"/>
            <a:r>
              <a:rPr lang="en-IN" dirty="0" smtClean="0"/>
              <a:t>Transformation can only occur if appropriate children </a:t>
            </a:r>
            <a:r>
              <a:rPr lang="en-IN" dirty="0"/>
              <a:t>receive opportunities for process-oriented </a:t>
            </a:r>
            <a:r>
              <a:rPr lang="en-IN" dirty="0" smtClean="0"/>
              <a:t>reflection/life </a:t>
            </a:r>
            <a:r>
              <a:rPr lang="en-IN" dirty="0"/>
              <a:t>skill acquisition and </a:t>
            </a:r>
            <a:r>
              <a:rPr lang="en-IN" dirty="0" smtClean="0"/>
              <a:t>training/ other </a:t>
            </a:r>
            <a:r>
              <a:rPr lang="en-IN" dirty="0"/>
              <a:t>requisite treatment and interventions. </a:t>
            </a:r>
            <a:endParaRPr lang="en-IN" dirty="0" smtClean="0"/>
          </a:p>
          <a:p>
            <a:pPr>
              <a:buNone/>
            </a:pPr>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57298"/>
          </a:xfrm>
        </p:spPr>
        <p:txBody>
          <a:bodyPr>
            <a:normAutofit/>
          </a:bodyPr>
          <a:lstStyle/>
          <a:p>
            <a:r>
              <a:rPr lang="en-IN" dirty="0" smtClean="0"/>
              <a:t>Identifying Pathways to Offence</a:t>
            </a:r>
            <a:endParaRPr lang="en-IN" dirty="0"/>
          </a:p>
        </p:txBody>
      </p:sp>
      <p:sp>
        <p:nvSpPr>
          <p:cNvPr id="3" name="Content Placeholder 2"/>
          <p:cNvSpPr>
            <a:spLocks noGrp="1"/>
          </p:cNvSpPr>
          <p:nvPr>
            <p:ph idx="1"/>
          </p:nvPr>
        </p:nvSpPr>
        <p:spPr>
          <a:xfrm>
            <a:off x="0" y="1500174"/>
            <a:ext cx="9144000" cy="5214973"/>
          </a:xfrm>
        </p:spPr>
        <p:txBody>
          <a:bodyPr/>
          <a:lstStyle/>
          <a:p>
            <a:pPr lvl="0">
              <a:buNone/>
            </a:pPr>
            <a:r>
              <a:rPr lang="en-IN" b="1" u="sng" dirty="0" smtClean="0"/>
              <a:t>Activity 2: Mapping Pathways to Offence</a:t>
            </a:r>
          </a:p>
          <a:p>
            <a:pPr lvl="0"/>
            <a:r>
              <a:rPr lang="en-IN" dirty="0" smtClean="0"/>
              <a:t>Divide into sub-groups of 5.</a:t>
            </a:r>
          </a:p>
          <a:p>
            <a:pPr lvl="0">
              <a:buNone/>
            </a:pPr>
            <a:endParaRPr lang="en-IN" dirty="0" smtClean="0"/>
          </a:p>
          <a:p>
            <a:pPr lvl="0"/>
            <a:r>
              <a:rPr lang="en-IN" dirty="0" smtClean="0"/>
              <a:t>At top of the page: </a:t>
            </a:r>
          </a:p>
          <a:p>
            <a:pPr lvl="1"/>
            <a:r>
              <a:rPr lang="en-IN" dirty="0" smtClean="0"/>
              <a:t>write the name and age of a child who might come to the Observation Home.</a:t>
            </a:r>
          </a:p>
          <a:p>
            <a:pPr lvl="0"/>
            <a:r>
              <a:rPr lang="en-IN" dirty="0" smtClean="0"/>
              <a:t>At the bottom of the page: </a:t>
            </a:r>
          </a:p>
          <a:p>
            <a:pPr lvl="1"/>
            <a:r>
              <a:rPr lang="en-IN" dirty="0" smtClean="0"/>
              <a:t>write the offence that he/she may have committed.</a:t>
            </a:r>
          </a:p>
          <a:p>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252728"/>
          </a:xfrm>
        </p:spPr>
        <p:txBody>
          <a:bodyPr>
            <a:normAutofit fontScale="90000"/>
          </a:bodyPr>
          <a:lstStyle/>
          <a:p>
            <a:r>
              <a:rPr lang="en-IN" dirty="0" smtClean="0"/>
              <a:t/>
            </a:r>
            <a:br>
              <a:rPr lang="en-IN" dirty="0" smtClean="0"/>
            </a:br>
            <a:r>
              <a:rPr lang="en-IN" sz="4000" dirty="0" smtClean="0"/>
              <a:t>Build the story  of the child (journey to the OH) :</a:t>
            </a:r>
            <a:r>
              <a:rPr lang="en-IN" dirty="0" smtClean="0"/>
              <a:t/>
            </a:r>
            <a:br>
              <a:rPr lang="en-IN" dirty="0" smtClean="0"/>
            </a:br>
            <a:endParaRPr lang="en-IN" dirty="0"/>
          </a:p>
        </p:txBody>
      </p:sp>
      <p:sp>
        <p:nvSpPr>
          <p:cNvPr id="3" name="Content Placeholder 2"/>
          <p:cNvSpPr>
            <a:spLocks noGrp="1"/>
          </p:cNvSpPr>
          <p:nvPr>
            <p:ph idx="1"/>
          </p:nvPr>
        </p:nvSpPr>
        <p:spPr>
          <a:xfrm>
            <a:off x="0" y="1428737"/>
            <a:ext cx="9144000" cy="5429264"/>
          </a:xfrm>
        </p:spPr>
        <p:txBody>
          <a:bodyPr>
            <a:normAutofit fontScale="92500" lnSpcReduction="20000"/>
          </a:bodyPr>
          <a:lstStyle/>
          <a:p>
            <a:pPr lvl="1"/>
            <a:r>
              <a:rPr lang="en-IN" b="1" dirty="0" smtClean="0"/>
              <a:t>Family: </a:t>
            </a:r>
            <a:r>
              <a:rPr lang="en-IN" dirty="0" smtClean="0"/>
              <a:t>Socio-economic status of family? Are both parents present? Father’s occupation/ Mother’s occupation? Relationship between parents? Relationship between child &amp; mother/ father (good attachment/ neglect/abuse)? Alcoholism/ illness or disability in parents or caregivers</a:t>
            </a:r>
          </a:p>
          <a:p>
            <a:pPr lvl="1"/>
            <a:r>
              <a:rPr lang="en-IN" dirty="0" smtClean="0"/>
              <a:t> </a:t>
            </a:r>
            <a:r>
              <a:rPr lang="en-IN" b="1" dirty="0" smtClean="0"/>
              <a:t>Institutions: </a:t>
            </a:r>
            <a:r>
              <a:rPr lang="en-IN" dirty="0" smtClean="0"/>
              <a:t>Was child at home or lived in other places/ institutions? What were child’s experiences in these institutions?</a:t>
            </a:r>
          </a:p>
          <a:p>
            <a:pPr lvl="1"/>
            <a:r>
              <a:rPr lang="en-IN" b="1" dirty="0" smtClean="0"/>
              <a:t>School:</a:t>
            </a:r>
            <a:r>
              <a:rPr lang="en-IN" dirty="0" smtClean="0"/>
              <a:t> Child in school or dropped out? Reasons for dropping out? Academic performance/ Learning issues? Experiences of abuse/ bullying by school?</a:t>
            </a:r>
          </a:p>
          <a:p>
            <a:pPr lvl="1"/>
            <a:r>
              <a:rPr lang="en-IN" b="1" dirty="0" smtClean="0"/>
              <a:t>Peers:</a:t>
            </a:r>
            <a:r>
              <a:rPr lang="en-IN" dirty="0" smtClean="0"/>
              <a:t> Did child have many friends? Older/ younger/ same age? What activities child did with friends? Spent lot of time with friends? most of the day/ nights out? What decisions of child did peers influence (school/sexuality/substance use?)</a:t>
            </a:r>
          </a:p>
          <a:p>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a:xfrm>
            <a:off x="0" y="1500174"/>
            <a:ext cx="9144000" cy="5357825"/>
          </a:xfrm>
        </p:spPr>
        <p:txBody>
          <a:bodyPr>
            <a:normAutofit/>
          </a:bodyPr>
          <a:lstStyle/>
          <a:p>
            <a:pPr lvl="1"/>
            <a:r>
              <a:rPr lang="en-IN" b="1" dirty="0" smtClean="0"/>
              <a:t>Abuse/Trauma:</a:t>
            </a:r>
            <a:r>
              <a:rPr lang="en-IN" dirty="0" smtClean="0"/>
              <a:t> Experiences of physical abuse? Experiences of emotional abuse/ humiliation/ rejection? Experiences of sexual abuse</a:t>
            </a:r>
          </a:p>
          <a:p>
            <a:pPr lvl="1"/>
            <a:r>
              <a:rPr lang="en-IN" b="1" dirty="0" smtClean="0"/>
              <a:t>Child Labour: </a:t>
            </a:r>
            <a:r>
              <a:rPr lang="en-IN" dirty="0" smtClean="0"/>
              <a:t>Abuse and other experiences in work places (remuneration/ treatment?)</a:t>
            </a:r>
          </a:p>
          <a:p>
            <a:pPr lvl="1"/>
            <a:r>
              <a:rPr lang="en-IN" b="1" dirty="0" smtClean="0"/>
              <a:t>Substance Abuse: </a:t>
            </a:r>
            <a:r>
              <a:rPr lang="en-IN" dirty="0" smtClean="0"/>
              <a:t>At what age and how (for what reasons) did child start using substances?</a:t>
            </a:r>
          </a:p>
          <a:p>
            <a:pPr lvl="1"/>
            <a:r>
              <a:rPr lang="en-IN" b="1" dirty="0" smtClean="0"/>
              <a:t>A description of how the offence happened</a:t>
            </a:r>
            <a:r>
              <a:rPr lang="en-IN" dirty="0" smtClean="0"/>
              <a:t>/ was committed i.e. what actually happened on that day/ at that time  </a:t>
            </a:r>
          </a:p>
          <a:p>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20000"/>
          </a:bodyPr>
          <a:lstStyle/>
          <a:p>
            <a:pPr>
              <a:buFont typeface="Arial" pitchFamily="34" charset="0"/>
              <a:buChar char="•"/>
            </a:pPr>
            <a:r>
              <a:rPr lang="en-IN" dirty="0" smtClean="0">
                <a:solidFill>
                  <a:srgbClr val="0070C0"/>
                </a:solidFill>
              </a:rPr>
              <a:t>A number of factors that render a particular child vulnerable...</a:t>
            </a:r>
          </a:p>
          <a:p>
            <a:pPr>
              <a:buFont typeface="Arial" pitchFamily="34" charset="0"/>
              <a:buChar char="•"/>
            </a:pPr>
            <a:r>
              <a:rPr lang="en-IN" dirty="0" smtClean="0">
                <a:solidFill>
                  <a:srgbClr val="0070C0"/>
                </a:solidFill>
              </a:rPr>
              <a:t>Not all factors would have necessarily or directly become the child’s pathways to offence...</a:t>
            </a:r>
          </a:p>
          <a:p>
            <a:pPr>
              <a:buNone/>
            </a:pPr>
            <a:endParaRPr lang="en-IN" dirty="0" smtClean="0"/>
          </a:p>
          <a:p>
            <a:r>
              <a:rPr lang="en-IN" dirty="0" smtClean="0"/>
              <a:t>Examine all the details of each of their stories/ narratives.</a:t>
            </a:r>
          </a:p>
          <a:p>
            <a:r>
              <a:rPr lang="en-IN" dirty="0" smtClean="0"/>
              <a:t> Decide/pick the key factors (people/ relationships/ events/ experiences) that were significant in terms of leading to the child committing offence.</a:t>
            </a:r>
          </a:p>
          <a:p>
            <a:r>
              <a:rPr lang="en-IN" dirty="0" smtClean="0"/>
              <a:t>Mark these in red.</a:t>
            </a:r>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IN" dirty="0" smtClean="0"/>
              <a:t>Present your child-story in plenary.</a:t>
            </a:r>
          </a:p>
          <a:p>
            <a:r>
              <a:rPr lang="en-IN" dirty="0" smtClean="0"/>
              <a:t> Explain the child’s pathway to the offence—with a clear justification for the pathways to offence you have selected.</a:t>
            </a:r>
          </a:p>
          <a:p>
            <a:r>
              <a:rPr lang="en-IN" dirty="0" smtClean="0"/>
              <a:t>Comments? Questions?</a:t>
            </a:r>
            <a:endParaRPr lang="en-IN"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230</TotalTime>
  <Words>2023</Words>
  <Application>Microsoft Office PowerPoint</Application>
  <PresentationFormat>On-screen Show (4:3)</PresentationFormat>
  <Paragraphs>203</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Module</vt:lpstr>
      <vt:lpstr>Community Child &amp; Adolescent Mental Health Service Project Dept. of Child &amp; Adolescent Psychiatry, NIMHANS  Supported by Dept. of Women &amp; Child Development, GoK In Collaboration with Karnataka Judicial Academy</vt:lpstr>
      <vt:lpstr>Workshop Objectives</vt:lpstr>
      <vt:lpstr>Setting the Tone:  Children &amp; Childhood</vt:lpstr>
      <vt:lpstr>A Quick Reminder on...</vt:lpstr>
      <vt:lpstr>Identifying Pathways to Offence</vt:lpstr>
      <vt:lpstr> Build the story  of the child (journey to the OH) : </vt:lpstr>
      <vt:lpstr>PowerPoint Presentation</vt:lpstr>
      <vt:lpstr>PowerPoint Presentation</vt:lpstr>
      <vt:lpstr>PowerPoint Presentation</vt:lpstr>
      <vt:lpstr>Basis of CICL’s Vulnerability (1):  Emotional Factors</vt:lpstr>
      <vt:lpstr>Impact (1): Emotional Factors</vt:lpstr>
      <vt:lpstr>Basis of CICL’s Vulnerability (2):  Educational Issues</vt:lpstr>
      <vt:lpstr>Basis of CICL’s Vulnerability (3):  Life Skills Deficits</vt:lpstr>
      <vt:lpstr> Impact (3): Life Skills Deficits </vt:lpstr>
      <vt:lpstr>Basis of CICL’s Vulnerability (4):  Peer Influence</vt:lpstr>
      <vt:lpstr>Basis of CICL’s Vulnerability (5):  Substance Abuse</vt:lpstr>
      <vt:lpstr>Basis of CICL’s Vulnerability (6):  Child Labour</vt:lpstr>
      <vt:lpstr>Basis of CICL’s Vulnerability (7):  Mental Health Problems</vt:lpstr>
      <vt:lpstr>PowerPoint Presentation</vt:lpstr>
      <vt:lpstr>PowerPoint Presentation</vt:lpstr>
      <vt:lpstr>Objectives of Psychosocial &amp; Mental Health Assessment of CICL</vt:lpstr>
      <vt:lpstr>Psychosocial &amp; Mental Health Assessment Protocol</vt:lpstr>
      <vt:lpstr> Essential Psychosocial Care Interventions for CICL </vt:lpstr>
      <vt:lpstr>Criteria for Referral to Tertiary Care</vt:lpstr>
      <vt:lpstr>...Thoughts?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Child &amp; Adolescent Mental Health Service Project Dept. of Child &amp; Adolescent Psychiatry, NIMHANS  (Supported by Dept. of Women &amp; Child Development, GoK)</dc:title>
  <dc:creator>HP</dc:creator>
  <cp:lastModifiedBy>Admin</cp:lastModifiedBy>
  <cp:revision>26</cp:revision>
  <dcterms:created xsi:type="dcterms:W3CDTF">2016-11-11T05:34:23Z</dcterms:created>
  <dcterms:modified xsi:type="dcterms:W3CDTF">2016-11-18T10:07:10Z</dcterms:modified>
</cp:coreProperties>
</file>