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12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80" r:id="rId20"/>
    <p:sldId id="281" r:id="rId21"/>
    <p:sldId id="282" r:id="rId22"/>
    <p:sldId id="283" r:id="rId23"/>
    <p:sldId id="284" r:id="rId24"/>
    <p:sldId id="275" r:id="rId25"/>
    <p:sldId id="276" r:id="rId26"/>
    <p:sldId id="277" r:id="rId27"/>
    <p:sldId id="278" r:id="rId28"/>
    <p:sldId id="279" r:id="rId29"/>
    <p:sldId id="304" r:id="rId30"/>
    <p:sldId id="305" r:id="rId31"/>
    <p:sldId id="306" r:id="rId32"/>
    <p:sldId id="285" r:id="rId33"/>
    <p:sldId id="286" r:id="rId34"/>
    <p:sldId id="288" r:id="rId35"/>
    <p:sldId id="289" r:id="rId36"/>
    <p:sldId id="310" r:id="rId37"/>
    <p:sldId id="311" r:id="rId38"/>
    <p:sldId id="287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3" r:id="rId51"/>
    <p:sldId id="307" r:id="rId52"/>
    <p:sldId id="309" r:id="rId53"/>
    <p:sldId id="308" r:id="rId54"/>
    <p:sldId id="290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D675D-E96B-4AC7-91E8-7A21EAEF370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542F-E07A-439B-828F-4F036F8B02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61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2DD05-7E3E-44AD-A935-8E5659C48549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4643D-EA38-4990-B2BD-5175382FC42B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1F8C9-483B-476B-ABFF-E87AE4ACDFEC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507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396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02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297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939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70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87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68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895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628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249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86FA-7502-4E18-A3C9-2D347AE75B44}" type="datetimeFigureOut">
              <a:rPr lang="en-IN" smtClean="0"/>
              <a:t>22-01-2015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65B0E-1D5D-4547-B4C1-EBE615A532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718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Gender, Sexuality and Disability: </a:t>
            </a:r>
            <a:br>
              <a:rPr lang="en-IN" b="1" dirty="0" smtClean="0"/>
            </a:br>
            <a:r>
              <a:rPr lang="en-IN" b="1" dirty="0" smtClean="0"/>
              <a:t>A Child and Adolescent </a:t>
            </a:r>
            <a:r>
              <a:rPr lang="en-IN" b="1" dirty="0" smtClean="0"/>
              <a:t>Psychosocial Care </a:t>
            </a:r>
            <a:r>
              <a:rPr lang="en-IN" b="1" dirty="0" smtClean="0"/>
              <a:t>Perspective 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1752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Training Workshop for </a:t>
            </a:r>
            <a:r>
              <a:rPr lang="en-IN" dirty="0" err="1" smtClean="0"/>
              <a:t>Visthaar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 smtClean="0"/>
              <a:t>23</a:t>
            </a:r>
            <a:r>
              <a:rPr lang="en-IN" baseline="30000" dirty="0" smtClean="0"/>
              <a:t>rd</a:t>
            </a:r>
            <a:r>
              <a:rPr lang="en-IN" dirty="0" smtClean="0"/>
              <a:t> &amp; 24</a:t>
            </a:r>
            <a:r>
              <a:rPr lang="en-IN" baseline="30000" dirty="0" smtClean="0"/>
              <a:t>th</a:t>
            </a:r>
            <a:r>
              <a:rPr lang="en-IN" dirty="0" smtClean="0"/>
              <a:t> January 2015</a:t>
            </a:r>
          </a:p>
          <a:p>
            <a:r>
              <a:rPr lang="en-IN" dirty="0" smtClean="0"/>
              <a:t>Dept. of Child &amp; Adolescent Psychiatry NIMHANS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58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5" y="116632"/>
            <a:ext cx="8229600" cy="778098"/>
          </a:xfrm>
        </p:spPr>
        <p:txBody>
          <a:bodyPr/>
          <a:lstStyle/>
          <a:p>
            <a:pPr algn="l"/>
            <a:r>
              <a:rPr lang="en-IN" b="1" dirty="0" smtClean="0"/>
              <a:t>Physical Development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09653"/>
              </p:ext>
            </p:extLst>
          </p:nvPr>
        </p:nvGraphicFramePr>
        <p:xfrm>
          <a:off x="179512" y="859023"/>
          <a:ext cx="8712968" cy="583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888432"/>
              </a:tblGrid>
              <a:tr h="47900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08613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0 to 6 years: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Gross Motor Skills:  mobility, ability to handle objects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Skills: pre-writing skills, transfer functions, eye-hand coordination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Physical skills necessary self- help: buttoning, brushing, feeding etc.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Sensory experiences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Fine-motor activities such as beading, colouring, buttoning…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/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5145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7+: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Continued physical growth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Full independence in self-care.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tasks easily achieved.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5145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13 to 18: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Development of secondary sexual characteristics.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Menstruation in girls.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Preparation for bodily changes/ education/ awareness.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4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/>
          <a:lstStyle/>
          <a:p>
            <a:pPr algn="l"/>
            <a:r>
              <a:rPr lang="en-IN" b="1" dirty="0" smtClean="0"/>
              <a:t>Language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182786"/>
              </p:ext>
            </p:extLst>
          </p:nvPr>
        </p:nvGraphicFramePr>
        <p:xfrm>
          <a:off x="251520" y="836713"/>
          <a:ext cx="8784976" cy="5576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32305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24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0 to 6 years:</a:t>
                      </a:r>
                    </a:p>
                    <a:p>
                      <a:r>
                        <a:rPr lang="en-IN" dirty="0" smtClean="0"/>
                        <a:t>Increase fund of words.</a:t>
                      </a:r>
                    </a:p>
                    <a:p>
                      <a:r>
                        <a:rPr lang="en-IN" dirty="0" smtClean="0"/>
                        <a:t>Ability to construct short sentences.</a:t>
                      </a:r>
                    </a:p>
                    <a:p>
                      <a:r>
                        <a:rPr lang="en-IN" dirty="0" smtClean="0"/>
                        <a:t>Express needs.</a:t>
                      </a:r>
                    </a:p>
                    <a:p>
                      <a:r>
                        <a:rPr lang="en-IN" dirty="0" smtClean="0"/>
                        <a:t>Ability to describe.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Naming and pointing games</a:t>
                      </a:r>
                    </a:p>
                    <a:p>
                      <a:r>
                        <a:rPr lang="en-IN" dirty="0" smtClean="0"/>
                        <a:t>Story telling</a:t>
                      </a:r>
                    </a:p>
                    <a:p>
                      <a:r>
                        <a:rPr lang="en-IN" dirty="0" smtClean="0"/>
                        <a:t>Phone games</a:t>
                      </a:r>
                    </a:p>
                    <a:p>
                      <a:r>
                        <a:rPr lang="en-IN" dirty="0" smtClean="0"/>
                        <a:t>Describing games (using pictures or real life observations/events or television clips)</a:t>
                      </a:r>
                    </a:p>
                    <a:p>
                      <a:r>
                        <a:rPr lang="en-IN" dirty="0" smtClean="0"/>
                        <a:t>Concept book/ flash cards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46356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7 to 12 years:</a:t>
                      </a:r>
                    </a:p>
                    <a:p>
                      <a:r>
                        <a:rPr lang="en-IN" dirty="0" smtClean="0"/>
                        <a:t>Language used for higher levels of communication—to report experiences.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Ability to communicate needs and experiences.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Opportunities to describe, to be heard, to share experiences.</a:t>
                      </a:r>
                    </a:p>
                    <a:p>
                      <a:r>
                        <a:rPr lang="en-IN" dirty="0" smtClean="0"/>
                        <a:t>Freedom to communicate needs.</a:t>
                      </a:r>
                      <a:endParaRPr lang="en-IN" dirty="0"/>
                    </a:p>
                  </a:txBody>
                  <a:tcPr/>
                </a:tc>
              </a:tr>
              <a:tr h="1255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u="sng" dirty="0" smtClean="0"/>
                        <a:t>13 to 18 years:</a:t>
                      </a:r>
                    </a:p>
                    <a:p>
                      <a:r>
                        <a:rPr lang="en-IN" dirty="0" smtClean="0"/>
                        <a:t>Language used for complex</a:t>
                      </a:r>
                      <a:r>
                        <a:rPr lang="en-IN" baseline="0" dirty="0" smtClean="0"/>
                        <a:t> social transactions, incl. life skills like refusal skills/ assertive skills/ negotiation.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 process complex feelings and relationship dynamics.</a:t>
                      </a:r>
                    </a:p>
                    <a:p>
                      <a:r>
                        <a:rPr lang="en-IN" dirty="0" smtClean="0"/>
                        <a:t>To articulate opinions and choices.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64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Social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94192"/>
              </p:ext>
            </p:extLst>
          </p:nvPr>
        </p:nvGraphicFramePr>
        <p:xfrm>
          <a:off x="108381" y="620689"/>
          <a:ext cx="9036496" cy="584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619"/>
                <a:gridCol w="4572877"/>
              </a:tblGrid>
              <a:tr h="395368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190801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5 years</a:t>
                      </a:r>
                    </a:p>
                    <a:p>
                      <a:r>
                        <a:rPr lang="en-IN" sz="1600" dirty="0" smtClean="0"/>
                        <a:t>Recognizing familiar people</a:t>
                      </a:r>
                    </a:p>
                    <a:p>
                      <a:r>
                        <a:rPr lang="en-IN" sz="1600" dirty="0" smtClean="0"/>
                        <a:t>Understanding rules of play</a:t>
                      </a:r>
                    </a:p>
                    <a:p>
                      <a:r>
                        <a:rPr lang="en-IN" sz="1600" dirty="0" smtClean="0"/>
                        <a:t>Peer interaction</a:t>
                      </a:r>
                    </a:p>
                    <a:p>
                      <a:r>
                        <a:rPr lang="en-IN" sz="1600" dirty="0" smtClean="0"/>
                        <a:t>Understanding of spaces (and what happens there)</a:t>
                      </a:r>
                    </a:p>
                    <a:p>
                      <a:r>
                        <a:rPr lang="en-IN" sz="1600" dirty="0" smtClean="0"/>
                        <a:t>Understanding of sequences and routines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Simple rule-based games</a:t>
                      </a:r>
                    </a:p>
                    <a:p>
                      <a:r>
                        <a:rPr lang="en-IN" sz="1600" dirty="0" smtClean="0"/>
                        <a:t>Naming and pointing familiar people</a:t>
                      </a:r>
                    </a:p>
                    <a:p>
                      <a:r>
                        <a:rPr lang="en-IN" sz="1600" dirty="0" smtClean="0"/>
                        <a:t>Naming and pointing familiar spaces/ places where child goes + discussion about what is done there</a:t>
                      </a:r>
                    </a:p>
                    <a:p>
                      <a:r>
                        <a:rPr lang="en-IN" sz="1600" dirty="0" smtClean="0"/>
                        <a:t>Supervised peer interaction, group play, cooperative play (exposure to playgrounds/ play spaces)</a:t>
                      </a:r>
                    </a:p>
                    <a:p>
                      <a:r>
                        <a:rPr lang="en-IN" sz="1600" dirty="0" smtClean="0"/>
                        <a:t>Use of pictures to explain day’s routine/ sequencing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5558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gender identity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Pretend/ imaginative play, group play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Same sex/ peer-group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Opportunities for peer group play, forming friendships,</a:t>
                      </a:r>
                    </a:p>
                    <a:p>
                      <a:r>
                        <a:rPr lang="en-IN" sz="1600" dirty="0" smtClean="0"/>
                        <a:t>Comfort/ security—sense of belonging to peer group/ school/ family</a:t>
                      </a:r>
                    </a:p>
                    <a:p>
                      <a:r>
                        <a:rPr lang="en-IN" sz="1600" dirty="0" smtClean="0"/>
                        <a:t>Affirmative sense of identity</a:t>
                      </a:r>
                      <a:endParaRPr lang="en-IN" sz="1600" dirty="0"/>
                    </a:p>
                  </a:txBody>
                  <a:tcPr/>
                </a:tc>
              </a:tr>
              <a:tr h="18494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13 to 18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sexual interests/ orientation.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Peer group interactions all important. (need to ‘fit in’).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Self-identity/ individuality.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Questioning parental/ adult authority.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Rules and healthy boundaries, along with opportunities to practice independent decision-making skills.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satisfaction.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Clarity</a:t>
                      </a:r>
                      <a:r>
                        <a:rPr lang="en-IN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future orientation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9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Emotional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956647"/>
              </p:ext>
            </p:extLst>
          </p:nvPr>
        </p:nvGraphicFramePr>
        <p:xfrm>
          <a:off x="0" y="611281"/>
          <a:ext cx="9111035" cy="6594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67027"/>
              </a:tblGrid>
              <a:tr h="439488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Abilities/</a:t>
                      </a:r>
                      <a:r>
                        <a:rPr lang="en-IN" sz="1600" baseline="0" dirty="0" smtClean="0"/>
                        <a:t> Skills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Needs</a:t>
                      </a:r>
                      <a:endParaRPr lang="en-IN" sz="1600" dirty="0"/>
                    </a:p>
                  </a:txBody>
                  <a:tcPr/>
                </a:tc>
              </a:tr>
              <a:tr h="230622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Attachment and bonding</a:t>
                      </a:r>
                    </a:p>
                    <a:p>
                      <a:r>
                        <a:rPr lang="en-IN" sz="1600" dirty="0" smtClean="0"/>
                        <a:t>Ability to identify emotions</a:t>
                      </a:r>
                    </a:p>
                    <a:p>
                      <a:r>
                        <a:rPr lang="en-IN" sz="1600" dirty="0" smtClean="0"/>
                        <a:t>Ability to regulate emotions (responsiveness to soothing/ distress states not prolonged/</a:t>
                      </a:r>
                      <a:r>
                        <a:rPr lang="en-IN" sz="1600" baseline="0" dirty="0" smtClean="0"/>
                        <a:t> separation from attachment figure)</a:t>
                      </a:r>
                      <a:endParaRPr lang="en-IN" sz="1600" dirty="0" smtClean="0"/>
                    </a:p>
                    <a:p>
                      <a:r>
                        <a:rPr lang="en-IN" sz="1600" dirty="0" smtClean="0"/>
                        <a:t>Ability to recognize emotional state of another person and ascribe simple reasons to causality</a:t>
                      </a:r>
                    </a:p>
                    <a:p>
                      <a:r>
                        <a:rPr lang="en-IN" sz="1600" dirty="0" smtClean="0"/>
                        <a:t>Differentiating between positive and negative emotions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Providing frequent and timely responses of love/ affection to child, incl. positive feed-back, verbal and non-verbal. </a:t>
                      </a:r>
                    </a:p>
                    <a:p>
                      <a:r>
                        <a:rPr lang="en-IN" sz="1600" dirty="0" smtClean="0"/>
                        <a:t>Identifying emotions through pictures</a:t>
                      </a:r>
                    </a:p>
                    <a:p>
                      <a:r>
                        <a:rPr lang="en-IN" sz="1600" dirty="0" smtClean="0"/>
                        <a:t>Story  telling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Visual analogue (emotion scale)</a:t>
                      </a:r>
                    </a:p>
                    <a:p>
                      <a:r>
                        <a:rPr lang="en-IN" sz="1600" dirty="0" smtClean="0"/>
                        <a:t>Listing situations in which a certain emotion is felt (‘you are happy when…’)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7250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Emotional regulation (anger/</a:t>
                      </a:r>
                      <a:r>
                        <a:rPr lang="en-IN" sz="1600" u="none" baseline="0" dirty="0" smtClean="0"/>
                        <a:t> anxiety control in context of conflict/ provocation)</a:t>
                      </a:r>
                      <a:endParaRPr lang="en-IN" sz="1600" u="non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Ability to report emotional states.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Development of empathy.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Ability to provide positive emotional response (reassurance/ comfort)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Provide disclosive sharing spirit/ opportunity.</a:t>
                      </a:r>
                    </a:p>
                    <a:p>
                      <a:r>
                        <a:rPr lang="en-IN" sz="1600" dirty="0" smtClean="0"/>
                        <a:t>Opportunities to acknowledge and process intense emotions such as emotions and fear.</a:t>
                      </a:r>
                    </a:p>
                    <a:p>
                      <a:r>
                        <a:rPr lang="en-IN" sz="1600" dirty="0" smtClean="0"/>
                        <a:t>Appreciation, encouragement</a:t>
                      </a:r>
                      <a:r>
                        <a:rPr lang="en-IN" sz="1600" baseline="0" dirty="0" smtClean="0"/>
                        <a:t> Pro-social behaviour opportunities</a:t>
                      </a:r>
                      <a:endParaRPr lang="en-IN" sz="1600" dirty="0"/>
                    </a:p>
                  </a:txBody>
                  <a:tcPr/>
                </a:tc>
              </a:tr>
              <a:tr h="1826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Ability to cope with stress.</a:t>
                      </a:r>
                    </a:p>
                    <a:p>
                      <a:r>
                        <a:rPr lang="en-IN" sz="1600" dirty="0" smtClean="0"/>
                        <a:t>Developing and making decisions about attraction/ intimate/ sexual relationships.</a:t>
                      </a:r>
                    </a:p>
                    <a:p>
                      <a:r>
                        <a:rPr lang="en-IN" sz="1600" dirty="0" smtClean="0"/>
                        <a:t>Dealing with peer pressure.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Greater need to establish self-identify, independence.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Family,</a:t>
                      </a:r>
                      <a:r>
                        <a:rPr lang="en-IN" sz="1600" baseline="0" dirty="0" smtClean="0"/>
                        <a:t> school, social support.</a:t>
                      </a:r>
                    </a:p>
                    <a:p>
                      <a:r>
                        <a:rPr lang="en-IN" sz="1600" baseline="0" dirty="0" smtClean="0"/>
                        <a:t>Life skills—negotiation, assertiveness, stress &amp; coping, problem solving</a:t>
                      </a:r>
                    </a:p>
                    <a:p>
                      <a:r>
                        <a:rPr lang="en-IN" sz="1600" baseline="0" dirty="0" smtClean="0"/>
                        <a:t>Resilient handling of role task, relational &amp; emotional challenges</a:t>
                      </a:r>
                    </a:p>
                    <a:p>
                      <a:r>
                        <a:rPr lang="en-IN" sz="1600" baseline="0" dirty="0" smtClean="0"/>
                        <a:t>Happy, healthy, responsible sexual behaviour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5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Cognitive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429346"/>
              </p:ext>
            </p:extLst>
          </p:nvPr>
        </p:nvGraphicFramePr>
        <p:xfrm>
          <a:off x="0" y="548680"/>
          <a:ext cx="9036496" cy="612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1917"/>
                <a:gridCol w="4334579"/>
              </a:tblGrid>
              <a:tr h="56502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60749">
                <a:tc>
                  <a:txBody>
                    <a:bodyPr/>
                    <a:lstStyle/>
                    <a:p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Fund of information</a:t>
                      </a:r>
                    </a:p>
                    <a:p>
                      <a:r>
                        <a:rPr lang="en-IN" sz="1600" dirty="0" smtClean="0"/>
                        <a:t>Knowledge of use of objects</a:t>
                      </a:r>
                    </a:p>
                    <a:p>
                      <a:r>
                        <a:rPr lang="en-IN" sz="1600" dirty="0" smtClean="0"/>
                        <a:t>Ability to form associations</a:t>
                      </a:r>
                    </a:p>
                    <a:p>
                      <a:r>
                        <a:rPr lang="en-IN" sz="1600" dirty="0" smtClean="0"/>
                        <a:t>Ability to form categories</a:t>
                      </a:r>
                    </a:p>
                    <a:p>
                      <a:r>
                        <a:rPr lang="en-IN" sz="1600" dirty="0" smtClean="0"/>
                        <a:t>Sequencing and organizing abilities</a:t>
                      </a:r>
                    </a:p>
                    <a:p>
                      <a:r>
                        <a:rPr lang="en-IN" sz="1600" dirty="0" smtClean="0"/>
                        <a:t>Ability to understand concepts such as shape, size, distance, 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Puzzles</a:t>
                      </a:r>
                    </a:p>
                    <a:p>
                      <a:r>
                        <a:rPr lang="en-IN" sz="1600" dirty="0" smtClean="0"/>
                        <a:t>Identification of </a:t>
                      </a:r>
                      <a:r>
                        <a:rPr lang="en-IN" sz="1600" dirty="0" err="1" smtClean="0"/>
                        <a:t>colors</a:t>
                      </a:r>
                      <a:r>
                        <a:rPr lang="en-IN" sz="1600" dirty="0" smtClean="0"/>
                        <a:t>, shapes</a:t>
                      </a:r>
                    </a:p>
                    <a:p>
                      <a:r>
                        <a:rPr lang="en-IN" sz="1600" dirty="0" smtClean="0"/>
                        <a:t>Story telling (including discussions)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Use of pictures for sequencing events/ stories</a:t>
                      </a:r>
                    </a:p>
                    <a:p>
                      <a:r>
                        <a:rPr lang="en-IN" sz="1600" dirty="0" smtClean="0"/>
                        <a:t>Play to demonstrate use of objects</a:t>
                      </a:r>
                    </a:p>
                    <a:p>
                      <a:r>
                        <a:rPr lang="en-IN" sz="1600" dirty="0" smtClean="0"/>
                        <a:t>Attention enhancing tasks (joining dots, spotting the difference, eye-hand coordination activities)</a:t>
                      </a:r>
                    </a:p>
                    <a:p>
                      <a:r>
                        <a:rPr lang="en-IN" sz="1600" dirty="0" smtClean="0"/>
                        <a:t>Concept book/ flash cards</a:t>
                      </a:r>
                    </a:p>
                  </a:txBody>
                  <a:tcPr/>
                </a:tc>
              </a:tr>
              <a:tr h="146053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r>
                        <a:rPr lang="en-IN" sz="1600" dirty="0" smtClean="0"/>
                        <a:t>Learn the difference between ‘right’ and wrong’.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think and reason from concrete visible events.</a:t>
                      </a:r>
                    </a:p>
                    <a:p>
                      <a:r>
                        <a:rPr lang="en-IN" sz="1600" dirty="0" smtClean="0"/>
                        <a:t>Play more complex rule-based games.</a:t>
                      </a:r>
                      <a:endParaRPr lang="en-IN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1600" dirty="0" smtClean="0"/>
                        <a:t>Conversations, debating on real life situations and television images,</a:t>
                      </a:r>
                      <a:r>
                        <a:rPr lang="en-IN" sz="1600" baseline="0" dirty="0" smtClean="0"/>
                        <a:t> </a:t>
                      </a:r>
                    </a:p>
                    <a:p>
                      <a:r>
                        <a:rPr lang="en-IN" sz="1600" baseline="0" dirty="0" smtClean="0"/>
                        <a:t>discussions on existing social realities, including inequity.</a:t>
                      </a:r>
                    </a:p>
                    <a:p>
                      <a:r>
                        <a:rPr lang="en-IN" sz="1600" baseline="0" dirty="0" smtClean="0"/>
                        <a:t>Story-telling, drama.</a:t>
                      </a:r>
                    </a:p>
                    <a:p>
                      <a:r>
                        <a:rPr lang="en-IN" sz="1600" baseline="0" dirty="0" smtClean="0"/>
                        <a:t>(More complex themes for adolescents: gender, sexuality, abuse, risk behaviours, conflict resolution…)</a:t>
                      </a:r>
                      <a:endParaRPr lang="en-IN" sz="1600" dirty="0"/>
                    </a:p>
                  </a:txBody>
                  <a:tcPr/>
                </a:tc>
              </a:tr>
              <a:tr h="173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Less</a:t>
                      </a:r>
                      <a:r>
                        <a:rPr lang="en-IN" sz="1600" baseline="0" dirty="0" smtClean="0"/>
                        <a:t> likely to accept what is stated by others/ more likely to question.</a:t>
                      </a:r>
                    </a:p>
                    <a:p>
                      <a:r>
                        <a:rPr lang="en-IN" sz="1600" baseline="0" dirty="0" smtClean="0"/>
                        <a:t>Creative thinking/Abstract abilities—can generalize from specific situations.</a:t>
                      </a:r>
                    </a:p>
                    <a:p>
                      <a:r>
                        <a:rPr lang="en-IN" sz="1600" baseline="0" dirty="0" smtClean="0"/>
                        <a:t>Ability for self-introspection, analysis, judgement.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3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is disability or developmental problem?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Lack of skills/ abilities in one or more of the areas of child development.</a:t>
            </a:r>
          </a:p>
          <a:p>
            <a:r>
              <a:rPr lang="en-IN" dirty="0" smtClean="0"/>
              <a:t>Delay in skills</a:t>
            </a:r>
            <a:r>
              <a:rPr lang="en-IN" dirty="0"/>
              <a:t>/ abilities in one or more of the areas of child development</a:t>
            </a:r>
            <a:r>
              <a:rPr lang="en-IN" dirty="0" smtClean="0"/>
              <a:t>.</a:t>
            </a:r>
          </a:p>
          <a:p>
            <a:r>
              <a:rPr lang="en-IN" dirty="0" smtClean="0"/>
              <a:t>Results in impaired day-to-day functioning of the child/ problems with activities for daily living.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5693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en-IN" dirty="0" smtClean="0"/>
              <a:t>Types of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688632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Physical Disability</a:t>
            </a:r>
          </a:p>
          <a:p>
            <a:pPr lvl="1"/>
            <a:r>
              <a:rPr lang="en-IN" dirty="0"/>
              <a:t>V</a:t>
            </a:r>
            <a:r>
              <a:rPr lang="en-IN" dirty="0" smtClean="0"/>
              <a:t>ision problems</a:t>
            </a:r>
          </a:p>
          <a:p>
            <a:pPr lvl="1"/>
            <a:r>
              <a:rPr lang="en-IN" dirty="0" smtClean="0"/>
              <a:t>Hearing disability (which results in speech problems)</a:t>
            </a:r>
          </a:p>
          <a:p>
            <a:pPr lvl="1"/>
            <a:r>
              <a:rPr lang="en-IN" dirty="0" smtClean="0"/>
              <a:t>Other </a:t>
            </a:r>
            <a:r>
              <a:rPr lang="en-IN" dirty="0" err="1" smtClean="0"/>
              <a:t>oro</a:t>
            </a:r>
            <a:r>
              <a:rPr lang="en-IN" dirty="0" smtClean="0"/>
              <a:t>-muscular problems(causing speech problems)</a:t>
            </a:r>
          </a:p>
          <a:p>
            <a:pPr lvl="1"/>
            <a:r>
              <a:rPr lang="en-IN" dirty="0" smtClean="0"/>
              <a:t>Locomotor Disability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Locomotor Disabilities</a:t>
            </a:r>
          </a:p>
          <a:p>
            <a:pPr lvl="1"/>
            <a:r>
              <a:rPr lang="en-IN" dirty="0" smtClean="0"/>
              <a:t>Due to congenital defects/ malformations</a:t>
            </a:r>
          </a:p>
          <a:p>
            <a:pPr lvl="1"/>
            <a:r>
              <a:rPr lang="en-IN" dirty="0" smtClean="0"/>
              <a:t>Brain damage that leads to spasticity/ problems with body movement</a:t>
            </a:r>
          </a:p>
          <a:p>
            <a:pPr lvl="1"/>
            <a:r>
              <a:rPr lang="en-IN" dirty="0" smtClean="0"/>
              <a:t>Child may have trouble with self-help skills</a:t>
            </a:r>
          </a:p>
          <a:p>
            <a:pPr lvl="1"/>
            <a:r>
              <a:rPr lang="en-IN" dirty="0" smtClean="0"/>
              <a:t>Child may have problems with eye-hand coordination tasks such as writing</a:t>
            </a:r>
          </a:p>
          <a:p>
            <a:pPr lvl="1"/>
            <a:r>
              <a:rPr lang="en-IN" dirty="0" smtClean="0"/>
              <a:t>Some may also have intellectual disability but not necessarily/ not all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158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 fontScale="62500" lnSpcReduction="20000"/>
          </a:bodyPr>
          <a:lstStyle/>
          <a:p>
            <a:r>
              <a:rPr lang="en-IN" b="1" dirty="0" smtClean="0"/>
              <a:t>Intellectual Disability</a:t>
            </a:r>
          </a:p>
          <a:p>
            <a:r>
              <a:rPr lang="en-IN" b="1" dirty="0" smtClean="0"/>
              <a:t>Mild ID: </a:t>
            </a:r>
          </a:p>
          <a:p>
            <a:pPr lvl="1" fontAlgn="base"/>
            <a:r>
              <a:rPr lang="en-IN" dirty="0" smtClean="0"/>
              <a:t>Able to learn practical life skills &amp; function in daily life.</a:t>
            </a:r>
          </a:p>
          <a:p>
            <a:pPr lvl="1" fontAlgn="base"/>
            <a:r>
              <a:rPr lang="en-IN" dirty="0" smtClean="0"/>
              <a:t>Attains reading and math skills up to grade levels 3 -6.</a:t>
            </a:r>
          </a:p>
          <a:p>
            <a:pPr lvl="1" fontAlgn="base"/>
            <a:r>
              <a:rPr lang="en-IN" dirty="0" smtClean="0"/>
              <a:t>Able to blend in socially.</a:t>
            </a:r>
          </a:p>
          <a:p>
            <a:r>
              <a:rPr lang="en-IN" b="1" u="sng" dirty="0" smtClean="0"/>
              <a:t>Moderate ID:</a:t>
            </a:r>
          </a:p>
          <a:p>
            <a:pPr lvl="1" fontAlgn="base"/>
            <a:r>
              <a:rPr lang="en-IN" dirty="0" smtClean="0"/>
              <a:t>Noticeable developmental delays (i.e. speech, motor skills)</a:t>
            </a:r>
          </a:p>
          <a:p>
            <a:pPr lvl="1" fontAlgn="base"/>
            <a:r>
              <a:rPr lang="en-IN" dirty="0" smtClean="0"/>
              <a:t>May have physical signs of impairment (i.e. thick tongue)</a:t>
            </a:r>
          </a:p>
          <a:p>
            <a:pPr lvl="1" fontAlgn="base"/>
            <a:r>
              <a:rPr lang="en-IN" dirty="0" smtClean="0"/>
              <a:t>Can communicate in basic, simple ways</a:t>
            </a:r>
          </a:p>
          <a:p>
            <a:pPr lvl="1" fontAlgn="base"/>
            <a:r>
              <a:rPr lang="en-IN" dirty="0" smtClean="0"/>
              <a:t>Able to learn basic health and safety skills</a:t>
            </a:r>
          </a:p>
          <a:p>
            <a:pPr lvl="1" fontAlgn="base"/>
            <a:r>
              <a:rPr lang="en-IN" dirty="0" smtClean="0"/>
              <a:t>Can complete self-care activities—requires much training.</a:t>
            </a:r>
          </a:p>
          <a:p>
            <a:r>
              <a:rPr lang="en-IN" b="1" u="sng" dirty="0" smtClean="0"/>
              <a:t>Severe ID</a:t>
            </a:r>
          </a:p>
          <a:p>
            <a:pPr lvl="1" fontAlgn="base"/>
            <a:r>
              <a:rPr lang="en-IN" dirty="0" smtClean="0"/>
              <a:t>Considerable delays in development</a:t>
            </a:r>
          </a:p>
          <a:p>
            <a:pPr lvl="1" fontAlgn="base"/>
            <a:r>
              <a:rPr lang="en-IN" dirty="0" smtClean="0"/>
              <a:t>Understands speech, but little ability to communicate</a:t>
            </a:r>
          </a:p>
          <a:p>
            <a:pPr lvl="1" fontAlgn="base"/>
            <a:r>
              <a:rPr lang="en-IN" dirty="0" smtClean="0"/>
              <a:t>Able to learn daily routines</a:t>
            </a:r>
          </a:p>
          <a:p>
            <a:pPr lvl="1" fontAlgn="base"/>
            <a:r>
              <a:rPr lang="en-IN" dirty="0" smtClean="0"/>
              <a:t>May learn  some very simple self-care—with a lot of training.</a:t>
            </a:r>
          </a:p>
          <a:p>
            <a:pPr lvl="1" fontAlgn="base"/>
            <a:r>
              <a:rPr lang="en-IN" dirty="0" smtClean="0"/>
              <a:t>Needs direct supervision in social situations</a:t>
            </a:r>
          </a:p>
          <a:p>
            <a:pPr fontAlgn="base"/>
            <a:r>
              <a:rPr lang="en-IN" b="1" u="sng" dirty="0" smtClean="0"/>
              <a:t>Profound ID</a:t>
            </a:r>
          </a:p>
          <a:p>
            <a:pPr lvl="1" fontAlgn="base"/>
            <a:r>
              <a:rPr lang="en-IN" dirty="0"/>
              <a:t>Significant developmental delays in all </a:t>
            </a:r>
            <a:r>
              <a:rPr lang="en-IN" dirty="0" smtClean="0"/>
              <a:t>areas (physical/ social/ emotional/ language/ speech)</a:t>
            </a:r>
            <a:endParaRPr lang="en-IN" dirty="0"/>
          </a:p>
          <a:p>
            <a:pPr lvl="1" fontAlgn="base"/>
            <a:r>
              <a:rPr lang="en-IN" dirty="0"/>
              <a:t>Obvious physical and congenital abnormalities</a:t>
            </a:r>
          </a:p>
          <a:p>
            <a:pPr lvl="1" fontAlgn="base"/>
            <a:r>
              <a:rPr lang="en-IN" dirty="0"/>
              <a:t>Requires close </a:t>
            </a:r>
            <a:r>
              <a:rPr lang="en-IN" dirty="0" smtClean="0"/>
              <a:t>supervision/ Not capable of independent living</a:t>
            </a:r>
            <a:endParaRPr lang="en-IN" dirty="0"/>
          </a:p>
          <a:p>
            <a:pPr lvl="1" fontAlgn="base"/>
            <a:r>
              <a:rPr lang="en-IN" dirty="0"/>
              <a:t>Requires </a:t>
            </a:r>
            <a:r>
              <a:rPr lang="en-IN" dirty="0" smtClean="0"/>
              <a:t>complete assistance in </a:t>
            </a:r>
            <a:r>
              <a:rPr lang="en-IN" dirty="0"/>
              <a:t>self-care activities</a:t>
            </a:r>
          </a:p>
          <a:p>
            <a:pPr fontAlgn="base"/>
            <a:endParaRPr lang="en-IN" dirty="0" smtClean="0"/>
          </a:p>
          <a:p>
            <a:pPr fontAlgn="base"/>
            <a:endParaRPr lang="en-IN" dirty="0" smtClean="0"/>
          </a:p>
          <a:p>
            <a:pPr fontAlgn="base"/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2991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Objectives of Screening </a:t>
            </a:r>
            <a:r>
              <a:rPr lang="en-IN" b="1" dirty="0"/>
              <a:t>for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Examining the child in the five domains of child development (physical, speech &amp; language, social, emotional and cognitive).</a:t>
            </a:r>
          </a:p>
          <a:p>
            <a:r>
              <a:rPr lang="en-IN" dirty="0" smtClean="0"/>
              <a:t>Check: Are the child’s skills and abilities age-appropriate (in each domain)?</a:t>
            </a:r>
          </a:p>
          <a:p>
            <a:r>
              <a:rPr lang="en-IN" dirty="0" smtClean="0"/>
              <a:t>Understand: Is the child slow/ to what extent is the gap/ slowness?</a:t>
            </a:r>
          </a:p>
          <a:p>
            <a:r>
              <a:rPr lang="en-IN" dirty="0" smtClean="0"/>
              <a:t>Identify area of disability/ lack of development and take appropriate corrective measures to assist the child.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888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n-IN" b="1" dirty="0" smtClean="0"/>
              <a:t>Screening for Disability: Ages 6+</a:t>
            </a:r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404055"/>
              </p:ext>
            </p:extLst>
          </p:nvPr>
        </p:nvGraphicFramePr>
        <p:xfrm>
          <a:off x="251519" y="1124744"/>
          <a:ext cx="8487461" cy="5453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541"/>
                <a:gridCol w="4778039"/>
                <a:gridCol w="913541"/>
                <a:gridCol w="941170"/>
                <a:gridCol w="941170"/>
              </a:tblGrid>
              <a:tr h="1398753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Developmental Functions and Tasks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Ability to Perform Developmental Functions and Tasks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73455"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To high Extent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To Some Extent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To Low extent/ Not at all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45850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Motor Skills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1.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Throws a ball 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4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2.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Jumps in place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4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3.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Holds pencil to scribble/ draw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4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4.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Folds paper in to half in imitation*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4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5.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Takes out small objects from a container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5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IN" b="1" dirty="0" smtClean="0"/>
              <a:t>Objectives of the Workshop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To provide a psychosocial care perspective to understanding children in relation to disability, gender</a:t>
            </a:r>
            <a:r>
              <a:rPr lang="en-IN" dirty="0"/>
              <a:t> </a:t>
            </a:r>
            <a:r>
              <a:rPr lang="en-IN" dirty="0" smtClean="0"/>
              <a:t>and sexuality.</a:t>
            </a:r>
          </a:p>
          <a:p>
            <a:r>
              <a:rPr lang="en-IN" dirty="0" smtClean="0"/>
              <a:t>To understand issues such as normative development in children.</a:t>
            </a:r>
          </a:p>
          <a:p>
            <a:r>
              <a:rPr lang="en-IN" dirty="0" smtClean="0"/>
              <a:t>To develop introductory skills in disability identification and response.</a:t>
            </a:r>
          </a:p>
          <a:p>
            <a:r>
              <a:rPr lang="en-IN" dirty="0" smtClean="0"/>
              <a:t> To introduce the sexuality in the context of children with disability.</a:t>
            </a:r>
          </a:p>
          <a:p>
            <a:r>
              <a:rPr lang="en-IN" dirty="0" smtClean="0"/>
              <a:t>To understand children, childhood and disability issues with regard to child sexual abuse.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6551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03" y="620688"/>
            <a:ext cx="870446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42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842805"/>
              </p:ext>
            </p:extLst>
          </p:nvPr>
        </p:nvGraphicFramePr>
        <p:xfrm>
          <a:off x="395537" y="260650"/>
          <a:ext cx="8208912" cy="6492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022"/>
                <a:gridCol w="4867063"/>
                <a:gridCol w="930561"/>
                <a:gridCol w="930561"/>
                <a:gridCol w="958705"/>
              </a:tblGrid>
              <a:tr h="74833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Cognitive Skills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82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11.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Able to sit in one place for at least 15 minutes (to do a task)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48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12.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Comprehends and executes simple instructions (shut the door, brings object as asked)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882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13.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Identifies sizes/ age (big-small, younger-older)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48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14.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Identifies functions of objects (such as telephone, glass of water, vehicle)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882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15.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Identifies at least 5 body parts (can name/ point)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26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55869"/>
              </p:ext>
            </p:extLst>
          </p:nvPr>
        </p:nvGraphicFramePr>
        <p:xfrm>
          <a:off x="611559" y="476672"/>
          <a:ext cx="8208912" cy="6244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022"/>
                <a:gridCol w="4867063"/>
                <a:gridCol w="930561"/>
                <a:gridCol w="930561"/>
                <a:gridCol w="958705"/>
              </a:tblGrid>
              <a:tr h="752179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Social Skills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75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16.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Recognizes family members/ familiar people like teacher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5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17.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Recognizes spaces (kitchen/bathroom/street) and their function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5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18.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Understands rules of simple games (passing a ball or taking turns)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5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19.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Interacts/ plays &amp; talks with other children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5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20.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Can enumerate routine/ daily activities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IN" sz="11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242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040896"/>
              </p:ext>
            </p:extLst>
          </p:nvPr>
        </p:nvGraphicFramePr>
        <p:xfrm>
          <a:off x="611561" y="404664"/>
          <a:ext cx="7920878" cy="6261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705"/>
                <a:gridCol w="4696289"/>
                <a:gridCol w="897909"/>
                <a:gridCol w="897909"/>
                <a:gridCol w="925066"/>
              </a:tblGrid>
              <a:tr h="743329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Emotional Skills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53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21.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Can recognize common emotions (when pictures of faces are shown)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43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22.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When upset/ frustrated, can be easily comforted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43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23.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Is explorative and curious (not inhibited/ anxious)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43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24.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Is comfortable when mother/caregiver is away/ leaves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3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25.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Helpful and caring of other children (shares toys/ comforts others when hurt or crying)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44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925"/>
            <a:ext cx="8229600" cy="850106"/>
          </a:xfrm>
        </p:spPr>
        <p:txBody>
          <a:bodyPr/>
          <a:lstStyle/>
          <a:p>
            <a:r>
              <a:rPr lang="en-IN" b="1" dirty="0" smtClean="0"/>
              <a:t>Screening for Disability: Ages 6+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948880"/>
              </p:ext>
            </p:extLst>
          </p:nvPr>
        </p:nvGraphicFramePr>
        <p:xfrm>
          <a:off x="251520" y="836715"/>
          <a:ext cx="8640960" cy="5760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307"/>
                <a:gridCol w="4612353"/>
                <a:gridCol w="157525"/>
                <a:gridCol w="1171853"/>
                <a:gridCol w="154359"/>
                <a:gridCol w="927789"/>
                <a:gridCol w="985774"/>
              </a:tblGrid>
              <a:tr h="142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Developmental Functions/ Skills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To High Extent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To Some Extent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To Low  Extent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80487">
                <a:tc gridSpan="7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Motor Skills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58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1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Can walk and run 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64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Can lift and carry objects (such as school bag </a:t>
                      </a:r>
                      <a:r>
                        <a:rPr lang="en-IN" sz="2400" dirty="0" err="1">
                          <a:effectLst/>
                        </a:rPr>
                        <a:t>etc</a:t>
                      </a:r>
                      <a:r>
                        <a:rPr lang="en-IN" sz="2400" dirty="0">
                          <a:effectLst/>
                        </a:rPr>
                        <a:t>)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64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3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Can hold a pencil to scribble/ draw/ write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64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4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Can bathe, dress, brush teeth/ hair independently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8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5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Toilet trained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 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721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559736"/>
              </p:ext>
            </p:extLst>
          </p:nvPr>
        </p:nvGraphicFramePr>
        <p:xfrm>
          <a:off x="467544" y="908720"/>
          <a:ext cx="8352928" cy="5511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0263"/>
                <a:gridCol w="4610882"/>
                <a:gridCol w="1115559"/>
                <a:gridCol w="166446"/>
                <a:gridCol w="841666"/>
                <a:gridCol w="144016"/>
                <a:gridCol w="864096"/>
              </a:tblGrid>
              <a:tr h="119368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Developmental Functions/ Skills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High Extent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Some Extent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Low  Extent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906991">
                <a:tc gridSpan="7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Speech and Language Skills</a:t>
                      </a: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54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speak full sentences of at least 6 to 7 words.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3873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describe a place/ person/ event.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(Ask child to describe his/ her school or teacher/friend or festival/birthday).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Arial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231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492140"/>
              </p:ext>
            </p:extLst>
          </p:nvPr>
        </p:nvGraphicFramePr>
        <p:xfrm>
          <a:off x="395536" y="620688"/>
          <a:ext cx="8568950" cy="565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047"/>
                <a:gridCol w="4730127"/>
                <a:gridCol w="1196554"/>
                <a:gridCol w="118607"/>
                <a:gridCol w="920055"/>
                <a:gridCol w="977560"/>
              </a:tblGrid>
              <a:tr h="91803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Developmental Functions/ Skills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High Extent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Some Extent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Low  Extent</a:t>
                      </a:r>
                    </a:p>
                  </a:txBody>
                  <a:tcPr marL="68580" marR="68580" marT="0" marB="0"/>
                </a:tc>
              </a:tr>
              <a:tr h="612024">
                <a:tc gridSpan="6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Cognitive Skills</a:t>
                      </a: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120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Comprehends and executes instructions </a:t>
                      </a: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given.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0601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Participates in classroom activities.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120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read and write (appropriate to age/ grade).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120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performance has always been average/above average.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120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</a:t>
                      </a:r>
                      <a:endParaRPr lang="en-IN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handle small amounts of money/ go shopping.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647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414020"/>
              </p:ext>
            </p:extLst>
          </p:nvPr>
        </p:nvGraphicFramePr>
        <p:xfrm>
          <a:off x="179512" y="188640"/>
          <a:ext cx="8856985" cy="6521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090"/>
                <a:gridCol w="4889125"/>
                <a:gridCol w="1359369"/>
                <a:gridCol w="950982"/>
                <a:gridCol w="1010419"/>
              </a:tblGrid>
              <a:tr h="147699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Developmental Functions/ Skills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High Extent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Some Extent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Low  Extent</a:t>
                      </a:r>
                    </a:p>
                  </a:txBody>
                  <a:tcPr marL="68580" marR="68580" marT="0" marB="0"/>
                </a:tc>
              </a:tr>
              <a:tr h="683249">
                <a:tc gridSpan="5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Social Skills</a:t>
                      </a:r>
                      <a:endParaRPr lang="en-IN" sz="2400" b="1" kern="1200" dirty="0">
                        <a:solidFill>
                          <a:schemeClr val="lt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distinguish between familiar people and strangers and interact/ behave appropriately.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36815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understand social relationships—family versus teachers/ friends, older people versus younger ones and behave/ interact accordingly.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7808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Understands social spaces school/ classroom/ street/ home and appropriate behavioural norms.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8026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Plays/ interacts with peers in age-appropriate games.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057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395610"/>
              </p:ext>
            </p:extLst>
          </p:nvPr>
        </p:nvGraphicFramePr>
        <p:xfrm>
          <a:off x="179512" y="188640"/>
          <a:ext cx="8856985" cy="6400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090"/>
                <a:gridCol w="4889125"/>
                <a:gridCol w="1359367"/>
                <a:gridCol w="950983"/>
                <a:gridCol w="1010420"/>
              </a:tblGrid>
              <a:tr h="86409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Developmental Functions/ Skills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High Extent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Some Extent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Low  Extent</a:t>
                      </a:r>
                    </a:p>
                  </a:txBody>
                  <a:tcPr marL="68580" marR="68580" marT="0" marB="0"/>
                </a:tc>
              </a:tr>
              <a:tr h="864096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 smtClean="0">
                          <a:effectLst/>
                          <a:latin typeface="Arial"/>
                          <a:ea typeface="Calibri"/>
                        </a:rPr>
                        <a:t>Emotional Skills</a:t>
                      </a:r>
                      <a:endParaRPr lang="en-IN" sz="2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report feelings/ emotions. (‘I felt angry when…’)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identify (through verbal and non-verbal cues) and respond appropriately to other people’s emotions.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tolerate frustration/ be comforted.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mostly calm and even-tempered.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08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778098"/>
          </a:xfrm>
        </p:spPr>
        <p:txBody>
          <a:bodyPr/>
          <a:lstStyle/>
          <a:p>
            <a:r>
              <a:rPr lang="en-IN" b="1" dirty="0" smtClean="0"/>
              <a:t>Inclusive Education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Objectives:</a:t>
            </a:r>
          </a:p>
          <a:p>
            <a:r>
              <a:rPr lang="en-IN" dirty="0" smtClean="0"/>
              <a:t>Mechanisms to ensure school placement.</a:t>
            </a:r>
          </a:p>
          <a:p>
            <a:r>
              <a:rPr lang="en-IN" dirty="0" smtClean="0"/>
              <a:t>So that children who, by virtue of class, gender, ability, are at risk of not being able to access education.</a:t>
            </a:r>
          </a:p>
          <a:p>
            <a:pPr marL="0" indent="0">
              <a:buNone/>
            </a:pPr>
            <a:r>
              <a:rPr lang="en-IN" dirty="0" smtClean="0"/>
              <a:t>In India…</a:t>
            </a:r>
          </a:p>
          <a:p>
            <a:r>
              <a:rPr lang="en-IN" dirty="0" smtClean="0"/>
              <a:t>Political Commitments:</a:t>
            </a:r>
          </a:p>
          <a:p>
            <a:pPr lvl="1"/>
            <a:r>
              <a:rPr lang="en-IN" dirty="0" smtClean="0"/>
              <a:t>Right to Education Act</a:t>
            </a:r>
          </a:p>
          <a:p>
            <a:pPr lvl="1"/>
            <a:r>
              <a:rPr lang="en-IN" dirty="0" err="1" smtClean="0"/>
              <a:t>Sarvashiksha</a:t>
            </a:r>
            <a:r>
              <a:rPr lang="en-IN" dirty="0" smtClean="0"/>
              <a:t> </a:t>
            </a:r>
            <a:r>
              <a:rPr lang="en-IN" dirty="0" err="1" smtClean="0"/>
              <a:t>Abhiyan</a:t>
            </a:r>
            <a:endParaRPr lang="en-IN" dirty="0" smtClean="0"/>
          </a:p>
          <a:p>
            <a:r>
              <a:rPr lang="en-IN" dirty="0" smtClean="0"/>
              <a:t>Resource Rooms in Schools</a:t>
            </a:r>
          </a:p>
          <a:p>
            <a:r>
              <a:rPr lang="en-IN" dirty="0" smtClean="0"/>
              <a:t>Shadow teachers</a:t>
            </a:r>
          </a:p>
          <a:p>
            <a:r>
              <a:rPr lang="en-IN" dirty="0" smtClean="0"/>
              <a:t>Open schooling system</a:t>
            </a:r>
          </a:p>
          <a:p>
            <a:pPr marL="0" indent="0" algn="r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…Other countries?</a:t>
            </a:r>
          </a:p>
        </p:txBody>
      </p:sp>
    </p:spTree>
    <p:extLst>
      <p:ext uri="{BB962C8B-B14F-4D97-AF65-F5344CB8AC3E}">
        <p14:creationId xmlns:p14="http://schemas.microsoft.com/office/powerpoint/2010/main" val="137534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6000" b="1" dirty="0" smtClean="0"/>
              <a:t>I. Children &amp; Childhood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4128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Inclusive Education Dilemmas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N" i="1" dirty="0"/>
              <a:t>“We spent the whole day on this problem yesterday…even the BEO was there. In one of the schools under us, a </a:t>
            </a:r>
            <a:r>
              <a:rPr lang="en-IN" i="1" dirty="0" smtClean="0"/>
              <a:t>child with </a:t>
            </a:r>
            <a:r>
              <a:rPr lang="en-IN" i="1" dirty="0"/>
              <a:t>disability was sent to the school. Because of </a:t>
            </a:r>
            <a:r>
              <a:rPr lang="en-IN" i="1" dirty="0" smtClean="0"/>
              <a:t>RTE (Right to Education Act), </a:t>
            </a:r>
            <a:r>
              <a:rPr lang="en-IN" i="1" dirty="0"/>
              <a:t>the school had given him admission. But the teacher could </a:t>
            </a:r>
            <a:r>
              <a:rPr lang="en-IN" i="1" dirty="0" smtClean="0"/>
              <a:t>not manage </a:t>
            </a:r>
            <a:r>
              <a:rPr lang="en-IN" i="1" dirty="0"/>
              <a:t>this 9 year old boy because he also had a lot of behaviour problems and issues with his peers—along with </a:t>
            </a:r>
            <a:r>
              <a:rPr lang="en-IN" i="1" dirty="0" smtClean="0"/>
              <a:t>the disability</a:t>
            </a:r>
            <a:r>
              <a:rPr lang="en-IN" i="1" dirty="0"/>
              <a:t>. The parents of his peers demanded that the school issue a TC to this child. But the child’s parents insisted </a:t>
            </a:r>
            <a:r>
              <a:rPr lang="en-IN" i="1" dirty="0" smtClean="0"/>
              <a:t>that the </a:t>
            </a:r>
            <a:r>
              <a:rPr lang="en-IN" i="1" dirty="0"/>
              <a:t>school retain the child…and the school is bound by the RTE, and so cannot force the child out of school. The </a:t>
            </a:r>
            <a:r>
              <a:rPr lang="en-IN" i="1" dirty="0" smtClean="0"/>
              <a:t>parents of </a:t>
            </a:r>
            <a:r>
              <a:rPr lang="en-IN" i="1" dirty="0"/>
              <a:t>the other children threatened the school—saying that if you do not get this child out, we will remove our children </a:t>
            </a:r>
            <a:r>
              <a:rPr lang="en-IN" i="1" dirty="0" smtClean="0"/>
              <a:t>and get </a:t>
            </a:r>
            <a:r>
              <a:rPr lang="en-IN" i="1" dirty="0"/>
              <a:t>them admitted elsewhere. If this happens and the school has insufficient numbers of children, then it will be forced </a:t>
            </a:r>
            <a:r>
              <a:rPr lang="en-IN" i="1" dirty="0" smtClean="0"/>
              <a:t>to close </a:t>
            </a:r>
            <a:r>
              <a:rPr lang="en-IN" i="1" dirty="0"/>
              <a:t>down. What are we supposed to do? Whose side should we take? We have no solutions to such problems.”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64768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N" dirty="0" smtClean="0"/>
              <a:t>…</a:t>
            </a:r>
            <a:r>
              <a:rPr lang="en-IN" b="1" dirty="0" smtClean="0"/>
              <a:t>objective </a:t>
            </a:r>
            <a:r>
              <a:rPr lang="en-IN" b="1" dirty="0"/>
              <a:t>of application of the RTE </a:t>
            </a:r>
            <a:r>
              <a:rPr lang="en-IN" dirty="0"/>
              <a:t>to children with disability is </a:t>
            </a:r>
            <a:r>
              <a:rPr lang="en-IN" dirty="0" smtClean="0"/>
              <a:t>mainstreaming such </a:t>
            </a:r>
            <a:r>
              <a:rPr lang="en-IN" dirty="0"/>
              <a:t>children into the regular education system. However, mainstreaming is not a random one-off process, nor is </a:t>
            </a:r>
            <a:r>
              <a:rPr lang="en-IN" dirty="0" smtClean="0"/>
              <a:t>it limited </a:t>
            </a:r>
            <a:r>
              <a:rPr lang="en-IN" dirty="0"/>
              <a:t>to merely seating a disabled child in the classroom of a regular school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What to do?</a:t>
            </a:r>
          </a:p>
          <a:p>
            <a:pPr algn="just"/>
            <a:r>
              <a:rPr lang="en-IN" dirty="0" smtClean="0"/>
              <a:t>Assess </a:t>
            </a:r>
            <a:r>
              <a:rPr lang="en-IN" dirty="0"/>
              <a:t>the nature of the child’s disability including associated emotional and behaviour problems.</a:t>
            </a:r>
          </a:p>
          <a:p>
            <a:pPr algn="just"/>
            <a:r>
              <a:rPr lang="en-IN" dirty="0" smtClean="0"/>
              <a:t>Decisions </a:t>
            </a:r>
            <a:r>
              <a:rPr lang="en-IN" dirty="0"/>
              <a:t>about the placement of the child based on detailed assessment including the nature and severity of the</a:t>
            </a:r>
          </a:p>
          <a:p>
            <a:pPr algn="just"/>
            <a:r>
              <a:rPr lang="en-IN" dirty="0"/>
              <a:t>disability so that the child is placed in the most appropriate educational setting/ developmental centre.</a:t>
            </a:r>
          </a:p>
          <a:p>
            <a:pPr algn="just"/>
            <a:r>
              <a:rPr lang="en-IN" dirty="0" smtClean="0"/>
              <a:t>If </a:t>
            </a:r>
            <a:r>
              <a:rPr lang="en-IN" dirty="0"/>
              <a:t>it is determined that the child’s disability is mild (intellectually), in which case the child can be </a:t>
            </a:r>
            <a:r>
              <a:rPr lang="en-IN" dirty="0" smtClean="0"/>
              <a:t>mainstreamed into </a:t>
            </a:r>
            <a:r>
              <a:rPr lang="en-IN" dirty="0"/>
              <a:t>normal school, the child and family need to be prepared for the challenges of integration.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school/ teacher needs to be prepared with special skills and strategies to be able to handle a child </a:t>
            </a:r>
            <a:r>
              <a:rPr lang="en-IN" dirty="0" smtClean="0"/>
              <a:t>with different </a:t>
            </a:r>
            <a:r>
              <a:rPr lang="en-IN" dirty="0"/>
              <a:t>needs.</a:t>
            </a:r>
          </a:p>
        </p:txBody>
      </p:sp>
    </p:spTree>
    <p:extLst>
      <p:ext uri="{BB962C8B-B14F-4D97-AF65-F5344CB8AC3E}">
        <p14:creationId xmlns:p14="http://schemas.microsoft.com/office/powerpoint/2010/main" val="3450674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Emotional and Behaviour Problems in Children with Global Developmental Disability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Aggression</a:t>
            </a:r>
          </a:p>
          <a:p>
            <a:r>
              <a:rPr lang="en-IN" dirty="0" smtClean="0"/>
              <a:t>Temper tantrums</a:t>
            </a:r>
          </a:p>
          <a:p>
            <a:r>
              <a:rPr lang="en-IN" dirty="0"/>
              <a:t>Inappropriate social behaviours/ lack of social </a:t>
            </a:r>
            <a:r>
              <a:rPr lang="en-IN" dirty="0" smtClean="0"/>
              <a:t>judgement/ lack of inhibition</a:t>
            </a:r>
          </a:p>
          <a:p>
            <a:r>
              <a:rPr lang="en-IN" dirty="0" smtClean="0"/>
              <a:t>Poor peer/ social interaction (due to lack of social/cognitive skills)</a:t>
            </a:r>
          </a:p>
          <a:p>
            <a:r>
              <a:rPr lang="en-IN" dirty="0" smtClean="0"/>
              <a:t>Low self-esteem</a:t>
            </a:r>
          </a:p>
          <a:p>
            <a:r>
              <a:rPr lang="en-IN" dirty="0" smtClean="0"/>
              <a:t>Anxiety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379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Basis of Emotional &amp; Behaviour Problems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Can be because of disability:</a:t>
            </a:r>
          </a:p>
          <a:p>
            <a:pPr lvl="1"/>
            <a:r>
              <a:rPr lang="en-IN" dirty="0" smtClean="0"/>
              <a:t>Poor social and cognitive abilities</a:t>
            </a:r>
          </a:p>
          <a:p>
            <a:pPr lvl="1"/>
            <a:r>
              <a:rPr lang="en-IN" dirty="0" smtClean="0"/>
              <a:t>Neuro-regulatory dysfunction</a:t>
            </a:r>
          </a:p>
          <a:p>
            <a:pPr marL="457200" lvl="1" indent="0" algn="ctr">
              <a:buNone/>
            </a:pPr>
            <a:r>
              <a:rPr lang="en-IN" dirty="0" smtClean="0"/>
              <a:t>And/ Or</a:t>
            </a:r>
          </a:p>
          <a:p>
            <a:r>
              <a:rPr lang="en-IN" dirty="0"/>
              <a:t>C</a:t>
            </a:r>
            <a:r>
              <a:rPr lang="en-IN" dirty="0" smtClean="0"/>
              <a:t>aused by specific contextual issues such as:</a:t>
            </a:r>
          </a:p>
          <a:p>
            <a:pPr lvl="1"/>
            <a:r>
              <a:rPr lang="en-IN" dirty="0" smtClean="0"/>
              <a:t>Not respected/ not being heard</a:t>
            </a:r>
          </a:p>
          <a:p>
            <a:pPr lvl="1"/>
            <a:r>
              <a:rPr lang="en-IN" dirty="0" smtClean="0"/>
              <a:t>Low self-esteem</a:t>
            </a:r>
          </a:p>
          <a:p>
            <a:pPr lvl="1"/>
            <a:r>
              <a:rPr lang="en-IN" dirty="0" smtClean="0"/>
              <a:t>Not involved in household decision-making</a:t>
            </a:r>
          </a:p>
          <a:p>
            <a:pPr lvl="1"/>
            <a:r>
              <a:rPr lang="en-IN" dirty="0" smtClean="0"/>
              <a:t>Worries about inadequacies/abilities (compared to siblings/peer group)</a:t>
            </a:r>
          </a:p>
          <a:p>
            <a:pPr lvl="1"/>
            <a:r>
              <a:rPr lang="en-IN" dirty="0" smtClean="0"/>
              <a:t>Stigma and discrimination experiences</a:t>
            </a:r>
          </a:p>
          <a:p>
            <a:pPr lvl="1"/>
            <a:r>
              <a:rPr lang="en-IN" dirty="0" smtClean="0"/>
              <a:t>Dilemmas of parental expectations: over-protectiveness versus independence/ self-sufficiency</a:t>
            </a:r>
          </a:p>
          <a:p>
            <a:pPr lvl="1"/>
            <a:r>
              <a:rPr lang="en-IN" dirty="0" smtClean="0"/>
              <a:t>Concerns about future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6436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Response to Emotion &amp; Behaviour Problems and Beyond…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Help in identity formation</a:t>
            </a:r>
          </a:p>
          <a:p>
            <a:pPr lvl="1"/>
            <a:r>
              <a:rPr lang="en-IN" dirty="0" smtClean="0"/>
              <a:t>Who am I</a:t>
            </a:r>
          </a:p>
          <a:p>
            <a:pPr lvl="1"/>
            <a:r>
              <a:rPr lang="en-IN" dirty="0" smtClean="0"/>
              <a:t>Encourage talents/ abilities</a:t>
            </a:r>
          </a:p>
          <a:p>
            <a:pPr lvl="1"/>
            <a:r>
              <a:rPr lang="en-IN" dirty="0" smtClean="0"/>
              <a:t>Consult/ involve in family decisions</a:t>
            </a:r>
          </a:p>
          <a:p>
            <a:pPr lvl="1"/>
            <a:r>
              <a:rPr lang="en-IN" dirty="0" smtClean="0"/>
              <a:t>Assign household tasks, give responsibility (according to ability)</a:t>
            </a:r>
          </a:p>
          <a:p>
            <a:pPr lvl="1"/>
            <a:r>
              <a:rPr lang="en-IN" dirty="0" smtClean="0"/>
              <a:t>Acknowledge/ appreciate importance of role in family/ household/ institution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9648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dirty="0" smtClean="0"/>
              <a:t>Address </a:t>
            </a:r>
            <a:r>
              <a:rPr lang="en-IN" dirty="0"/>
              <a:t>F</a:t>
            </a:r>
            <a:r>
              <a:rPr lang="en-IN" dirty="0" smtClean="0"/>
              <a:t>uture Concerns</a:t>
            </a:r>
          </a:p>
          <a:p>
            <a:pPr lvl="1"/>
            <a:r>
              <a:rPr lang="en-IN" dirty="0" smtClean="0"/>
              <a:t>Engage in discussions about future plans, Example: For adolescents-- family/ marriage in simple ways i.e. explain what they entail, generate options</a:t>
            </a:r>
          </a:p>
          <a:p>
            <a:pPr lvl="1"/>
            <a:r>
              <a:rPr lang="en-IN" dirty="0" smtClean="0"/>
              <a:t>Vocational training</a:t>
            </a:r>
          </a:p>
          <a:p>
            <a:pPr lvl="1"/>
            <a:r>
              <a:rPr lang="en-IN" dirty="0" smtClean="0"/>
              <a:t>Money management issues</a:t>
            </a:r>
          </a:p>
          <a:p>
            <a:pPr lvl="1"/>
            <a:r>
              <a:rPr lang="en-IN" dirty="0" smtClean="0"/>
              <a:t>“How the house runs”</a:t>
            </a:r>
          </a:p>
          <a:p>
            <a:pPr lvl="1"/>
            <a:r>
              <a:rPr lang="en-IN" dirty="0" smtClean="0"/>
              <a:t>Cycles of family activity </a:t>
            </a: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3717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191"/>
            <a:ext cx="8229600" cy="850106"/>
          </a:xfrm>
        </p:spPr>
        <p:txBody>
          <a:bodyPr/>
          <a:lstStyle/>
          <a:p>
            <a:r>
              <a:rPr lang="en-IN" dirty="0" smtClean="0"/>
              <a:t>Practical Application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u="sng" dirty="0" smtClean="0"/>
              <a:t>Case 1:</a:t>
            </a:r>
            <a:r>
              <a:rPr lang="en-IN" dirty="0" smtClean="0"/>
              <a:t> A 2-year old child was born prematurely and had extended NICU care. The child now has feeble movements and slow response. </a:t>
            </a:r>
          </a:p>
          <a:p>
            <a:pPr marL="0" indent="0">
              <a:buNone/>
            </a:pPr>
            <a:r>
              <a:rPr lang="en-IN" u="sng" dirty="0" smtClean="0"/>
              <a:t>Case 2:</a:t>
            </a:r>
            <a:r>
              <a:rPr lang="en-IN" dirty="0" smtClean="0"/>
              <a:t> A 7-year old boy has not yet attained toilet control and does not seem to grasp concepts at school.</a:t>
            </a:r>
          </a:p>
          <a:p>
            <a:pPr marL="0" indent="0">
              <a:buNone/>
            </a:pPr>
            <a:r>
              <a:rPr lang="en-IN" u="sng" dirty="0" smtClean="0"/>
              <a:t>Case 3:</a:t>
            </a:r>
            <a:r>
              <a:rPr lang="en-IN" dirty="0" smtClean="0"/>
              <a:t> A 14 year old girl has adequate self-help skills and comprehends </a:t>
            </a:r>
            <a:r>
              <a:rPr lang="en-IN" dirty="0" err="1" smtClean="0"/>
              <a:t>intsructions</a:t>
            </a:r>
            <a:r>
              <a:rPr lang="en-IN" dirty="0" smtClean="0"/>
              <a:t>. However, she talks to strangers and is easily angry and irritable. She is also unable to read and write at school.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0679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dirty="0" smtClean="0"/>
              <a:t>Apply the screening tool and determine the nature and extent of the child’s disability.</a:t>
            </a:r>
          </a:p>
          <a:p>
            <a:r>
              <a:rPr lang="en-IN" dirty="0" smtClean="0"/>
              <a:t>What advice would you provide to </a:t>
            </a:r>
            <a:r>
              <a:rPr lang="en-IN" smtClean="0"/>
              <a:t>the parent/caregiver </a:t>
            </a:r>
            <a:r>
              <a:rPr lang="en-IN" dirty="0" smtClean="0"/>
              <a:t>terms of:</a:t>
            </a:r>
          </a:p>
          <a:p>
            <a:pPr lvl="1"/>
            <a:r>
              <a:rPr lang="en-IN" dirty="0" smtClean="0"/>
              <a:t>Enabling the caregiver to understand the child’s problem.</a:t>
            </a:r>
          </a:p>
          <a:p>
            <a:pPr lvl="1"/>
            <a:r>
              <a:rPr lang="en-IN" dirty="0" smtClean="0"/>
              <a:t> </a:t>
            </a:r>
            <a:r>
              <a:rPr lang="en-IN" dirty="0"/>
              <a:t>H</a:t>
            </a:r>
            <a:r>
              <a:rPr lang="en-IN" dirty="0" smtClean="0"/>
              <a:t>elping the child to improve/ develop skills and abilities.</a:t>
            </a:r>
          </a:p>
          <a:p>
            <a:pPr lvl="1"/>
            <a:r>
              <a:rPr lang="en-IN" dirty="0" smtClean="0"/>
              <a:t>Addressing stress/burn-out in the caregiver.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1867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400" b="1" dirty="0" smtClean="0"/>
              <a:t>Film Screening &amp; Discussion: Colour of Paradise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val="1143441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41763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A Framework for Understanding </a:t>
            </a:r>
            <a:br>
              <a:rPr lang="en-IN" b="1" dirty="0" smtClean="0"/>
            </a:br>
            <a:r>
              <a:rPr lang="en-IN" b="1" dirty="0" smtClean="0"/>
              <a:t>Gender &amp; Sexuality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en-IN" dirty="0" smtClean="0"/>
              <a:t>Types of Intimacy</a:t>
            </a:r>
          </a:p>
          <a:p>
            <a:r>
              <a:rPr lang="en-IN" dirty="0" smtClean="0"/>
              <a:t>Types of Sexual Relationships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516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Setting the Tone…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Re-visiting childhood.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30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Types of Intimacy</a:t>
            </a:r>
            <a:endParaRPr lang="en-US" altLang="en-US" b="1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Human intimacy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Aesthetic intimacy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Relational intimacy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Affectional intimacy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Romantic intimacy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Sexual </a:t>
            </a:r>
            <a:r>
              <a:rPr lang="en-US" altLang="en-US" sz="2800" dirty="0" smtClean="0"/>
              <a:t>intimacy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790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Range of Sexual Relationships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</a:t>
            </a:r>
            <a:r>
              <a:rPr lang="en-IN" dirty="0" smtClean="0"/>
              <a:t>ocially Sanctioned/‘Legitimate’ Relationships/ Marriage</a:t>
            </a:r>
          </a:p>
          <a:p>
            <a:r>
              <a:rPr lang="en-IN" dirty="0" smtClean="0"/>
              <a:t>Non-marital/ Committed/ Live-in Relationship</a:t>
            </a:r>
          </a:p>
          <a:p>
            <a:r>
              <a:rPr lang="en-IN" dirty="0" smtClean="0"/>
              <a:t>Someone you know well/ Regular but no long term commitment in relationship</a:t>
            </a:r>
          </a:p>
          <a:p>
            <a:r>
              <a:rPr lang="en-IN" dirty="0" smtClean="0"/>
              <a:t>Someone you know/ convenient/ one-off act</a:t>
            </a:r>
          </a:p>
          <a:p>
            <a:r>
              <a:rPr lang="en-IN" dirty="0" smtClean="0"/>
              <a:t>Someone you meet casually/ complete stranger/ one-night stand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42225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3124200" y="1524000"/>
            <a:ext cx="5715000" cy="5181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28600" y="1524000"/>
            <a:ext cx="2590800" cy="3200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890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2362200" cy="609600"/>
          </a:xfrm>
        </p:spPr>
        <p:txBody>
          <a:bodyPr>
            <a:no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en-US" sz="4000" b="1" dirty="0">
                <a:latin typeface="Arial" charset="0"/>
                <a:ea typeface="+mn-ea"/>
                <a:cs typeface="+mn-cs"/>
              </a:rPr>
              <a:t>Private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2209800" cy="1828800"/>
          </a:xfrm>
        </p:spPr>
        <p:txBody>
          <a:bodyPr/>
          <a:lstStyle/>
          <a:p>
            <a:r>
              <a:rPr lang="en-US" altLang="en-US" dirty="0"/>
              <a:t>Personal</a:t>
            </a:r>
          </a:p>
          <a:p>
            <a:r>
              <a:rPr lang="en-US" altLang="en-US" dirty="0"/>
              <a:t>Private</a:t>
            </a:r>
          </a:p>
          <a:p>
            <a:r>
              <a:rPr lang="en-US" altLang="en-US" dirty="0"/>
              <a:t>Intimate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200400" y="1524000"/>
            <a:ext cx="5638800" cy="50927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smtClean="0"/>
              <a:t>Public</a:t>
            </a:r>
            <a:endParaRPr lang="en-US" altLang="en-US" sz="4000" b="1" dirty="0"/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Media     	- Pornography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Body Image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Dress designing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Metrosexual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Bollywood &amp; co.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3200" dirty="0"/>
              <a:t>Makeovers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Spaces</a:t>
            </a:r>
            <a:endParaRPr lang="en-US" alt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152400" y="13716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1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75656"/>
          </a:xfrm>
        </p:spPr>
        <p:txBody>
          <a:bodyPr>
            <a:normAutofit/>
          </a:bodyPr>
          <a:lstStyle/>
          <a:p>
            <a:pPr algn="l"/>
            <a:r>
              <a:rPr lang="en-US" altLang="en-US" b="1" dirty="0" smtClean="0"/>
              <a:t>Conventional Knowledge/ Positions on Sexuality</a:t>
            </a:r>
            <a:endParaRPr lang="en-US" altLang="en-US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 smtClean="0"/>
              <a:t>Heterosexual</a:t>
            </a:r>
            <a:endParaRPr lang="en-US" altLang="en-US" sz="28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Marital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Procreative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Consensual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Mutual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Relational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Genital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en-US" sz="2800" dirty="0"/>
              <a:t>Male primacy</a:t>
            </a:r>
          </a:p>
        </p:txBody>
      </p:sp>
    </p:spTree>
    <p:extLst>
      <p:ext uri="{BB962C8B-B14F-4D97-AF65-F5344CB8AC3E}">
        <p14:creationId xmlns:p14="http://schemas.microsoft.com/office/powerpoint/2010/main" val="204625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30100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Other Positions on Sexuality…What Conventional Positions Omit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Cross-gender/ Transgender</a:t>
            </a:r>
          </a:p>
          <a:p>
            <a:r>
              <a:rPr lang="en-IN" dirty="0" smtClean="0"/>
              <a:t>Unmarried</a:t>
            </a:r>
          </a:p>
          <a:p>
            <a:r>
              <a:rPr lang="en-IN" dirty="0" smtClean="0"/>
              <a:t>People who cannot have children/ don’t wish to have children</a:t>
            </a:r>
          </a:p>
          <a:p>
            <a:r>
              <a:rPr lang="en-IN" dirty="0" smtClean="0"/>
              <a:t>Fantasies</a:t>
            </a:r>
          </a:p>
          <a:p>
            <a:r>
              <a:rPr lang="en-IN" dirty="0" smtClean="0"/>
              <a:t>Non-genital aspects of sex (love/ commitment/ communication/ aesthetics/ openness/ fidelity)</a:t>
            </a:r>
          </a:p>
          <a:p>
            <a:r>
              <a:rPr lang="en-IN" dirty="0" smtClean="0"/>
              <a:t>Non-consensual sex: marital rape/ child sexual abuse</a:t>
            </a:r>
          </a:p>
          <a:p>
            <a:r>
              <a:rPr lang="en-IN" dirty="0" smtClean="0"/>
              <a:t>Non-relational: men who go to commercial sex workers/ incest</a:t>
            </a:r>
          </a:p>
          <a:p>
            <a:r>
              <a:rPr lang="en-IN" dirty="0" smtClean="0"/>
              <a:t>Not mutually satisfying for both partners</a:t>
            </a:r>
          </a:p>
          <a:p>
            <a:r>
              <a:rPr lang="en-IN" dirty="0" smtClean="0"/>
              <a:t>Negation of affirmative female sexuality</a:t>
            </a:r>
          </a:p>
          <a:p>
            <a:r>
              <a:rPr lang="en-IN" dirty="0" smtClean="0"/>
              <a:t>Negation of sexuality of adolescents</a:t>
            </a:r>
          </a:p>
          <a:p>
            <a:r>
              <a:rPr lang="en-IN" dirty="0" smtClean="0"/>
              <a:t>Negation of sexuality of disabled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00267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63"/>
              </p:ext>
            </p:extLst>
          </p:nvPr>
        </p:nvGraphicFramePr>
        <p:xfrm>
          <a:off x="251520" y="166284"/>
          <a:ext cx="8712968" cy="6575085"/>
        </p:xfrm>
        <a:graphic>
          <a:graphicData uri="http://schemas.openxmlformats.org/drawingml/2006/table">
            <a:tbl>
              <a:tblPr firstRow="1" firstCol="1" bandRow="1"/>
              <a:tblGrid>
                <a:gridCol w="946340"/>
                <a:gridCol w="5413231"/>
                <a:gridCol w="2353397"/>
              </a:tblGrid>
              <a:tr h="21351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Normal &amp; Abnormal Signs of Sexual Development in Young Children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13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Age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Normal Signs</a:t>
                      </a:r>
                      <a:endParaRPr lang="en-IN" sz="12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Abnormal Signs</a:t>
                      </a:r>
                      <a:endParaRPr lang="en-IN" sz="12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53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Pre school (0-4 years)</a:t>
                      </a:r>
                      <a:endParaRPr lang="en-IN" sz="1200" b="1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Intense curiosity about the world around them and about their bodies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Masturbation normally begins in early infancy and continuous  through the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pre- 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school years as a self-soothing behavior – generally not discreet.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Interested in looking to other bodies.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Children aged 2 and 3 are especially interested in bath room activity of others.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Preschoolers will take advantage of opportunities to touch others genitalia if permitted or allowed to.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Take redirection quickly and respond positively to limit- setting about touching others bodies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Touching is an exploratory rather than coercive nature and is mostly “imitative”.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When curiosity becomes obsessive preoccupation </a:t>
                      </a:r>
                      <a:endParaRPr lang="en-IN" sz="1200" b="1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When exploration becomes reenactment of specific adult activity.</a:t>
                      </a:r>
                      <a:endParaRPr lang="en-IN" sz="1200" b="1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When children’s behavior involves coercion towards others or injury to them selves </a:t>
                      </a:r>
                      <a:endParaRPr lang="en-IN" sz="1200" b="1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2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294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Young school Age (5-7years)</a:t>
                      </a:r>
                      <a:endParaRPr lang="en-IN" sz="1200" b="1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Continue to touch and fondle their own genitals, evolving into masturbation.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Become more secretive about their self – touching in a less random way.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Discover creative way of masturbation.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Interest in viewing others bodies continues although it changes from curiosity seeking to more game playing.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Games such as “ I ‘ll show you mine , you will show me yours and doctors continues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Ask question such as where did I come from?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Interested in pictures of human body and may giggle a great deal when they see people kissing on TV “grossed out” and fascinated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Feelings of needing privacy emerge at this age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Touching others genitalia usually takes place in a game – like atmosphere and involves stroking or rubbing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sexual penetration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genital kissing or oral copulation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simulated intercourse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coercive sex-play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8923" marR="489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0495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lnSpc>
                <a:spcPct val="115000"/>
              </a:lnSpc>
              <a:spcBef>
                <a:spcPts val="0"/>
              </a:spcBef>
            </a:pPr>
            <a:r>
              <a:rPr lang="en-US" sz="800" b="1" dirty="0">
                <a:solidFill>
                  <a:srgbClr val="FFFFFF"/>
                </a:solidFill>
                <a:latin typeface="Arial"/>
                <a:ea typeface="Calibri"/>
              </a:rPr>
              <a:t>Latency </a:t>
            </a:r>
            <a:r>
              <a:rPr lang="en-US" sz="800" b="1" dirty="0" smtClean="0">
                <a:solidFill>
                  <a:srgbClr val="FFFFFF"/>
                </a:solidFill>
                <a:latin typeface="Arial"/>
                <a:ea typeface="Calibri"/>
              </a:rPr>
              <a:t>–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17585"/>
              </p:ext>
            </p:extLst>
          </p:nvPr>
        </p:nvGraphicFramePr>
        <p:xfrm>
          <a:off x="107504" y="332656"/>
          <a:ext cx="8856984" cy="6016573"/>
        </p:xfrm>
        <a:graphic>
          <a:graphicData uri="http://schemas.openxmlformats.org/drawingml/2006/table">
            <a:tbl>
              <a:tblPr firstRow="1" firstCol="1" bandRow="1"/>
              <a:tblGrid>
                <a:gridCol w="1359308"/>
                <a:gridCol w="5105379"/>
                <a:gridCol w="2392297"/>
              </a:tblGrid>
              <a:tr h="617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Normal</a:t>
                      </a:r>
                      <a:r>
                        <a:rPr lang="en-IN" sz="12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 Signs</a:t>
                      </a:r>
                      <a:endParaRPr lang="en-IN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Abnormal Signs</a:t>
                      </a:r>
                      <a:endParaRPr lang="en-IN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38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Latency –Aged children (7-12)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Masturbation continues as sexual behavior for latency – aged children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They may have alternating periods of </a:t>
                      </a:r>
                      <a:r>
                        <a:rPr lang="en-US" sz="1200" b="1" kern="120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disinhibtion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 and inhibition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At ages 9 and 10, begin seeking information about sex and looks for books and diagrams that explain their own organs and functions.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Puberty:  boys – develop public hair and the ability to masturbate to ejaculation.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Girls – may develop public hair , breasts , and begin their menses.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Swearing begins , and young boys develop certain locker room behavior –telling dirty jokes and having ejaculation contests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Girls also have locker room behavior that may include comparing breast sizes and experimenting with varying degree of nudity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engaged in sexual penetration , genital kissing or oral copulation 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become involved in sexual play with younger children 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coercive, exploitative , or aggressive sexual behavior is considered abnormal behavior for all age groups.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IN" sz="1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60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Adolescents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(Age 13</a:t>
                      </a:r>
                      <a:r>
                        <a:rPr lang="en-IN" sz="12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 to 18)</a:t>
                      </a:r>
                      <a:endParaRPr lang="en-IN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Physical signs of puberty—menstruation/ breast development in girls;  voice changes/ facial hair in boys.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Feel pressured by peers to engage in activities, including sexual </a:t>
                      </a:r>
                      <a:r>
                        <a:rPr lang="en-IN" sz="1200" b="1" kern="1200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behaviors</a:t>
                      </a:r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that they might not be ready to experience, but go along with because they want to be perceived as "cool."</a:t>
                      </a:r>
                    </a:p>
                    <a:p>
                      <a:pPr fontAlgn="base"/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Fantasize about romantic or sexual scenarios.</a:t>
                      </a:r>
                    </a:p>
                    <a:p>
                      <a:pPr fontAlgn="base"/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Masturbate.</a:t>
                      </a:r>
                    </a:p>
                    <a:p>
                      <a:pPr fontAlgn="base"/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Fall in love.</a:t>
                      </a:r>
                    </a:p>
                    <a:p>
                      <a:pPr fontAlgn="base"/>
                      <a:r>
                        <a:rPr lang="en-IN" sz="1200" b="1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Experiment with kissing and touching that may include oral sex and intercourse.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200" b="1" dirty="0" smtClean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Excessive pre-occupation with sexual</a:t>
                      </a:r>
                      <a:r>
                        <a:rPr lang="en-IN" sz="12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 activities  at the exclusion of other role tasks.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Engaging in/ receiving coercive/ abusive/ aggressive sexual behaviour.</a:t>
                      </a:r>
                      <a:endParaRPr lang="en-IN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8945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Sexuality Issues in Adolescents with Intellectual Disability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Sexual behaviours that Intellectually Disabled Adolescents engage in…</a:t>
            </a:r>
          </a:p>
          <a:p>
            <a:pPr lvl="1"/>
            <a:r>
              <a:rPr lang="en-IN" dirty="0"/>
              <a:t>P</a:t>
            </a:r>
            <a:r>
              <a:rPr lang="en-IN" dirty="0" smtClean="0"/>
              <a:t>laying with self/ genitals</a:t>
            </a:r>
          </a:p>
          <a:p>
            <a:pPr lvl="1"/>
            <a:r>
              <a:rPr lang="en-IN" dirty="0" smtClean="0"/>
              <a:t> Touching others increasingly or inappropriately</a:t>
            </a:r>
          </a:p>
          <a:p>
            <a:pPr lvl="1"/>
            <a:r>
              <a:rPr lang="en-IN" dirty="0" smtClean="0"/>
              <a:t>Continuing to undress in front of others/ no inhibitions</a:t>
            </a:r>
          </a:p>
          <a:p>
            <a:pPr marL="0" indent="0">
              <a:buNone/>
            </a:pPr>
            <a:endParaRPr lang="en-IN" b="1" dirty="0" smtClean="0">
              <a:latin typeface="Comic Sans MS" panose="030F0702030302020204" pitchFamily="66" charset="0"/>
            </a:endParaRPr>
          </a:p>
          <a:p>
            <a:pPr marL="0" indent="0" algn="r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…What are typical adult/parental reactions to these behaviours?</a:t>
            </a:r>
          </a:p>
          <a:p>
            <a:pPr marL="0" indent="0" algn="r">
              <a:buNone/>
            </a:pPr>
            <a:r>
              <a:rPr lang="en-IN" b="1" smtClean="0">
                <a:latin typeface="Comic Sans MS" panose="030F0702030302020204" pitchFamily="66" charset="0"/>
              </a:rPr>
              <a:t>…Concerns </a:t>
            </a:r>
            <a:r>
              <a:rPr lang="en-IN" b="1" dirty="0" smtClean="0">
                <a:latin typeface="Comic Sans MS" panose="030F0702030302020204" pitchFamily="66" charset="0"/>
              </a:rPr>
              <a:t>about risks, incl. gender-specific concerns?</a:t>
            </a:r>
          </a:p>
        </p:txBody>
      </p:sp>
    </p:spTree>
    <p:extLst>
      <p:ext uri="{BB962C8B-B14F-4D97-AF65-F5344CB8AC3E}">
        <p14:creationId xmlns:p14="http://schemas.microsoft.com/office/powerpoint/2010/main" val="41416766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336704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What are Adult/ Caregiver Positions on Adolescent Sexuality/Sexual Behaviours of Intellectually Disabled Adolescents?</a:t>
            </a:r>
          </a:p>
          <a:p>
            <a:pPr algn="just"/>
            <a:r>
              <a:rPr lang="en-IN" dirty="0" smtClean="0"/>
              <a:t>They have no sexuality/ sexual needs or rights.</a:t>
            </a:r>
          </a:p>
          <a:p>
            <a:pPr algn="just"/>
            <a:r>
              <a:rPr lang="en-IN" dirty="0" smtClean="0"/>
              <a:t>They may have sexual needs but no rights; they cannot gratify needs.</a:t>
            </a:r>
          </a:p>
          <a:p>
            <a:pPr algn="just"/>
            <a:r>
              <a:rPr lang="en-IN" dirty="0" smtClean="0"/>
              <a:t>They have sexual needs and rights and are allowed to gratify them.</a:t>
            </a:r>
          </a:p>
          <a:p>
            <a:pPr algn="just"/>
            <a:r>
              <a:rPr lang="en-IN" dirty="0" smtClean="0"/>
              <a:t>They have sexual needs  and rights but should gratify them in private spaces i.e. not in public, in appropriate ways.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512525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Responding to Sexual Needs and Behaviours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/>
          <a:lstStyle/>
          <a:p>
            <a:r>
              <a:rPr lang="en-IN" dirty="0" smtClean="0"/>
              <a:t>Acknowledging needs/ pleasure gained through sexual behaviours.</a:t>
            </a:r>
          </a:p>
          <a:p>
            <a:r>
              <a:rPr lang="en-IN" dirty="0" smtClean="0"/>
              <a:t>Introducing concepts of privacy (public versus private spaces; acts we engage in only in private spaces).</a:t>
            </a:r>
          </a:p>
          <a:p>
            <a:r>
              <a:rPr lang="en-IN" dirty="0" smtClean="0"/>
              <a:t>Allowing for self-gratification in private spaces.</a:t>
            </a:r>
          </a:p>
          <a:p>
            <a:r>
              <a:rPr lang="en-IN" dirty="0" smtClean="0"/>
              <a:t>Applying concepts of privacy and boundary in social interactions (others may not like it if…their needs for touch may be different)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099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28670"/>
          </a:xfrm>
        </p:spPr>
        <p:txBody>
          <a:bodyPr>
            <a:normAutofit/>
          </a:bodyPr>
          <a:lstStyle/>
          <a:p>
            <a:r>
              <a:rPr lang="en-IN" b="1" dirty="0"/>
              <a:t>Re-Connecting with Your Childhood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8686800" cy="4948254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u="sng" dirty="0" smtClean="0"/>
              <a:t>Activity:</a:t>
            </a:r>
          </a:p>
          <a:p>
            <a:pPr lvl="0"/>
            <a:r>
              <a:rPr lang="en-US" dirty="0" smtClean="0"/>
              <a:t>Close your eyes and remember your childhood days. Re-visit people, places, events that occurred then. </a:t>
            </a:r>
          </a:p>
          <a:p>
            <a:pPr lvl="0"/>
            <a:r>
              <a:rPr lang="en-US" dirty="0" smtClean="0"/>
              <a:t>Visualize or re-visit memories of:</a:t>
            </a:r>
          </a:p>
          <a:p>
            <a:pPr marL="45720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childhood experiences</a:t>
            </a:r>
          </a:p>
          <a:p>
            <a:pPr marL="457200" lvl="1" indent="0">
              <a:buNone/>
            </a:pPr>
            <a:r>
              <a:rPr lang="en-US" dirty="0" smtClean="0"/>
              <a:t>ii) gendered childhood experiences (positive or negative)</a:t>
            </a:r>
          </a:p>
          <a:p>
            <a:pPr marL="457200" lvl="1" indent="0">
              <a:buNone/>
            </a:pPr>
            <a:r>
              <a:rPr lang="en-US" dirty="0" smtClean="0"/>
              <a:t>iii) childhood </a:t>
            </a:r>
            <a:r>
              <a:rPr lang="en-IN" dirty="0" smtClean="0"/>
              <a:t>experiences of disability (self or in other children</a:t>
            </a:r>
          </a:p>
          <a:p>
            <a:pPr lvl="0"/>
            <a:r>
              <a:rPr lang="en-US" dirty="0" smtClean="0"/>
              <a:t>Share your childhood memory with their group members. Anyone who wishes to share in the larger groups may also do so.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9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124744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Risk of Sexual Abuse in Disabled Children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u="sng" dirty="0" smtClean="0"/>
              <a:t>Example 1:</a:t>
            </a:r>
          </a:p>
          <a:p>
            <a:pPr marL="0" indent="0">
              <a:buNone/>
            </a:pPr>
            <a:r>
              <a:rPr lang="en-IN" dirty="0" smtClean="0"/>
              <a:t>In a state-run home, for boys with intellectual disability, a boy with mild intellectual disability complained that the night attender was getting him and other boys to undress and that he touched them on their penis.</a:t>
            </a:r>
          </a:p>
          <a:p>
            <a:pPr marL="0" indent="0">
              <a:buNone/>
            </a:pPr>
            <a:r>
              <a:rPr lang="en-IN" u="sng" dirty="0" smtClean="0"/>
              <a:t>Example 2: </a:t>
            </a:r>
          </a:p>
          <a:p>
            <a:pPr marL="0" indent="0">
              <a:buNone/>
            </a:pPr>
            <a:r>
              <a:rPr lang="en-IN" dirty="0" smtClean="0"/>
              <a:t>A 14 year old girl with intellectual disability whose parents are working and who was placed in the care of a neighbouring family was sexually abused by the man in that family. The girl had genital injuries and showed by action to her mother what the ‘uncle’ did to her.</a:t>
            </a:r>
          </a:p>
          <a:p>
            <a:pPr marL="0" indent="0" algn="just">
              <a:buNone/>
            </a:pPr>
            <a:r>
              <a:rPr lang="en-IN" u="sng" dirty="0" smtClean="0"/>
              <a:t>Example 3:</a:t>
            </a:r>
          </a:p>
          <a:p>
            <a:pPr marL="0" indent="0" algn="just">
              <a:buNone/>
            </a:pPr>
            <a:r>
              <a:rPr lang="en-IN" dirty="0" smtClean="0"/>
              <a:t>A 16 year old girl with intellectual disability is found to be pregnant. It is not known who the abuser 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18856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IN" dirty="0" smtClean="0"/>
              <a:t>Discuss what the impact on the child/ children may be. </a:t>
            </a:r>
            <a:endParaRPr lang="en-IN" dirty="0" smtClean="0"/>
          </a:p>
          <a:p>
            <a:r>
              <a:rPr lang="en-IN" dirty="0"/>
              <a:t>What are the special challenges with CSA in the context of disability versus CSA in ‘normal’ children</a:t>
            </a:r>
            <a:r>
              <a:rPr lang="en-IN" dirty="0" smtClean="0"/>
              <a:t>?</a:t>
            </a:r>
            <a:endParaRPr lang="en-IN" dirty="0" smtClean="0"/>
          </a:p>
          <a:p>
            <a:r>
              <a:rPr lang="en-IN" dirty="0" smtClean="0"/>
              <a:t>What intervention measures would you take?</a:t>
            </a:r>
          </a:p>
          <a:p>
            <a:r>
              <a:rPr lang="en-IN" dirty="0" smtClean="0"/>
              <a:t>What relationship do you see between childhood, gender/ sexuality and disability</a:t>
            </a:r>
            <a:r>
              <a:rPr lang="en-IN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477331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08720"/>
          </a:xfrm>
        </p:spPr>
        <p:txBody>
          <a:bodyPr/>
          <a:lstStyle/>
          <a:p>
            <a:pPr algn="l"/>
            <a:r>
              <a:rPr lang="en-IN" b="1" dirty="0" smtClean="0"/>
              <a:t>Personal Safety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04656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Adolescents’ ability to protect self from </a:t>
            </a:r>
            <a:r>
              <a:rPr lang="en-IN" dirty="0" err="1" smtClean="0"/>
              <a:t>i</a:t>
            </a:r>
            <a:r>
              <a:rPr lang="en-IN" dirty="0" smtClean="0"/>
              <a:t>) physical dangers/ harm; ii) from sexual abuse.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42709"/>
              </p:ext>
            </p:extLst>
          </p:nvPr>
        </p:nvGraphicFramePr>
        <p:xfrm>
          <a:off x="0" y="1844824"/>
          <a:ext cx="9144000" cy="490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2"/>
                <a:gridCol w="5004048"/>
              </a:tblGrid>
              <a:tr h="691733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Physical Safety Concepts and Rules in Everyday Life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Concepts for Prevention</a:t>
                      </a:r>
                      <a:r>
                        <a:rPr lang="en-IN" sz="2000" baseline="0" dirty="0" smtClean="0"/>
                        <a:t> of Sexual Abuse</a:t>
                      </a:r>
                      <a:endParaRPr lang="en-IN" sz="2000" dirty="0"/>
                    </a:p>
                  </a:txBody>
                  <a:tcPr/>
                </a:tc>
              </a:tr>
              <a:tr h="420481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Road safety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Safety rules within the house: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dirty="0" smtClean="0"/>
                        <a:t>- Locking</a:t>
                      </a:r>
                      <a:r>
                        <a:rPr lang="en-IN" sz="2000" baseline="0" dirty="0" smtClean="0"/>
                        <a:t> doors at night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Careful use of knives/ sharp tools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Use of fire/ stoves in cooking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What to do if someone gets  (small) hurt (simple first aid procedure)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Familiar people</a:t>
                      </a:r>
                      <a:r>
                        <a:rPr lang="en-IN" sz="2000" baseline="0" dirty="0" smtClean="0"/>
                        <a:t> versus unknown/ unfamiliar people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Difference in interaction with familiar versus unfamiliar people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Concepts of privacy (what activities we do in private)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Awareness of body parts (including genitals) and which parts are private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Body parts that can be touched by all/ private parts that should not be touched by anyone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Good touch and bad touch (who can touch)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Who to tell in case of inappropriate touch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5815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 Framework for Understanding Child Sexual Abuse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CSA is…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Children &amp; childhood issue</a:t>
            </a:r>
          </a:p>
          <a:p>
            <a:r>
              <a:rPr lang="en-IN" dirty="0" smtClean="0"/>
              <a:t>Sex and sexuality issue</a:t>
            </a:r>
          </a:p>
          <a:p>
            <a:r>
              <a:rPr lang="en-IN" dirty="0" smtClean="0"/>
              <a:t>Abuse and exploitation issue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Gender and patriarchy issue</a:t>
            </a:r>
          </a:p>
          <a:p>
            <a:r>
              <a:rPr lang="en-IN" dirty="0" smtClean="0"/>
              <a:t>Power and domination issue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Disability issue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24096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400" b="1" dirty="0" smtClean="0"/>
              <a:t>Film Screening &amp; Discussion:</a:t>
            </a:r>
          </a:p>
          <a:p>
            <a:pPr marL="0" indent="0" algn="ctr">
              <a:buNone/>
            </a:pPr>
            <a:r>
              <a:rPr lang="en-IN" sz="4400" b="1" dirty="0" smtClean="0"/>
              <a:t>Osama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val="168068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u="sng" dirty="0" smtClean="0"/>
              <a:t>Discussion:</a:t>
            </a:r>
          </a:p>
          <a:p>
            <a:pPr lvl="0"/>
            <a:r>
              <a:rPr lang="en-US" dirty="0" smtClean="0"/>
              <a:t>How did you feel when you re-visited happy memories versus difficult and traumatic ones? </a:t>
            </a:r>
          </a:p>
          <a:p>
            <a:pPr lvl="0"/>
            <a:r>
              <a:rPr lang="en-US" dirty="0" smtClean="0"/>
              <a:t>Who helped/ how did you cope? </a:t>
            </a:r>
            <a:endParaRPr lang="en-IN" dirty="0" smtClean="0"/>
          </a:p>
          <a:p>
            <a:pPr lvl="0"/>
            <a:r>
              <a:rPr lang="en-US" dirty="0" smtClean="0"/>
              <a:t>The importance of being in touch with your own childhoods so you know what it is like to be a child, what makes children happy, angry or sad. </a:t>
            </a:r>
          </a:p>
          <a:p>
            <a:pPr lvl="0"/>
            <a:r>
              <a:rPr lang="en-US" dirty="0" smtClean="0"/>
              <a:t>How this sensitivity is essential to working effectively with children.</a:t>
            </a:r>
            <a:endParaRPr lang="en-IN" dirty="0" smtClean="0"/>
          </a:p>
          <a:p>
            <a:pPr lvl="0"/>
            <a:r>
              <a:rPr lang="en-US" dirty="0" smtClean="0"/>
              <a:t>The importance of being aware of one’s own feelings and emotions- so that one may also understand another’s feelings and emotions better.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55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2348880"/>
          </a:xfrm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400" b="1" dirty="0" smtClean="0"/>
              <a:t>Identifying </a:t>
            </a:r>
            <a:r>
              <a:rPr lang="en-US" sz="4400" b="1" dirty="0"/>
              <a:t>Child Developmental </a:t>
            </a:r>
            <a:r>
              <a:rPr lang="en-US" sz="4400" b="1" dirty="0" smtClean="0"/>
              <a:t>Needs</a:t>
            </a:r>
            <a:endParaRPr lang="en-IN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2564904"/>
            <a:ext cx="8712968" cy="39604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Activity 1:</a:t>
            </a:r>
          </a:p>
          <a:p>
            <a:pPr marL="0" indent="0">
              <a:buNone/>
            </a:pPr>
            <a:r>
              <a:rPr lang="en-US" b="1" dirty="0" smtClean="0"/>
              <a:t>Objectives</a:t>
            </a:r>
            <a:r>
              <a:rPr lang="en-US" b="1" dirty="0"/>
              <a:t>:</a:t>
            </a:r>
            <a:endParaRPr lang="en-IN" b="1" dirty="0"/>
          </a:p>
          <a:p>
            <a:pPr lvl="0"/>
            <a:r>
              <a:rPr lang="en-US" dirty="0"/>
              <a:t>To identify children’s physical, social</a:t>
            </a:r>
            <a:r>
              <a:rPr lang="en-US" dirty="0" smtClean="0"/>
              <a:t>, speech &amp; language, </a:t>
            </a:r>
            <a:r>
              <a:rPr lang="en-US" dirty="0"/>
              <a:t>emotional and cognitive needs.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950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8</a:t>
            </a:fld>
            <a:endParaRPr lang="en-IN"/>
          </a:p>
        </p:txBody>
      </p:sp>
      <p:grpSp>
        <p:nvGrpSpPr>
          <p:cNvPr id="6" name="Group 5"/>
          <p:cNvGrpSpPr/>
          <p:nvPr/>
        </p:nvGrpSpPr>
        <p:grpSpPr>
          <a:xfrm>
            <a:off x="251520" y="1412776"/>
            <a:ext cx="8712968" cy="4176464"/>
            <a:chOff x="0" y="0"/>
            <a:chExt cx="7703065" cy="2941164"/>
          </a:xfrm>
        </p:grpSpPr>
        <p:sp>
          <p:nvSpPr>
            <p:cNvPr id="7" name="Oval 6"/>
            <p:cNvSpPr/>
            <p:nvPr/>
          </p:nvSpPr>
          <p:spPr>
            <a:xfrm>
              <a:off x="2018581" y="0"/>
              <a:ext cx="3570605" cy="11468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b="1" dirty="0">
                  <a:effectLst/>
                  <a:latin typeface="Arial"/>
                  <a:ea typeface="Calibri"/>
                </a:rPr>
                <a:t>Key Areas for Child Development</a:t>
              </a:r>
              <a:endParaRPr lang="en-IN" sz="1100" b="1" dirty="0">
                <a:effectLst/>
                <a:latin typeface="Arial"/>
                <a:ea typeface="Calibri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90113" y="1854679"/>
              <a:ext cx="154368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effectLst/>
                  <a:latin typeface="Arial"/>
                  <a:ea typeface="Calibri"/>
                </a:rPr>
                <a:t>Social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72264" y="1854679"/>
              <a:ext cx="1880139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Language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99472" y="1751162"/>
              <a:ext cx="1794198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Cognitive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0" y="681486"/>
              <a:ext cx="163004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Physical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822830" y="862641"/>
              <a:ext cx="188023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Emotional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552755" y="750498"/>
              <a:ext cx="534837" cy="250166"/>
            </a:xfrm>
            <a:prstGeom prst="straightConnector1">
              <a:avLst/>
            </a:prstGeom>
            <a:ln w="508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828800" y="1000664"/>
              <a:ext cx="759124" cy="92363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536830" y="1147313"/>
              <a:ext cx="103517" cy="70786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4913" y="1061049"/>
              <a:ext cx="258792" cy="706922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477773" y="672860"/>
              <a:ext cx="577970" cy="38818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44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Process 1:</a:t>
            </a:r>
          </a:p>
          <a:p>
            <a:r>
              <a:rPr lang="en-US" dirty="0" smtClean="0"/>
              <a:t>Pile sorting… sort and categorize cards according to age-appropriate developmental needs.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61580"/>
              </p:ext>
            </p:extLst>
          </p:nvPr>
        </p:nvGraphicFramePr>
        <p:xfrm>
          <a:off x="467544" y="2420888"/>
          <a:ext cx="8064895" cy="4165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1008112"/>
                <a:gridCol w="1584176"/>
                <a:gridCol w="855726"/>
                <a:gridCol w="1204045"/>
                <a:gridCol w="1684644"/>
              </a:tblGrid>
              <a:tr h="7104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Age Group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Developmental Needs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041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Physical Needs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Speech</a:t>
                      </a:r>
                      <a:r>
                        <a:rPr lang="en-US" sz="1600" baseline="0" dirty="0" smtClean="0">
                          <a:effectLst/>
                        </a:rPr>
                        <a:t> &amp; Language Needs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Social Needs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Cognitive </a:t>
                      </a:r>
                      <a:r>
                        <a:rPr lang="en-US" sz="1600" dirty="0">
                          <a:effectLst/>
                        </a:rPr>
                        <a:t>Needs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Emotional Needs</a:t>
                      </a:r>
                      <a:endParaRPr lang="en-IN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7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Early Childhood (age 1 to 5 years)</a:t>
                      </a:r>
                      <a:endParaRPr lang="en-IN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</a:t>
                      </a:r>
                      <a:endParaRPr lang="en-IN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N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7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Middle Childhood (age 6 to 11 years)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Adolescents (age 12 to 18 years)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N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N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4188</Words>
  <Application>Microsoft Office PowerPoint</Application>
  <PresentationFormat>On-screen Show (4:3)</PresentationFormat>
  <Paragraphs>731</Paragraphs>
  <Slides>54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Gender, Sexuality and Disability:  A Child and Adolescent Psychosocial Care Perspective </vt:lpstr>
      <vt:lpstr>Objectives of the Workshop</vt:lpstr>
      <vt:lpstr>PowerPoint Presentation</vt:lpstr>
      <vt:lpstr>Setting the Tone…</vt:lpstr>
      <vt:lpstr>Re-Connecting with Your Childhood </vt:lpstr>
      <vt:lpstr>PowerPoint Presentation</vt:lpstr>
      <vt:lpstr> Identifying Child Developmental Needs</vt:lpstr>
      <vt:lpstr>PowerPoint Presentation</vt:lpstr>
      <vt:lpstr>PowerPoint Presentation</vt:lpstr>
      <vt:lpstr>Physical Development</vt:lpstr>
      <vt:lpstr>Language Development</vt:lpstr>
      <vt:lpstr>Social Development</vt:lpstr>
      <vt:lpstr>Emotional Development</vt:lpstr>
      <vt:lpstr>Cognitive Development</vt:lpstr>
      <vt:lpstr>What is disability or developmental problem?</vt:lpstr>
      <vt:lpstr>Types of Disability</vt:lpstr>
      <vt:lpstr>PowerPoint Presentation</vt:lpstr>
      <vt:lpstr>Objectives of Screening for Disability</vt:lpstr>
      <vt:lpstr>Screening for Disability: Ages 6+</vt:lpstr>
      <vt:lpstr>PowerPoint Presentation</vt:lpstr>
      <vt:lpstr>PowerPoint Presentation</vt:lpstr>
      <vt:lpstr>PowerPoint Presentation</vt:lpstr>
      <vt:lpstr>PowerPoint Presentation</vt:lpstr>
      <vt:lpstr>Screening for Disability: Ages 6+</vt:lpstr>
      <vt:lpstr>PowerPoint Presentation</vt:lpstr>
      <vt:lpstr>PowerPoint Presentation</vt:lpstr>
      <vt:lpstr>PowerPoint Presentation</vt:lpstr>
      <vt:lpstr>PowerPoint Presentation</vt:lpstr>
      <vt:lpstr>Inclusive Education</vt:lpstr>
      <vt:lpstr>Inclusive Education Dilemmas</vt:lpstr>
      <vt:lpstr>PowerPoint Presentation</vt:lpstr>
      <vt:lpstr>Emotional and Behaviour Problems in Children with Global Developmental Disability</vt:lpstr>
      <vt:lpstr>Basis of Emotional &amp; Behaviour Problems</vt:lpstr>
      <vt:lpstr>Response to Emotion &amp; Behaviour Problems and Beyond…</vt:lpstr>
      <vt:lpstr>PowerPoint Presentation</vt:lpstr>
      <vt:lpstr>Practical Application</vt:lpstr>
      <vt:lpstr>PowerPoint Presentation</vt:lpstr>
      <vt:lpstr>PowerPoint Presentation</vt:lpstr>
      <vt:lpstr>A Framework for Understanding  Gender &amp; Sexuality Issues</vt:lpstr>
      <vt:lpstr>Types of Intimacy</vt:lpstr>
      <vt:lpstr>Range of Sexual Relationships</vt:lpstr>
      <vt:lpstr>Private</vt:lpstr>
      <vt:lpstr>Conventional Knowledge/ Positions on Sexuality</vt:lpstr>
      <vt:lpstr>Other Positions on Sexuality…What Conventional Positions Omit</vt:lpstr>
      <vt:lpstr>PowerPoint Presentation</vt:lpstr>
      <vt:lpstr>PowerPoint Presentation</vt:lpstr>
      <vt:lpstr>Sexuality Issues in Adolescents with Intellectual Disability</vt:lpstr>
      <vt:lpstr>PowerPoint Presentation</vt:lpstr>
      <vt:lpstr>Responding to Sexual Needs and Behaviours </vt:lpstr>
      <vt:lpstr>Risk of Sexual Abuse in Disabled Children</vt:lpstr>
      <vt:lpstr>PowerPoint Presentation</vt:lpstr>
      <vt:lpstr>Personal Safety</vt:lpstr>
      <vt:lpstr>A Framework for Understanding Child Sexual Abuse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</cp:revision>
  <dcterms:created xsi:type="dcterms:W3CDTF">2015-01-22T04:37:27Z</dcterms:created>
  <dcterms:modified xsi:type="dcterms:W3CDTF">2015-01-22T10:45:21Z</dcterms:modified>
</cp:coreProperties>
</file>