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57" r:id="rId8"/>
    <p:sldId id="383" r:id="rId9"/>
    <p:sldId id="382" r:id="rId10"/>
    <p:sldId id="293" r:id="rId11"/>
    <p:sldId id="394" r:id="rId12"/>
    <p:sldId id="297" r:id="rId13"/>
    <p:sldId id="294" r:id="rId14"/>
    <p:sldId id="295" r:id="rId15"/>
    <p:sldId id="296" r:id="rId16"/>
    <p:sldId id="298" r:id="rId17"/>
    <p:sldId id="299" r:id="rId18"/>
    <p:sldId id="300" r:id="rId19"/>
    <p:sldId id="395" r:id="rId20"/>
    <p:sldId id="313" r:id="rId21"/>
    <p:sldId id="301" r:id="rId22"/>
    <p:sldId id="302" r:id="rId23"/>
    <p:sldId id="396" r:id="rId24"/>
    <p:sldId id="309" r:id="rId25"/>
    <p:sldId id="304" r:id="rId26"/>
    <p:sldId id="305" r:id="rId27"/>
    <p:sldId id="306" r:id="rId28"/>
    <p:sldId id="397" r:id="rId29"/>
    <p:sldId id="385" r:id="rId30"/>
    <p:sldId id="386" r:id="rId31"/>
    <p:sldId id="387" r:id="rId32"/>
    <p:sldId id="388" r:id="rId33"/>
    <p:sldId id="389" r:id="rId34"/>
    <p:sldId id="390" r:id="rId35"/>
    <p:sldId id="391" r:id="rId36"/>
    <p:sldId id="392" r:id="rId37"/>
    <p:sldId id="393" r:id="rId38"/>
    <p:sldId id="308" r:id="rId39"/>
    <p:sldId id="317" r:id="rId40"/>
    <p:sldId id="278" r:id="rId41"/>
    <p:sldId id="320" r:id="rId42"/>
    <p:sldId id="346" r:id="rId43"/>
    <p:sldId id="347" r:id="rId44"/>
    <p:sldId id="348" r:id="rId45"/>
    <p:sldId id="349" r:id="rId46"/>
    <p:sldId id="350" r:id="rId47"/>
    <p:sldId id="351" r:id="rId48"/>
    <p:sldId id="352" r:id="rId49"/>
    <p:sldId id="353" r:id="rId50"/>
    <p:sldId id="354" r:id="rId51"/>
    <p:sldId id="355" r:id="rId52"/>
    <p:sldId id="356" r:id="rId53"/>
    <p:sldId id="357" r:id="rId54"/>
    <p:sldId id="358" r:id="rId55"/>
    <p:sldId id="359" r:id="rId56"/>
    <p:sldId id="344" r:id="rId57"/>
    <p:sldId id="337" r:id="rId58"/>
    <p:sldId id="338" r:id="rId59"/>
    <p:sldId id="339" r:id="rId60"/>
    <p:sldId id="363" r:id="rId61"/>
    <p:sldId id="318"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17104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43666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1721046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3309483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278424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203500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1857857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992867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2361557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80014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1788B-6621-4EE6-B688-1E92B68A1138}" type="datetimeFigureOut">
              <a:rPr lang="en-IN" smtClean="0"/>
              <a:pPr/>
              <a:t>27-01-2016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19252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1788B-6621-4EE6-B688-1E92B68A1138}" type="datetimeFigureOut">
              <a:rPr lang="en-IN" smtClean="0"/>
              <a:pPr/>
              <a:t>27-01-2016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1066-3C1B-4CDA-930C-74681502F02F}" type="slidenum">
              <a:rPr lang="en-IN" smtClean="0"/>
              <a:pPr/>
              <a:t>‹#›</a:t>
            </a:fld>
            <a:endParaRPr lang="en-IN"/>
          </a:p>
        </p:txBody>
      </p:sp>
    </p:spTree>
    <p:extLst>
      <p:ext uri="{BB962C8B-B14F-4D97-AF65-F5344CB8AC3E}">
        <p14:creationId xmlns:p14="http://schemas.microsoft.com/office/powerpoint/2010/main" xmlns="" val="3112072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332656"/>
            <a:ext cx="7846640" cy="4096476"/>
          </a:xfrm>
        </p:spPr>
        <p:txBody>
          <a:bodyPr>
            <a:normAutofit fontScale="90000"/>
          </a:bodyPr>
          <a:lstStyle/>
          <a:p>
            <a:r>
              <a:rPr lang="en-IN" sz="6600" b="1" spc="-100" dirty="0" smtClean="0">
                <a:solidFill>
                  <a:srgbClr val="1F497D"/>
                </a:solidFill>
                <a:latin typeface="Cambria"/>
              </a:rPr>
              <a:t/>
            </a:r>
            <a:br>
              <a:rPr lang="en-IN" sz="6600" b="1" spc="-100" dirty="0" smtClean="0">
                <a:solidFill>
                  <a:srgbClr val="1F497D"/>
                </a:solidFill>
                <a:latin typeface="Cambria"/>
              </a:rPr>
            </a:br>
            <a:r>
              <a:rPr lang="en-IN" sz="5300" b="1" spc="-100" dirty="0" smtClean="0">
                <a:solidFill>
                  <a:schemeClr val="tx2"/>
                </a:solidFill>
                <a:latin typeface="Cambria"/>
              </a:rPr>
              <a:t>Understanding </a:t>
            </a:r>
            <a:br>
              <a:rPr lang="en-IN" sz="5300" b="1" spc="-100" dirty="0" smtClean="0">
                <a:solidFill>
                  <a:schemeClr val="tx2"/>
                </a:solidFill>
                <a:latin typeface="Cambria"/>
              </a:rPr>
            </a:br>
            <a:r>
              <a:rPr lang="en-IN" sz="5300" b="1" spc="-100" dirty="0" smtClean="0">
                <a:solidFill>
                  <a:schemeClr val="tx2"/>
                </a:solidFill>
                <a:latin typeface="Cambria"/>
              </a:rPr>
              <a:t>Child and Adolescent Mental Health Issues</a:t>
            </a:r>
            <a:br>
              <a:rPr lang="en-IN" sz="5300" b="1" spc="-100" dirty="0" smtClean="0">
                <a:solidFill>
                  <a:schemeClr val="tx2"/>
                </a:solidFill>
                <a:latin typeface="Cambria"/>
              </a:rPr>
            </a:br>
            <a:r>
              <a:rPr lang="en-IN" sz="4000" b="1" spc="-100" dirty="0" smtClean="0">
                <a:solidFill>
                  <a:schemeClr val="tx2"/>
                </a:solidFill>
                <a:latin typeface="Cambria"/>
              </a:rPr>
              <a:t>Orientation Workshop for School Principals (and Teachers)</a:t>
            </a:r>
            <a:br>
              <a:rPr lang="en-IN" sz="4000" b="1" spc="-100" dirty="0" smtClean="0">
                <a:solidFill>
                  <a:schemeClr val="tx2"/>
                </a:solidFill>
                <a:latin typeface="Cambria"/>
              </a:rPr>
            </a:br>
            <a:r>
              <a:rPr lang="en-IN" sz="4000" b="1" spc="-100" dirty="0" smtClean="0">
                <a:solidFill>
                  <a:srgbClr val="1F497D"/>
                </a:solidFill>
                <a:latin typeface="Cambria"/>
              </a:rPr>
              <a:t/>
            </a:r>
            <a:br>
              <a:rPr lang="en-IN" sz="4000" b="1" spc="-100" dirty="0" smtClean="0">
                <a:solidFill>
                  <a:srgbClr val="1F497D"/>
                </a:solidFill>
                <a:latin typeface="Cambria"/>
              </a:rPr>
            </a:br>
            <a:r>
              <a:rPr lang="en-IN" sz="3100" b="1" dirty="0" smtClean="0">
                <a:solidFill>
                  <a:schemeClr val="accent1">
                    <a:lumMod val="75000"/>
                  </a:schemeClr>
                </a:solidFill>
              </a:rPr>
              <a:t/>
            </a:r>
            <a:br>
              <a:rPr lang="en-IN" sz="3100" b="1" dirty="0" smtClean="0">
                <a:solidFill>
                  <a:schemeClr val="accent1">
                    <a:lumMod val="75000"/>
                  </a:schemeClr>
                </a:solidFill>
              </a:rPr>
            </a:br>
            <a:endParaRPr lang="en-IN" sz="3100" dirty="0">
              <a:solidFill>
                <a:schemeClr val="accent1">
                  <a:lumMod val="75000"/>
                </a:schemeClr>
              </a:solidFill>
            </a:endParaRPr>
          </a:p>
        </p:txBody>
      </p:sp>
      <p:sp>
        <p:nvSpPr>
          <p:cNvPr id="3" name="Rectangle 2"/>
          <p:cNvSpPr/>
          <p:nvPr/>
        </p:nvSpPr>
        <p:spPr>
          <a:xfrm>
            <a:off x="785786" y="4286256"/>
            <a:ext cx="7715304" cy="22145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chemeClr val="accent1">
                    <a:lumMod val="75000"/>
                  </a:schemeClr>
                </a:solidFill>
              </a:rPr>
              <a:t>9</a:t>
            </a:r>
            <a:r>
              <a:rPr lang="en-IN" sz="2400" b="1" baseline="30000" dirty="0" smtClean="0">
                <a:solidFill>
                  <a:schemeClr val="accent1">
                    <a:lumMod val="75000"/>
                  </a:schemeClr>
                </a:solidFill>
              </a:rPr>
              <a:t>th</a:t>
            </a:r>
            <a:r>
              <a:rPr lang="en-IN" sz="2400" b="1" dirty="0" smtClean="0">
                <a:solidFill>
                  <a:schemeClr val="accent1">
                    <a:lumMod val="75000"/>
                  </a:schemeClr>
                </a:solidFill>
              </a:rPr>
              <a:t>  January 2016</a:t>
            </a:r>
            <a:br>
              <a:rPr lang="en-IN" sz="2400" b="1" dirty="0" smtClean="0">
                <a:solidFill>
                  <a:schemeClr val="accent1">
                    <a:lumMod val="75000"/>
                  </a:schemeClr>
                </a:solidFill>
              </a:rPr>
            </a:br>
            <a:r>
              <a:rPr lang="en-IN" sz="2400" b="1" dirty="0" smtClean="0">
                <a:solidFill>
                  <a:schemeClr val="accent1">
                    <a:lumMod val="75000"/>
                  </a:schemeClr>
                </a:solidFill>
              </a:rPr>
              <a:t>Community-Based Child &amp; Adolescent Mental Health Project</a:t>
            </a:r>
            <a:br>
              <a:rPr lang="en-IN" sz="2400" b="1" dirty="0" smtClean="0">
                <a:solidFill>
                  <a:schemeClr val="accent1">
                    <a:lumMod val="75000"/>
                  </a:schemeClr>
                </a:solidFill>
              </a:rPr>
            </a:br>
            <a:r>
              <a:rPr lang="en-IN" sz="2400" b="1" dirty="0" smtClean="0">
                <a:solidFill>
                  <a:schemeClr val="accent1">
                    <a:lumMod val="75000"/>
                  </a:schemeClr>
                </a:solidFill>
              </a:rPr>
              <a:t>Dept. of Child &amp; Adolescent Psychiatry</a:t>
            </a:r>
            <a:br>
              <a:rPr lang="en-IN" sz="2400" b="1" dirty="0" smtClean="0">
                <a:solidFill>
                  <a:schemeClr val="accent1">
                    <a:lumMod val="75000"/>
                  </a:schemeClr>
                </a:solidFill>
              </a:rPr>
            </a:br>
            <a:r>
              <a:rPr lang="en-IN" sz="2400" b="1" dirty="0" smtClean="0">
                <a:solidFill>
                  <a:schemeClr val="accent1">
                    <a:lumMod val="75000"/>
                  </a:schemeClr>
                </a:solidFill>
              </a:rPr>
              <a:t>NIMHANS, Bangalore</a:t>
            </a:r>
            <a:endParaRPr lang="en-IN" sz="2400" dirty="0"/>
          </a:p>
        </p:txBody>
      </p:sp>
    </p:spTree>
    <p:extLst>
      <p:ext uri="{BB962C8B-B14F-4D97-AF65-F5344CB8AC3E}">
        <p14:creationId xmlns:p14="http://schemas.microsoft.com/office/powerpoint/2010/main" xmlns="" val="2044274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Emerging </a:t>
            </a:r>
            <a:r>
              <a:rPr lang="en-IN" b="1" dirty="0" smtClean="0"/>
              <a:t>Concerns in School Mental Health</a:t>
            </a:r>
            <a:endParaRPr lang="en-IN" b="1" dirty="0"/>
          </a:p>
        </p:txBody>
      </p:sp>
      <p:sp>
        <p:nvSpPr>
          <p:cNvPr id="3" name="Content Placeholder 2"/>
          <p:cNvSpPr>
            <a:spLocks noGrp="1"/>
          </p:cNvSpPr>
          <p:nvPr>
            <p:ph idx="1"/>
          </p:nvPr>
        </p:nvSpPr>
        <p:spPr/>
        <p:txBody>
          <a:bodyPr/>
          <a:lstStyle/>
          <a:p>
            <a:r>
              <a:rPr lang="en-IN" dirty="0" smtClean="0"/>
              <a:t>Corporal Punishment</a:t>
            </a:r>
          </a:p>
          <a:p>
            <a:r>
              <a:rPr lang="en-IN" dirty="0" smtClean="0"/>
              <a:t>Bullying</a:t>
            </a:r>
          </a:p>
          <a:p>
            <a:r>
              <a:rPr lang="en-IN" dirty="0" smtClean="0"/>
              <a:t>Child Sexual </a:t>
            </a:r>
            <a:r>
              <a:rPr lang="en-IN" dirty="0" smtClean="0"/>
              <a:t>Abuse</a:t>
            </a:r>
          </a:p>
          <a:p>
            <a:r>
              <a:rPr lang="en-IN" dirty="0" smtClean="0"/>
              <a:t>Sex and sexuality issues (in adolescents)</a:t>
            </a:r>
            <a:endParaRPr lang="en-IN" dirty="0" smtClean="0"/>
          </a:p>
          <a:p>
            <a:pPr marL="0" indent="0">
              <a:buNone/>
            </a:pPr>
            <a:endParaRPr lang="en-IN" dirty="0"/>
          </a:p>
        </p:txBody>
      </p:sp>
    </p:spTree>
    <p:extLst>
      <p:ext uri="{BB962C8B-B14F-4D97-AF65-F5344CB8AC3E}">
        <p14:creationId xmlns:p14="http://schemas.microsoft.com/office/powerpoint/2010/main" xmlns="" val="447703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sz="5400" b="1" dirty="0" smtClean="0"/>
              <a:t>1. Corporal Punishment: </a:t>
            </a:r>
          </a:p>
          <a:p>
            <a:pPr>
              <a:buNone/>
            </a:pPr>
            <a:r>
              <a:rPr lang="en-IN" sz="5400" b="1" dirty="0" smtClean="0"/>
              <a:t>What are the ways in which it still happens?</a:t>
            </a:r>
            <a:endParaRPr lang="en-IN" sz="5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IN" sz="4400" b="1" dirty="0" smtClean="0">
                <a:solidFill>
                  <a:schemeClr val="tx2"/>
                </a:solidFill>
                <a:latin typeface="Comic Sans MS" panose="030F0702030302020204" pitchFamily="66" charset="0"/>
              </a:rPr>
              <a:t>Your views on/experience of children receiving corporal punishment in school?</a:t>
            </a:r>
          </a:p>
          <a:p>
            <a:endParaRPr lang="en-IN" dirty="0"/>
          </a:p>
        </p:txBody>
      </p:sp>
    </p:spTree>
    <p:extLst>
      <p:ext uri="{BB962C8B-B14F-4D97-AF65-F5344CB8AC3E}">
        <p14:creationId xmlns:p14="http://schemas.microsoft.com/office/powerpoint/2010/main" xmlns="" val="3377982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fontScale="90000"/>
          </a:bodyPr>
          <a:lstStyle/>
          <a:p>
            <a:pPr algn="l"/>
            <a:r>
              <a:rPr lang="en-IN" b="1" dirty="0" smtClean="0"/>
              <a:t>What Constitutes Corporal Punishment</a:t>
            </a:r>
            <a:endParaRPr lang="en-IN" b="1" dirty="0"/>
          </a:p>
        </p:txBody>
      </p:sp>
      <p:sp>
        <p:nvSpPr>
          <p:cNvPr id="3" name="Content Placeholder 2"/>
          <p:cNvSpPr>
            <a:spLocks noGrp="1"/>
          </p:cNvSpPr>
          <p:nvPr>
            <p:ph idx="1"/>
          </p:nvPr>
        </p:nvSpPr>
        <p:spPr>
          <a:xfrm>
            <a:off x="0" y="836712"/>
            <a:ext cx="9144000" cy="6021288"/>
          </a:xfrm>
        </p:spPr>
        <p:txBody>
          <a:bodyPr>
            <a:normAutofit fontScale="92500" lnSpcReduction="20000"/>
          </a:bodyPr>
          <a:lstStyle/>
          <a:p>
            <a:pPr marL="0" indent="0">
              <a:buNone/>
            </a:pPr>
            <a:r>
              <a:rPr lang="en-IN" b="1" dirty="0" smtClean="0"/>
              <a:t>Physical Punishment</a:t>
            </a:r>
          </a:p>
          <a:p>
            <a:r>
              <a:rPr lang="en-IN" dirty="0" smtClean="0"/>
              <a:t>Causing </a:t>
            </a:r>
            <a:r>
              <a:rPr lang="en-IN" dirty="0"/>
              <a:t>physical harm to children by hitting, kicking, scratching, pinching, biting, pulling the hair,</a:t>
            </a:r>
          </a:p>
          <a:p>
            <a:r>
              <a:rPr lang="en-IN" dirty="0" smtClean="0"/>
              <a:t>Boxing </a:t>
            </a:r>
            <a:r>
              <a:rPr lang="en-IN" dirty="0"/>
              <a:t>ears, smacking, slapping, spanking or with any implement (cane, stick, shoe, chalk, </a:t>
            </a:r>
            <a:r>
              <a:rPr lang="en-IN" dirty="0" smtClean="0"/>
              <a:t>dusters, belt</a:t>
            </a:r>
            <a:r>
              <a:rPr lang="en-IN" dirty="0"/>
              <a:t>, whip, giving electric shock etc</a:t>
            </a:r>
            <a:r>
              <a:rPr lang="en-IN" dirty="0" smtClean="0"/>
              <a:t>.)</a:t>
            </a:r>
            <a:endParaRPr lang="en-IN" dirty="0"/>
          </a:p>
          <a:p>
            <a:r>
              <a:rPr lang="en-IN" dirty="0" smtClean="0"/>
              <a:t>Making </a:t>
            </a:r>
            <a:r>
              <a:rPr lang="en-IN" dirty="0"/>
              <a:t>children assume an uncomfortable position (standing on bench, standing against the wall </a:t>
            </a:r>
            <a:r>
              <a:rPr lang="en-IN" dirty="0" smtClean="0"/>
              <a:t>in a </a:t>
            </a:r>
            <a:r>
              <a:rPr lang="en-IN" dirty="0"/>
              <a:t>chair-like position, standing with schoolbag on head, holding ears through legs, kneeling etc</a:t>
            </a:r>
            <a:r>
              <a:rPr lang="en-IN" dirty="0" smtClean="0"/>
              <a:t>.)</a:t>
            </a:r>
            <a:endParaRPr lang="en-IN" dirty="0"/>
          </a:p>
          <a:p>
            <a:r>
              <a:rPr lang="en-IN" dirty="0" smtClean="0"/>
              <a:t>Forced </a:t>
            </a:r>
            <a:r>
              <a:rPr lang="en-IN" dirty="0"/>
              <a:t>ingestion of anything (for example: washing soap, mud, chalk, hot spices etc</a:t>
            </a:r>
            <a:r>
              <a:rPr lang="en-IN" dirty="0" smtClean="0"/>
              <a:t>.)</a:t>
            </a:r>
            <a:endParaRPr lang="en-IN" dirty="0"/>
          </a:p>
          <a:p>
            <a:r>
              <a:rPr lang="en-IN" dirty="0" smtClean="0"/>
              <a:t>Detention </a:t>
            </a:r>
            <a:r>
              <a:rPr lang="en-IN" dirty="0"/>
              <a:t>in the classroom, library, toilet or any closed space in the school.</a:t>
            </a:r>
          </a:p>
        </p:txBody>
      </p:sp>
    </p:spTree>
    <p:extLst>
      <p:ext uri="{BB962C8B-B14F-4D97-AF65-F5344CB8AC3E}">
        <p14:creationId xmlns:p14="http://schemas.microsoft.com/office/powerpoint/2010/main" xmlns="" val="951094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en-IN" sz="3900" b="1" dirty="0"/>
              <a:t>Mental </a:t>
            </a:r>
            <a:r>
              <a:rPr lang="en-IN" sz="3900" b="1" dirty="0" smtClean="0"/>
              <a:t>Harassment &amp; Discrimination</a:t>
            </a:r>
            <a:endParaRPr lang="en-IN" dirty="0" smtClean="0"/>
          </a:p>
          <a:p>
            <a:r>
              <a:rPr lang="en-IN" sz="4200" dirty="0"/>
              <a:t>Sarcasm that hurts or lowers the child’s dignity;</a:t>
            </a:r>
          </a:p>
          <a:p>
            <a:r>
              <a:rPr lang="en-IN" sz="4200" dirty="0" smtClean="0"/>
              <a:t>Calling </a:t>
            </a:r>
            <a:r>
              <a:rPr lang="en-IN" sz="4200" dirty="0"/>
              <a:t>names and scolding using humiliating adjectives, intimidation;</a:t>
            </a:r>
          </a:p>
          <a:p>
            <a:r>
              <a:rPr lang="en-IN" sz="4200" dirty="0" smtClean="0"/>
              <a:t>Using </a:t>
            </a:r>
            <a:r>
              <a:rPr lang="en-IN" sz="4200" dirty="0"/>
              <a:t>derogatory remarks for the child, including pinning of slogans;</a:t>
            </a:r>
          </a:p>
          <a:p>
            <a:r>
              <a:rPr lang="en-IN" sz="4200" dirty="0" smtClean="0"/>
              <a:t>Ridiculing </a:t>
            </a:r>
            <a:r>
              <a:rPr lang="en-IN" sz="4200" dirty="0"/>
              <a:t>the child with regard to her background or status or parental occupation or caste;</a:t>
            </a:r>
          </a:p>
          <a:p>
            <a:r>
              <a:rPr lang="en-IN" sz="4200" dirty="0" smtClean="0"/>
              <a:t>Ridiculing </a:t>
            </a:r>
            <a:r>
              <a:rPr lang="en-IN" sz="4200" dirty="0"/>
              <a:t>the child with regard to her health status or that of the family – especially HIV/AIDS</a:t>
            </a:r>
          </a:p>
          <a:p>
            <a:r>
              <a:rPr lang="en-IN" sz="4200" dirty="0"/>
              <a:t>and </a:t>
            </a:r>
            <a:r>
              <a:rPr lang="en-IN" sz="4200" dirty="0" smtClean="0"/>
              <a:t>tuberculosis.</a:t>
            </a:r>
          </a:p>
          <a:p>
            <a:r>
              <a:rPr lang="en-IN" sz="4100" dirty="0"/>
              <a:t>Belittling a child in the classroom due to his/her inability to meet the teacher’s expectations of academic achievement;</a:t>
            </a:r>
          </a:p>
          <a:p>
            <a:r>
              <a:rPr lang="en-IN" sz="4100" dirty="0"/>
              <a:t>Punishing or disciplining a child not recognising that most children who perform poorly in academics are actually children with special needs. </a:t>
            </a:r>
          </a:p>
          <a:p>
            <a:pPr marL="0" indent="0">
              <a:buNone/>
            </a:pPr>
            <a:endParaRPr lang="en-IN" sz="4000" dirty="0" smtClean="0"/>
          </a:p>
          <a:p>
            <a:endParaRPr lang="en-IN" sz="4200" dirty="0"/>
          </a:p>
        </p:txBody>
      </p:sp>
    </p:spTree>
    <p:extLst>
      <p:ext uri="{BB962C8B-B14F-4D97-AF65-F5344CB8AC3E}">
        <p14:creationId xmlns:p14="http://schemas.microsoft.com/office/powerpoint/2010/main" xmlns="" val="754460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507288" cy="6408712"/>
          </a:xfrm>
        </p:spPr>
        <p:txBody>
          <a:bodyPr>
            <a:normAutofit fontScale="85000" lnSpcReduction="20000"/>
          </a:bodyPr>
          <a:lstStyle/>
          <a:p>
            <a:pPr marL="0" indent="0">
              <a:buNone/>
            </a:pPr>
            <a:r>
              <a:rPr lang="en-IN" b="1" dirty="0" smtClean="0"/>
              <a:t>Mental Harassment &amp; Discrimination </a:t>
            </a:r>
            <a:r>
              <a:rPr lang="en-IN" b="1" dirty="0" err="1" smtClean="0"/>
              <a:t>cont</a:t>
            </a:r>
            <a:r>
              <a:rPr lang="en-IN" b="1" dirty="0" smtClean="0"/>
              <a:t>…</a:t>
            </a:r>
          </a:p>
          <a:p>
            <a:r>
              <a:rPr lang="en-IN" dirty="0" smtClean="0"/>
              <a:t>Using punitive measures to correct a child and even labelling him/her as difficult; such as a child with ADHD who may not only fare poorly in academics, but also pose a problem in management of classroom behaviours;</a:t>
            </a:r>
          </a:p>
          <a:p>
            <a:r>
              <a:rPr lang="en-IN" dirty="0" smtClean="0"/>
              <a:t>‘Shaming’ the child to motivate the child to improve his performance.</a:t>
            </a:r>
          </a:p>
          <a:p>
            <a:r>
              <a:rPr lang="en-IN" dirty="0" smtClean="0"/>
              <a:t>Ridiculing a child with developmental problems such as learning difficulty or a speech disorder, such as, stammering or speech articulation disorder.</a:t>
            </a:r>
          </a:p>
          <a:p>
            <a:r>
              <a:rPr lang="en-IN" dirty="0"/>
              <a:t>Commenting on academic ability based on caste or community </a:t>
            </a:r>
            <a:r>
              <a:rPr lang="en-IN" dirty="0" smtClean="0"/>
              <a:t>prejudices.</a:t>
            </a:r>
          </a:p>
          <a:p>
            <a:r>
              <a:rPr lang="en-IN" dirty="0"/>
              <a:t>Assigning different duties and seating in schools based on caste, community or gender </a:t>
            </a:r>
            <a:r>
              <a:rPr lang="en-IN" dirty="0" smtClean="0"/>
              <a:t>prejudices.</a:t>
            </a:r>
            <a:endParaRPr lang="en-IN" dirty="0"/>
          </a:p>
          <a:p>
            <a:r>
              <a:rPr lang="en-IN" dirty="0" smtClean="0"/>
              <a:t>Denying </a:t>
            </a:r>
            <a:r>
              <a:rPr lang="en-IN" dirty="0"/>
              <a:t>mid-day meal or library books or uniforms or sports facilities to a child or group </a:t>
            </a:r>
            <a:r>
              <a:rPr lang="en-IN" dirty="0" smtClean="0"/>
              <a:t>of children </a:t>
            </a:r>
            <a:r>
              <a:rPr lang="en-IN" dirty="0"/>
              <a:t>based on caste, community, religion or </a:t>
            </a:r>
            <a:r>
              <a:rPr lang="en-IN" dirty="0" smtClean="0"/>
              <a:t>gender.</a:t>
            </a:r>
          </a:p>
          <a:p>
            <a:endParaRPr lang="en-IN" dirty="0"/>
          </a:p>
        </p:txBody>
      </p:sp>
    </p:spTree>
    <p:extLst>
      <p:ext uri="{BB962C8B-B14F-4D97-AF65-F5344CB8AC3E}">
        <p14:creationId xmlns:p14="http://schemas.microsoft.com/office/powerpoint/2010/main" xmlns="" val="2724201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24744"/>
          </a:xfrm>
        </p:spPr>
        <p:txBody>
          <a:bodyPr>
            <a:normAutofit/>
          </a:bodyPr>
          <a:lstStyle/>
          <a:p>
            <a:pPr algn="l"/>
            <a:r>
              <a:rPr lang="en-IN" b="1" dirty="0" smtClean="0"/>
              <a:t>Perceptions on Corporal Punishment</a:t>
            </a:r>
            <a:endParaRPr lang="en-IN" b="1" dirty="0"/>
          </a:p>
        </p:txBody>
      </p:sp>
      <p:sp>
        <p:nvSpPr>
          <p:cNvPr id="3" name="Content Placeholder 2"/>
          <p:cNvSpPr>
            <a:spLocks noGrp="1"/>
          </p:cNvSpPr>
          <p:nvPr>
            <p:ph idx="1"/>
          </p:nvPr>
        </p:nvSpPr>
        <p:spPr>
          <a:xfrm>
            <a:off x="251520" y="1196752"/>
            <a:ext cx="8640960" cy="5472608"/>
          </a:xfrm>
        </p:spPr>
        <p:txBody>
          <a:bodyPr/>
          <a:lstStyle/>
          <a:p>
            <a:r>
              <a:rPr lang="en-IN" dirty="0" smtClean="0"/>
              <a:t>It is ‘normal’ and ‘necessary’ to punish children so they grow up ‘right’.</a:t>
            </a:r>
          </a:p>
          <a:p>
            <a:r>
              <a:rPr lang="en-IN" dirty="0" smtClean="0"/>
              <a:t>Based on the belief that schools always act in the best interests of the child.</a:t>
            </a:r>
          </a:p>
          <a:p>
            <a:r>
              <a:rPr lang="en-IN" dirty="0" smtClean="0"/>
              <a:t>Used widely by teachers (and parents) despite lack of effectiveness and negative (+ long term) effects on children.</a:t>
            </a:r>
          </a:p>
          <a:p>
            <a:r>
              <a:rPr lang="en-IN" dirty="0" smtClean="0"/>
              <a:t>Even when severe, children do not complain/ think their rights have been violated.</a:t>
            </a:r>
          </a:p>
          <a:p>
            <a:endParaRPr lang="en-IN" dirty="0"/>
          </a:p>
        </p:txBody>
      </p:sp>
    </p:spTree>
    <p:extLst>
      <p:ext uri="{BB962C8B-B14F-4D97-AF65-F5344CB8AC3E}">
        <p14:creationId xmlns:p14="http://schemas.microsoft.com/office/powerpoint/2010/main" xmlns="" val="1874802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908720"/>
          </a:xfrm>
        </p:spPr>
        <p:txBody>
          <a:bodyPr>
            <a:normAutofit fontScale="90000"/>
          </a:bodyPr>
          <a:lstStyle/>
          <a:p>
            <a:pPr algn="l"/>
            <a:r>
              <a:rPr lang="en-IN" b="1" dirty="0" smtClean="0"/>
              <a:t>Consequences of Corporal Punishment</a:t>
            </a:r>
            <a:endParaRPr lang="en-IN" b="1" dirty="0"/>
          </a:p>
        </p:txBody>
      </p:sp>
      <p:sp>
        <p:nvSpPr>
          <p:cNvPr id="3" name="Content Placeholder 2"/>
          <p:cNvSpPr>
            <a:spLocks noGrp="1"/>
          </p:cNvSpPr>
          <p:nvPr>
            <p:ph idx="1"/>
          </p:nvPr>
        </p:nvSpPr>
        <p:spPr>
          <a:xfrm>
            <a:off x="0" y="1124744"/>
            <a:ext cx="9144000" cy="5733256"/>
          </a:xfrm>
        </p:spPr>
        <p:txBody>
          <a:bodyPr>
            <a:normAutofit fontScale="85000" lnSpcReduction="10000"/>
          </a:bodyPr>
          <a:lstStyle/>
          <a:p>
            <a:r>
              <a:rPr lang="en-IN" dirty="0" smtClean="0"/>
              <a:t>Increased aggressive </a:t>
            </a:r>
            <a:r>
              <a:rPr lang="en-IN" dirty="0"/>
              <a:t>and destructive </a:t>
            </a:r>
            <a:r>
              <a:rPr lang="en-IN" dirty="0" smtClean="0"/>
              <a:t>behaviour in and outside classroom.</a:t>
            </a:r>
          </a:p>
          <a:p>
            <a:r>
              <a:rPr lang="en-IN" dirty="0"/>
              <a:t>P</a:t>
            </a:r>
            <a:r>
              <a:rPr lang="en-IN" dirty="0" smtClean="0"/>
              <a:t>oor attention span and </a:t>
            </a:r>
            <a:r>
              <a:rPr lang="en-IN" dirty="0"/>
              <a:t>p</a:t>
            </a:r>
            <a:r>
              <a:rPr lang="en-IN" dirty="0" smtClean="0"/>
              <a:t>oor school achievement (due to fear/ anxiety).</a:t>
            </a:r>
          </a:p>
          <a:p>
            <a:r>
              <a:rPr lang="en-IN" dirty="0"/>
              <a:t>I</a:t>
            </a:r>
            <a:r>
              <a:rPr lang="en-IN" dirty="0" smtClean="0"/>
              <a:t>ncreased </a:t>
            </a:r>
            <a:r>
              <a:rPr lang="en-IN" dirty="0"/>
              <a:t>drop-out rate, school avoidance and school phobia, </a:t>
            </a:r>
            <a:endParaRPr lang="en-IN" dirty="0" smtClean="0"/>
          </a:p>
          <a:p>
            <a:r>
              <a:rPr lang="en-IN" dirty="0"/>
              <a:t>L</a:t>
            </a:r>
            <a:r>
              <a:rPr lang="en-IN" dirty="0" smtClean="0"/>
              <a:t>ow self-esteem, anxiety</a:t>
            </a:r>
            <a:r>
              <a:rPr lang="en-IN" dirty="0"/>
              <a:t>, somatic </a:t>
            </a:r>
            <a:r>
              <a:rPr lang="en-IN" dirty="0" smtClean="0"/>
              <a:t>complaints.</a:t>
            </a:r>
          </a:p>
          <a:p>
            <a:r>
              <a:rPr lang="en-IN" dirty="0" smtClean="0"/>
              <a:t>Depression</a:t>
            </a:r>
            <a:r>
              <a:rPr lang="en-IN" dirty="0"/>
              <a:t>, suicide and retaliation against </a:t>
            </a:r>
            <a:r>
              <a:rPr lang="en-IN" dirty="0" smtClean="0"/>
              <a:t>teachers.</a:t>
            </a:r>
          </a:p>
          <a:p>
            <a:r>
              <a:rPr lang="en-IN" dirty="0" smtClean="0"/>
              <a:t>Preference for </a:t>
            </a:r>
            <a:r>
              <a:rPr lang="en-IN" dirty="0"/>
              <a:t>aggressive conflict resolution strategies with peers and </a:t>
            </a:r>
            <a:r>
              <a:rPr lang="en-IN" dirty="0" smtClean="0"/>
              <a:t>siblings.</a:t>
            </a:r>
          </a:p>
          <a:p>
            <a:r>
              <a:rPr lang="en-IN" dirty="0" smtClean="0"/>
              <a:t>High risk of delinquency and crime.</a:t>
            </a:r>
          </a:p>
          <a:p>
            <a:r>
              <a:rPr lang="en-IN" dirty="0" smtClean="0"/>
              <a:t>Children learn that hitting/ physical aggression are acceptable and continue to practice this in their adult lives too.</a:t>
            </a:r>
          </a:p>
          <a:p>
            <a:endParaRPr lang="en-IN" dirty="0"/>
          </a:p>
        </p:txBody>
      </p:sp>
    </p:spTree>
    <p:extLst>
      <p:ext uri="{BB962C8B-B14F-4D97-AF65-F5344CB8AC3E}">
        <p14:creationId xmlns:p14="http://schemas.microsoft.com/office/powerpoint/2010/main" xmlns="" val="369593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568952" cy="3384376"/>
          </a:xfrm>
        </p:spPr>
        <p:txBody>
          <a:bodyPr>
            <a:noAutofit/>
          </a:bodyPr>
          <a:lstStyle/>
          <a:p>
            <a:pPr marL="0" indent="0" algn="ctr">
              <a:buNone/>
            </a:pPr>
            <a:r>
              <a:rPr lang="en-IN" sz="4400" b="1" dirty="0" smtClean="0">
                <a:solidFill>
                  <a:schemeClr val="tx2"/>
                </a:solidFill>
                <a:latin typeface="Comic Sans MS" panose="030F0702030302020204" pitchFamily="66" charset="0"/>
              </a:rPr>
              <a:t>What are alternative ways of disciplining children?</a:t>
            </a:r>
            <a:endParaRPr lang="en-IN" sz="4400" dirty="0">
              <a:solidFill>
                <a:schemeClr val="tx2"/>
              </a:solidFill>
            </a:endParaRPr>
          </a:p>
        </p:txBody>
      </p:sp>
    </p:spTree>
    <p:extLst>
      <p:ext uri="{BB962C8B-B14F-4D97-AF65-F5344CB8AC3E}">
        <p14:creationId xmlns:p14="http://schemas.microsoft.com/office/powerpoint/2010/main" xmlns="" val="1410317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sz="5400" b="1" dirty="0" smtClean="0"/>
              <a:t>2. Bullying: Are you aware of how this happens in your school?</a:t>
            </a:r>
            <a:endParaRPr lang="en-IN" sz="5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2651125" y="1946275"/>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051" name="Rectangle 5"/>
          <p:cNvSpPr>
            <a:spLocks noGrp="1" noChangeArrowheads="1"/>
          </p:cNvSpPr>
          <p:nvPr>
            <p:ph type="title"/>
          </p:nvPr>
        </p:nvSpPr>
        <p:spPr/>
        <p:txBody>
          <a:bodyPr>
            <a:normAutofit fontScale="90000"/>
          </a:bodyPr>
          <a:lstStyle/>
          <a:p>
            <a:pPr eaLnBrk="1" hangingPunct="1"/>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800" smtClean="0">
                <a:latin typeface="Arial Black" pitchFamily="34" charset="0"/>
              </a:rPr>
              <a:t>Don’t be helpful</a:t>
            </a:r>
          </a:p>
        </p:txBody>
      </p:sp>
    </p:spTree>
    <p:extLst>
      <p:ext uri="{BB962C8B-B14F-4D97-AF65-F5344CB8AC3E}">
        <p14:creationId xmlns:p14="http://schemas.microsoft.com/office/powerpoint/2010/main" xmlns="" val="731115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IN" b="1" dirty="0" smtClean="0">
              <a:solidFill>
                <a:schemeClr val="tx2"/>
              </a:solidFill>
              <a:latin typeface="Comic Sans MS" panose="030F0702030302020204" pitchFamily="66" charset="0"/>
            </a:endParaRPr>
          </a:p>
          <a:p>
            <a:pPr marL="0" indent="0" algn="just">
              <a:buNone/>
            </a:pPr>
            <a:r>
              <a:rPr lang="en-IN" b="1" dirty="0" smtClean="0">
                <a:solidFill>
                  <a:schemeClr val="tx2"/>
                </a:solidFill>
                <a:latin typeface="Comic Sans MS" panose="030F0702030302020204" pitchFamily="66" charset="0"/>
              </a:rPr>
              <a:t>Are you aware of instances of bullying in your schools?</a:t>
            </a:r>
          </a:p>
          <a:p>
            <a:pPr marL="0" indent="0" algn="just">
              <a:buNone/>
            </a:pPr>
            <a:endParaRPr lang="en-IN" b="1" dirty="0">
              <a:solidFill>
                <a:schemeClr val="tx2"/>
              </a:solidFill>
              <a:latin typeface="Comic Sans MS" panose="030F0702030302020204" pitchFamily="66" charset="0"/>
            </a:endParaRPr>
          </a:p>
          <a:p>
            <a:pPr marL="0" indent="0" algn="just">
              <a:buNone/>
            </a:pPr>
            <a:r>
              <a:rPr lang="en-IN" b="1" dirty="0" smtClean="0">
                <a:solidFill>
                  <a:schemeClr val="tx2"/>
                </a:solidFill>
                <a:latin typeface="Comic Sans MS" panose="030F0702030302020204" pitchFamily="66" charset="0"/>
              </a:rPr>
              <a:t>Any school/ individual strategies used in your school to deal with bullying problems?</a:t>
            </a:r>
            <a:endParaRPr lang="en-IN" dirty="0"/>
          </a:p>
        </p:txBody>
      </p:sp>
    </p:spTree>
    <p:extLst>
      <p:ext uri="{BB962C8B-B14F-4D97-AF65-F5344CB8AC3E}">
        <p14:creationId xmlns:p14="http://schemas.microsoft.com/office/powerpoint/2010/main" xmlns="" val="619923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08720"/>
          </a:xfrm>
        </p:spPr>
        <p:txBody>
          <a:bodyPr/>
          <a:lstStyle/>
          <a:p>
            <a:pPr algn="l"/>
            <a:r>
              <a:rPr lang="en-IN" b="1" dirty="0" smtClean="0"/>
              <a:t>Bullying in Schools</a:t>
            </a:r>
            <a:endParaRPr lang="en-IN" b="1" dirty="0"/>
          </a:p>
        </p:txBody>
      </p:sp>
      <p:sp>
        <p:nvSpPr>
          <p:cNvPr id="3" name="Content Placeholder 2"/>
          <p:cNvSpPr>
            <a:spLocks noGrp="1"/>
          </p:cNvSpPr>
          <p:nvPr>
            <p:ph idx="1"/>
          </p:nvPr>
        </p:nvSpPr>
        <p:spPr>
          <a:xfrm>
            <a:off x="107504" y="908720"/>
            <a:ext cx="8856984" cy="5832648"/>
          </a:xfrm>
        </p:spPr>
        <p:txBody>
          <a:bodyPr>
            <a:normAutofit fontScale="92500" lnSpcReduction="20000"/>
          </a:bodyPr>
          <a:lstStyle/>
          <a:p>
            <a:r>
              <a:rPr lang="en-IN" dirty="0" smtClean="0"/>
              <a:t>A form of peer (child) abuse.</a:t>
            </a:r>
          </a:p>
          <a:p>
            <a:r>
              <a:rPr lang="en-IN" dirty="0" smtClean="0"/>
              <a:t>31% of </a:t>
            </a:r>
            <a:r>
              <a:rPr lang="en-IN" dirty="0"/>
              <a:t>school children interviewed reported being bullied in </a:t>
            </a:r>
            <a:r>
              <a:rPr lang="en-IN" dirty="0" smtClean="0"/>
              <a:t>schools.</a:t>
            </a:r>
            <a:endParaRPr lang="en-IN" dirty="0"/>
          </a:p>
          <a:p>
            <a:r>
              <a:rPr lang="en-IN" dirty="0" smtClean="0"/>
              <a:t>Many </a:t>
            </a:r>
            <a:r>
              <a:rPr lang="en-IN" dirty="0"/>
              <a:t>of the bullied children do not inform their parents about being bullied.</a:t>
            </a:r>
          </a:p>
          <a:p>
            <a:pPr marL="0" indent="0">
              <a:buNone/>
            </a:pPr>
            <a:endParaRPr lang="en-IN" b="1" dirty="0" smtClean="0"/>
          </a:p>
          <a:p>
            <a:r>
              <a:rPr lang="en-IN" b="1" dirty="0" smtClean="0"/>
              <a:t>Common </a:t>
            </a:r>
            <a:r>
              <a:rPr lang="en-IN" b="1" dirty="0"/>
              <a:t>types of </a:t>
            </a:r>
            <a:r>
              <a:rPr lang="en-IN" b="1" dirty="0" smtClean="0"/>
              <a:t>bullying: </a:t>
            </a:r>
          </a:p>
          <a:p>
            <a:pPr lvl="1"/>
            <a:r>
              <a:rPr lang="en-IN" dirty="0" smtClean="0"/>
              <a:t>teasing </a:t>
            </a:r>
            <a:r>
              <a:rPr lang="en-IN" dirty="0"/>
              <a:t>and </a:t>
            </a:r>
            <a:r>
              <a:rPr lang="en-IN" dirty="0" smtClean="0"/>
              <a:t>name calling. </a:t>
            </a:r>
          </a:p>
          <a:p>
            <a:pPr lvl="1"/>
            <a:r>
              <a:rPr lang="en-IN" dirty="0" smtClean="0"/>
              <a:t>use </a:t>
            </a:r>
            <a:r>
              <a:rPr lang="en-IN" dirty="0"/>
              <a:t>of bad </a:t>
            </a:r>
            <a:r>
              <a:rPr lang="en-IN" dirty="0" smtClean="0"/>
              <a:t>words/ verbal abuse </a:t>
            </a:r>
          </a:p>
          <a:p>
            <a:pPr lvl="1"/>
            <a:r>
              <a:rPr lang="en-IN" dirty="0" smtClean="0"/>
              <a:t>spreading rumours </a:t>
            </a:r>
          </a:p>
          <a:p>
            <a:pPr lvl="1"/>
            <a:r>
              <a:rPr lang="en-IN" dirty="0" smtClean="0"/>
              <a:t>threatening </a:t>
            </a:r>
          </a:p>
          <a:p>
            <a:pPr lvl="1"/>
            <a:r>
              <a:rPr lang="en-IN" dirty="0" smtClean="0"/>
              <a:t>Isolation</a:t>
            </a:r>
          </a:p>
          <a:p>
            <a:pPr lvl="1"/>
            <a:r>
              <a:rPr lang="en-IN" dirty="0" smtClean="0"/>
              <a:t> </a:t>
            </a:r>
            <a:r>
              <a:rPr lang="en-IN" dirty="0"/>
              <a:t>Causing physical </a:t>
            </a:r>
            <a:r>
              <a:rPr lang="en-IN" dirty="0" smtClean="0"/>
              <a:t>hurt</a:t>
            </a:r>
          </a:p>
          <a:p>
            <a:pPr marL="0" indent="0">
              <a:buNone/>
            </a:pPr>
            <a:endParaRPr lang="en-IN" dirty="0"/>
          </a:p>
        </p:txBody>
      </p:sp>
    </p:spTree>
    <p:extLst>
      <p:ext uri="{BB962C8B-B14F-4D97-AF65-F5344CB8AC3E}">
        <p14:creationId xmlns:p14="http://schemas.microsoft.com/office/powerpoint/2010/main" xmlns="" val="2230378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Impact of Bullying on Victim</a:t>
            </a:r>
            <a:endParaRPr lang="en-IN" dirty="0"/>
          </a:p>
        </p:txBody>
      </p:sp>
      <p:sp>
        <p:nvSpPr>
          <p:cNvPr id="5" name="Content Placeholder 4"/>
          <p:cNvSpPr>
            <a:spLocks noGrp="1"/>
          </p:cNvSpPr>
          <p:nvPr>
            <p:ph idx="1"/>
          </p:nvPr>
        </p:nvSpPr>
        <p:spPr>
          <a:xfrm>
            <a:off x="0" y="1285860"/>
            <a:ext cx="9144000" cy="5286412"/>
          </a:xfrm>
        </p:spPr>
        <p:txBody>
          <a:bodyPr>
            <a:normAutofit fontScale="70000" lnSpcReduction="20000"/>
          </a:bodyPr>
          <a:lstStyle/>
          <a:p>
            <a:r>
              <a:rPr lang="en-IN" dirty="0"/>
              <a:t>Falls sick </a:t>
            </a:r>
            <a:r>
              <a:rPr lang="en-IN" dirty="0" smtClean="0"/>
              <a:t>frequently/ headache</a:t>
            </a:r>
            <a:r>
              <a:rPr lang="en-IN" dirty="0"/>
              <a:t>/</a:t>
            </a:r>
            <a:r>
              <a:rPr lang="en-IN" dirty="0" smtClean="0"/>
              <a:t> </a:t>
            </a:r>
            <a:r>
              <a:rPr lang="en-IN" dirty="0"/>
              <a:t>b</a:t>
            </a:r>
            <a:r>
              <a:rPr lang="en-IN" dirty="0" smtClean="0"/>
              <a:t>ody aches/ vomiting</a:t>
            </a:r>
          </a:p>
          <a:p>
            <a:r>
              <a:rPr lang="en-IN" dirty="0" smtClean="0"/>
              <a:t>Nightmares and sleep disturbance</a:t>
            </a:r>
          </a:p>
          <a:p>
            <a:r>
              <a:rPr lang="en-IN" dirty="0" smtClean="0"/>
              <a:t>Bed-wetting</a:t>
            </a:r>
          </a:p>
          <a:p>
            <a:r>
              <a:rPr lang="en-IN" dirty="0" smtClean="0"/>
              <a:t>Nail biting</a:t>
            </a:r>
          </a:p>
          <a:p>
            <a:r>
              <a:rPr lang="en-IN" dirty="0" smtClean="0"/>
              <a:t>Feel sad/ isolated/ may have few friends</a:t>
            </a:r>
          </a:p>
          <a:p>
            <a:r>
              <a:rPr lang="en-IN" dirty="0"/>
              <a:t>A</a:t>
            </a:r>
            <a:r>
              <a:rPr lang="en-IN" dirty="0" smtClean="0"/>
              <a:t>nxiety</a:t>
            </a:r>
            <a:r>
              <a:rPr lang="en-IN" dirty="0"/>
              <a:t>, depression and suicidal ideation</a:t>
            </a:r>
            <a:endParaRPr lang="en-IN" dirty="0" smtClean="0"/>
          </a:p>
          <a:p>
            <a:r>
              <a:rPr lang="en-IN" dirty="0"/>
              <a:t>L</a:t>
            </a:r>
            <a:r>
              <a:rPr lang="en-IN" dirty="0" smtClean="0"/>
              <a:t>ower </a:t>
            </a:r>
            <a:r>
              <a:rPr lang="en-IN" dirty="0"/>
              <a:t>self-esteem, lack </a:t>
            </a:r>
            <a:r>
              <a:rPr lang="en-IN" dirty="0" smtClean="0"/>
              <a:t>confidence</a:t>
            </a:r>
          </a:p>
          <a:p>
            <a:r>
              <a:rPr lang="en-IN" dirty="0" smtClean="0"/>
              <a:t>Cannot concentrate on studies</a:t>
            </a:r>
          </a:p>
          <a:p>
            <a:r>
              <a:rPr lang="en-IN" dirty="0" smtClean="0"/>
              <a:t>Decreased school performance</a:t>
            </a:r>
          </a:p>
          <a:p>
            <a:r>
              <a:rPr lang="en-IN" dirty="0" smtClean="0"/>
              <a:t>Fear of going to school</a:t>
            </a:r>
          </a:p>
          <a:p>
            <a:r>
              <a:rPr lang="en-IN" dirty="0" smtClean="0"/>
              <a:t>Frequently absent at </a:t>
            </a:r>
            <a:r>
              <a:rPr lang="en-IN" dirty="0" smtClean="0"/>
              <a:t>school</a:t>
            </a:r>
          </a:p>
          <a:p>
            <a:endParaRPr lang="en-IN" dirty="0" smtClean="0"/>
          </a:p>
          <a:p>
            <a:pPr>
              <a:buNone/>
            </a:pPr>
            <a:r>
              <a:rPr lang="en-IN" dirty="0" smtClean="0"/>
              <a:t>*ADHD children more vulnerable than others.</a:t>
            </a:r>
          </a:p>
          <a:p>
            <a:pPr>
              <a:buNone/>
            </a:pPr>
            <a:endParaRPr lang="en-IN" dirty="0" smtClean="0"/>
          </a:p>
          <a:p>
            <a:pPr>
              <a:buNone/>
            </a:pPr>
            <a:r>
              <a:rPr lang="en-IN" sz="5100" smtClean="0">
                <a:solidFill>
                  <a:srgbClr val="FF0000"/>
                </a:solidFill>
                <a:latin typeface="Comic Sans MS" pitchFamily="66" charset="0"/>
              </a:rPr>
              <a:t>How do you deal with the perpetrator(s)?</a:t>
            </a:r>
            <a:endParaRPr lang="en-IN" sz="5100" dirty="0">
              <a:solidFill>
                <a:srgbClr val="FF0000"/>
              </a:solidFill>
              <a:latin typeface="Comic Sans MS" pitchFamily="66" charset="0"/>
            </a:endParaRPr>
          </a:p>
        </p:txBody>
      </p:sp>
    </p:spTree>
    <p:extLst>
      <p:ext uri="{BB962C8B-B14F-4D97-AF65-F5344CB8AC3E}">
        <p14:creationId xmlns:p14="http://schemas.microsoft.com/office/powerpoint/2010/main" xmlns="" val="2188248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sz="5400" b="1" dirty="0" smtClean="0"/>
              <a:t>3. Child Sexual Abuse: How should Schools Respond?</a:t>
            </a:r>
            <a:endParaRPr lang="en-IN" sz="54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52"/>
            <a:ext cx="8715436" cy="6500858"/>
          </a:xfrm>
        </p:spPr>
        <p:txBody>
          <a:bodyPr>
            <a:noAutofit/>
          </a:bodyPr>
          <a:lstStyle/>
          <a:p>
            <a:pPr marL="0" indent="0">
              <a:buNone/>
            </a:pPr>
            <a:r>
              <a:rPr lang="en-IN" b="1" dirty="0" smtClean="0">
                <a:solidFill>
                  <a:schemeClr val="tx2"/>
                </a:solidFill>
                <a:latin typeface="Comic Sans MS" panose="030F0702030302020204" pitchFamily="66" charset="0"/>
              </a:rPr>
              <a:t>How have schools responded to CSA so far?</a:t>
            </a:r>
          </a:p>
          <a:p>
            <a:pPr marL="0" indent="0">
              <a:buNone/>
            </a:pPr>
            <a:r>
              <a:rPr lang="en-IN" b="1" dirty="0" smtClean="0">
                <a:solidFill>
                  <a:schemeClr val="tx2"/>
                </a:solidFill>
                <a:latin typeface="Comic Sans MS" panose="030F0702030302020204" pitchFamily="66" charset="0"/>
              </a:rPr>
              <a:t>...if the abuse has occurred in school?</a:t>
            </a:r>
          </a:p>
          <a:p>
            <a:pPr marL="0" indent="0">
              <a:buNone/>
            </a:pPr>
            <a:r>
              <a:rPr lang="en-IN" b="1" dirty="0" smtClean="0">
                <a:solidFill>
                  <a:schemeClr val="tx2"/>
                </a:solidFill>
                <a:latin typeface="Comic Sans MS" panose="030F0702030302020204" pitchFamily="66" charset="0"/>
              </a:rPr>
              <a:t>...if the abuse has occurred on the school bus?</a:t>
            </a:r>
          </a:p>
          <a:p>
            <a:pPr marL="0" indent="0">
              <a:buNone/>
            </a:pPr>
            <a:r>
              <a:rPr lang="en-IN" b="1" dirty="0" smtClean="0">
                <a:solidFill>
                  <a:schemeClr val="tx2"/>
                </a:solidFill>
                <a:latin typeface="Comic Sans MS" panose="030F0702030302020204" pitchFamily="66" charset="0"/>
              </a:rPr>
              <a:t>...if the abuse has occurred at home/ elsewhere?</a:t>
            </a:r>
            <a:endParaRPr lang="en-IN" b="1" dirty="0" smtClean="0">
              <a:solidFill>
                <a:schemeClr val="tx2"/>
              </a:solidFill>
              <a:latin typeface="Comic Sans MS" panose="030F0702030302020204" pitchFamily="66" charset="0"/>
            </a:endParaRPr>
          </a:p>
          <a:p>
            <a:pPr marL="0" indent="0">
              <a:buNone/>
            </a:pPr>
            <a:endParaRPr lang="en-IN" b="1" dirty="0">
              <a:solidFill>
                <a:schemeClr val="tx2"/>
              </a:solidFill>
              <a:latin typeface="Comic Sans MS" panose="030F0702030302020204" pitchFamily="66" charset="0"/>
            </a:endParaRPr>
          </a:p>
          <a:p>
            <a:pPr marL="0" indent="0" algn="just">
              <a:buNone/>
            </a:pPr>
            <a:r>
              <a:rPr lang="en-IN" b="1" dirty="0" smtClean="0">
                <a:solidFill>
                  <a:schemeClr val="tx2"/>
                </a:solidFill>
                <a:latin typeface="Comic Sans MS" panose="030F0702030302020204" pitchFamily="66" charset="0"/>
              </a:rPr>
              <a:t>In </a:t>
            </a:r>
            <a:r>
              <a:rPr lang="en-IN" b="1" dirty="0">
                <a:solidFill>
                  <a:schemeClr val="tx2"/>
                </a:solidFill>
                <a:latin typeface="Comic Sans MS" panose="030F0702030302020204" pitchFamily="66" charset="0"/>
              </a:rPr>
              <a:t>the light of the recent school CSA </a:t>
            </a:r>
            <a:r>
              <a:rPr lang="en-IN" b="1" dirty="0" smtClean="0">
                <a:solidFill>
                  <a:schemeClr val="tx2"/>
                </a:solidFill>
                <a:latin typeface="Comic Sans MS" panose="030F0702030302020204" pitchFamily="66" charset="0"/>
              </a:rPr>
              <a:t>episodes…if </a:t>
            </a:r>
            <a:r>
              <a:rPr lang="en-IN" b="1" dirty="0" smtClean="0">
                <a:solidFill>
                  <a:schemeClr val="tx2"/>
                </a:solidFill>
                <a:latin typeface="Comic Sans MS" panose="030F0702030302020204" pitchFamily="66" charset="0"/>
              </a:rPr>
              <a:t>this had happened in your school, what might have </a:t>
            </a:r>
            <a:r>
              <a:rPr lang="en-IN" sz="3600" b="1" dirty="0" smtClean="0">
                <a:solidFill>
                  <a:schemeClr val="tx2"/>
                </a:solidFill>
                <a:latin typeface="Comic Sans MS" panose="030F0702030302020204" pitchFamily="66" charset="0"/>
              </a:rPr>
              <a:t>been the response?</a:t>
            </a:r>
          </a:p>
        </p:txBody>
      </p:sp>
    </p:spTree>
    <p:extLst>
      <p:ext uri="{BB962C8B-B14F-4D97-AF65-F5344CB8AC3E}">
        <p14:creationId xmlns:p14="http://schemas.microsoft.com/office/powerpoint/2010/main" xmlns="" val="1887394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0648"/>
            <a:ext cx="8686800" cy="692696"/>
          </a:xfrm>
        </p:spPr>
        <p:txBody>
          <a:bodyPr anchor="ctr">
            <a:noAutofit/>
          </a:bodyPr>
          <a:lstStyle/>
          <a:p>
            <a:pPr algn="l"/>
            <a:r>
              <a:rPr lang="en-US" sz="4000" b="1" dirty="0" smtClean="0"/>
              <a:t>Child Sexual Abuse (CSA)</a:t>
            </a:r>
            <a:r>
              <a:rPr lang="en-US" sz="4000" b="1" dirty="0"/>
              <a:t/>
            </a:r>
            <a:br>
              <a:rPr lang="en-US" sz="4000" b="1" dirty="0"/>
            </a:br>
            <a:endParaRPr lang="en-US" sz="4000" b="1" dirty="0"/>
          </a:p>
        </p:txBody>
      </p:sp>
      <p:sp>
        <p:nvSpPr>
          <p:cNvPr id="4099" name="Content Placeholder 2"/>
          <p:cNvSpPr>
            <a:spLocks noGrp="1"/>
          </p:cNvSpPr>
          <p:nvPr>
            <p:ph idx="4294967295"/>
          </p:nvPr>
        </p:nvSpPr>
        <p:spPr>
          <a:xfrm>
            <a:off x="0" y="692696"/>
            <a:ext cx="9144000" cy="6048672"/>
          </a:xfrm>
        </p:spPr>
        <p:txBody>
          <a:bodyPr>
            <a:normAutofit fontScale="77500" lnSpcReduction="20000"/>
          </a:bodyPr>
          <a:lstStyle/>
          <a:p>
            <a:pPr marL="0" indent="0">
              <a:buNone/>
            </a:pPr>
            <a:r>
              <a:rPr lang="en-US" b="1" dirty="0" smtClean="0"/>
              <a:t>When to suspect CSA…</a:t>
            </a:r>
            <a:br>
              <a:rPr lang="en-US" b="1" dirty="0" smtClean="0"/>
            </a:br>
            <a:endParaRPr lang="en-US" dirty="0" smtClean="0"/>
          </a:p>
          <a:p>
            <a:r>
              <a:rPr lang="en-US" dirty="0" smtClean="0"/>
              <a:t>Overt physical injury (if soon after abuse)</a:t>
            </a:r>
          </a:p>
          <a:p>
            <a:r>
              <a:rPr lang="en-US" dirty="0"/>
              <a:t>Anxiety &amp; fear</a:t>
            </a:r>
          </a:p>
          <a:p>
            <a:r>
              <a:rPr lang="en-US" dirty="0" smtClean="0"/>
              <a:t>Misery &amp; unhappiness/ depression</a:t>
            </a:r>
          </a:p>
          <a:p>
            <a:r>
              <a:rPr lang="en-US" dirty="0" smtClean="0"/>
              <a:t>Excessive shyness, sensitivity &amp; withdrawal</a:t>
            </a:r>
          </a:p>
          <a:p>
            <a:r>
              <a:rPr lang="en-US" dirty="0" smtClean="0"/>
              <a:t>Problems in relationships</a:t>
            </a:r>
          </a:p>
          <a:p>
            <a:r>
              <a:rPr lang="en-US" dirty="0" smtClean="0"/>
              <a:t>School </a:t>
            </a:r>
            <a:r>
              <a:rPr lang="en-US" dirty="0"/>
              <a:t>refusal</a:t>
            </a:r>
          </a:p>
          <a:p>
            <a:r>
              <a:rPr lang="en-US" dirty="0"/>
              <a:t>D</a:t>
            </a:r>
            <a:r>
              <a:rPr lang="en-US" dirty="0" smtClean="0"/>
              <a:t>ecreased </a:t>
            </a:r>
            <a:r>
              <a:rPr lang="en-US" dirty="0"/>
              <a:t>scholastic performance</a:t>
            </a:r>
          </a:p>
          <a:p>
            <a:r>
              <a:rPr lang="en-US" dirty="0" err="1"/>
              <a:t>M</a:t>
            </a:r>
            <a:r>
              <a:rPr lang="en-US" dirty="0" err="1" smtClean="0"/>
              <a:t>utism</a:t>
            </a:r>
            <a:endParaRPr lang="en-US" dirty="0"/>
          </a:p>
          <a:p>
            <a:r>
              <a:rPr lang="en-US" dirty="0"/>
              <a:t>A</a:t>
            </a:r>
            <a:r>
              <a:rPr lang="en-US" dirty="0" smtClean="0"/>
              <a:t>cting </a:t>
            </a:r>
            <a:r>
              <a:rPr lang="en-US" dirty="0"/>
              <a:t>out </a:t>
            </a:r>
            <a:r>
              <a:rPr lang="en-US" dirty="0" smtClean="0"/>
              <a:t>behaviors</a:t>
            </a:r>
          </a:p>
          <a:p>
            <a:r>
              <a:rPr lang="en-US" dirty="0"/>
              <a:t>S</a:t>
            </a:r>
            <a:r>
              <a:rPr lang="en-US" dirty="0" smtClean="0"/>
              <a:t>exualized behaviour</a:t>
            </a:r>
            <a:endParaRPr lang="en-US" dirty="0"/>
          </a:p>
          <a:p>
            <a:r>
              <a:rPr lang="en-US" dirty="0" smtClean="0"/>
              <a:t>physical aches and pains without medical basis </a:t>
            </a:r>
            <a:endParaRPr lang="en-US" dirty="0"/>
          </a:p>
          <a:p>
            <a:r>
              <a:rPr lang="en-US" dirty="0"/>
              <a:t>D</a:t>
            </a:r>
            <a:r>
              <a:rPr lang="en-US" dirty="0" smtClean="0"/>
              <a:t>eliberate </a:t>
            </a:r>
            <a:r>
              <a:rPr lang="en-US" dirty="0"/>
              <a:t>self </a:t>
            </a:r>
            <a:r>
              <a:rPr lang="en-US" dirty="0" smtClean="0"/>
              <a:t>harm</a:t>
            </a:r>
          </a:p>
          <a:p>
            <a:pPr marL="0" indent="0">
              <a:buNone/>
            </a:pPr>
            <a:endParaRPr lang="en-US" b="1" dirty="0" smtClean="0"/>
          </a:p>
          <a:p>
            <a:pPr marL="0" indent="0">
              <a:buNone/>
            </a:pPr>
            <a:r>
              <a:rPr lang="en-US" b="1" dirty="0" smtClean="0"/>
              <a:t>Note: Abuse is often not the presenting complaint</a:t>
            </a:r>
          </a:p>
          <a:p>
            <a:endParaRPr lang="en-US" dirty="0"/>
          </a:p>
          <a:p>
            <a:endParaRPr lang="en-US" dirty="0"/>
          </a:p>
        </p:txBody>
      </p:sp>
      <p:sp>
        <p:nvSpPr>
          <p:cNvPr id="4" name="Slide Number Placeholder 3"/>
          <p:cNvSpPr>
            <a:spLocks noGrp="1"/>
          </p:cNvSpPr>
          <p:nvPr>
            <p:ph type="sldNum" sz="quarter" idx="12"/>
          </p:nvPr>
        </p:nvSpPr>
        <p:spPr/>
        <p:txBody>
          <a:bodyPr/>
          <a:lstStyle/>
          <a:p>
            <a:fld id="{355124D6-B63E-43F8-800B-A49973767DB3}" type="slidenum">
              <a:rPr lang="en-IN" smtClean="0"/>
              <a:pPr/>
              <a:t>25</a:t>
            </a:fld>
            <a:endParaRPr lang="en-IN"/>
          </a:p>
        </p:txBody>
      </p:sp>
    </p:spTree>
    <p:extLst>
      <p:ext uri="{BB962C8B-B14F-4D97-AF65-F5344CB8AC3E}">
        <p14:creationId xmlns:p14="http://schemas.microsoft.com/office/powerpoint/2010/main" xmlns="" val="35636449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1052736"/>
          </a:xfrm>
        </p:spPr>
        <p:txBody>
          <a:bodyPr>
            <a:normAutofit fontScale="90000"/>
          </a:bodyPr>
          <a:lstStyle/>
          <a:p>
            <a:pPr algn="l"/>
            <a:r>
              <a:rPr lang="en-IN" b="1" dirty="0" smtClean="0"/>
              <a:t>Immediate CSA Action: Parents/ School Staff Response</a:t>
            </a:r>
            <a:endParaRPr lang="en-IN" b="1" dirty="0"/>
          </a:p>
        </p:txBody>
      </p:sp>
      <p:sp>
        <p:nvSpPr>
          <p:cNvPr id="3" name="Content Placeholder 2"/>
          <p:cNvSpPr>
            <a:spLocks noGrp="1"/>
          </p:cNvSpPr>
          <p:nvPr>
            <p:ph idx="1"/>
          </p:nvPr>
        </p:nvSpPr>
        <p:spPr>
          <a:xfrm>
            <a:off x="107504" y="1196752"/>
            <a:ext cx="8928992" cy="5544616"/>
          </a:xfrm>
        </p:spPr>
        <p:txBody>
          <a:bodyPr>
            <a:normAutofit fontScale="92500" lnSpcReduction="20000"/>
          </a:bodyPr>
          <a:lstStyle/>
          <a:p>
            <a:r>
              <a:rPr lang="en-US" dirty="0" smtClean="0"/>
              <a:t>Report to </a:t>
            </a:r>
            <a:r>
              <a:rPr lang="en-US" dirty="0"/>
              <a:t>Child Welfare </a:t>
            </a:r>
            <a:r>
              <a:rPr lang="en-US" dirty="0" smtClean="0"/>
              <a:t>Committee (CWC).</a:t>
            </a:r>
          </a:p>
          <a:p>
            <a:r>
              <a:rPr lang="en-IN" dirty="0"/>
              <a:t>Call </a:t>
            </a:r>
            <a:r>
              <a:rPr lang="en-IN" dirty="0" err="1"/>
              <a:t>Childline</a:t>
            </a:r>
            <a:r>
              <a:rPr lang="en-IN" dirty="0"/>
              <a:t>: </a:t>
            </a:r>
            <a:r>
              <a:rPr lang="en-IN" dirty="0" smtClean="0"/>
              <a:t>1098, for information, assistance and support.</a:t>
            </a:r>
          </a:p>
          <a:p>
            <a:r>
              <a:rPr lang="en-US" dirty="0" smtClean="0"/>
              <a:t>Child </a:t>
            </a:r>
            <a:r>
              <a:rPr lang="en-US" dirty="0"/>
              <a:t>be provided with emergency medical services (EMS) within 24 hours of filing the </a:t>
            </a:r>
            <a:r>
              <a:rPr lang="en-US" dirty="0" smtClean="0"/>
              <a:t>FIR.</a:t>
            </a:r>
          </a:p>
          <a:p>
            <a:r>
              <a:rPr lang="en-US" dirty="0"/>
              <a:t>EMS are provided by state Registered Medical Practitioners (RMP) in government hospitals (</a:t>
            </a:r>
            <a:r>
              <a:rPr lang="en-US" dirty="0" err="1"/>
              <a:t>Vani</a:t>
            </a:r>
            <a:r>
              <a:rPr lang="en-US" dirty="0"/>
              <a:t> Vilas and Indira Gandhi Institute of Child health</a:t>
            </a:r>
            <a:r>
              <a:rPr lang="en-US" dirty="0" smtClean="0"/>
              <a:t>).</a:t>
            </a:r>
          </a:p>
          <a:p>
            <a:r>
              <a:rPr lang="en-US" dirty="0" smtClean="0"/>
              <a:t>Once </a:t>
            </a:r>
            <a:r>
              <a:rPr lang="en-US" dirty="0"/>
              <a:t>the medical examination is done and there is medical evidence, </a:t>
            </a:r>
            <a:r>
              <a:rPr lang="en-US" dirty="0" smtClean="0"/>
              <a:t>Dept</a:t>
            </a:r>
            <a:r>
              <a:rPr lang="en-US" dirty="0"/>
              <a:t>. of Child &amp; Adolescent Psychiatry, NIMHANS can offer </a:t>
            </a:r>
            <a:r>
              <a:rPr lang="en-US" dirty="0" smtClean="0"/>
              <a:t>combined </a:t>
            </a:r>
            <a:r>
              <a:rPr lang="en-US" dirty="0"/>
              <a:t>therapeutic and forensic interviewing to assist both the healing of the child and the necessary justice </a:t>
            </a:r>
            <a:r>
              <a:rPr lang="en-US" dirty="0" smtClean="0"/>
              <a:t>processes.</a:t>
            </a:r>
            <a:endParaRPr lang="en-IN" dirty="0"/>
          </a:p>
        </p:txBody>
      </p:sp>
    </p:spTree>
    <p:extLst>
      <p:ext uri="{BB962C8B-B14F-4D97-AF65-F5344CB8AC3E}">
        <p14:creationId xmlns:p14="http://schemas.microsoft.com/office/powerpoint/2010/main" xmlns="" val="940661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08720"/>
          </a:xfrm>
        </p:spPr>
        <p:txBody>
          <a:bodyPr/>
          <a:lstStyle/>
          <a:p>
            <a:pPr algn="l"/>
            <a:r>
              <a:rPr lang="en-IN" b="1" dirty="0" smtClean="0"/>
              <a:t>School Response to CSA</a:t>
            </a:r>
            <a:endParaRPr lang="en-IN" b="1" dirty="0"/>
          </a:p>
        </p:txBody>
      </p:sp>
      <p:sp>
        <p:nvSpPr>
          <p:cNvPr id="3" name="Content Placeholder 2"/>
          <p:cNvSpPr>
            <a:spLocks noGrp="1"/>
          </p:cNvSpPr>
          <p:nvPr>
            <p:ph idx="1"/>
          </p:nvPr>
        </p:nvSpPr>
        <p:spPr>
          <a:xfrm>
            <a:off x="107504" y="836712"/>
            <a:ext cx="9036496" cy="6021288"/>
          </a:xfrm>
        </p:spPr>
        <p:txBody>
          <a:bodyPr>
            <a:normAutofit fontScale="70000" lnSpcReduction="20000"/>
          </a:bodyPr>
          <a:lstStyle/>
          <a:p>
            <a:pPr lvl="0"/>
            <a:r>
              <a:rPr lang="en-US" dirty="0"/>
              <a:t>Whether the CSA incident occurs within or outside the school premises, by school staff or others, especially if a child reports to anyone in the school, the school’s position must be one of acknowledgement and involvement. </a:t>
            </a:r>
            <a:endParaRPr lang="en-IN" dirty="0"/>
          </a:p>
          <a:p>
            <a:pPr lvl="0"/>
            <a:r>
              <a:rPr lang="en-US" dirty="0"/>
              <a:t>Every school must have </a:t>
            </a:r>
            <a:r>
              <a:rPr lang="en-US" dirty="0" smtClean="0"/>
              <a:t>a </a:t>
            </a:r>
            <a:r>
              <a:rPr lang="en-US" dirty="0"/>
              <a:t>pre-set response plan </a:t>
            </a:r>
            <a:r>
              <a:rPr lang="en-US" dirty="0" smtClean="0"/>
              <a:t>including: </a:t>
            </a:r>
            <a:endParaRPr lang="en-IN" dirty="0"/>
          </a:p>
          <a:p>
            <a:pPr lvl="1"/>
            <a:r>
              <a:rPr lang="en-US" dirty="0"/>
              <a:t>An identified person (known to the children) who can respond in a sensitive and gentle manner to alleged instances of abuse reported by the child.</a:t>
            </a:r>
            <a:endParaRPr lang="en-IN" dirty="0"/>
          </a:p>
          <a:p>
            <a:pPr lvl="1"/>
            <a:r>
              <a:rPr lang="en-US" dirty="0"/>
              <a:t>A next-level reporting authority (such as the principal) who will inform the parents.</a:t>
            </a:r>
            <a:endParaRPr lang="en-IN" dirty="0"/>
          </a:p>
          <a:p>
            <a:pPr lvl="1"/>
            <a:r>
              <a:rPr lang="en-US" dirty="0"/>
              <a:t>The school should guide and make available to parents the first level medical and other facilities to seek assistance (described above). </a:t>
            </a:r>
            <a:endParaRPr lang="en-IN" dirty="0"/>
          </a:p>
          <a:p>
            <a:pPr lvl="0"/>
            <a:r>
              <a:rPr lang="en-US" dirty="0"/>
              <a:t>Unless the school has a trained counselor or CSA expert, it should not attempt to interrogate the child. This needs to be done by trained experts, preferably in child mental health agencies such as NIMHANS or accredited comprehensive child response units.</a:t>
            </a:r>
            <a:endParaRPr lang="en-IN" dirty="0"/>
          </a:p>
          <a:p>
            <a:pPr lvl="0"/>
            <a:r>
              <a:rPr lang="en-US" dirty="0"/>
              <a:t>The school needs to take a proactive stance with the concerned parents and other parents. They may also need to be alert to the impact on other children and get appropriate experts to do de-briefing as necessary. </a:t>
            </a:r>
            <a:endParaRPr lang="en-IN" dirty="0"/>
          </a:p>
          <a:p>
            <a:pPr lvl="0"/>
            <a:r>
              <a:rPr lang="en-US" dirty="0"/>
              <a:t>Furthermore, preparation needs to be made to receive the child back to the school in natural and non-stigmatizing ways so that the child re-integrates comfortably. </a:t>
            </a:r>
            <a:endParaRPr lang="en-IN" dirty="0"/>
          </a:p>
          <a:p>
            <a:pPr marL="0" indent="0">
              <a:buNone/>
            </a:pPr>
            <a:endParaRPr lang="en-IN" dirty="0"/>
          </a:p>
        </p:txBody>
      </p:sp>
    </p:spTree>
    <p:extLst>
      <p:ext uri="{BB962C8B-B14F-4D97-AF65-F5344CB8AC3E}">
        <p14:creationId xmlns:p14="http://schemas.microsoft.com/office/powerpoint/2010/main" xmlns="" val="3267840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sz="5400" b="1" dirty="0" smtClean="0"/>
              <a:t>4. Sex and Sexuality Issues: How to Respond to Adolescent Concerns?</a:t>
            </a:r>
            <a:endParaRPr lang="en-IN" sz="54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pPr algn="l"/>
            <a:r>
              <a:rPr lang="en-IN" b="1" dirty="0" smtClean="0"/>
              <a:t>What </a:t>
            </a:r>
            <a:r>
              <a:rPr lang="en-IN" b="1" dirty="0" smtClean="0"/>
              <a:t>are our Attitudes/Beliefs about Adolescent Sexuality?</a:t>
            </a:r>
            <a:endParaRPr lang="en-IN" b="1" dirty="0"/>
          </a:p>
        </p:txBody>
      </p:sp>
      <p:sp>
        <p:nvSpPr>
          <p:cNvPr id="3" name="Content Placeholder 2"/>
          <p:cNvSpPr>
            <a:spLocks noGrp="1"/>
          </p:cNvSpPr>
          <p:nvPr>
            <p:ph idx="1"/>
          </p:nvPr>
        </p:nvSpPr>
        <p:spPr>
          <a:xfrm>
            <a:off x="251520" y="1268760"/>
            <a:ext cx="8712968" cy="5328592"/>
          </a:xfrm>
        </p:spPr>
        <p:txBody>
          <a:bodyPr>
            <a:normAutofit fontScale="85000" lnSpcReduction="10000"/>
          </a:bodyPr>
          <a:lstStyle/>
          <a:p>
            <a:pPr algn="just"/>
            <a:r>
              <a:rPr lang="en-IN" dirty="0"/>
              <a:t>They </a:t>
            </a:r>
            <a:r>
              <a:rPr lang="en-IN" dirty="0" smtClean="0"/>
              <a:t>should not have sexuality</a:t>
            </a:r>
            <a:r>
              <a:rPr lang="en-IN" dirty="0"/>
              <a:t>/ sexual needs or rights.</a:t>
            </a:r>
          </a:p>
          <a:p>
            <a:pPr algn="just"/>
            <a:r>
              <a:rPr lang="en-IN" dirty="0"/>
              <a:t>They may have sexual needs but no rights; they </a:t>
            </a:r>
            <a:r>
              <a:rPr lang="en-IN" dirty="0" smtClean="0"/>
              <a:t>cannot/ should not </a:t>
            </a:r>
            <a:r>
              <a:rPr lang="en-IN" dirty="0"/>
              <a:t>gratify needs.</a:t>
            </a:r>
          </a:p>
          <a:p>
            <a:pPr algn="just"/>
            <a:r>
              <a:rPr lang="en-IN" dirty="0"/>
              <a:t>They have sexual needs and rights and are </a:t>
            </a:r>
            <a:r>
              <a:rPr lang="en-IN" dirty="0" smtClean="0"/>
              <a:t>not allowed </a:t>
            </a:r>
            <a:r>
              <a:rPr lang="en-IN" dirty="0"/>
              <a:t>to gratify them.</a:t>
            </a:r>
          </a:p>
          <a:p>
            <a:pPr algn="just"/>
            <a:r>
              <a:rPr lang="en-IN" dirty="0"/>
              <a:t>They have sexual needs and they have the right to gratify them at the right age in a ‘proper relationship.’ </a:t>
            </a:r>
          </a:p>
          <a:p>
            <a:pPr algn="just"/>
            <a:r>
              <a:rPr lang="en-IN" dirty="0" smtClean="0"/>
              <a:t>They </a:t>
            </a:r>
            <a:r>
              <a:rPr lang="en-IN" dirty="0"/>
              <a:t>have sexual needs  and rights but should gratify them in private spaces i.e. not in public, </a:t>
            </a:r>
            <a:r>
              <a:rPr lang="en-IN" dirty="0" smtClean="0"/>
              <a:t>not in inappropriate ways.</a:t>
            </a:r>
          </a:p>
          <a:p>
            <a:pPr algn="just"/>
            <a:r>
              <a:rPr lang="en-IN" dirty="0" smtClean="0"/>
              <a:t>They are free to/ have the right to make decisions about sexuality/ sexual behaviour and engage in consenting sexual acts.</a:t>
            </a:r>
          </a:p>
          <a:p>
            <a:pPr algn="just"/>
            <a:endParaRPr lang="en-IN" dirty="0" smtClean="0"/>
          </a:p>
          <a:p>
            <a:pPr algn="just"/>
            <a:endParaRPr lang="en-IN" dirty="0"/>
          </a:p>
          <a:p>
            <a:endParaRPr lang="en-IN" dirty="0"/>
          </a:p>
        </p:txBody>
      </p:sp>
    </p:spTree>
    <p:extLst>
      <p:ext uri="{BB962C8B-B14F-4D97-AF65-F5344CB8AC3E}">
        <p14:creationId xmlns:p14="http://schemas.microsoft.com/office/powerpoint/2010/main" xmlns="" val="3871854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685800" y="1752600"/>
            <a:ext cx="7772400" cy="4114800"/>
          </a:xfrm>
        </p:spPr>
        <p:txBody>
          <a:bodyPr/>
          <a:lstStyle/>
          <a:p>
            <a:pPr algn="ctr" eaLnBrk="1" hangingPunct="1">
              <a:buFontTx/>
              <a:buNone/>
            </a:pPr>
            <a:endParaRPr lang="en-US" altLang="en-US" sz="4800" smtClean="0"/>
          </a:p>
          <a:p>
            <a:pPr algn="ctr" eaLnBrk="1" hangingPunct="1">
              <a:buFontTx/>
              <a:buNone/>
            </a:pPr>
            <a:r>
              <a:rPr lang="en-US" altLang="en-US" sz="4800" smtClean="0">
                <a:latin typeface="Arial Black" pitchFamily="34" charset="0"/>
              </a:rPr>
              <a:t>Teacher, do you remember me?</a:t>
            </a:r>
          </a:p>
        </p:txBody>
      </p:sp>
    </p:spTree>
    <p:extLst>
      <p:ext uri="{BB962C8B-B14F-4D97-AF65-F5344CB8AC3E}">
        <p14:creationId xmlns:p14="http://schemas.microsoft.com/office/powerpoint/2010/main" xmlns="" val="14481382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1417638"/>
          </a:xfrm>
        </p:spPr>
        <p:txBody>
          <a:bodyPr>
            <a:normAutofit fontScale="90000"/>
          </a:bodyPr>
          <a:lstStyle/>
          <a:p>
            <a:r>
              <a:rPr lang="en-IN" b="1" dirty="0" smtClean="0"/>
              <a:t>Why do we need to engage adolescents in discussions on sexuality?</a:t>
            </a:r>
            <a:endParaRPr lang="en-IN" b="1" dirty="0"/>
          </a:p>
        </p:txBody>
      </p:sp>
      <p:sp>
        <p:nvSpPr>
          <p:cNvPr id="3" name="Content Placeholder 2"/>
          <p:cNvSpPr>
            <a:spLocks noGrp="1"/>
          </p:cNvSpPr>
          <p:nvPr>
            <p:ph idx="1"/>
          </p:nvPr>
        </p:nvSpPr>
        <p:spPr>
          <a:xfrm>
            <a:off x="179512" y="1412776"/>
            <a:ext cx="8507288" cy="5184576"/>
          </a:xfrm>
        </p:spPr>
        <p:txBody>
          <a:bodyPr>
            <a:normAutofit fontScale="77500" lnSpcReduction="20000"/>
          </a:bodyPr>
          <a:lstStyle/>
          <a:p>
            <a:pPr algn="just"/>
            <a:r>
              <a:rPr lang="en-IN" dirty="0" smtClean="0"/>
              <a:t>To ensure that adolescents behave in socially appropriate/ acceptable ways.</a:t>
            </a:r>
          </a:p>
          <a:p>
            <a:pPr algn="just"/>
            <a:r>
              <a:rPr lang="en-IN" dirty="0" smtClean="0"/>
              <a:t>To ensure that adolescents do not hurt/ ‘dishonour’ their families.</a:t>
            </a:r>
          </a:p>
          <a:p>
            <a:pPr algn="just"/>
            <a:r>
              <a:rPr lang="en-IN" dirty="0" smtClean="0"/>
              <a:t>So that they know how morally wrong their behaviours may be—and how they will be criticized and punished.</a:t>
            </a:r>
          </a:p>
          <a:p>
            <a:pPr algn="just"/>
            <a:r>
              <a:rPr lang="en-IN" dirty="0" smtClean="0"/>
              <a:t>So that we can advice adolescents and ensure that they behave in ways that are morally correct/ develop the ‘right’ values.</a:t>
            </a:r>
          </a:p>
          <a:p>
            <a:pPr algn="just"/>
            <a:r>
              <a:rPr lang="en-IN" dirty="0" smtClean="0"/>
              <a:t>So we can provide them with information on the harmful health consequences of sexual activities/ behaviour.</a:t>
            </a:r>
          </a:p>
          <a:p>
            <a:pPr algn="just"/>
            <a:r>
              <a:rPr lang="en-IN" dirty="0" smtClean="0"/>
              <a:t>To protect them from sexual abuse.</a:t>
            </a:r>
          </a:p>
          <a:p>
            <a:pPr algn="just"/>
            <a:r>
              <a:rPr lang="en-IN" dirty="0" smtClean="0"/>
              <a:t>So we can engage them in a conversations about sexual behaviours and how they relate to human relationships , how they can make decisions about sex and sexuality.</a:t>
            </a:r>
          </a:p>
          <a:p>
            <a:endParaRPr lang="en-IN" dirty="0"/>
          </a:p>
        </p:txBody>
      </p:sp>
    </p:spTree>
    <p:extLst>
      <p:ext uri="{BB962C8B-B14F-4D97-AF65-F5344CB8AC3E}">
        <p14:creationId xmlns:p14="http://schemas.microsoft.com/office/powerpoint/2010/main" xmlns="" val="430555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1143000"/>
          </a:xfrm>
        </p:spPr>
        <p:txBody>
          <a:bodyPr>
            <a:normAutofit fontScale="90000"/>
          </a:bodyPr>
          <a:lstStyle/>
          <a:p>
            <a:r>
              <a:rPr lang="en-IN" b="1" dirty="0" smtClean="0"/>
              <a:t>How do we engage adolescents in discussions on sexuality?</a:t>
            </a:r>
            <a:endParaRPr lang="en-IN" b="1" dirty="0"/>
          </a:p>
        </p:txBody>
      </p:sp>
      <p:sp>
        <p:nvSpPr>
          <p:cNvPr id="3" name="Content Placeholder 2"/>
          <p:cNvSpPr>
            <a:spLocks noGrp="1"/>
          </p:cNvSpPr>
          <p:nvPr>
            <p:ph idx="1"/>
          </p:nvPr>
        </p:nvSpPr>
        <p:spPr/>
        <p:txBody>
          <a:bodyPr>
            <a:normAutofit fontScale="92500" lnSpcReduction="10000"/>
          </a:bodyPr>
          <a:lstStyle/>
          <a:p>
            <a:r>
              <a:rPr lang="en-IN" dirty="0" smtClean="0"/>
              <a:t>Punishing them.</a:t>
            </a:r>
          </a:p>
          <a:p>
            <a:r>
              <a:rPr lang="en-IN" dirty="0" smtClean="0"/>
              <a:t>Criticizing them.</a:t>
            </a:r>
          </a:p>
          <a:p>
            <a:r>
              <a:rPr lang="en-IN" dirty="0" smtClean="0"/>
              <a:t>Moralizing and telling them about the ‘right’ values.</a:t>
            </a:r>
          </a:p>
          <a:p>
            <a:r>
              <a:rPr lang="en-IN" dirty="0" smtClean="0"/>
              <a:t>Telling them about harmful health consequences (pregnancy/ HIV…).</a:t>
            </a:r>
          </a:p>
          <a:p>
            <a:r>
              <a:rPr lang="en-IN" dirty="0" smtClean="0"/>
              <a:t>Telling them about safety and protection issues.</a:t>
            </a:r>
          </a:p>
          <a:p>
            <a:r>
              <a:rPr lang="en-IN" dirty="0" smtClean="0"/>
              <a:t>Engaging them in discussions about healthy, happy, responsible sexual activity.</a:t>
            </a:r>
            <a:endParaRPr lang="en-IN" dirty="0"/>
          </a:p>
        </p:txBody>
      </p:sp>
    </p:spTree>
    <p:extLst>
      <p:ext uri="{BB962C8B-B14F-4D97-AF65-F5344CB8AC3E}">
        <p14:creationId xmlns:p14="http://schemas.microsoft.com/office/powerpoint/2010/main" xmlns="" val="10569790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08720"/>
          </a:xfrm>
        </p:spPr>
        <p:txBody>
          <a:bodyPr>
            <a:normAutofit fontScale="90000"/>
          </a:bodyPr>
          <a:lstStyle/>
          <a:p>
            <a:r>
              <a:rPr lang="en-IN" b="1" dirty="0" smtClean="0"/>
              <a:t>Healthy, Happy, Responsible Sexuality</a:t>
            </a:r>
            <a:endParaRPr lang="en-IN" b="1" dirty="0"/>
          </a:p>
        </p:txBody>
      </p:sp>
      <p:sp>
        <p:nvSpPr>
          <p:cNvPr id="3" name="Content Placeholder 2"/>
          <p:cNvSpPr>
            <a:spLocks noGrp="1"/>
          </p:cNvSpPr>
          <p:nvPr>
            <p:ph idx="1"/>
          </p:nvPr>
        </p:nvSpPr>
        <p:spPr>
          <a:xfrm>
            <a:off x="179512" y="764704"/>
            <a:ext cx="8856984" cy="5904656"/>
          </a:xfrm>
        </p:spPr>
        <p:txBody>
          <a:bodyPr>
            <a:normAutofit fontScale="85000" lnSpcReduction="10000"/>
          </a:bodyPr>
          <a:lstStyle/>
          <a:p>
            <a:r>
              <a:rPr lang="en-IN" dirty="0" smtClean="0"/>
              <a:t>Healthy</a:t>
            </a:r>
          </a:p>
          <a:p>
            <a:pPr lvl="1"/>
            <a:r>
              <a:rPr lang="en-IN" dirty="0" smtClean="0"/>
              <a:t>Ensuring safety/ protecting self and partner from STDs and unwanted pregnancies.</a:t>
            </a:r>
          </a:p>
          <a:p>
            <a:pPr lvl="1"/>
            <a:r>
              <a:rPr lang="en-IN" dirty="0" smtClean="0"/>
              <a:t>Ensuring safety of self/partner from any form of coercion or exploitation.</a:t>
            </a:r>
          </a:p>
          <a:p>
            <a:r>
              <a:rPr lang="en-IN" dirty="0" smtClean="0"/>
              <a:t>Happy</a:t>
            </a:r>
          </a:p>
          <a:p>
            <a:pPr lvl="1"/>
            <a:r>
              <a:rPr lang="en-IN" dirty="0" smtClean="0"/>
              <a:t>Ensuring mutual satisfaction.</a:t>
            </a:r>
          </a:p>
          <a:p>
            <a:pPr lvl="1"/>
            <a:r>
              <a:rPr lang="en-IN" dirty="0" smtClean="0"/>
              <a:t>Engaging in behaviours that are anxiety-free.</a:t>
            </a:r>
          </a:p>
          <a:p>
            <a:pPr lvl="1"/>
            <a:r>
              <a:rPr lang="en-IN" dirty="0" smtClean="0"/>
              <a:t>Comfortable spaces. </a:t>
            </a:r>
          </a:p>
          <a:p>
            <a:r>
              <a:rPr lang="en-IN" dirty="0" smtClean="0"/>
              <a:t>Responsible</a:t>
            </a:r>
          </a:p>
          <a:p>
            <a:pPr lvl="1"/>
            <a:r>
              <a:rPr lang="en-IN" dirty="0" smtClean="0"/>
              <a:t>Respect for your partner (whatever the context).</a:t>
            </a:r>
          </a:p>
          <a:p>
            <a:pPr lvl="1"/>
            <a:r>
              <a:rPr lang="en-IN" dirty="0" smtClean="0"/>
              <a:t>A cognizance of sexuality in the context of high risk behaviours.</a:t>
            </a:r>
          </a:p>
          <a:p>
            <a:pPr lvl="1"/>
            <a:r>
              <a:rPr lang="en-IN" dirty="0" smtClean="0"/>
              <a:t>Sexuality as one dimension of human endeavour/ you continue to grow in other areas (your social/ professional/ other self…also grow).</a:t>
            </a:r>
          </a:p>
          <a:p>
            <a:pPr lvl="1"/>
            <a:endParaRPr lang="en-IN" dirty="0"/>
          </a:p>
        </p:txBody>
      </p:sp>
    </p:spTree>
    <p:extLst>
      <p:ext uri="{BB962C8B-B14F-4D97-AF65-F5344CB8AC3E}">
        <p14:creationId xmlns:p14="http://schemas.microsoft.com/office/powerpoint/2010/main" xmlns="" val="104729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Healthy, Happy, Responsible…</a:t>
            </a:r>
            <a:endParaRPr lang="en-IN" dirty="0"/>
          </a:p>
        </p:txBody>
      </p:sp>
      <p:sp>
        <p:nvSpPr>
          <p:cNvPr id="3" name="Content Placeholder 2"/>
          <p:cNvSpPr>
            <a:spLocks noGrp="1"/>
          </p:cNvSpPr>
          <p:nvPr>
            <p:ph idx="1"/>
          </p:nvPr>
        </p:nvSpPr>
        <p:spPr/>
        <p:txBody>
          <a:bodyPr/>
          <a:lstStyle/>
          <a:p>
            <a:r>
              <a:rPr lang="en-IN" dirty="0" smtClean="0"/>
              <a:t>In a range of sexual relationships</a:t>
            </a:r>
          </a:p>
          <a:p>
            <a:r>
              <a:rPr lang="en-IN" dirty="0" smtClean="0"/>
              <a:t>In a brief experiment/short-term relationship </a:t>
            </a:r>
          </a:p>
          <a:p>
            <a:r>
              <a:rPr lang="en-IN" dirty="0" smtClean="0"/>
              <a:t>In a one-night stand</a:t>
            </a:r>
          </a:p>
          <a:p>
            <a:r>
              <a:rPr lang="en-IN" dirty="0" smtClean="0"/>
              <a:t>Not just in committed/ long term relationship</a:t>
            </a:r>
          </a:p>
          <a:p>
            <a:endParaRPr lang="en-IN" dirty="0"/>
          </a:p>
          <a:p>
            <a:pPr marL="0" indent="0">
              <a:buNone/>
            </a:pPr>
            <a:r>
              <a:rPr lang="en-IN" dirty="0" smtClean="0"/>
              <a:t>In different types of relationships, different aspects of healthy/ happy/ responsible may take on a relatively more or less importance.</a:t>
            </a:r>
            <a:endParaRPr lang="en-IN" dirty="0"/>
          </a:p>
        </p:txBody>
      </p:sp>
    </p:spTree>
    <p:extLst>
      <p:ext uri="{BB962C8B-B14F-4D97-AF65-F5344CB8AC3E}">
        <p14:creationId xmlns:p14="http://schemas.microsoft.com/office/powerpoint/2010/main" xmlns="" val="4266328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Position Taking: How to do it?</a:t>
            </a:r>
            <a:endParaRPr lang="en-IN" b="1" dirty="0"/>
          </a:p>
        </p:txBody>
      </p:sp>
      <p:sp>
        <p:nvSpPr>
          <p:cNvPr id="3" name="Content Placeholder 2"/>
          <p:cNvSpPr>
            <a:spLocks noGrp="1"/>
          </p:cNvSpPr>
          <p:nvPr>
            <p:ph idx="1"/>
          </p:nvPr>
        </p:nvSpPr>
        <p:spPr>
          <a:xfrm>
            <a:off x="323528" y="1268760"/>
            <a:ext cx="8363272" cy="5328592"/>
          </a:xfrm>
        </p:spPr>
        <p:txBody>
          <a:bodyPr>
            <a:normAutofit fontScale="85000" lnSpcReduction="20000"/>
          </a:bodyPr>
          <a:lstStyle/>
          <a:p>
            <a:pPr marL="0" indent="0">
              <a:buNone/>
            </a:pPr>
            <a:r>
              <a:rPr lang="en-IN" b="1" dirty="0" smtClean="0"/>
              <a:t>1. Preparing yourself…</a:t>
            </a:r>
          </a:p>
          <a:p>
            <a:pPr algn="just"/>
            <a:r>
              <a:rPr lang="en-IN" dirty="0" smtClean="0"/>
              <a:t>Decide what your objective in the discussion with adolescent is. (Can be modified after further discussion with adolescent).</a:t>
            </a:r>
          </a:p>
          <a:p>
            <a:pPr algn="just"/>
            <a:r>
              <a:rPr lang="en-IN" dirty="0" smtClean="0"/>
              <a:t>Make sure that you are comfortable with discussing sexuality-related issues i.e. not embarrassed/ ashamed/ uncomfortable (else you will convey this to the child).</a:t>
            </a:r>
          </a:p>
          <a:p>
            <a:pPr algn="just"/>
            <a:r>
              <a:rPr lang="en-IN" dirty="0" smtClean="0"/>
              <a:t>Be aware of what your personal viewpoints/ opinion on the issue are—so that they do not completely influence/ dictate your discussion with the child.</a:t>
            </a:r>
          </a:p>
          <a:p>
            <a:pPr algn="just"/>
            <a:r>
              <a:rPr lang="en-IN" dirty="0" smtClean="0"/>
              <a:t>Remember to maintain a balance (during discussions) between the child’s health and safety issues  versus emotions/ desires and normal adolescent needs/ developmental processes.</a:t>
            </a:r>
            <a:endParaRPr lang="en-IN" dirty="0"/>
          </a:p>
        </p:txBody>
      </p:sp>
    </p:spTree>
    <p:extLst>
      <p:ext uri="{BB962C8B-B14F-4D97-AF65-F5344CB8AC3E}">
        <p14:creationId xmlns:p14="http://schemas.microsoft.com/office/powerpoint/2010/main" xmlns="" val="1680941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856"/>
            <a:ext cx="8229600" cy="592832"/>
          </a:xfrm>
        </p:spPr>
        <p:txBody>
          <a:bodyPr>
            <a:normAutofit fontScale="90000"/>
          </a:bodyPr>
          <a:lstStyle/>
          <a:p>
            <a:r>
              <a:rPr lang="en-IN" b="1" dirty="0" smtClean="0"/>
              <a:t>Perspective-Building: How to do it?</a:t>
            </a:r>
            <a:endParaRPr lang="en-IN" b="1" dirty="0"/>
          </a:p>
        </p:txBody>
      </p:sp>
      <p:sp>
        <p:nvSpPr>
          <p:cNvPr id="3" name="Content Placeholder 2"/>
          <p:cNvSpPr>
            <a:spLocks noGrp="1"/>
          </p:cNvSpPr>
          <p:nvPr>
            <p:ph idx="1"/>
          </p:nvPr>
        </p:nvSpPr>
        <p:spPr>
          <a:xfrm>
            <a:off x="107504" y="620688"/>
            <a:ext cx="8856984" cy="6120680"/>
          </a:xfrm>
        </p:spPr>
        <p:txBody>
          <a:bodyPr>
            <a:normAutofit fontScale="77500" lnSpcReduction="20000"/>
          </a:bodyPr>
          <a:lstStyle/>
          <a:p>
            <a:r>
              <a:rPr lang="en-IN" dirty="0"/>
              <a:t>Assure child of your support and understanding.</a:t>
            </a:r>
          </a:p>
          <a:p>
            <a:r>
              <a:rPr lang="en-IN" dirty="0"/>
              <a:t>Explain your role—that you are there to assist and be the child’s sounding board/ coach…to listen and not judge.</a:t>
            </a:r>
          </a:p>
          <a:p>
            <a:r>
              <a:rPr lang="en-IN" dirty="0"/>
              <a:t>Get the child’s side of the story. (What happened?)</a:t>
            </a:r>
          </a:p>
          <a:p>
            <a:r>
              <a:rPr lang="en-IN" dirty="0"/>
              <a:t>Understand the reasons/ motivations for the child’s behaviour. (What were the reasons you decided to…or did…?)</a:t>
            </a:r>
          </a:p>
          <a:p>
            <a:r>
              <a:rPr lang="en-IN" dirty="0"/>
              <a:t>Ask how the child feels about the situation. (How do you see things now? How do you feel about them?)</a:t>
            </a:r>
          </a:p>
          <a:p>
            <a:r>
              <a:rPr lang="en-IN" dirty="0"/>
              <a:t>Table what you issues you would like to discuss with the child (‘Let us look at...’ I feel that it might be useful to examine these X, Y, Z issues…’)</a:t>
            </a:r>
          </a:p>
          <a:p>
            <a:r>
              <a:rPr lang="en-IN" dirty="0"/>
              <a:t>Assure the child that you will be talking/ discussing with the child to and helping him/her to:</a:t>
            </a:r>
          </a:p>
          <a:p>
            <a:pPr lvl="1"/>
            <a:r>
              <a:rPr lang="en-IN" dirty="0"/>
              <a:t>(Re) examine issues</a:t>
            </a:r>
          </a:p>
          <a:p>
            <a:pPr lvl="1"/>
            <a:r>
              <a:rPr lang="en-IN" dirty="0"/>
              <a:t>View the issue from different perspectives—such as health/ safety/ emotion/ desire…</a:t>
            </a:r>
          </a:p>
          <a:p>
            <a:pPr lvl="1"/>
            <a:r>
              <a:rPr lang="en-IN" dirty="0"/>
              <a:t>Make decisions based on these discussions i.e. the child will decide and be assured of your support.</a:t>
            </a:r>
          </a:p>
          <a:p>
            <a:endParaRPr lang="en-IN" dirty="0"/>
          </a:p>
        </p:txBody>
      </p:sp>
    </p:spTree>
    <p:extLst>
      <p:ext uri="{BB962C8B-B14F-4D97-AF65-F5344CB8AC3E}">
        <p14:creationId xmlns:p14="http://schemas.microsoft.com/office/powerpoint/2010/main" xmlns="" val="3384644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8856984" cy="6408712"/>
          </a:xfrm>
        </p:spPr>
        <p:txBody>
          <a:bodyPr>
            <a:normAutofit fontScale="85000" lnSpcReduction="20000"/>
          </a:bodyPr>
          <a:lstStyle/>
          <a:p>
            <a:pPr marL="0" indent="0">
              <a:buNone/>
            </a:pPr>
            <a:r>
              <a:rPr lang="en-IN" b="1" dirty="0" smtClean="0"/>
              <a:t>In your discussions with the child…</a:t>
            </a:r>
          </a:p>
          <a:p>
            <a:pPr algn="just"/>
            <a:r>
              <a:rPr lang="en-IN" dirty="0" smtClean="0"/>
              <a:t>Explore feelings and emotions…before/ after/ during the time child was engaged in sexuality-related activities.</a:t>
            </a:r>
          </a:p>
          <a:p>
            <a:pPr algn="just"/>
            <a:r>
              <a:rPr lang="en-IN" dirty="0" smtClean="0"/>
              <a:t>Acknowledge everyone’s need and desire for love/ sexuality.</a:t>
            </a:r>
          </a:p>
          <a:p>
            <a:pPr algn="just"/>
            <a:r>
              <a:rPr lang="en-IN" dirty="0" smtClean="0"/>
              <a:t>Explore child’s objectives of sexuality-related activities </a:t>
            </a:r>
            <a:r>
              <a:rPr lang="en-IN" dirty="0" err="1" smtClean="0"/>
              <a:t>viz</a:t>
            </a:r>
            <a:r>
              <a:rPr lang="en-IN" dirty="0" smtClean="0"/>
              <a:t>-a-</a:t>
            </a:r>
            <a:r>
              <a:rPr lang="en-IN" dirty="0" err="1" smtClean="0"/>
              <a:t>viz</a:t>
            </a:r>
            <a:r>
              <a:rPr lang="en-IN" dirty="0" smtClean="0"/>
              <a:t> who the child is/ type of person child wants to be (was it a casual sexual encounter or desire for love/ long-term relationship…?)</a:t>
            </a:r>
          </a:p>
          <a:p>
            <a:pPr algn="just"/>
            <a:r>
              <a:rPr lang="en-IN" dirty="0" smtClean="0"/>
              <a:t>Consider the consequences of the sexual behaviour from perspectives of  </a:t>
            </a:r>
            <a:r>
              <a:rPr lang="en-IN" dirty="0" err="1" smtClean="0"/>
              <a:t>i</a:t>
            </a:r>
            <a:r>
              <a:rPr lang="en-IN" dirty="0" smtClean="0"/>
              <a:t>) safety (abuse risks); ii) health (STD/ HIV) </a:t>
            </a:r>
          </a:p>
          <a:p>
            <a:pPr lvl="1" algn="just"/>
            <a:r>
              <a:rPr lang="en-IN" dirty="0"/>
              <a:t>E</a:t>
            </a:r>
            <a:r>
              <a:rPr lang="en-IN" dirty="0" smtClean="0"/>
              <a:t>xpress your concern for the child’s well-being and thus the need to discuss these issues.</a:t>
            </a:r>
          </a:p>
          <a:p>
            <a:pPr lvl="1" algn="just"/>
            <a:r>
              <a:rPr lang="en-IN" dirty="0" smtClean="0"/>
              <a:t>Provide information on HIV/ STD/ condom use in the context of this discussion.</a:t>
            </a:r>
          </a:p>
          <a:p>
            <a:pPr lvl="1" algn="just"/>
            <a:r>
              <a:rPr lang="en-IN" dirty="0" smtClean="0"/>
              <a:t>Discuss safety issues/ boundaries including what the child’s response would be if approached for sexual activities (by other children/ older people).</a:t>
            </a:r>
          </a:p>
        </p:txBody>
      </p:sp>
    </p:spTree>
    <p:extLst>
      <p:ext uri="{BB962C8B-B14F-4D97-AF65-F5344CB8AC3E}">
        <p14:creationId xmlns:p14="http://schemas.microsoft.com/office/powerpoint/2010/main" xmlns="" val="9494742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548680"/>
            <a:ext cx="8373616" cy="5832648"/>
          </a:xfrm>
        </p:spPr>
        <p:txBody>
          <a:bodyPr>
            <a:normAutofit fontScale="77500" lnSpcReduction="20000"/>
          </a:bodyPr>
          <a:lstStyle/>
          <a:p>
            <a:pPr algn="just"/>
            <a:r>
              <a:rPr lang="en-IN" dirty="0"/>
              <a:t>Explore alternative ways child could engage in sexual activities i.e. healthy/ happy/ responsible paradigms</a:t>
            </a:r>
            <a:r>
              <a:rPr lang="en-IN" dirty="0" smtClean="0"/>
              <a:t>.</a:t>
            </a:r>
          </a:p>
          <a:p>
            <a:pPr algn="just"/>
            <a:r>
              <a:rPr lang="en-IN" dirty="0" smtClean="0"/>
              <a:t>Explore/ challenge gender-related issues… media images/ social &amp; gender norms/ stereotypes, such as:</a:t>
            </a:r>
          </a:p>
          <a:p>
            <a:pPr lvl="1" algn="just"/>
            <a:r>
              <a:rPr lang="en-IN" dirty="0" smtClean="0"/>
              <a:t>Good girls do not experience sexual desire/ do not take sexual initiative.</a:t>
            </a:r>
          </a:p>
          <a:p>
            <a:pPr lvl="1" algn="just"/>
            <a:r>
              <a:rPr lang="en-IN" dirty="0" smtClean="0"/>
              <a:t>Good girls do not experiment/ they save it for marriage.</a:t>
            </a:r>
          </a:p>
          <a:p>
            <a:pPr lvl="1" algn="just"/>
            <a:r>
              <a:rPr lang="en-IN" dirty="0" smtClean="0"/>
              <a:t>Girls are play things.</a:t>
            </a:r>
          </a:p>
          <a:p>
            <a:pPr lvl="1" algn="just"/>
            <a:r>
              <a:rPr lang="en-IN" dirty="0" smtClean="0"/>
              <a:t>Real men need to prove sexual power over women.</a:t>
            </a:r>
          </a:p>
          <a:p>
            <a:pPr algn="just"/>
            <a:r>
              <a:rPr lang="en-IN" dirty="0" smtClean="0"/>
              <a:t>Enable </a:t>
            </a:r>
            <a:r>
              <a:rPr lang="en-IN" dirty="0"/>
              <a:t>the child to make decisions based on the above discussions/ realizations. </a:t>
            </a:r>
          </a:p>
          <a:p>
            <a:pPr algn="just"/>
            <a:r>
              <a:rPr lang="en-IN" dirty="0" smtClean="0"/>
              <a:t>Get the child to develop a balanced perspective/ and identity—how the child will balance other activities/ roles with sexuality-related needs/ activities.</a:t>
            </a:r>
          </a:p>
          <a:p>
            <a:pPr algn="just"/>
            <a:r>
              <a:rPr lang="en-IN" dirty="0" smtClean="0"/>
              <a:t>Get the child to develop a vision for the future—what he/she would like to be/do and how this relates to what the child is doing now</a:t>
            </a:r>
            <a:endParaRPr lang="en-IN" dirty="0"/>
          </a:p>
        </p:txBody>
      </p:sp>
    </p:spTree>
    <p:extLst>
      <p:ext uri="{BB962C8B-B14F-4D97-AF65-F5344CB8AC3E}">
        <p14:creationId xmlns:p14="http://schemas.microsoft.com/office/powerpoint/2010/main" xmlns="" val="3253722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4525963"/>
          </a:xfrm>
        </p:spPr>
        <p:txBody>
          <a:bodyPr/>
          <a:lstStyle/>
          <a:p>
            <a:pPr marL="0" indent="0" algn="ctr">
              <a:buNone/>
            </a:pPr>
            <a:r>
              <a:rPr lang="en-IN" sz="4400" b="1" dirty="0" smtClean="0">
                <a:solidFill>
                  <a:schemeClr val="tx2"/>
                </a:solidFill>
              </a:rPr>
              <a:t>Preventive </a:t>
            </a:r>
            <a:r>
              <a:rPr lang="en-IN" sz="4400" b="1" dirty="0" smtClean="0">
                <a:solidFill>
                  <a:schemeClr val="tx2"/>
                </a:solidFill>
              </a:rPr>
              <a:t>and Promotive Child Mental Health: </a:t>
            </a:r>
          </a:p>
          <a:p>
            <a:pPr marL="0" indent="0" algn="ctr">
              <a:buNone/>
            </a:pPr>
            <a:r>
              <a:rPr lang="en-IN" sz="4400" b="1" dirty="0" smtClean="0">
                <a:solidFill>
                  <a:schemeClr val="tx2"/>
                </a:solidFill>
              </a:rPr>
              <a:t>An Introduction to Life Skill Programs</a:t>
            </a:r>
          </a:p>
          <a:p>
            <a:endParaRPr lang="en-IN" dirty="0"/>
          </a:p>
        </p:txBody>
      </p:sp>
    </p:spTree>
    <p:extLst>
      <p:ext uri="{BB962C8B-B14F-4D97-AF65-F5344CB8AC3E}">
        <p14:creationId xmlns:p14="http://schemas.microsoft.com/office/powerpoint/2010/main" xmlns="" val="29650170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2" y="0"/>
            <a:ext cx="8229600" cy="764704"/>
          </a:xfrm>
        </p:spPr>
        <p:txBody>
          <a:bodyPr>
            <a:normAutofit/>
          </a:bodyPr>
          <a:lstStyle/>
          <a:p>
            <a:pPr algn="l">
              <a:lnSpc>
                <a:spcPct val="80000"/>
              </a:lnSpc>
              <a:spcBef>
                <a:spcPct val="20000"/>
              </a:spcBef>
            </a:pPr>
            <a:r>
              <a:rPr lang="en-IN" sz="4000" b="1" dirty="0">
                <a:solidFill>
                  <a:schemeClr val="tx2"/>
                </a:solidFill>
                <a:latin typeface="Comic Sans MS" panose="030F0702030302020204" pitchFamily="66" charset="0"/>
                <a:ea typeface="+mn-ea"/>
                <a:cs typeface="+mn-cs"/>
              </a:rPr>
              <a:t>Response Scenarios </a:t>
            </a:r>
            <a:r>
              <a:rPr lang="en-IN" sz="4000" b="1" dirty="0" smtClean="0">
                <a:solidFill>
                  <a:schemeClr val="tx2"/>
                </a:solidFill>
                <a:latin typeface="Comic Sans MS" panose="030F0702030302020204" pitchFamily="66" charset="0"/>
                <a:ea typeface="+mn-ea"/>
                <a:cs typeface="+mn-cs"/>
              </a:rPr>
              <a:t>(3)</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504" y="836712"/>
            <a:ext cx="8928992" cy="5904656"/>
          </a:xfrm>
        </p:spPr>
        <p:txBody>
          <a:bodyPr>
            <a:noAutofit/>
          </a:bodyPr>
          <a:lstStyle/>
          <a:p>
            <a:pPr marL="0" indent="0">
              <a:buNone/>
            </a:pPr>
            <a:r>
              <a:rPr lang="en-IN" sz="2400" b="1" dirty="0" smtClean="0">
                <a:solidFill>
                  <a:schemeClr val="tx2"/>
                </a:solidFill>
                <a:latin typeface="Comic Sans MS" panose="030F0702030302020204" pitchFamily="66" charset="0"/>
              </a:rPr>
              <a:t>How </a:t>
            </a:r>
            <a:r>
              <a:rPr lang="en-IN" sz="2400" b="1" dirty="0">
                <a:solidFill>
                  <a:schemeClr val="tx2"/>
                </a:solidFill>
                <a:latin typeface="Comic Sans MS" panose="030F0702030302020204" pitchFamily="66" charset="0"/>
              </a:rPr>
              <a:t>would you respond in these scenarios</a:t>
            </a:r>
            <a:r>
              <a:rPr lang="en-IN" sz="2400" b="1" dirty="0" smtClean="0">
                <a:solidFill>
                  <a:schemeClr val="tx2"/>
                </a:solidFill>
                <a:latin typeface="Comic Sans MS" panose="030F0702030302020204" pitchFamily="66" charset="0"/>
              </a:rPr>
              <a:t>…</a:t>
            </a:r>
            <a:endParaRPr lang="en-IN" sz="2400" dirty="0" smtClean="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“Teacher,  what does homosexuality mean? Is it a good thing?”</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15 year old girl decides she is in love with a 16 year old boy and she runs away with him. She is brought back by angry parents who report to you/ the school.</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group of four 15 year old boys usually move in a gang…other children are afraid of them, especially the girls and younger children. They have also been seen to be smoking outside school and drinking in their neighbourhood—who have finally reported their behaviour to you/ the school.</a:t>
            </a:r>
          </a:p>
          <a:p>
            <a:pPr algn="just"/>
            <a:r>
              <a:rPr lang="en-IN" sz="2400" dirty="0" smtClean="0">
                <a:solidFill>
                  <a:schemeClr val="tx2"/>
                </a:solidFill>
                <a:latin typeface="Comic Sans MS" panose="030F0702030302020204" pitchFamily="66" charset="0"/>
              </a:rPr>
              <a:t>A 15 year old boy is brought to you for violently beating up his classmate. He says he beat the other child because he saw him bullying a younger child.</a:t>
            </a:r>
            <a:endParaRPr lang="en-IN" sz="2400" dirty="0">
              <a:solidFill>
                <a:schemeClr val="tx2"/>
              </a:solidFill>
              <a:latin typeface="Comic Sans MS" panose="030F0702030302020204" pitchFamily="66" charset="0"/>
            </a:endParaRPr>
          </a:p>
          <a:p>
            <a:endParaRPr lang="en-IN" sz="2400" b="1" dirty="0" smtClean="0"/>
          </a:p>
          <a:p>
            <a:endParaRPr lang="en-IN" sz="2400" dirty="0"/>
          </a:p>
        </p:txBody>
      </p:sp>
    </p:spTree>
    <p:extLst>
      <p:ext uri="{BB962C8B-B14F-4D97-AF65-F5344CB8AC3E}">
        <p14:creationId xmlns:p14="http://schemas.microsoft.com/office/powerpoint/2010/main" xmlns="" val="3501674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85800" y="1752600"/>
            <a:ext cx="7772400" cy="4114800"/>
          </a:xfrm>
        </p:spPr>
        <p:txBody>
          <a:bodyPr/>
          <a:lstStyle/>
          <a:p>
            <a:pPr algn="ctr" eaLnBrk="1" hangingPunct="1">
              <a:buFontTx/>
              <a:buNone/>
            </a:pPr>
            <a:r>
              <a:rPr lang="en-US" altLang="en-US" sz="4800" dirty="0" smtClean="0">
                <a:latin typeface="Arial Black" pitchFamily="34" charset="0"/>
              </a:rPr>
              <a:t>Children are not an amorphous mass of humanity</a:t>
            </a:r>
          </a:p>
        </p:txBody>
      </p:sp>
    </p:spTree>
    <p:extLst>
      <p:ext uri="{BB962C8B-B14F-4D97-AF65-F5344CB8AC3E}">
        <p14:creationId xmlns:p14="http://schemas.microsoft.com/office/powerpoint/2010/main" xmlns="" val="10391370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Response to Problem Issues: </a:t>
            </a:r>
            <a:br>
              <a:rPr lang="en-IN" b="1" dirty="0" smtClean="0"/>
            </a:br>
            <a:r>
              <a:rPr lang="en-IN" b="1" dirty="0" smtClean="0"/>
              <a:t>Discourse Mode</a:t>
            </a:r>
            <a:endParaRPr lang="en-IN" b="1" dirty="0"/>
          </a:p>
        </p:txBody>
      </p:sp>
      <p:sp>
        <p:nvSpPr>
          <p:cNvPr id="3" name="Content Placeholder 2"/>
          <p:cNvSpPr>
            <a:spLocks noGrp="1"/>
          </p:cNvSpPr>
          <p:nvPr>
            <p:ph idx="1"/>
          </p:nvPr>
        </p:nvSpPr>
        <p:spPr/>
        <p:txBody>
          <a:bodyPr/>
          <a:lstStyle/>
          <a:p>
            <a:r>
              <a:rPr lang="en-US" altLang="en-US" dirty="0" smtClean="0"/>
              <a:t>Conversations</a:t>
            </a:r>
          </a:p>
          <a:p>
            <a:r>
              <a:rPr lang="en-US" altLang="en-US" dirty="0" smtClean="0"/>
              <a:t>Discussions</a:t>
            </a:r>
          </a:p>
          <a:p>
            <a:r>
              <a:rPr lang="en-US" altLang="en-US" dirty="0" smtClean="0"/>
              <a:t>Encouraging opinions, debate, perspective-taking</a:t>
            </a:r>
          </a:p>
          <a:p>
            <a:r>
              <a:rPr lang="en-US" altLang="en-US" dirty="0" smtClean="0"/>
              <a:t>Not providing value-based judgments/ opinions/ answers</a:t>
            </a:r>
          </a:p>
          <a:p>
            <a:pPr marL="0" indent="0">
              <a:buNone/>
            </a:pPr>
            <a:endParaRPr lang="en-IN" dirty="0"/>
          </a:p>
        </p:txBody>
      </p:sp>
    </p:spTree>
    <p:extLst>
      <p:ext uri="{BB962C8B-B14F-4D97-AF65-F5344CB8AC3E}">
        <p14:creationId xmlns:p14="http://schemas.microsoft.com/office/powerpoint/2010/main" xmlns="" val="7401508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Skills Model</a:t>
            </a:r>
            <a:endParaRPr lang="en-IN" dirty="0"/>
          </a:p>
        </p:txBody>
      </p:sp>
      <p:sp>
        <p:nvSpPr>
          <p:cNvPr id="3" name="Content Placeholder 2"/>
          <p:cNvSpPr>
            <a:spLocks noGrp="1"/>
          </p:cNvSpPr>
          <p:nvPr>
            <p:ph idx="1"/>
          </p:nvPr>
        </p:nvSpPr>
        <p:spPr/>
        <p:txBody>
          <a:bodyPr/>
          <a:lstStyle/>
          <a:p>
            <a:r>
              <a:rPr lang="en-IN" dirty="0" smtClean="0"/>
              <a:t>A set of skills that people use on a day-to-day basis to deal with everyday life events and challenges.</a:t>
            </a:r>
            <a:endParaRPr lang="en-IN" dirty="0"/>
          </a:p>
        </p:txBody>
      </p:sp>
    </p:spTree>
    <p:extLst>
      <p:ext uri="{BB962C8B-B14F-4D97-AF65-F5344CB8AC3E}">
        <p14:creationId xmlns:p14="http://schemas.microsoft.com/office/powerpoint/2010/main" xmlns="" val="3905548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Skills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74039167"/>
              </p:ext>
            </p:extLst>
          </p:nvPr>
        </p:nvGraphicFramePr>
        <p:xfrm>
          <a:off x="539553" y="1600200"/>
          <a:ext cx="8147247" cy="3629000"/>
        </p:xfrm>
        <a:graphic>
          <a:graphicData uri="http://schemas.openxmlformats.org/drawingml/2006/table">
            <a:tbl>
              <a:tblPr firstRow="1" bandRow="1">
                <a:tableStyleId>{5C22544A-7EE6-4342-B048-85BDC9FD1C3A}</a:tableStyleId>
              </a:tblPr>
              <a:tblGrid>
                <a:gridCol w="2880319"/>
                <a:gridCol w="2551179"/>
                <a:gridCol w="2715749"/>
              </a:tblGrid>
              <a:tr h="3629000">
                <a:tc>
                  <a:txBody>
                    <a:bodyPr/>
                    <a:lstStyle/>
                    <a:p>
                      <a:r>
                        <a:rPr lang="en-IN" sz="3200" dirty="0" smtClean="0"/>
                        <a:t>Communication and Interpersonal Skills</a:t>
                      </a:r>
                      <a:endParaRPr lang="en-IN" sz="3200" dirty="0"/>
                    </a:p>
                  </a:txBody>
                  <a:tcPr/>
                </a:tc>
                <a:tc>
                  <a:txBody>
                    <a:bodyPr/>
                    <a:lstStyle/>
                    <a:p>
                      <a:r>
                        <a:rPr lang="en-IN" sz="3200" dirty="0" smtClean="0"/>
                        <a:t>Decision-Making</a:t>
                      </a:r>
                      <a:r>
                        <a:rPr lang="en-IN" sz="3200" baseline="0" dirty="0" smtClean="0"/>
                        <a:t> and Critical Thinking Skills</a:t>
                      </a:r>
                      <a:endParaRPr lang="en-IN" sz="3200" dirty="0"/>
                    </a:p>
                  </a:txBody>
                  <a:tcPr/>
                </a:tc>
                <a:tc>
                  <a:txBody>
                    <a:bodyPr/>
                    <a:lstStyle/>
                    <a:p>
                      <a:r>
                        <a:rPr lang="en-IN" sz="3200" dirty="0" smtClean="0"/>
                        <a:t>Coping and Self-Management Skills</a:t>
                      </a:r>
                      <a:endParaRPr lang="en-IN" sz="3200" dirty="0"/>
                    </a:p>
                  </a:txBody>
                  <a:tcPr/>
                </a:tc>
              </a:tr>
            </a:tbl>
          </a:graphicData>
        </a:graphic>
      </p:graphicFrame>
    </p:spTree>
    <p:extLst>
      <p:ext uri="{BB962C8B-B14F-4D97-AF65-F5344CB8AC3E}">
        <p14:creationId xmlns:p14="http://schemas.microsoft.com/office/powerpoint/2010/main" xmlns="" val="11298990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z="4000" u="sng" smtClean="0">
                <a:latin typeface="Arial Narrow" pitchFamily="34" charset="0"/>
                <a:cs typeface="Arial" charset="0"/>
              </a:rPr>
              <a:t>Communication and Interpersonal Skills</a:t>
            </a:r>
            <a:r>
              <a:rPr lang="en-US" altLang="en-US" smtClean="0">
                <a:latin typeface="Arial" charset="0"/>
                <a:cs typeface="Arial" charset="0"/>
              </a:rPr>
              <a:t> </a:t>
            </a:r>
          </a:p>
        </p:txBody>
      </p:sp>
      <p:sp>
        <p:nvSpPr>
          <p:cNvPr id="33795" name="Rectangle 3"/>
          <p:cNvSpPr>
            <a:spLocks noGrp="1" noChangeArrowheads="1"/>
          </p:cNvSpPr>
          <p:nvPr>
            <p:ph type="body" idx="1"/>
          </p:nvPr>
        </p:nvSpPr>
        <p:spPr>
          <a:xfrm>
            <a:off x="1371600" y="1828800"/>
            <a:ext cx="7772400" cy="4495800"/>
          </a:xfrm>
        </p:spPr>
        <p:txBody>
          <a:bodyPr/>
          <a:lstStyle/>
          <a:p>
            <a:pPr eaLnBrk="1" hangingPunct="1"/>
            <a:r>
              <a:rPr lang="en-US" altLang="en-US" sz="4000" dirty="0" smtClean="0">
                <a:latin typeface="Garamond" pitchFamily="18" charset="0"/>
                <a:cs typeface="Arial" charset="0"/>
              </a:rPr>
              <a:t>Interpersonal communication skills </a:t>
            </a:r>
          </a:p>
          <a:p>
            <a:pPr eaLnBrk="1" hangingPunct="1"/>
            <a:r>
              <a:rPr lang="en-US" altLang="en-US" sz="4000" dirty="0" smtClean="0">
                <a:latin typeface="Garamond" pitchFamily="18" charset="0"/>
                <a:cs typeface="Times New Roman" pitchFamily="18" charset="0"/>
              </a:rPr>
              <a:t>Negotiation/refusal skills </a:t>
            </a:r>
          </a:p>
          <a:p>
            <a:pPr eaLnBrk="1" hangingPunct="1"/>
            <a:r>
              <a:rPr lang="en-US" altLang="en-US" sz="4000" dirty="0" smtClean="0">
                <a:latin typeface="Garamond" pitchFamily="18" charset="0"/>
                <a:cs typeface="Times New Roman" pitchFamily="18" charset="0"/>
              </a:rPr>
              <a:t>Empathy </a:t>
            </a:r>
          </a:p>
          <a:p>
            <a:pPr eaLnBrk="1" hangingPunct="1"/>
            <a:r>
              <a:rPr lang="en-US" altLang="en-US" sz="4000" dirty="0" smtClean="0">
                <a:latin typeface="Garamond" pitchFamily="18" charset="0"/>
                <a:cs typeface="Times New Roman" pitchFamily="18" charset="0"/>
              </a:rPr>
              <a:t>Cooperation and Teamwork </a:t>
            </a:r>
          </a:p>
          <a:p>
            <a:pPr eaLnBrk="1" hangingPunct="1"/>
            <a:r>
              <a:rPr lang="en-US" altLang="en-US" sz="4000" dirty="0" smtClean="0">
                <a:latin typeface="Garamond" pitchFamily="18" charset="0"/>
                <a:cs typeface="Times New Roman" pitchFamily="18" charset="0"/>
              </a:rPr>
              <a:t>Advocacy Skills </a:t>
            </a:r>
          </a:p>
        </p:txBody>
      </p:sp>
    </p:spTree>
    <p:extLst>
      <p:ext uri="{BB962C8B-B14F-4D97-AF65-F5344CB8AC3E}">
        <p14:creationId xmlns:p14="http://schemas.microsoft.com/office/powerpoint/2010/main" xmlns="" val="18300475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1295400" y="1371600"/>
            <a:ext cx="7848600" cy="4968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a:latin typeface="Arial" charset="0"/>
                <a:cs typeface="Arial" charset="0"/>
              </a:rPr>
              <a:t>I</a:t>
            </a:r>
            <a:r>
              <a:rPr lang="en-US" altLang="en-US" sz="4000" u="sng">
                <a:latin typeface="Arial" charset="0"/>
                <a:cs typeface="Arial" charset="0"/>
              </a:rPr>
              <a:t>nterpersonal communication skills </a:t>
            </a:r>
            <a:endParaRPr lang="en-US" altLang="en-US" sz="4000">
              <a:ea typeface="Arial Unicode MS" pitchFamily="34" charset="-128"/>
              <a:cs typeface="Arial Unicode MS" pitchFamily="34" charset="-128"/>
            </a:endParaRPr>
          </a:p>
          <a:p>
            <a:pPr lvl="1" algn="just">
              <a:buFontTx/>
              <a:buChar char="•"/>
            </a:pPr>
            <a:r>
              <a:rPr lang="en-US" altLang="en-US" sz="4000">
                <a:latin typeface="Arial" charset="0"/>
                <a:cs typeface="Arial" charset="0"/>
              </a:rPr>
              <a:t>Verbal/Nonverbal communication </a:t>
            </a:r>
            <a:endParaRPr lang="en-US" altLang="en-US" sz="4000"/>
          </a:p>
          <a:p>
            <a:pPr lvl="1" algn="just">
              <a:buFontTx/>
              <a:buChar char="•"/>
            </a:pPr>
            <a:r>
              <a:rPr lang="en-US" altLang="en-US" sz="4000">
                <a:latin typeface="Arial" charset="0"/>
                <a:cs typeface="Arial" charset="0"/>
              </a:rPr>
              <a:t>Active listening </a:t>
            </a:r>
            <a:endParaRPr lang="en-US" altLang="en-US" sz="4000"/>
          </a:p>
          <a:p>
            <a:r>
              <a:rPr lang="en-US" altLang="en-US" sz="4000">
                <a:latin typeface="Arial" charset="0"/>
                <a:cs typeface="Arial" charset="0"/>
              </a:rPr>
              <a:t>Expressing feelings; giving feedback (without blaming) and receiving feedback </a:t>
            </a:r>
            <a:endParaRPr lang="en-US" altLang="en-US" sz="4000"/>
          </a:p>
        </p:txBody>
      </p:sp>
    </p:spTree>
    <p:extLst>
      <p:ext uri="{BB962C8B-B14F-4D97-AF65-F5344CB8AC3E}">
        <p14:creationId xmlns:p14="http://schemas.microsoft.com/office/powerpoint/2010/main" xmlns="" val="8828407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447800" y="990600"/>
            <a:ext cx="7696200" cy="426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a:latin typeface="Arial" charset="0"/>
                <a:cs typeface="Times New Roman" pitchFamily="18" charset="0"/>
              </a:rPr>
              <a:t>Negotiation/refusal skills</a:t>
            </a:r>
          </a:p>
          <a:p>
            <a:pPr algn="just" eaLnBrk="1" hangingPunct="1"/>
            <a:r>
              <a:rPr lang="en-US" altLang="en-US" sz="4000" u="sng">
                <a:latin typeface="Arial" charset="0"/>
                <a:cs typeface="Times New Roman" pitchFamily="18" charset="0"/>
              </a:rPr>
              <a:t> </a:t>
            </a:r>
          </a:p>
          <a:p>
            <a:pPr lvl="1" algn="just">
              <a:buFontTx/>
              <a:buChar char="•"/>
            </a:pPr>
            <a:r>
              <a:rPr lang="en-US" altLang="en-US" sz="4000">
                <a:latin typeface="Arial" charset="0"/>
                <a:cs typeface="Arial" charset="0"/>
              </a:rPr>
              <a:t>Negotiation and conflict </a:t>
            </a:r>
          </a:p>
          <a:p>
            <a:pPr lvl="1" algn="just"/>
            <a:r>
              <a:rPr lang="en-US" altLang="en-US" sz="4000">
                <a:latin typeface="Arial" charset="0"/>
                <a:cs typeface="Arial" charset="0"/>
              </a:rPr>
              <a:t>  management </a:t>
            </a:r>
            <a:endParaRPr lang="en-US" altLang="en-US" sz="4000"/>
          </a:p>
          <a:p>
            <a:pPr lvl="1" algn="just">
              <a:buFontTx/>
              <a:buChar char="•"/>
            </a:pPr>
            <a:r>
              <a:rPr lang="en-US" altLang="en-US" sz="4000">
                <a:latin typeface="Arial" charset="0"/>
                <a:cs typeface="Arial" charset="0"/>
              </a:rPr>
              <a:t>Assertiveness skills </a:t>
            </a:r>
            <a:endParaRPr lang="en-US" altLang="en-US" sz="4000"/>
          </a:p>
          <a:p>
            <a:pPr lvl="1" algn="just">
              <a:buFontTx/>
              <a:buChar char="•"/>
            </a:pPr>
            <a:r>
              <a:rPr lang="en-US" altLang="en-US" sz="4000">
                <a:latin typeface="Arial" charset="0"/>
                <a:cs typeface="Arial" charset="0"/>
              </a:rPr>
              <a:t>Refusal skills </a:t>
            </a:r>
            <a:endParaRPr lang="en-US" altLang="en-US" sz="4000"/>
          </a:p>
          <a:p>
            <a:endParaRPr lang="en-US" altLang="en-US" sz="4000"/>
          </a:p>
        </p:txBody>
      </p:sp>
    </p:spTree>
    <p:extLst>
      <p:ext uri="{BB962C8B-B14F-4D97-AF65-F5344CB8AC3E}">
        <p14:creationId xmlns:p14="http://schemas.microsoft.com/office/powerpoint/2010/main" xmlns="" val="32596017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143000" y="1524000"/>
            <a:ext cx="7543800" cy="3632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a:latin typeface="Arial" charset="0"/>
                <a:cs typeface="Times New Roman" pitchFamily="18" charset="0"/>
              </a:rPr>
              <a:t>               </a:t>
            </a:r>
            <a:r>
              <a:rPr lang="en-US" altLang="en-US" sz="4400" u="sng">
                <a:latin typeface="Arial" charset="0"/>
                <a:cs typeface="Times New Roman" pitchFamily="18" charset="0"/>
              </a:rPr>
              <a:t>Empathy </a:t>
            </a:r>
          </a:p>
          <a:p>
            <a:pPr algn="just" eaLnBrk="1" hangingPunct="1"/>
            <a:endParaRPr lang="en-US" altLang="en-US" sz="1600" u="sng">
              <a:latin typeface="Arial" charset="0"/>
              <a:cs typeface="Times New Roman" pitchFamily="18" charset="0"/>
            </a:endParaRPr>
          </a:p>
          <a:p>
            <a:r>
              <a:rPr lang="en-US" altLang="en-US" sz="4400">
                <a:latin typeface="Arial" charset="0"/>
                <a:cs typeface="Arial" charset="0"/>
              </a:rPr>
              <a:t>Ability to listen and understand another's needs and circumstances and express that understanding </a:t>
            </a:r>
            <a:endParaRPr lang="en-US" altLang="en-US" sz="4400"/>
          </a:p>
        </p:txBody>
      </p:sp>
    </p:spTree>
    <p:extLst>
      <p:ext uri="{BB962C8B-B14F-4D97-AF65-F5344CB8AC3E}">
        <p14:creationId xmlns:p14="http://schemas.microsoft.com/office/powerpoint/2010/main" xmlns="" val="41927693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457200" y="838200"/>
            <a:ext cx="7772400" cy="5140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4400" b="1" u="sng">
                <a:cs typeface="Times New Roman" pitchFamily="18" charset="0"/>
              </a:rPr>
              <a:t>Cooperation and Teamwork</a:t>
            </a:r>
          </a:p>
          <a:p>
            <a:pPr algn="ctr" eaLnBrk="1" hangingPunct="1"/>
            <a:r>
              <a:rPr lang="en-US" altLang="en-US" sz="2000">
                <a:cs typeface="Times New Roman" pitchFamily="18" charset="0"/>
              </a:rPr>
              <a:t> </a:t>
            </a:r>
            <a:endParaRPr lang="en-US" altLang="en-US" sz="2000"/>
          </a:p>
          <a:p>
            <a:pPr>
              <a:buFontTx/>
              <a:buChar char="•"/>
            </a:pPr>
            <a:r>
              <a:rPr lang="en-US" altLang="en-US" sz="4400">
                <a:latin typeface="Arial" charset="0"/>
                <a:cs typeface="Arial" charset="0"/>
              </a:rPr>
              <a:t> Expressing respect for     others' contributions and different styles </a:t>
            </a:r>
            <a:endParaRPr lang="en-US" altLang="en-US" sz="4400"/>
          </a:p>
          <a:p>
            <a:pPr>
              <a:buFontTx/>
              <a:buChar char="•"/>
            </a:pPr>
            <a:r>
              <a:rPr lang="en-US" altLang="en-US" sz="4400">
                <a:latin typeface="Arial" charset="0"/>
                <a:cs typeface="Arial" charset="0"/>
              </a:rPr>
              <a:t>Assessing one’s own abilities and contributing to the group </a:t>
            </a:r>
            <a:endParaRPr lang="en-US" altLang="en-US" sz="4400"/>
          </a:p>
          <a:p>
            <a:endParaRPr lang="en-US" altLang="en-US" sz="4400"/>
          </a:p>
        </p:txBody>
      </p:sp>
    </p:spTree>
    <p:extLst>
      <p:ext uri="{BB962C8B-B14F-4D97-AF65-F5344CB8AC3E}">
        <p14:creationId xmlns:p14="http://schemas.microsoft.com/office/powerpoint/2010/main" xmlns="" val="12274329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219200" y="1600200"/>
            <a:ext cx="7620000" cy="3816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u="sng">
                <a:latin typeface="Arial" charset="0"/>
                <a:cs typeface="Times New Roman" pitchFamily="18" charset="0"/>
              </a:rPr>
              <a:t>Advocacy Skills </a:t>
            </a:r>
          </a:p>
          <a:p>
            <a:pPr algn="just" eaLnBrk="1" hangingPunct="1"/>
            <a:endParaRPr lang="en-US" altLang="en-US" sz="2800" u="sng">
              <a:latin typeface="Arial" charset="0"/>
              <a:cs typeface="Times New Roman" pitchFamily="18" charset="0"/>
            </a:endParaRPr>
          </a:p>
          <a:p>
            <a:pPr lvl="1">
              <a:buFontTx/>
              <a:buChar char="•"/>
            </a:pPr>
            <a:r>
              <a:rPr lang="en-US" altLang="en-US" sz="4400">
                <a:latin typeface="Arial" charset="0"/>
                <a:cs typeface="Arial" charset="0"/>
              </a:rPr>
              <a:t>Influencing  skills  &amp;   	persuasion </a:t>
            </a:r>
          </a:p>
          <a:p>
            <a:pPr lvl="1">
              <a:buFontTx/>
              <a:buChar char="•"/>
            </a:pPr>
            <a:r>
              <a:rPr lang="en-US" altLang="en-US" sz="4400">
                <a:latin typeface="Arial" charset="0"/>
                <a:cs typeface="Arial" charset="0"/>
              </a:rPr>
              <a:t>Networking and motivation skills </a:t>
            </a:r>
            <a:endParaRPr lang="en-US" altLang="en-US" sz="4400"/>
          </a:p>
        </p:txBody>
      </p:sp>
    </p:spTree>
    <p:extLst>
      <p:ext uri="{BB962C8B-B14F-4D97-AF65-F5344CB8AC3E}">
        <p14:creationId xmlns:p14="http://schemas.microsoft.com/office/powerpoint/2010/main" xmlns="" val="5655881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90600" y="1295400"/>
            <a:ext cx="7772400" cy="1143000"/>
          </a:xfrm>
        </p:spPr>
        <p:txBody>
          <a:bodyPr>
            <a:normAutofit fontScale="90000"/>
          </a:bodyPr>
          <a:lstStyle/>
          <a:p>
            <a:pPr eaLnBrk="1" hangingPunct="1"/>
            <a:r>
              <a:rPr lang="en-US" altLang="en-US" b="1" u="sng" smtClean="0"/>
              <a:t>Decision-Making and Critical Thinking Skills </a:t>
            </a:r>
            <a:br>
              <a:rPr lang="en-US" altLang="en-US" b="1" u="sng" smtClean="0"/>
            </a:br>
            <a:endParaRPr lang="en-US" altLang="en-US" b="1" u="sng" smtClean="0"/>
          </a:p>
        </p:txBody>
      </p:sp>
      <p:sp>
        <p:nvSpPr>
          <p:cNvPr id="39939" name="Rectangle 3"/>
          <p:cNvSpPr>
            <a:spLocks noGrp="1" noChangeArrowheads="1"/>
          </p:cNvSpPr>
          <p:nvPr>
            <p:ph type="body" idx="1"/>
          </p:nvPr>
        </p:nvSpPr>
        <p:spPr>
          <a:xfrm>
            <a:off x="838200" y="2743200"/>
            <a:ext cx="7772400" cy="4114800"/>
          </a:xfrm>
        </p:spPr>
        <p:txBody>
          <a:bodyPr/>
          <a:lstStyle/>
          <a:p>
            <a:pPr eaLnBrk="1" hangingPunct="1"/>
            <a:r>
              <a:rPr lang="en-US" altLang="en-US" sz="4400" dirty="0" smtClean="0"/>
              <a:t>Decision making / problem solving skills</a:t>
            </a:r>
          </a:p>
          <a:p>
            <a:pPr eaLnBrk="1" hangingPunct="1"/>
            <a:r>
              <a:rPr lang="en-US" altLang="en-US" sz="4400" dirty="0" smtClean="0"/>
              <a:t>Critical thinking skills  </a:t>
            </a:r>
          </a:p>
          <a:p>
            <a:pPr eaLnBrk="1" hangingPunct="1"/>
            <a:endParaRPr lang="en-US" altLang="en-US" sz="4400" dirty="0" smtClean="0"/>
          </a:p>
        </p:txBody>
      </p:sp>
    </p:spTree>
    <p:extLst>
      <p:ext uri="{BB962C8B-B14F-4D97-AF65-F5344CB8AC3E}">
        <p14:creationId xmlns:p14="http://schemas.microsoft.com/office/powerpoint/2010/main" xmlns="" val="3924651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p:txBody>
          <a:bodyPr/>
          <a:lstStyle/>
          <a:p>
            <a:pPr algn="ctr" eaLnBrk="1" hangingPunct="1">
              <a:buFontTx/>
              <a:buNone/>
            </a:pPr>
            <a:r>
              <a:rPr lang="en-US" altLang="en-US" sz="4800" dirty="0" smtClean="0">
                <a:latin typeface="Arial Black" pitchFamily="34" charset="0"/>
              </a:rPr>
              <a:t>Personhood</a:t>
            </a:r>
          </a:p>
          <a:p>
            <a:pPr algn="ctr" eaLnBrk="1" hangingPunct="1">
              <a:buFontTx/>
              <a:buNone/>
            </a:pPr>
            <a:r>
              <a:rPr lang="en-US" altLang="en-US" sz="4800" dirty="0" smtClean="0">
                <a:latin typeface="Arial Black" pitchFamily="34" charset="0"/>
              </a:rPr>
              <a:t>Individuality</a:t>
            </a:r>
          </a:p>
          <a:p>
            <a:pPr algn="ctr" eaLnBrk="1" hangingPunct="1">
              <a:buFontTx/>
              <a:buNone/>
            </a:pPr>
            <a:r>
              <a:rPr lang="en-US" altLang="en-US" sz="4800" dirty="0" smtClean="0">
                <a:latin typeface="Arial Black" pitchFamily="34" charset="0"/>
              </a:rPr>
              <a:t>Identity</a:t>
            </a:r>
          </a:p>
          <a:p>
            <a:pPr algn="ctr" eaLnBrk="1" hangingPunct="1">
              <a:buFontTx/>
              <a:buNone/>
            </a:pPr>
            <a:r>
              <a:rPr lang="en-US" altLang="en-US" sz="4800" dirty="0" smtClean="0">
                <a:latin typeface="Arial Black" pitchFamily="34" charset="0"/>
              </a:rPr>
              <a:t>Unique universe</a:t>
            </a:r>
          </a:p>
        </p:txBody>
      </p:sp>
    </p:spTree>
    <p:extLst>
      <p:ext uri="{BB962C8B-B14F-4D97-AF65-F5344CB8AC3E}">
        <p14:creationId xmlns:p14="http://schemas.microsoft.com/office/powerpoint/2010/main" xmlns="" val="3550190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81000" y="533400"/>
            <a:ext cx="8382000" cy="5386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3600" u="sng" dirty="0">
                <a:latin typeface="Arial" charset="0"/>
                <a:cs typeface="Arial" charset="0"/>
              </a:rPr>
              <a:t>Decision making / problem solving skills</a:t>
            </a:r>
          </a:p>
          <a:p>
            <a:pPr algn="just" eaLnBrk="1" hangingPunct="1"/>
            <a:r>
              <a:rPr lang="en-US" altLang="en-US" sz="2000" u="sng" dirty="0">
                <a:latin typeface="Arial" charset="0"/>
                <a:cs typeface="Arial" charset="0"/>
              </a:rPr>
              <a:t> </a:t>
            </a:r>
          </a:p>
          <a:p>
            <a:pPr algn="just" eaLnBrk="1" hangingPunct="1"/>
            <a:r>
              <a:rPr lang="en-US" altLang="en-US" sz="3600" dirty="0">
                <a:latin typeface="Arial" charset="0"/>
                <a:cs typeface="Arial" charset="0"/>
              </a:rPr>
              <a:t>Information gathering skills </a:t>
            </a:r>
            <a:endParaRPr lang="en-US" altLang="en-US" sz="3600" dirty="0"/>
          </a:p>
          <a:p>
            <a:pPr lvl="1" algn="just">
              <a:buFontTx/>
              <a:buChar char="•"/>
            </a:pPr>
            <a:r>
              <a:rPr lang="en-US" altLang="en-US" sz="3600" dirty="0">
                <a:latin typeface="Arial" charset="0"/>
                <a:cs typeface="Arial" charset="0"/>
              </a:rPr>
              <a:t>Evaluating future consequences of present actions for self and others </a:t>
            </a:r>
            <a:endParaRPr lang="en-US" altLang="en-US" sz="3600" dirty="0"/>
          </a:p>
          <a:p>
            <a:pPr lvl="1" algn="just">
              <a:buFontTx/>
              <a:buChar char="•"/>
            </a:pPr>
            <a:r>
              <a:rPr lang="en-US" altLang="en-US" sz="3600" dirty="0">
                <a:latin typeface="Arial" charset="0"/>
                <a:cs typeface="Arial" charset="0"/>
              </a:rPr>
              <a:t>Determining alternative solutions to problems </a:t>
            </a:r>
            <a:endParaRPr lang="en-US" altLang="en-US" sz="3600" dirty="0"/>
          </a:p>
          <a:p>
            <a:r>
              <a:rPr lang="en-US" altLang="en-US" sz="3600" dirty="0">
                <a:latin typeface="Arial" charset="0"/>
                <a:cs typeface="Arial" charset="0"/>
              </a:rPr>
              <a:t>Analysis skills regarding the influence of values and attitudes of self and others on motivation </a:t>
            </a:r>
            <a:endParaRPr lang="en-US" altLang="en-US" sz="3600" dirty="0"/>
          </a:p>
        </p:txBody>
      </p:sp>
    </p:spTree>
    <p:extLst>
      <p:ext uri="{BB962C8B-B14F-4D97-AF65-F5344CB8AC3E}">
        <p14:creationId xmlns:p14="http://schemas.microsoft.com/office/powerpoint/2010/main" xmlns="" val="296009247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1066800"/>
            <a:ext cx="8077200" cy="5035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3600" u="sng" dirty="0">
                <a:latin typeface="Arial" charset="0"/>
                <a:cs typeface="Arial" charset="0"/>
              </a:rPr>
              <a:t>Critical thinking skills </a:t>
            </a:r>
            <a:endParaRPr lang="en-US" altLang="en-US" sz="3600" dirty="0">
              <a:ea typeface="Arial Unicode MS" pitchFamily="34" charset="-128"/>
              <a:cs typeface="Arial Unicode MS" pitchFamily="34" charset="-128"/>
            </a:endParaRPr>
          </a:p>
          <a:p>
            <a:pPr lvl="1" algn="just">
              <a:buFontTx/>
              <a:buChar char="•"/>
            </a:pPr>
            <a:r>
              <a:rPr lang="en-US" altLang="en-US" sz="3600" dirty="0">
                <a:latin typeface="Arial" charset="0"/>
                <a:cs typeface="Arial" charset="0"/>
              </a:rPr>
              <a:t>Analyzing peer and media influences </a:t>
            </a:r>
          </a:p>
          <a:p>
            <a:pPr lvl="1" algn="just">
              <a:buFontTx/>
              <a:buChar char="•"/>
            </a:pPr>
            <a:endParaRPr lang="en-US" altLang="en-US" sz="3600" dirty="0"/>
          </a:p>
          <a:p>
            <a:pPr algn="just">
              <a:buFontTx/>
              <a:buChar char="•"/>
            </a:pPr>
            <a:r>
              <a:rPr lang="en-US" altLang="en-US" sz="3600" dirty="0">
                <a:latin typeface="Arial" charset="0"/>
                <a:cs typeface="Arial" charset="0"/>
              </a:rPr>
              <a:t>Analyzing attitudes, values, social norms and beliefs and factors affecting these </a:t>
            </a:r>
            <a:endParaRPr lang="en-US" altLang="en-US" sz="3600" dirty="0"/>
          </a:p>
          <a:p>
            <a:r>
              <a:rPr lang="en-US" altLang="en-US" sz="3600" dirty="0">
                <a:latin typeface="Arial" charset="0"/>
                <a:cs typeface="Arial" charset="0"/>
              </a:rPr>
              <a:t>Identifying relevant information and information sources </a:t>
            </a:r>
          </a:p>
        </p:txBody>
      </p:sp>
    </p:spTree>
    <p:extLst>
      <p:ext uri="{BB962C8B-B14F-4D97-AF65-F5344CB8AC3E}">
        <p14:creationId xmlns:p14="http://schemas.microsoft.com/office/powerpoint/2010/main" xmlns="" val="11557171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90600" y="1066800"/>
            <a:ext cx="7772400" cy="1206500"/>
          </a:xfrm>
        </p:spPr>
        <p:txBody>
          <a:bodyPr>
            <a:normAutofit fontScale="90000"/>
          </a:bodyPr>
          <a:lstStyle/>
          <a:p>
            <a:pPr eaLnBrk="1" hangingPunct="1"/>
            <a:r>
              <a:rPr lang="en-US" altLang="en-US" u="sng" dirty="0" smtClean="0">
                <a:latin typeface="Arial" charset="0"/>
                <a:cs typeface="Arial" charset="0"/>
              </a:rPr>
              <a:t>Coping and Self-Management Skills </a:t>
            </a:r>
            <a:r>
              <a:rPr lang="en-US" altLang="en-US" u="sng" dirty="0" smtClean="0">
                <a:ea typeface="Arial Unicode MS" pitchFamily="34" charset="-128"/>
                <a:cs typeface="Arial Unicode MS" pitchFamily="34" charset="-128"/>
              </a:rPr>
              <a:t/>
            </a:r>
            <a:br>
              <a:rPr lang="en-US" altLang="en-US" u="sng" dirty="0" smtClean="0">
                <a:ea typeface="Arial Unicode MS" pitchFamily="34" charset="-128"/>
                <a:cs typeface="Arial Unicode MS" pitchFamily="34" charset="-128"/>
              </a:rPr>
            </a:br>
            <a:endParaRPr lang="en-US" altLang="en-US" u="sng" dirty="0" smtClean="0">
              <a:ea typeface="Arial Unicode MS" pitchFamily="34" charset="-128"/>
              <a:cs typeface="Arial Unicode MS" pitchFamily="34" charset="-128"/>
            </a:endParaRPr>
          </a:p>
        </p:txBody>
      </p:sp>
      <p:sp>
        <p:nvSpPr>
          <p:cNvPr id="43011" name="Rectangle 3"/>
          <p:cNvSpPr>
            <a:spLocks noGrp="1" noChangeArrowheads="1"/>
          </p:cNvSpPr>
          <p:nvPr>
            <p:ph type="body" idx="1"/>
          </p:nvPr>
        </p:nvSpPr>
        <p:spPr>
          <a:xfrm>
            <a:off x="685800" y="1828800"/>
            <a:ext cx="7772400" cy="4495800"/>
          </a:xfrm>
        </p:spPr>
        <p:txBody>
          <a:bodyPr/>
          <a:lstStyle/>
          <a:p>
            <a:pPr eaLnBrk="1" hangingPunct="1"/>
            <a:r>
              <a:rPr lang="en-US" altLang="en-US" sz="4000" dirty="0" smtClean="0">
                <a:latin typeface="Arial" charset="0"/>
                <a:cs typeface="Arial" charset="0"/>
              </a:rPr>
              <a:t>Skills for increasing internal locus of control </a:t>
            </a:r>
          </a:p>
          <a:p>
            <a:pPr eaLnBrk="1" hangingPunct="1"/>
            <a:r>
              <a:rPr lang="en-US" altLang="en-US" sz="4000" dirty="0" smtClean="0">
                <a:latin typeface="Arial" charset="0"/>
                <a:cs typeface="Times New Roman" pitchFamily="18" charset="0"/>
              </a:rPr>
              <a:t>Skills for managing feelings </a:t>
            </a:r>
          </a:p>
          <a:p>
            <a:pPr algn="just" eaLnBrk="1" hangingPunct="1"/>
            <a:r>
              <a:rPr lang="en-US" altLang="en-US" sz="4000" dirty="0" smtClean="0">
                <a:latin typeface="Arial" charset="0"/>
                <a:cs typeface="Times New Roman" pitchFamily="18" charset="0"/>
              </a:rPr>
              <a:t>Skills for managing stress </a:t>
            </a:r>
          </a:p>
          <a:p>
            <a:pPr eaLnBrk="1" hangingPunct="1"/>
            <a:endParaRPr lang="en-US" altLang="en-US" sz="4000" u="sng" dirty="0" smtClean="0">
              <a:solidFill>
                <a:srgbClr val="FF0000"/>
              </a:solidFill>
              <a:latin typeface="Arial" charset="0"/>
              <a:cs typeface="Times New Roman" pitchFamily="18" charset="0"/>
            </a:endParaRPr>
          </a:p>
        </p:txBody>
      </p:sp>
    </p:spTree>
    <p:extLst>
      <p:ext uri="{BB962C8B-B14F-4D97-AF65-F5344CB8AC3E}">
        <p14:creationId xmlns:p14="http://schemas.microsoft.com/office/powerpoint/2010/main" xmlns="" val="39601876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228600"/>
            <a:ext cx="9144000" cy="5786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dirty="0">
                <a:latin typeface="Tahoma" pitchFamily="34" charset="0"/>
                <a:cs typeface="Arial" charset="0"/>
              </a:rPr>
              <a:t>Skills for increasing internal locus of control </a:t>
            </a:r>
          </a:p>
          <a:p>
            <a:pPr algn="just" eaLnBrk="1" hangingPunct="1"/>
            <a:endParaRPr lang="en-US" altLang="en-US" dirty="0">
              <a:solidFill>
                <a:srgbClr val="FF0000"/>
              </a:solidFill>
              <a:latin typeface="Tahoma" pitchFamily="34" charset="0"/>
              <a:ea typeface="Arial Unicode MS" pitchFamily="34" charset="-128"/>
              <a:cs typeface="Arial Unicode MS" pitchFamily="34" charset="-128"/>
            </a:endParaRPr>
          </a:p>
          <a:p>
            <a:pPr lvl="1">
              <a:buFontTx/>
              <a:buChar char="•"/>
            </a:pPr>
            <a:r>
              <a:rPr lang="en-US" altLang="en-US" sz="3800" dirty="0">
                <a:latin typeface="Tahoma" pitchFamily="34" charset="0"/>
                <a:cs typeface="Arial" charset="0"/>
              </a:rPr>
              <a:t>Self esteem/confidence building skills </a:t>
            </a:r>
            <a:endParaRPr lang="en-US" altLang="en-US" sz="3800" dirty="0">
              <a:latin typeface="Tahoma" pitchFamily="34" charset="0"/>
            </a:endParaRPr>
          </a:p>
          <a:p>
            <a:pPr lvl="1">
              <a:buFontTx/>
              <a:buChar char="•"/>
            </a:pPr>
            <a:r>
              <a:rPr lang="en-US" altLang="en-US" sz="3800" dirty="0">
                <a:latin typeface="Tahoma" pitchFamily="34" charset="0"/>
                <a:cs typeface="Arial" charset="0"/>
              </a:rPr>
              <a:t>Self awareness skills including awareness of rights, influences, values, attitudes, strengths and weaknesses </a:t>
            </a:r>
            <a:endParaRPr lang="en-US" altLang="en-US" sz="3800" dirty="0">
              <a:latin typeface="Tahoma" pitchFamily="34" charset="0"/>
            </a:endParaRPr>
          </a:p>
          <a:p>
            <a:pPr lvl="1">
              <a:buFontTx/>
              <a:buChar char="•"/>
            </a:pPr>
            <a:r>
              <a:rPr lang="en-US" altLang="en-US" sz="3800" dirty="0">
                <a:latin typeface="Tahoma" pitchFamily="34" charset="0"/>
                <a:cs typeface="Arial" charset="0"/>
              </a:rPr>
              <a:t>Goal setting skills </a:t>
            </a:r>
            <a:endParaRPr lang="en-US" altLang="en-US" sz="3800" dirty="0">
              <a:latin typeface="Tahoma" pitchFamily="34" charset="0"/>
            </a:endParaRPr>
          </a:p>
          <a:p>
            <a:pPr lvl="1">
              <a:buFontTx/>
              <a:buChar char="•"/>
            </a:pPr>
            <a:r>
              <a:rPr lang="en-US" altLang="en-US" sz="3800" dirty="0">
                <a:latin typeface="Tahoma" pitchFamily="34" charset="0"/>
                <a:cs typeface="Arial" charset="0"/>
              </a:rPr>
              <a:t>Self evaluation / Self assessment / Self-monitoring skills </a:t>
            </a:r>
            <a:endParaRPr lang="en-US" altLang="en-US" sz="3800" dirty="0">
              <a:latin typeface="Tahoma" pitchFamily="34" charset="0"/>
            </a:endParaRPr>
          </a:p>
        </p:txBody>
      </p:sp>
    </p:spTree>
    <p:extLst>
      <p:ext uri="{BB962C8B-B14F-4D97-AF65-F5344CB8AC3E}">
        <p14:creationId xmlns:p14="http://schemas.microsoft.com/office/powerpoint/2010/main" xmlns="" val="31740481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762000" y="762000"/>
            <a:ext cx="8001000" cy="421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a:latin typeface="Arial" charset="0"/>
                <a:cs typeface="Arial" charset="0"/>
              </a:rPr>
              <a:t>Skills for managing feelings </a:t>
            </a:r>
          </a:p>
          <a:p>
            <a:pPr algn="just" eaLnBrk="1" hangingPunct="1"/>
            <a:endParaRPr lang="en-US" altLang="en-US" sz="2800">
              <a:ea typeface="Arial Unicode MS" pitchFamily="34" charset="-128"/>
              <a:cs typeface="Arial Unicode MS" pitchFamily="34" charset="-128"/>
            </a:endParaRPr>
          </a:p>
          <a:p>
            <a:pPr lvl="1" algn="just">
              <a:buFontTx/>
              <a:buChar char="•"/>
            </a:pPr>
            <a:r>
              <a:rPr lang="en-US" altLang="en-US" sz="4000">
                <a:latin typeface="Arial" charset="0"/>
                <a:cs typeface="Arial" charset="0"/>
              </a:rPr>
              <a:t>Anger management </a:t>
            </a:r>
            <a:endParaRPr lang="en-US" altLang="en-US" sz="4000"/>
          </a:p>
          <a:p>
            <a:r>
              <a:rPr lang="en-US" altLang="en-US" sz="4000">
                <a:latin typeface="Arial" charset="0"/>
                <a:cs typeface="Arial" charset="0"/>
              </a:rPr>
              <a:t>Dealing with grief and anxiety </a:t>
            </a:r>
          </a:p>
          <a:p>
            <a:endParaRPr lang="en-US" altLang="en-US" sz="4000">
              <a:latin typeface="Arial" charset="0"/>
              <a:cs typeface="Arial" charset="0"/>
            </a:endParaRPr>
          </a:p>
          <a:p>
            <a:r>
              <a:rPr lang="en-US" altLang="en-US" sz="4000">
                <a:latin typeface="Arial" charset="0"/>
                <a:cs typeface="Times New Roman" pitchFamily="18" charset="0"/>
              </a:rPr>
              <a:t>Coping skills for dealing with loss, abuse, trauma </a:t>
            </a:r>
          </a:p>
        </p:txBody>
      </p:sp>
    </p:spTree>
    <p:extLst>
      <p:ext uri="{BB962C8B-B14F-4D97-AF65-F5344CB8AC3E}">
        <p14:creationId xmlns:p14="http://schemas.microsoft.com/office/powerpoint/2010/main" xmlns="" val="41390775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600200" y="1219200"/>
            <a:ext cx="6629400" cy="3349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u="sng">
                <a:latin typeface="Arial" charset="0"/>
                <a:cs typeface="Times New Roman" pitchFamily="18" charset="0"/>
              </a:rPr>
              <a:t>Skills for managing stress </a:t>
            </a:r>
          </a:p>
          <a:p>
            <a:pPr algn="just" eaLnBrk="1" hangingPunct="1"/>
            <a:endParaRPr lang="en-US" altLang="en-US" sz="4400" u="sng">
              <a:latin typeface="Arial" charset="0"/>
              <a:cs typeface="Times New Roman" pitchFamily="18" charset="0"/>
            </a:endParaRPr>
          </a:p>
          <a:p>
            <a:pPr lvl="1" algn="just">
              <a:buFontTx/>
              <a:buChar char="•"/>
            </a:pPr>
            <a:r>
              <a:rPr lang="en-US" altLang="en-US" sz="4400">
                <a:latin typeface="Arial" charset="0"/>
                <a:cs typeface="Arial" charset="0"/>
              </a:rPr>
              <a:t>Time management </a:t>
            </a:r>
            <a:endParaRPr lang="en-US" altLang="en-US" sz="4400"/>
          </a:p>
          <a:p>
            <a:pPr lvl="1" algn="just">
              <a:buFontTx/>
              <a:buChar char="•"/>
            </a:pPr>
            <a:r>
              <a:rPr lang="en-US" altLang="en-US" sz="4400">
                <a:latin typeface="Arial" charset="0"/>
                <a:cs typeface="Arial" charset="0"/>
              </a:rPr>
              <a:t>Positive thinking </a:t>
            </a:r>
            <a:endParaRPr lang="en-US" altLang="en-US" sz="4400"/>
          </a:p>
          <a:p>
            <a:r>
              <a:rPr lang="en-US" altLang="en-US" sz="4400">
                <a:latin typeface="Arial" charset="0"/>
                <a:cs typeface="Arial" charset="0"/>
              </a:rPr>
              <a:t>Relaxation techniques </a:t>
            </a:r>
            <a:endParaRPr lang="en-US" altLang="en-US" sz="4400"/>
          </a:p>
        </p:txBody>
      </p:sp>
    </p:spTree>
    <p:extLst>
      <p:ext uri="{BB962C8B-B14F-4D97-AF65-F5344CB8AC3E}">
        <p14:creationId xmlns:p14="http://schemas.microsoft.com/office/powerpoint/2010/main" xmlns="" val="31264176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ChangeArrowheads="1"/>
          </p:cNvSpPr>
          <p:nvPr/>
        </p:nvSpPr>
        <p:spPr bwMode="auto">
          <a:xfrm>
            <a:off x="1295400" y="685800"/>
            <a:ext cx="5248275" cy="4495800"/>
          </a:xfrm>
          <a:prstGeom prst="triangle">
            <a:avLst>
              <a:gd name="adj" fmla="val 50000"/>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latin typeface="Arial" charset="0"/>
              <a:cs typeface="Arial" charset="0"/>
            </a:endParaRPr>
          </a:p>
        </p:txBody>
      </p:sp>
      <p:sp>
        <p:nvSpPr>
          <p:cNvPr id="25603" name="Rectangle 3"/>
          <p:cNvSpPr>
            <a:spLocks noChangeArrowheads="1"/>
          </p:cNvSpPr>
          <p:nvPr/>
        </p:nvSpPr>
        <p:spPr bwMode="auto">
          <a:xfrm>
            <a:off x="5486400" y="762000"/>
            <a:ext cx="3352800"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tabLst>
                <a:tab pos="4308475" algn="l"/>
              </a:tabLst>
              <a:defRPr sz="2400">
                <a:solidFill>
                  <a:schemeClr val="tx1"/>
                </a:solidFill>
                <a:latin typeface="Times New Roman" pitchFamily="18" charset="0"/>
              </a:defRPr>
            </a:lvl1pPr>
            <a:lvl2pPr marL="742950" indent="-285750" eaLnBrk="0" hangingPunct="0">
              <a:tabLst>
                <a:tab pos="4308475" algn="l"/>
              </a:tabLst>
              <a:defRPr sz="2400">
                <a:solidFill>
                  <a:schemeClr val="tx1"/>
                </a:solidFill>
                <a:latin typeface="Times New Roman" pitchFamily="18" charset="0"/>
              </a:defRPr>
            </a:lvl2pPr>
            <a:lvl3pPr marL="1143000" indent="-228600" eaLnBrk="0" hangingPunct="0">
              <a:tabLst>
                <a:tab pos="4308475" algn="l"/>
              </a:tabLst>
              <a:defRPr sz="2400">
                <a:solidFill>
                  <a:schemeClr val="tx1"/>
                </a:solidFill>
                <a:latin typeface="Times New Roman" pitchFamily="18" charset="0"/>
              </a:defRPr>
            </a:lvl3pPr>
            <a:lvl4pPr marL="1600200" indent="-228600" eaLnBrk="0" hangingPunct="0">
              <a:tabLst>
                <a:tab pos="4308475" algn="l"/>
              </a:tabLst>
              <a:defRPr sz="2400">
                <a:solidFill>
                  <a:schemeClr val="tx1"/>
                </a:solidFill>
                <a:latin typeface="Times New Roman" pitchFamily="18" charset="0"/>
              </a:defRPr>
            </a:lvl4pPr>
            <a:lvl5pPr marL="2057400" indent="-228600" eaLnBrk="0" hangingPunct="0">
              <a:tabLst>
                <a:tab pos="430847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30847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30847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30847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308475" algn="l"/>
              </a:tabLst>
              <a:defRPr sz="2400">
                <a:solidFill>
                  <a:schemeClr val="tx1"/>
                </a:solidFill>
                <a:latin typeface="Times New Roman" pitchFamily="18" charset="0"/>
              </a:defRPr>
            </a:lvl9pPr>
          </a:lstStyle>
          <a:p>
            <a:pPr algn="just" eaLnBrk="1" hangingPunct="1"/>
            <a:r>
              <a:rPr lang="en-US" altLang="en-US" sz="3600" b="1" u="sng">
                <a:latin typeface="Arial" charset="0"/>
                <a:cs typeface="Arial" charset="0"/>
              </a:rPr>
              <a:t>CONTEXTS OF APPLICATION</a:t>
            </a:r>
            <a:r>
              <a:rPr lang="en-US" altLang="en-US" sz="3600" b="1"/>
              <a:t> </a:t>
            </a:r>
          </a:p>
        </p:txBody>
      </p:sp>
      <p:sp>
        <p:nvSpPr>
          <p:cNvPr id="25604" name="Rectangle 4"/>
          <p:cNvSpPr>
            <a:spLocks noChangeArrowheads="1"/>
          </p:cNvSpPr>
          <p:nvPr/>
        </p:nvSpPr>
        <p:spPr bwMode="auto">
          <a:xfrm>
            <a:off x="0" y="762000"/>
            <a:ext cx="31178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u="sng" dirty="0">
                <a:latin typeface="Arial" charset="0"/>
                <a:cs typeface="Arial" charset="0"/>
              </a:rPr>
              <a:t>LIFE SKILLS</a:t>
            </a:r>
          </a:p>
        </p:txBody>
      </p:sp>
      <p:sp>
        <p:nvSpPr>
          <p:cNvPr id="25605" name="Rectangle 5"/>
          <p:cNvSpPr>
            <a:spLocks noChangeArrowheads="1"/>
          </p:cNvSpPr>
          <p:nvPr/>
        </p:nvSpPr>
        <p:spPr bwMode="auto">
          <a:xfrm>
            <a:off x="0" y="5546725"/>
            <a:ext cx="9525000" cy="1311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a:latin typeface="Arial" charset="0"/>
                <a:cs typeface="Arial" charset="0"/>
              </a:rPr>
              <a:t>	</a:t>
            </a:r>
            <a:r>
              <a:rPr lang="en-US" altLang="en-US" sz="4000" u="sng">
                <a:latin typeface="Arial" charset="0"/>
                <a:cs typeface="Arial" charset="0"/>
              </a:rPr>
              <a:t>METHODS OF LEARNING- </a:t>
            </a:r>
            <a:r>
              <a:rPr lang="en-US" altLang="en-US" sz="4000">
                <a:latin typeface="Arial" charset="0"/>
                <a:cs typeface="Arial" charset="0"/>
              </a:rPr>
              <a:t>				</a:t>
            </a:r>
            <a:r>
              <a:rPr lang="en-US" altLang="en-US" sz="4000" u="sng">
                <a:latin typeface="Arial" charset="0"/>
                <a:cs typeface="Arial" charset="0"/>
              </a:rPr>
              <a:t>EXPERIENTIAL</a:t>
            </a:r>
            <a:r>
              <a:rPr lang="en-US" altLang="en-US" sz="1800"/>
              <a:t> </a:t>
            </a:r>
            <a:endParaRPr lang="en-US" altLang="en-US"/>
          </a:p>
        </p:txBody>
      </p:sp>
    </p:spTree>
    <p:extLst>
      <p:ext uri="{BB962C8B-B14F-4D97-AF65-F5344CB8AC3E}">
        <p14:creationId xmlns:p14="http://schemas.microsoft.com/office/powerpoint/2010/main" xmlns="" val="25572014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Life Skills Teaching Works</a:t>
            </a:r>
            <a:endParaRPr lang="en-IN" dirty="0"/>
          </a:p>
        </p:txBody>
      </p:sp>
      <p:sp>
        <p:nvSpPr>
          <p:cNvPr id="3" name="Content Placeholder 2"/>
          <p:cNvSpPr>
            <a:spLocks noGrp="1"/>
          </p:cNvSpPr>
          <p:nvPr>
            <p:ph idx="1"/>
          </p:nvPr>
        </p:nvSpPr>
        <p:spPr/>
        <p:txBody>
          <a:bodyPr/>
          <a:lstStyle/>
          <a:p>
            <a:pPr>
              <a:lnSpc>
                <a:spcPct val="90000"/>
              </a:lnSpc>
            </a:pPr>
            <a:r>
              <a:rPr lang="en-US" altLang="en-US" dirty="0" smtClean="0">
                <a:latin typeface="Century Gothic" pitchFamily="34" charset="0"/>
                <a:cs typeface="Arial" charset="0"/>
              </a:rPr>
              <a:t>All participants are learners;</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All participate in and contribute equally to the production of knowledge, which is a continuous dialogue; </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The learners are the subject and not the object of the process.</a:t>
            </a:r>
            <a:endParaRPr lang="en-US" altLang="en-US" dirty="0" smtClean="0">
              <a:latin typeface="Century Gothic" pitchFamily="34" charset="0"/>
              <a:ea typeface="Arial Unicode MS" pitchFamily="34" charset="-128"/>
              <a:cs typeface="Arial Unicode MS" pitchFamily="34" charset="-128"/>
            </a:endParaRPr>
          </a:p>
          <a:p>
            <a:endParaRPr lang="en-IN" dirty="0"/>
          </a:p>
        </p:txBody>
      </p:sp>
    </p:spTree>
    <p:extLst>
      <p:ext uri="{BB962C8B-B14F-4D97-AF65-F5344CB8AC3E}">
        <p14:creationId xmlns:p14="http://schemas.microsoft.com/office/powerpoint/2010/main" xmlns="" val="23773242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762000"/>
            <a:ext cx="7772400" cy="1143000"/>
          </a:xfrm>
        </p:spPr>
        <p:txBody>
          <a:bodyPr/>
          <a:lstStyle/>
          <a:p>
            <a:pPr eaLnBrk="1" hangingPunct="1"/>
            <a:r>
              <a:rPr lang="en-US" altLang="en-US" smtClean="0"/>
              <a:t>Experiential methodologies</a:t>
            </a:r>
          </a:p>
        </p:txBody>
      </p:sp>
      <p:sp>
        <p:nvSpPr>
          <p:cNvPr id="26627" name="Rectangle 3"/>
          <p:cNvSpPr>
            <a:spLocks noGrp="1" noChangeArrowheads="1"/>
          </p:cNvSpPr>
          <p:nvPr>
            <p:ph type="body" idx="1"/>
          </p:nvPr>
        </p:nvSpPr>
        <p:spPr>
          <a:xfrm>
            <a:off x="1371600" y="2209800"/>
            <a:ext cx="7772400" cy="4114800"/>
          </a:xfrm>
        </p:spPr>
        <p:txBody>
          <a:bodyPr/>
          <a:lstStyle/>
          <a:p>
            <a:pPr eaLnBrk="1" hangingPunct="1"/>
            <a:r>
              <a:rPr lang="en-US" altLang="en-US" sz="4400" dirty="0" smtClean="0"/>
              <a:t>Theatre</a:t>
            </a:r>
          </a:p>
          <a:p>
            <a:pPr eaLnBrk="1" hangingPunct="1"/>
            <a:r>
              <a:rPr lang="en-US" altLang="en-US" sz="4400" dirty="0" smtClean="0"/>
              <a:t>Narratives</a:t>
            </a:r>
          </a:p>
          <a:p>
            <a:pPr eaLnBrk="1" hangingPunct="1"/>
            <a:r>
              <a:rPr lang="en-US" altLang="en-US" sz="4400" dirty="0" smtClean="0"/>
              <a:t>Story-telling</a:t>
            </a:r>
          </a:p>
          <a:p>
            <a:pPr eaLnBrk="1" hangingPunct="1"/>
            <a:r>
              <a:rPr lang="en-US" altLang="en-US" sz="4400" dirty="0" smtClean="0"/>
              <a:t>Art Work</a:t>
            </a:r>
          </a:p>
        </p:txBody>
      </p:sp>
    </p:spTree>
    <p:extLst>
      <p:ext uri="{BB962C8B-B14F-4D97-AF65-F5344CB8AC3E}">
        <p14:creationId xmlns:p14="http://schemas.microsoft.com/office/powerpoint/2010/main" xmlns="" val="32838001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179512" y="533400"/>
            <a:ext cx="8784976" cy="6135960"/>
          </a:xfrm>
        </p:spPr>
        <p:txBody>
          <a:bodyPr/>
          <a:lstStyle/>
          <a:p>
            <a:pPr>
              <a:buFontTx/>
              <a:buNone/>
            </a:pPr>
            <a:r>
              <a:rPr lang="en-US" altLang="en-US" b="1" dirty="0" smtClean="0"/>
              <a:t>What to Consider when Teaching Life Skills?</a:t>
            </a:r>
          </a:p>
          <a:p>
            <a:r>
              <a:rPr lang="en-US" altLang="en-US" dirty="0" smtClean="0"/>
              <a:t>Content</a:t>
            </a:r>
          </a:p>
          <a:p>
            <a:r>
              <a:rPr lang="en-US" altLang="en-US" dirty="0" smtClean="0"/>
              <a:t>Method- slogan, movie, theatre-role play-proximal development.</a:t>
            </a:r>
          </a:p>
          <a:p>
            <a:r>
              <a:rPr lang="en-US" altLang="en-US" dirty="0" smtClean="0"/>
              <a:t>Involvement of students</a:t>
            </a:r>
          </a:p>
          <a:p>
            <a:r>
              <a:rPr lang="en-US" altLang="en-US" dirty="0" smtClean="0"/>
              <a:t>Discussion</a:t>
            </a:r>
          </a:p>
          <a:p>
            <a:pPr>
              <a:buFont typeface="Wingdings" pitchFamily="2" charset="2"/>
              <a:buChar char="q"/>
            </a:pPr>
            <a:r>
              <a:rPr lang="en-US" altLang="en-US" sz="2800" dirty="0" smtClean="0"/>
              <a:t>What’s happening here</a:t>
            </a:r>
          </a:p>
          <a:p>
            <a:pPr>
              <a:buFont typeface="Wingdings" pitchFamily="2" charset="2"/>
              <a:buChar char="q"/>
            </a:pPr>
            <a:r>
              <a:rPr lang="en-US" altLang="en-US" sz="2800" dirty="0" smtClean="0"/>
              <a:t>What r the feelings</a:t>
            </a:r>
          </a:p>
          <a:p>
            <a:pPr>
              <a:buFont typeface="Wingdings" pitchFamily="2" charset="2"/>
              <a:buChar char="q"/>
            </a:pPr>
            <a:r>
              <a:rPr lang="en-US" altLang="en-US" sz="2800" dirty="0" smtClean="0"/>
              <a:t>How else situation be resolved</a:t>
            </a:r>
          </a:p>
          <a:p>
            <a:pPr marL="0" indent="0" algn="r">
              <a:buNone/>
            </a:pPr>
            <a:endParaRPr lang="en-US" altLang="en-US" sz="2800" dirty="0" smtClean="0">
              <a:latin typeface="Comic Sans MS" panose="030F0702030302020204" pitchFamily="66" charset="0"/>
            </a:endParaRPr>
          </a:p>
          <a:p>
            <a:pPr marL="0" indent="0" algn="r">
              <a:buNone/>
            </a:pPr>
            <a:r>
              <a:rPr lang="en-US" altLang="en-US" sz="2800" dirty="0" smtClean="0">
                <a:latin typeface="Comic Sans MS" panose="030F0702030302020204" pitchFamily="66" charset="0"/>
              </a:rPr>
              <a:t>Let us think through an example…</a:t>
            </a:r>
            <a:endParaRPr lang="en-IN" altLang="en-US" sz="2800" dirty="0" smtClean="0">
              <a:latin typeface="Comic Sans MS" panose="030F0702030302020204" pitchFamily="66" charset="0"/>
            </a:endParaRPr>
          </a:p>
        </p:txBody>
      </p:sp>
    </p:spTree>
    <p:extLst>
      <p:ext uri="{BB962C8B-B14F-4D97-AF65-F5344CB8AC3E}">
        <p14:creationId xmlns:p14="http://schemas.microsoft.com/office/powerpoint/2010/main" xmlns="" val="3391502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597154"/>
          </a:xfrm>
        </p:spPr>
        <p:txBody>
          <a:bodyPr>
            <a:normAutofit fontScale="90000"/>
          </a:bodyPr>
          <a:lstStyle/>
          <a:p>
            <a:pPr algn="l"/>
            <a:r>
              <a:rPr lang="en-IN" sz="4000" b="1" dirty="0">
                <a:solidFill>
                  <a:schemeClr val="tx2"/>
                </a:solidFill>
                <a:latin typeface="Comic Sans MS" panose="030F0702030302020204" pitchFamily="66" charset="0"/>
                <a:ea typeface="+mn-ea"/>
                <a:cs typeface="+mn-cs"/>
              </a:rPr>
              <a:t>Response Scenarios </a:t>
            </a:r>
          </a:p>
        </p:txBody>
      </p:sp>
      <p:sp>
        <p:nvSpPr>
          <p:cNvPr id="3" name="Content Placeholder 2"/>
          <p:cNvSpPr>
            <a:spLocks noGrp="1"/>
          </p:cNvSpPr>
          <p:nvPr>
            <p:ph idx="1"/>
          </p:nvPr>
        </p:nvSpPr>
        <p:spPr>
          <a:xfrm>
            <a:off x="179512" y="642918"/>
            <a:ext cx="8856984" cy="6098450"/>
          </a:xfrm>
        </p:spPr>
        <p:txBody>
          <a:bodyPr>
            <a:normAutofit fontScale="70000" lnSpcReduction="20000"/>
          </a:bodyPr>
          <a:lstStyle/>
          <a:p>
            <a:pPr marL="0" indent="0">
              <a:buNone/>
            </a:pPr>
            <a:r>
              <a:rPr lang="en-IN" sz="2600" b="1" dirty="0">
                <a:solidFill>
                  <a:schemeClr val="tx2"/>
                </a:solidFill>
                <a:latin typeface="Comic Sans MS" panose="030F0702030302020204" pitchFamily="66" charset="0"/>
              </a:rPr>
              <a:t>How would you respond in these scenarios</a:t>
            </a:r>
            <a:r>
              <a:rPr lang="en-IN" sz="2600" b="1" dirty="0" smtClean="0">
                <a:solidFill>
                  <a:schemeClr val="tx2"/>
                </a:solidFill>
                <a:latin typeface="Comic Sans MS" panose="030F0702030302020204" pitchFamily="66" charset="0"/>
              </a:rPr>
              <a:t>…</a:t>
            </a:r>
          </a:p>
          <a:p>
            <a:pPr marL="0" indent="0">
              <a:buNone/>
            </a:pPr>
            <a:endParaRPr lang="en-IN" sz="2600" b="1" dirty="0">
              <a:solidFill>
                <a:schemeClr val="tx2"/>
              </a:solidFill>
              <a:latin typeface="Comic Sans MS" panose="030F0702030302020204" pitchFamily="66" charset="0"/>
            </a:endParaRPr>
          </a:p>
          <a:p>
            <a:pPr algn="just"/>
            <a:r>
              <a:rPr lang="en-IN" sz="2600" dirty="0">
                <a:solidFill>
                  <a:schemeClr val="tx2"/>
                </a:solidFill>
                <a:latin typeface="Comic Sans MS" panose="030F0702030302020204" pitchFamily="66" charset="0"/>
              </a:rPr>
              <a:t>A 11 year old child is not able to read and write and has consistently poor academic performance but has good social/ communication skills and appears intelligent</a:t>
            </a:r>
            <a:r>
              <a:rPr lang="en-IN" sz="2600" dirty="0" smtClean="0">
                <a:solidFill>
                  <a:schemeClr val="tx2"/>
                </a:solidFill>
                <a:latin typeface="Comic Sans MS" panose="030F0702030302020204" pitchFamily="66" charset="0"/>
              </a:rPr>
              <a:t>.</a:t>
            </a:r>
          </a:p>
          <a:p>
            <a:pPr marL="0" indent="0" algn="just">
              <a:buNone/>
            </a:pPr>
            <a:endParaRPr lang="en-IN" sz="2600" dirty="0">
              <a:solidFill>
                <a:schemeClr val="tx2"/>
              </a:solidFill>
              <a:latin typeface="Comic Sans MS" panose="030F0702030302020204" pitchFamily="66" charset="0"/>
            </a:endParaRPr>
          </a:p>
          <a:p>
            <a:pPr algn="just"/>
            <a:r>
              <a:rPr lang="en-IN" sz="2600" dirty="0">
                <a:solidFill>
                  <a:schemeClr val="tx2"/>
                </a:solidFill>
                <a:latin typeface="Comic Sans MS" panose="030F0702030302020204" pitchFamily="66" charset="0"/>
              </a:rPr>
              <a:t>An 8 year old child is constantly restless in class, never stays in his seat, frequently does not finish his classwork, is disorganized and forgets homework/ looses pencils etc</a:t>
            </a:r>
            <a:r>
              <a:rPr lang="en-IN" sz="2600" dirty="0" smtClean="0">
                <a:solidFill>
                  <a:schemeClr val="tx2"/>
                </a:solidFill>
                <a:latin typeface="Comic Sans MS" panose="030F0702030302020204" pitchFamily="66" charset="0"/>
              </a:rPr>
              <a:t>.</a:t>
            </a:r>
          </a:p>
          <a:p>
            <a:pPr algn="just"/>
            <a:r>
              <a:rPr lang="en-IN" sz="2800" dirty="0" smtClean="0">
                <a:solidFill>
                  <a:schemeClr val="tx2"/>
                </a:solidFill>
                <a:latin typeface="Comic Sans MS" panose="030F0702030302020204" pitchFamily="66" charset="0"/>
              </a:rPr>
              <a:t>A 14-year old boy after he was involved in a fight with a classmate where he lost his temper and hurt the other child badly. He also frequently tells lies and is reported to have stolen things from other classmates.</a:t>
            </a:r>
          </a:p>
          <a:p>
            <a:pPr marL="0" indent="0" algn="just">
              <a:buNone/>
            </a:pPr>
            <a:endParaRPr lang="en-IN" sz="2800" dirty="0" smtClean="0">
              <a:solidFill>
                <a:schemeClr val="tx2"/>
              </a:solidFill>
              <a:latin typeface="Comic Sans MS" panose="030F0702030302020204" pitchFamily="66" charset="0"/>
            </a:endParaRPr>
          </a:p>
          <a:p>
            <a:pPr algn="just"/>
            <a:r>
              <a:rPr lang="en-IN" sz="2800" dirty="0" smtClean="0">
                <a:solidFill>
                  <a:schemeClr val="tx2"/>
                </a:solidFill>
                <a:latin typeface="Comic Sans MS" panose="030F0702030302020204" pitchFamily="66" charset="0"/>
              </a:rPr>
              <a:t>A 12 year old boy looks sad/ depressed and does not play with others. His academic performance has dropped; his school attendance has dropped. You find out from some source that he is being bullied by other children in his class.</a:t>
            </a:r>
          </a:p>
          <a:p>
            <a:pPr marL="0" indent="0" algn="just">
              <a:buNone/>
            </a:pPr>
            <a:endParaRPr lang="en-IN" sz="2800" dirty="0" smtClean="0">
              <a:solidFill>
                <a:schemeClr val="tx2"/>
              </a:solidFill>
              <a:latin typeface="Comic Sans MS" panose="030F0702030302020204" pitchFamily="66" charset="0"/>
            </a:endParaRPr>
          </a:p>
          <a:p>
            <a:pPr algn="just"/>
            <a:r>
              <a:rPr lang="en-IN" sz="2800" dirty="0" smtClean="0">
                <a:solidFill>
                  <a:schemeClr val="tx2"/>
                </a:solidFill>
                <a:latin typeface="Comic Sans MS" panose="030F0702030302020204" pitchFamily="66" charset="0"/>
              </a:rPr>
              <a:t>An 8 year old girl’s school attendance has suddenly dropped dramatically. When she is in class, she day-dreams/ does not concentrate; she has stopped playing with other children.</a:t>
            </a:r>
          </a:p>
          <a:p>
            <a:pPr algn="just">
              <a:buNone/>
            </a:pPr>
            <a:endParaRPr lang="en-IN" sz="2600" dirty="0" smtClean="0">
              <a:solidFill>
                <a:schemeClr val="tx2"/>
              </a:solidFill>
              <a:latin typeface="Comic Sans MS" panose="030F0702030302020204" pitchFamily="66" charset="0"/>
            </a:endParaRPr>
          </a:p>
          <a:p>
            <a:pPr marL="0" indent="0" algn="just">
              <a:buNone/>
            </a:pPr>
            <a:endParaRPr lang="en-IN" sz="2600" dirty="0">
              <a:solidFill>
                <a:schemeClr val="tx2"/>
              </a:solidFill>
              <a:latin typeface="Comic Sans MS" panose="030F0702030302020204" pitchFamily="66" charset="0"/>
            </a:endParaRPr>
          </a:p>
          <a:p>
            <a:endParaRPr lang="en-IN" dirty="0" smtClean="0"/>
          </a:p>
          <a:p>
            <a:pPr marL="0" indent="0">
              <a:buNone/>
            </a:pPr>
            <a:endParaRPr lang="en-IN" dirty="0"/>
          </a:p>
        </p:txBody>
      </p:sp>
    </p:spTree>
    <p:extLst>
      <p:ext uri="{BB962C8B-B14F-4D97-AF65-F5344CB8AC3E}">
        <p14:creationId xmlns:p14="http://schemas.microsoft.com/office/powerpoint/2010/main" xmlns="" val="6045050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2" y="0"/>
            <a:ext cx="8229600" cy="764704"/>
          </a:xfrm>
        </p:spPr>
        <p:txBody>
          <a:bodyPr>
            <a:normAutofit fontScale="90000"/>
          </a:bodyPr>
          <a:lstStyle/>
          <a:p>
            <a:pPr algn="l">
              <a:lnSpc>
                <a:spcPct val="80000"/>
              </a:lnSpc>
              <a:spcBef>
                <a:spcPct val="20000"/>
              </a:spcBef>
            </a:pPr>
            <a:r>
              <a:rPr lang="en-IN" sz="4000" b="1" dirty="0" smtClean="0">
                <a:solidFill>
                  <a:schemeClr val="tx2"/>
                </a:solidFill>
                <a:latin typeface="Comic Sans MS" panose="030F0702030302020204" pitchFamily="66" charset="0"/>
                <a:ea typeface="+mn-ea"/>
                <a:cs typeface="+mn-cs"/>
              </a:rPr>
              <a:t>Re-Thinking Response </a:t>
            </a:r>
            <a:r>
              <a:rPr lang="en-IN" sz="4000" b="1" dirty="0">
                <a:solidFill>
                  <a:schemeClr val="tx2"/>
                </a:solidFill>
                <a:latin typeface="Comic Sans MS" panose="030F0702030302020204" pitchFamily="66" charset="0"/>
                <a:ea typeface="+mn-ea"/>
                <a:cs typeface="+mn-cs"/>
              </a:rPr>
              <a:t>Scenarios </a:t>
            </a:r>
            <a:r>
              <a:rPr lang="en-IN" sz="4000" b="1" dirty="0" smtClean="0">
                <a:solidFill>
                  <a:schemeClr val="tx2"/>
                </a:solidFill>
                <a:latin typeface="Comic Sans MS" panose="030F0702030302020204" pitchFamily="66" charset="0"/>
                <a:ea typeface="+mn-ea"/>
                <a:cs typeface="+mn-cs"/>
              </a:rPr>
              <a:t>(3)</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504" y="836712"/>
            <a:ext cx="8928992" cy="5904656"/>
          </a:xfrm>
        </p:spPr>
        <p:txBody>
          <a:bodyPr>
            <a:noAutofit/>
          </a:bodyPr>
          <a:lstStyle/>
          <a:p>
            <a:pPr marL="0" indent="0">
              <a:buNone/>
            </a:pPr>
            <a:r>
              <a:rPr lang="en-IN" sz="2400" b="1" dirty="0" smtClean="0">
                <a:solidFill>
                  <a:schemeClr val="tx2"/>
                </a:solidFill>
                <a:latin typeface="Comic Sans MS" panose="030F0702030302020204" pitchFamily="66" charset="0"/>
              </a:rPr>
              <a:t>What life skills are operating/ required here?</a:t>
            </a:r>
            <a:endParaRPr lang="en-IN" sz="2400" dirty="0" smtClean="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“Teacher,  what does homosexuality mean? Is it a good thing?”</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15 year old girl decides she is in love with a 16 year old boy and she runs away with him. She is brought back by angry parents who report to you/ the school.</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group of four 15 year old boys usually move in a gang…other children are afraid of them, especially the girls and younger children. They have also been seen to be smoking outside school and drinking in their neighbourhood—who have finally reported their behaviour to you/ the school.</a:t>
            </a:r>
          </a:p>
          <a:p>
            <a:pPr algn="just"/>
            <a:r>
              <a:rPr lang="en-IN" sz="2400" dirty="0" smtClean="0">
                <a:solidFill>
                  <a:schemeClr val="tx2"/>
                </a:solidFill>
                <a:latin typeface="Comic Sans MS" panose="030F0702030302020204" pitchFamily="66" charset="0"/>
              </a:rPr>
              <a:t>A 15 year old boy is brought to you for violently beating up his classmate. He says he beat the other child because he saw him bullying a younger child.</a:t>
            </a:r>
            <a:endParaRPr lang="en-IN" sz="2400" dirty="0">
              <a:solidFill>
                <a:schemeClr val="tx2"/>
              </a:solidFill>
              <a:latin typeface="Comic Sans MS" panose="030F0702030302020204" pitchFamily="66" charset="0"/>
            </a:endParaRPr>
          </a:p>
          <a:p>
            <a:endParaRPr lang="en-IN" sz="2400" b="1" dirty="0" smtClean="0"/>
          </a:p>
          <a:p>
            <a:endParaRPr lang="en-IN" sz="2400" dirty="0"/>
          </a:p>
        </p:txBody>
      </p:sp>
    </p:spTree>
    <p:extLst>
      <p:ext uri="{BB962C8B-B14F-4D97-AF65-F5344CB8AC3E}">
        <p14:creationId xmlns:p14="http://schemas.microsoft.com/office/powerpoint/2010/main" xmlns="" val="37937273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4000" b="1" dirty="0">
                <a:solidFill>
                  <a:schemeClr val="tx2"/>
                </a:solidFill>
                <a:latin typeface="Comic Sans MS" panose="030F0702030302020204" pitchFamily="66" charset="0"/>
                <a:ea typeface="+mn-ea"/>
                <a:cs typeface="+mn-cs"/>
              </a:rPr>
              <a:t>Final Discussions</a:t>
            </a:r>
          </a:p>
        </p:txBody>
      </p:sp>
      <p:sp>
        <p:nvSpPr>
          <p:cNvPr id="3" name="Content Placeholder 2"/>
          <p:cNvSpPr>
            <a:spLocks noGrp="1"/>
          </p:cNvSpPr>
          <p:nvPr>
            <p:ph idx="1"/>
          </p:nvPr>
        </p:nvSpPr>
        <p:spPr>
          <a:xfrm>
            <a:off x="179512" y="1844824"/>
            <a:ext cx="8784976" cy="4752528"/>
          </a:xfrm>
        </p:spPr>
        <p:txBody>
          <a:bodyPr/>
          <a:lstStyle/>
          <a:p>
            <a:r>
              <a:rPr lang="en-IN" dirty="0" smtClean="0">
                <a:solidFill>
                  <a:schemeClr val="tx2"/>
                </a:solidFill>
                <a:latin typeface="Comic Sans MS" panose="030F0702030302020204" pitchFamily="66" charset="0"/>
              </a:rPr>
              <a:t>Role of schools/ teachers in child mental health?</a:t>
            </a:r>
          </a:p>
          <a:p>
            <a:pPr marL="0" indent="0">
              <a:buNone/>
            </a:pPr>
            <a:endParaRPr lang="en-IN" dirty="0" smtClean="0">
              <a:solidFill>
                <a:schemeClr val="tx2"/>
              </a:solidFill>
              <a:latin typeface="Comic Sans MS" panose="030F0702030302020204" pitchFamily="66" charset="0"/>
            </a:endParaRPr>
          </a:p>
          <a:p>
            <a:r>
              <a:rPr lang="en-IN" dirty="0" smtClean="0">
                <a:solidFill>
                  <a:schemeClr val="tx2"/>
                </a:solidFill>
                <a:latin typeface="Comic Sans MS" panose="030F0702030302020204" pitchFamily="66" charset="0"/>
              </a:rPr>
              <a:t>How can we fit child mental health issues into the school curriculum?</a:t>
            </a:r>
          </a:p>
          <a:p>
            <a:endParaRPr lang="en-IN" dirty="0" smtClean="0">
              <a:solidFill>
                <a:schemeClr val="tx2"/>
              </a:solidFill>
              <a:latin typeface="Comic Sans MS" panose="030F0702030302020204" pitchFamily="66" charset="0"/>
            </a:endParaRPr>
          </a:p>
          <a:p>
            <a:endParaRPr lang="en-IN" dirty="0"/>
          </a:p>
        </p:txBody>
      </p:sp>
    </p:spTree>
    <p:extLst>
      <p:ext uri="{BB962C8B-B14F-4D97-AF65-F5344CB8AC3E}">
        <p14:creationId xmlns:p14="http://schemas.microsoft.com/office/powerpoint/2010/main" xmlns="" val="1085746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Approaches to School Mental Health</a:t>
            </a:r>
            <a:endParaRPr lang="en-IN" b="1" dirty="0"/>
          </a:p>
        </p:txBody>
      </p:sp>
      <p:sp>
        <p:nvSpPr>
          <p:cNvPr id="3" name="Content Placeholder 2"/>
          <p:cNvSpPr>
            <a:spLocks noGrp="1"/>
          </p:cNvSpPr>
          <p:nvPr>
            <p:ph idx="1"/>
          </p:nvPr>
        </p:nvSpPr>
        <p:spPr/>
        <p:txBody>
          <a:bodyPr/>
          <a:lstStyle/>
          <a:p>
            <a:r>
              <a:rPr lang="en-IN" dirty="0" smtClean="0"/>
              <a:t>Curative Care for children with specific academic/ emotional/ behaviour problems</a:t>
            </a:r>
          </a:p>
          <a:p>
            <a:pPr marL="0" indent="0">
              <a:buNone/>
            </a:pPr>
            <a:endParaRPr lang="en-IN" dirty="0" smtClean="0"/>
          </a:p>
          <a:p>
            <a:r>
              <a:rPr lang="en-IN" dirty="0" smtClean="0"/>
              <a:t>Preventive and Promotive Care for all children on issues of personal safety/ sexuality/ life skills</a:t>
            </a:r>
            <a:endParaRPr lang="en-IN" dirty="0"/>
          </a:p>
        </p:txBody>
      </p:sp>
    </p:spTree>
    <p:extLst>
      <p:ext uri="{BB962C8B-B14F-4D97-AF65-F5344CB8AC3E}">
        <p14:creationId xmlns:p14="http://schemas.microsoft.com/office/powerpoint/2010/main" xmlns="" val="566406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IN" dirty="0" smtClean="0"/>
              <a:t>Common School Mental Health Problems</a:t>
            </a:r>
            <a:endParaRPr lang="en-IN" dirty="0"/>
          </a:p>
        </p:txBody>
      </p:sp>
      <p:sp>
        <p:nvSpPr>
          <p:cNvPr id="3" name="Content Placeholder 2"/>
          <p:cNvSpPr>
            <a:spLocks noGrp="1"/>
          </p:cNvSpPr>
          <p:nvPr>
            <p:ph idx="1"/>
          </p:nvPr>
        </p:nvSpPr>
        <p:spPr>
          <a:xfrm>
            <a:off x="285720" y="1214422"/>
            <a:ext cx="8572560" cy="5357850"/>
          </a:xfrm>
        </p:spPr>
        <p:txBody>
          <a:bodyPr>
            <a:normAutofit/>
          </a:bodyPr>
          <a:lstStyle/>
          <a:p>
            <a:r>
              <a:rPr lang="en-IN" dirty="0" smtClean="0"/>
              <a:t>Developmental Disabilities</a:t>
            </a:r>
          </a:p>
          <a:p>
            <a:pPr lvl="1"/>
            <a:r>
              <a:rPr lang="en-IN" dirty="0" smtClean="0"/>
              <a:t>(Mild) Intellectual Disabilities</a:t>
            </a:r>
          </a:p>
          <a:p>
            <a:pPr lvl="1"/>
            <a:r>
              <a:rPr lang="en-IN" dirty="0" smtClean="0"/>
              <a:t>Specific Learning Disabilities</a:t>
            </a:r>
          </a:p>
          <a:p>
            <a:r>
              <a:rPr lang="en-IN" dirty="0" smtClean="0"/>
              <a:t>Internalizing (Emotional) Disorders</a:t>
            </a:r>
          </a:p>
          <a:p>
            <a:pPr lvl="1"/>
            <a:r>
              <a:rPr lang="en-IN" dirty="0" smtClean="0"/>
              <a:t>Anxiety</a:t>
            </a:r>
          </a:p>
          <a:p>
            <a:pPr lvl="1"/>
            <a:r>
              <a:rPr lang="en-IN" dirty="0" smtClean="0"/>
              <a:t>Depression</a:t>
            </a:r>
          </a:p>
          <a:p>
            <a:r>
              <a:rPr lang="en-IN" dirty="0" smtClean="0"/>
              <a:t>Externalizing (Behavioural) Disorders</a:t>
            </a:r>
          </a:p>
          <a:p>
            <a:pPr lvl="1"/>
            <a:r>
              <a:rPr lang="en-IN" dirty="0" smtClean="0"/>
              <a:t>Attention Deficit Hyperactive Disorder</a:t>
            </a:r>
          </a:p>
          <a:p>
            <a:pPr lvl="1"/>
            <a:r>
              <a:rPr lang="en-IN" dirty="0" smtClean="0"/>
              <a:t>Conduct Disorder</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8670"/>
          </a:xfrm>
        </p:spPr>
        <p:txBody>
          <a:bodyPr>
            <a:normAutofit/>
          </a:bodyPr>
          <a:lstStyle/>
          <a:p>
            <a:r>
              <a:rPr lang="en-IN" b="1" dirty="0" smtClean="0"/>
              <a:t>Criteria for Referral to Tertiary Care</a:t>
            </a:r>
            <a:endParaRPr lang="en-IN" b="1" dirty="0"/>
          </a:p>
        </p:txBody>
      </p:sp>
      <p:sp>
        <p:nvSpPr>
          <p:cNvPr id="3" name="Content Placeholder 2"/>
          <p:cNvSpPr>
            <a:spLocks noGrp="1"/>
          </p:cNvSpPr>
          <p:nvPr>
            <p:ph idx="1"/>
          </p:nvPr>
        </p:nvSpPr>
        <p:spPr>
          <a:xfrm>
            <a:off x="214282" y="857232"/>
            <a:ext cx="8929718" cy="6000768"/>
          </a:xfrm>
        </p:spPr>
        <p:txBody>
          <a:bodyPr>
            <a:normAutofit fontScale="85000" lnSpcReduction="20000"/>
          </a:bodyPr>
          <a:lstStyle/>
          <a:p>
            <a:r>
              <a:rPr lang="en-IN" dirty="0" smtClean="0"/>
              <a:t>Referral for Children with Developmental Disability: when specific/ additional therapeutic interventions for speech and loco-motor problems were required. </a:t>
            </a:r>
          </a:p>
          <a:p>
            <a:r>
              <a:rPr lang="en-IN" dirty="0" smtClean="0"/>
              <a:t>Children requiring psychiatric medication and/or in-depth therapeutic intervention (over a longer period of time).</a:t>
            </a:r>
          </a:p>
          <a:p>
            <a:r>
              <a:rPr lang="en-IN" dirty="0" smtClean="0"/>
              <a:t>Referral for medical assessment for diagnostic clarification i.e. to determine whether problem is medical or psychiatric.</a:t>
            </a:r>
          </a:p>
          <a:p>
            <a:r>
              <a:rPr lang="en-IN" dirty="0" smtClean="0"/>
              <a:t>Referral due to Type of disorder : </a:t>
            </a:r>
          </a:p>
          <a:p>
            <a:pPr lvl="1"/>
            <a:r>
              <a:rPr lang="en-IN" dirty="0" smtClean="0"/>
              <a:t>Learning problems (for SLD assessment etc)</a:t>
            </a:r>
          </a:p>
          <a:p>
            <a:pPr lvl="1"/>
            <a:r>
              <a:rPr lang="en-IN" dirty="0" smtClean="0"/>
              <a:t>Self-harm </a:t>
            </a:r>
            <a:r>
              <a:rPr lang="en-IN" dirty="0" smtClean="0"/>
              <a:t>issues</a:t>
            </a:r>
          </a:p>
          <a:p>
            <a:pPr lvl="1"/>
            <a:r>
              <a:rPr lang="en-IN" dirty="0" smtClean="0"/>
              <a:t>Severe </a:t>
            </a:r>
            <a:r>
              <a:rPr lang="en-IN" dirty="0" smtClean="0"/>
              <a:t>anger/ aggression &amp; conduct symptoms </a:t>
            </a:r>
            <a:endParaRPr lang="en-IN" dirty="0" smtClean="0"/>
          </a:p>
          <a:p>
            <a:r>
              <a:rPr lang="en-IN" dirty="0" smtClean="0"/>
              <a:t>Referral due to Problem Contexts:</a:t>
            </a:r>
          </a:p>
          <a:p>
            <a:pPr lvl="1"/>
            <a:r>
              <a:rPr lang="en-IN" dirty="0" smtClean="0"/>
              <a:t>children in extremely difficult family or social situations such as those with experiences of loss/grief/trauma</a:t>
            </a:r>
          </a:p>
          <a:p>
            <a:pPr lvl="1"/>
            <a:r>
              <a:rPr lang="en-IN" dirty="0" smtClean="0"/>
              <a:t>Physical and sexual abuse. </a:t>
            </a:r>
          </a:p>
          <a:p>
            <a:pPr lvl="1">
              <a:buNone/>
            </a:pPr>
            <a:endParaRPr lang="en-IN" dirty="0" smtClean="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3426</Words>
  <Application>Microsoft Office PowerPoint</Application>
  <PresentationFormat>On-screen Show (4:3)</PresentationFormat>
  <Paragraphs>356</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 Understanding  Child and Adolescent Mental Health Issues Orientation Workshop for School Principals (and Teachers)   </vt:lpstr>
      <vt:lpstr>       Don’t be helpful</vt:lpstr>
      <vt:lpstr>Slide 3</vt:lpstr>
      <vt:lpstr>Slide 4</vt:lpstr>
      <vt:lpstr>Slide 5</vt:lpstr>
      <vt:lpstr>Response Scenarios </vt:lpstr>
      <vt:lpstr>Approaches to School Mental Health</vt:lpstr>
      <vt:lpstr>Common School Mental Health Problems</vt:lpstr>
      <vt:lpstr>Criteria for Referral to Tertiary Care</vt:lpstr>
      <vt:lpstr>Emerging Concerns in School Mental Health</vt:lpstr>
      <vt:lpstr>Slide 11</vt:lpstr>
      <vt:lpstr>Slide 12</vt:lpstr>
      <vt:lpstr>What Constitutes Corporal Punishment</vt:lpstr>
      <vt:lpstr>Slide 14</vt:lpstr>
      <vt:lpstr>Slide 15</vt:lpstr>
      <vt:lpstr>Perceptions on Corporal Punishment</vt:lpstr>
      <vt:lpstr>Consequences of Corporal Punishment</vt:lpstr>
      <vt:lpstr>Slide 18</vt:lpstr>
      <vt:lpstr>Slide 19</vt:lpstr>
      <vt:lpstr>Slide 20</vt:lpstr>
      <vt:lpstr>Bullying in Schools</vt:lpstr>
      <vt:lpstr>Impact of Bullying on Victim</vt:lpstr>
      <vt:lpstr>Slide 23</vt:lpstr>
      <vt:lpstr>Slide 24</vt:lpstr>
      <vt:lpstr>Child Sexual Abuse (CSA) </vt:lpstr>
      <vt:lpstr>Immediate CSA Action: Parents/ School Staff Response</vt:lpstr>
      <vt:lpstr>School Response to CSA</vt:lpstr>
      <vt:lpstr>Slide 28</vt:lpstr>
      <vt:lpstr>What are our Attitudes/Beliefs about Adolescent Sexuality?</vt:lpstr>
      <vt:lpstr>Why do we need to engage adolescents in discussions on sexuality?</vt:lpstr>
      <vt:lpstr>How do we engage adolescents in discussions on sexuality?</vt:lpstr>
      <vt:lpstr>Healthy, Happy, Responsible Sexuality</vt:lpstr>
      <vt:lpstr>Healthy, Happy, Responsible…</vt:lpstr>
      <vt:lpstr>Position Taking: How to do it?</vt:lpstr>
      <vt:lpstr>Perspective-Building: How to do it?</vt:lpstr>
      <vt:lpstr>Slide 36</vt:lpstr>
      <vt:lpstr>Slide 37</vt:lpstr>
      <vt:lpstr>Slide 38</vt:lpstr>
      <vt:lpstr>Response Scenarios (3)</vt:lpstr>
      <vt:lpstr>Response to Problem Issues:  Discourse Mode</vt:lpstr>
      <vt:lpstr>Life Skills Model</vt:lpstr>
      <vt:lpstr>Life Skills</vt:lpstr>
      <vt:lpstr>Communication and Interpersonal Skills </vt:lpstr>
      <vt:lpstr>Slide 44</vt:lpstr>
      <vt:lpstr>Slide 45</vt:lpstr>
      <vt:lpstr>Slide 46</vt:lpstr>
      <vt:lpstr>Slide 47</vt:lpstr>
      <vt:lpstr>Slide 48</vt:lpstr>
      <vt:lpstr>Decision-Making and Critical Thinking Skills  </vt:lpstr>
      <vt:lpstr>Slide 50</vt:lpstr>
      <vt:lpstr>Slide 51</vt:lpstr>
      <vt:lpstr>Coping and Self-Management Skills  </vt:lpstr>
      <vt:lpstr>Slide 53</vt:lpstr>
      <vt:lpstr>Slide 54</vt:lpstr>
      <vt:lpstr>Slide 55</vt:lpstr>
      <vt:lpstr>Slide 56</vt:lpstr>
      <vt:lpstr>How Life Skills Teaching Works</vt:lpstr>
      <vt:lpstr>Experiential methodologies</vt:lpstr>
      <vt:lpstr>Slide 59</vt:lpstr>
      <vt:lpstr>Re-Thinking Response Scenarios (3)</vt:lpstr>
      <vt:lpstr>Final Discussions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Child Mental Health Issues  Orientation Workshop for School Principals and Teachers  8th &amp; 9th  September 2014 Community-Based Child &amp; Adolescent Mental Health Project Dept. of Child &amp; Adolescent Psychiatry NIMHANS, Bangalore</dc:title>
  <dc:creator>Admin</dc:creator>
  <cp:lastModifiedBy>HP</cp:lastModifiedBy>
  <cp:revision>79</cp:revision>
  <dcterms:created xsi:type="dcterms:W3CDTF">2014-08-01T05:02:29Z</dcterms:created>
  <dcterms:modified xsi:type="dcterms:W3CDTF">2016-01-27T09:18:12Z</dcterms:modified>
</cp:coreProperties>
</file>