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7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857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001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426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622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333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900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6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490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2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6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085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4BA6-1F6D-4058-BE71-DF5F9C46F109}" type="datetimeFigureOut">
              <a:rPr lang="en-IN" smtClean="0"/>
              <a:t>01-07-2014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4DEA-17A1-4169-ACD7-163FBCAEF8B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8793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388843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b="1" dirty="0" smtClean="0">
                <a:effectLst/>
                <a:latin typeface="Arial"/>
                <a:ea typeface="Calibri"/>
              </a:rPr>
              <a:t>Proposal for </a:t>
            </a:r>
            <a:r>
              <a:rPr lang="en-IN" sz="1800" b="1" dirty="0" smtClean="0">
                <a:effectLst/>
                <a:latin typeface="Arial"/>
                <a:ea typeface="Calibri"/>
              </a:rPr>
              <a:t/>
            </a:r>
            <a:br>
              <a:rPr lang="en-IN" sz="1800" b="1" dirty="0" smtClean="0">
                <a:effectLst/>
                <a:latin typeface="Arial"/>
                <a:ea typeface="Calibri"/>
              </a:rPr>
            </a:br>
            <a:r>
              <a:rPr lang="en-IN" b="1" dirty="0" smtClean="0">
                <a:effectLst/>
                <a:latin typeface="Arial"/>
                <a:ea typeface="Calibri"/>
              </a:rPr>
              <a:t>Development of Community </a:t>
            </a:r>
            <a:r>
              <a:rPr lang="en-IN" sz="1800" b="1" dirty="0" smtClean="0">
                <a:effectLst/>
                <a:latin typeface="Arial"/>
                <a:ea typeface="Calibri"/>
              </a:rPr>
              <a:t/>
            </a:r>
            <a:br>
              <a:rPr lang="en-IN" sz="1800" b="1" dirty="0" smtClean="0">
                <a:effectLst/>
                <a:latin typeface="Arial"/>
                <a:ea typeface="Calibri"/>
              </a:rPr>
            </a:br>
            <a:r>
              <a:rPr lang="en-IN" b="1" dirty="0" smtClean="0">
                <a:effectLst/>
                <a:latin typeface="Arial"/>
                <a:ea typeface="Calibri"/>
              </a:rPr>
              <a:t>Child and Adolescent Mental Health Service Model </a:t>
            </a:r>
            <a:br>
              <a:rPr lang="en-IN" b="1" dirty="0" smtClean="0">
                <a:effectLst/>
                <a:latin typeface="Arial"/>
                <a:ea typeface="Calibri"/>
              </a:rPr>
            </a:br>
            <a:r>
              <a:rPr lang="en-IN" b="1" dirty="0" smtClean="0">
                <a:latin typeface="Arial"/>
                <a:ea typeface="Calibri"/>
              </a:rPr>
              <a:t>DWCD, </a:t>
            </a:r>
            <a:r>
              <a:rPr lang="en-IN" b="1" dirty="0" smtClean="0">
                <a:latin typeface="Arial"/>
                <a:ea typeface="Calibri"/>
              </a:rPr>
              <a:t>Karnataka</a:t>
            </a:r>
            <a:r>
              <a:rPr lang="en-IN" sz="1800" b="1" dirty="0" smtClean="0">
                <a:effectLst/>
                <a:latin typeface="Arial"/>
                <a:ea typeface="Calibri"/>
              </a:rPr>
              <a:t/>
            </a:r>
            <a:br>
              <a:rPr lang="en-IN" sz="1800" b="1" dirty="0" smtClean="0">
                <a:effectLst/>
                <a:latin typeface="Arial"/>
                <a:ea typeface="Calibri"/>
              </a:rPr>
            </a:b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2304256"/>
          </a:xfrm>
        </p:spPr>
        <p:txBody>
          <a:bodyPr>
            <a:normAutofit fontScale="92500"/>
          </a:bodyPr>
          <a:lstStyle/>
          <a:p>
            <a:r>
              <a:rPr lang="en-IN" dirty="0" err="1" smtClean="0"/>
              <a:t>Dr.</a:t>
            </a:r>
            <a:r>
              <a:rPr lang="en-IN" dirty="0" smtClean="0"/>
              <a:t> Shekhar Seshadri</a:t>
            </a:r>
          </a:p>
          <a:p>
            <a:r>
              <a:rPr lang="en-IN" dirty="0" smtClean="0"/>
              <a:t>Dept. of Child &amp; Adolescent Psychiatry</a:t>
            </a:r>
          </a:p>
          <a:p>
            <a:r>
              <a:rPr lang="en-IN" dirty="0" smtClean="0"/>
              <a:t>NIMHANS, Bangalore</a:t>
            </a:r>
          </a:p>
          <a:p>
            <a:r>
              <a:rPr lang="en-IN" dirty="0" smtClean="0"/>
              <a:t>4th July </a:t>
            </a:r>
            <a:r>
              <a:rPr lang="en-IN" dirty="0" smtClean="0"/>
              <a:t>2014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92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Reaching out to Remote Rural Districts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/>
              <a:t>S</a:t>
            </a:r>
            <a:r>
              <a:rPr lang="en-IN" dirty="0" smtClean="0"/>
              <a:t>taff </a:t>
            </a:r>
            <a:r>
              <a:rPr lang="en-IN" dirty="0"/>
              <a:t>of government services from </a:t>
            </a:r>
            <a:r>
              <a:rPr lang="en-IN" dirty="0" smtClean="0"/>
              <a:t>2 </a:t>
            </a:r>
            <a:r>
              <a:rPr lang="en-IN" dirty="0"/>
              <a:t>remote/rural areas identified by DWCD will be provided with technical support remotely. </a:t>
            </a:r>
            <a:endParaRPr lang="en-IN" dirty="0" smtClean="0"/>
          </a:p>
          <a:p>
            <a:pPr lvl="0"/>
            <a:r>
              <a:rPr lang="en-IN" dirty="0"/>
              <a:t>A</a:t>
            </a:r>
            <a:r>
              <a:rPr lang="en-IN" dirty="0" smtClean="0"/>
              <a:t>dvice </a:t>
            </a:r>
            <a:r>
              <a:rPr lang="en-IN" dirty="0"/>
              <a:t>on preventive and curative services, provided through telephone and internet communication on a periodic basis (weekly</a:t>
            </a:r>
            <a:r>
              <a:rPr lang="en-IN" dirty="0" smtClean="0"/>
              <a:t>).</a:t>
            </a:r>
          </a:p>
          <a:p>
            <a:pPr lvl="0"/>
            <a:r>
              <a:rPr lang="en-IN" dirty="0"/>
              <a:t>S</a:t>
            </a:r>
            <a:r>
              <a:rPr lang="en-IN" dirty="0" smtClean="0"/>
              <a:t>taff to be </a:t>
            </a:r>
            <a:r>
              <a:rPr lang="en-IN" dirty="0"/>
              <a:t>included in training and capacity building activities conducted in </a:t>
            </a:r>
            <a:r>
              <a:rPr lang="en-IN" dirty="0" smtClean="0"/>
              <a:t>Bangalore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5196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80728"/>
          </a:xfrm>
        </p:spPr>
        <p:txBody>
          <a:bodyPr/>
          <a:lstStyle/>
          <a:p>
            <a:r>
              <a:rPr lang="en-IN" b="1" dirty="0" smtClean="0"/>
              <a:t>Proposal Implementation: Phase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579296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 smtClean="0">
                <a:solidFill>
                  <a:srgbClr val="FFFF00"/>
                </a:solidFill>
              </a:rPr>
              <a:t>Activity 2: Training &amp; Capacity Building</a:t>
            </a:r>
          </a:p>
          <a:p>
            <a:pPr marL="0" indent="0">
              <a:buNone/>
            </a:pPr>
            <a:endParaRPr lang="en-IN" sz="2400" b="1" dirty="0" smtClean="0"/>
          </a:p>
          <a:p>
            <a:pPr marL="0" indent="0">
              <a:buNone/>
            </a:pPr>
            <a:r>
              <a:rPr lang="en-IN" sz="2400" b="1" dirty="0" smtClean="0"/>
              <a:t>Training for Whom?</a:t>
            </a:r>
          </a:p>
          <a:p>
            <a:r>
              <a:rPr lang="en-IN" sz="2400" b="1" dirty="0" smtClean="0"/>
              <a:t>Gate-Keepers: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/>
              <a:t>Health workers (public health practitioners, Link workers)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err="1" smtClean="0"/>
              <a:t>Anganwadi</a:t>
            </a:r>
            <a:r>
              <a:rPr lang="en-IN" sz="2000" dirty="0" smtClean="0"/>
              <a:t> workers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/>
              <a:t>Teachers </a:t>
            </a:r>
            <a:endParaRPr lang="en-IN" sz="2000" dirty="0" smtClean="0">
              <a:effectLst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>
                <a:effectLst/>
              </a:rPr>
              <a:t>Child care institutions’ </a:t>
            </a:r>
            <a:r>
              <a:rPr lang="en-IN" sz="2000" dirty="0" smtClean="0">
                <a:effectLst/>
              </a:rPr>
              <a:t>staff</a:t>
            </a:r>
          </a:p>
          <a:p>
            <a:pPr marL="0" indent="0">
              <a:buNone/>
            </a:pPr>
            <a:endParaRPr lang="en-IN" sz="2400" dirty="0" smtClean="0">
              <a:effectLst/>
            </a:endParaRPr>
          </a:p>
          <a:p>
            <a:r>
              <a:rPr lang="en-IN" sz="2400" b="1" dirty="0"/>
              <a:t>ICPS </a:t>
            </a:r>
            <a:r>
              <a:rPr lang="en-IN" sz="2400" b="1" dirty="0" smtClean="0"/>
              <a:t>Staff: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Program officers</a:t>
            </a:r>
            <a:endParaRPr lang="en-IN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Counsellors </a:t>
            </a:r>
            <a:endParaRPr lang="en-IN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Social </a:t>
            </a:r>
            <a:r>
              <a:rPr lang="en-IN" sz="2000" dirty="0"/>
              <a:t>workers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/>
              <a:t>House Parents</a:t>
            </a:r>
          </a:p>
        </p:txBody>
      </p:sp>
    </p:spTree>
    <p:extLst>
      <p:ext uri="{BB962C8B-B14F-4D97-AF65-F5344CB8AC3E}">
        <p14:creationId xmlns:p14="http://schemas.microsoft.com/office/powerpoint/2010/main" val="17171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Training Content?</a:t>
            </a:r>
          </a:p>
          <a:p>
            <a:pPr marL="0" indent="0">
              <a:buNone/>
            </a:pPr>
            <a:endParaRPr lang="en-IN" b="1" dirty="0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Psychological health promotion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Parent education leaflets 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 err="1"/>
              <a:t>Behavior</a:t>
            </a:r>
            <a:r>
              <a:rPr lang="en-IN" sz="3400" dirty="0"/>
              <a:t> therapy training packages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Consultation liaison clinics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Screening for early diagnosis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Disability related interventions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Small modules for grass root workers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Universal preventive interventions (violence prevention, problem solving, suicide prevention, bully victim problems)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Programmes for externalizing behaviours (anger control)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Programmes for internalizing behaviours (stress and coping)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School programmes (teacher training, life skill education)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Referral protocols 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Working with children in difficult circumstances (street children, high risk </a:t>
            </a:r>
            <a:r>
              <a:rPr lang="en-IN" sz="3400" dirty="0" err="1"/>
              <a:t>behaviors</a:t>
            </a:r>
            <a:r>
              <a:rPr lang="en-IN" sz="3400" dirty="0"/>
              <a:t>)</a:t>
            </a:r>
          </a:p>
          <a:p>
            <a:pPr marL="0" indent="0">
              <a:buNone/>
            </a:pPr>
            <a:endParaRPr lang="en-IN" b="1" dirty="0" smtClean="0">
              <a:solidFill>
                <a:srgbClr val="FFFF0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18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4824536"/>
          </a:xfrm>
        </p:spPr>
        <p:txBody>
          <a:bodyPr/>
          <a:lstStyle/>
          <a:p>
            <a:r>
              <a:rPr lang="en-IN" dirty="0" smtClean="0"/>
              <a:t>Training Material?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Information, Education and Communication Materials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Videos</a:t>
            </a:r>
            <a:endParaRPr lang="en-IN" sz="2000" dirty="0"/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Manuals for various trainer groups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Creative materials for use with children/adolescents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79790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01" y="0"/>
            <a:ext cx="8229600" cy="908720"/>
          </a:xfrm>
        </p:spPr>
        <p:txBody>
          <a:bodyPr/>
          <a:lstStyle/>
          <a:p>
            <a:pPr algn="l"/>
            <a:r>
              <a:rPr lang="en-IN" b="1" dirty="0" smtClean="0"/>
              <a:t>Outcomes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7606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IN" dirty="0"/>
              <a:t>Increased access to and availability of preventive, </a:t>
            </a:r>
            <a:r>
              <a:rPr lang="en-IN" dirty="0" err="1"/>
              <a:t>promotive</a:t>
            </a:r>
            <a:r>
              <a:rPr lang="en-IN" dirty="0"/>
              <a:t> and curative child and adolescent mental health services in the community.</a:t>
            </a:r>
          </a:p>
          <a:p>
            <a:pPr lvl="0"/>
            <a:r>
              <a:rPr lang="en-IN" dirty="0"/>
              <a:t>Increased access to and availability of mental health services to vulnerable children (disabled and other special groups).</a:t>
            </a:r>
          </a:p>
          <a:p>
            <a:pPr lvl="0"/>
            <a:r>
              <a:rPr lang="en-IN" dirty="0"/>
              <a:t>Development of training materials and manuals</a:t>
            </a:r>
            <a:r>
              <a:rPr lang="en-IN" dirty="0" smtClean="0"/>
              <a:t>.</a:t>
            </a:r>
            <a:endParaRPr lang="en-IN" dirty="0"/>
          </a:p>
          <a:p>
            <a:pPr lvl="0"/>
            <a:r>
              <a:rPr lang="en-IN" dirty="0"/>
              <a:t>Development of capacities in community childcare workers.</a:t>
            </a:r>
          </a:p>
          <a:p>
            <a:pPr lvl="0"/>
            <a:r>
              <a:rPr lang="en-IN" dirty="0"/>
              <a:t>A tested out model for widespread implementation for </a:t>
            </a:r>
            <a:r>
              <a:rPr lang="en-IN" dirty="0" err="1"/>
              <a:t>promotive</a:t>
            </a:r>
            <a:r>
              <a:rPr lang="en-IN" dirty="0"/>
              <a:t>, preventive and curative interventions in child and adolescent mental health in the community.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49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6712"/>
          </a:xfrm>
        </p:spPr>
        <p:txBody>
          <a:bodyPr/>
          <a:lstStyle/>
          <a:p>
            <a:pPr algn="l"/>
            <a:r>
              <a:rPr lang="en-IN" b="1" dirty="0" smtClean="0"/>
              <a:t>Timelines </a:t>
            </a:r>
            <a:endParaRPr lang="en-IN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078964"/>
              </p:ext>
            </p:extLst>
          </p:nvPr>
        </p:nvGraphicFramePr>
        <p:xfrm>
          <a:off x="323528" y="836712"/>
          <a:ext cx="8496942" cy="5713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2314"/>
                <a:gridCol w="2832314"/>
                <a:gridCol w="2832314"/>
              </a:tblGrid>
              <a:tr h="291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bg1"/>
                          </a:solidFill>
                          <a:effectLst/>
                        </a:rPr>
                        <a:t>Year 1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bg1"/>
                          </a:solidFill>
                          <a:effectLst/>
                        </a:rPr>
                        <a:t>Year 2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bg1"/>
                          </a:solidFill>
                          <a:effectLst/>
                        </a:rPr>
                        <a:t>Year 3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Staff Recruitment and Orientation 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Training of Community Childcare Workers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Refresher Staff Training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913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Mapping: Identification and Assessment of Community Needs &amp; Resources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Preventive/ </a:t>
                      </a:r>
                      <a:r>
                        <a:rPr lang="en-IN" sz="1800" dirty="0" err="1">
                          <a:effectLst/>
                        </a:rPr>
                        <a:t>Promotive</a:t>
                      </a:r>
                      <a:r>
                        <a:rPr lang="en-IN" sz="1800" dirty="0">
                          <a:effectLst/>
                        </a:rPr>
                        <a:t> programs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Refresher/ Follow-up Community Childcare Workers Training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Development of Training Materials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Curative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Revision of Training Material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Finalization of Service Model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Monitoring of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Development of Training Packages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Staff Training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Preventive/ </a:t>
                      </a:r>
                      <a:r>
                        <a:rPr lang="en-IN" sz="1800" dirty="0" err="1">
                          <a:effectLst/>
                        </a:rPr>
                        <a:t>Promotive</a:t>
                      </a:r>
                      <a:r>
                        <a:rPr lang="en-IN" sz="1800" dirty="0">
                          <a:effectLst/>
                        </a:rPr>
                        <a:t> programs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9115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Curative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Training of Community Childcare Workers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Monitoring &amp; Evaluation of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02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Preventive/ </a:t>
                      </a:r>
                      <a:r>
                        <a:rPr lang="en-IN" sz="1800" b="0" dirty="0" err="1">
                          <a:solidFill>
                            <a:schemeClr val="bg1"/>
                          </a:solidFill>
                          <a:effectLst/>
                        </a:rPr>
                        <a:t>Promotive</a:t>
                      </a: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 programs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Documentation and Finalization of Model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91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bg1"/>
                          </a:solidFill>
                          <a:effectLst/>
                        </a:rPr>
                        <a:t>Curative Services</a:t>
                      </a:r>
                      <a:endParaRPr lang="en-IN" sz="18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Dissemination of Model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81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908720"/>
          </a:xfrm>
        </p:spPr>
        <p:txBody>
          <a:bodyPr>
            <a:normAutofit/>
          </a:bodyPr>
          <a:lstStyle/>
          <a:p>
            <a:pPr algn="l"/>
            <a:r>
              <a:rPr lang="en-IN" b="1" dirty="0" smtClean="0"/>
              <a:t>Budget</a:t>
            </a:r>
            <a:endParaRPr lang="en-IN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08883"/>
              </p:ext>
            </p:extLst>
          </p:nvPr>
        </p:nvGraphicFramePr>
        <p:xfrm>
          <a:off x="251521" y="908727"/>
          <a:ext cx="8712967" cy="5616616"/>
        </p:xfrm>
        <a:graphic>
          <a:graphicData uri="http://schemas.openxmlformats.org/drawingml/2006/table">
            <a:tbl>
              <a:tblPr firstRow="1" firstCol="1" bandRow="1"/>
              <a:tblGrid>
                <a:gridCol w="1242061"/>
                <a:gridCol w="4030639"/>
                <a:gridCol w="1201420"/>
                <a:gridCol w="1098033"/>
                <a:gridCol w="1140814"/>
              </a:tblGrid>
              <a:tr h="38078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Item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Year 1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Year 2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Year 3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Staff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Senior Scientific Officer- 1 (Project Coordinator)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6,74,388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7,41,826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8,16,008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Clinical Psychologist- 1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8,02,536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8,82,789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9,71,067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Psychiatric Social Worker- 1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14,76,924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16,24,615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17,87,075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</a:rPr>
                        <a:t>Staff Sub-Total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</a:rPr>
                        <a:t>48,88,614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Travel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Vehicle +Field travel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50,000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1,50,000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1,50,000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(@ approx. 250 project visits per year)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50,000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1,50,000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1,50,000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</a:rPr>
                        <a:t>Travel Sub-Total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</a:rPr>
                        <a:t>3,50,000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9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Consumables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Training material, manuals, posters, videos, printing costs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75,000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75,000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75,000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Training Workshops for Service Providers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2,00,000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2,00,000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2,00,000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2,75,000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2,75,000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2,75,000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</a:rPr>
                        <a:t>Consumables Sub-Total</a:t>
                      </a:r>
                      <a:endParaRPr lang="en-IN" sz="1100" b="1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</a:rPr>
                        <a:t>8,25,000</a:t>
                      </a:r>
                      <a:endParaRPr lang="en-IN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9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Grand Total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60,63,614</a:t>
                      </a:r>
                      <a:endParaRPr lang="en-IN" sz="1100" b="1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986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66" y="11266"/>
            <a:ext cx="8229600" cy="897454"/>
          </a:xfrm>
        </p:spPr>
        <p:txBody>
          <a:bodyPr/>
          <a:lstStyle/>
          <a:p>
            <a:pPr algn="l"/>
            <a:r>
              <a:rPr lang="en-IN" dirty="0" smtClean="0"/>
              <a:t>Progress: June 1</a:t>
            </a:r>
            <a:r>
              <a:rPr lang="en-IN" baseline="30000" dirty="0" smtClean="0"/>
              <a:t>st</a:t>
            </a:r>
            <a:r>
              <a:rPr lang="en-IN" dirty="0" smtClean="0"/>
              <a:t> to July 4</a:t>
            </a:r>
            <a:r>
              <a:rPr lang="en-IN" baseline="30000" dirty="0" smtClean="0"/>
              <a:t>th</a:t>
            </a:r>
            <a:r>
              <a:rPr lang="en-IN" dirty="0" smtClean="0"/>
              <a:t> 2014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Expansion of geographic area of project (from only BTM Layout to Bangalore South Zone)</a:t>
            </a:r>
          </a:p>
          <a:p>
            <a:r>
              <a:rPr lang="en-IN" dirty="0" smtClean="0"/>
              <a:t>Introduction/ orientation meeting about proposal + permission seeking from Dept. of Health (chief health officer/ Health Officer, South Zone), Dept. of Women &amp; Child Welfare (Director of</a:t>
            </a:r>
            <a:r>
              <a:rPr lang="en-IN" dirty="0"/>
              <a:t> Women &amp; Child </a:t>
            </a:r>
            <a:r>
              <a:rPr lang="en-IN" dirty="0" smtClean="0"/>
              <a:t>Welfare) , Dept. of Education (Block Education Officer/DDI)</a:t>
            </a:r>
          </a:p>
          <a:p>
            <a:r>
              <a:rPr lang="en-IN" dirty="0" smtClean="0"/>
              <a:t>Mapping of/ basic information collected from 12 PHCs in Bangalore South Zone (through field visits)</a:t>
            </a:r>
          </a:p>
          <a:p>
            <a:r>
              <a:rPr lang="en-IN" dirty="0" smtClean="0"/>
              <a:t>Key Informant Interviews with 4 Medical Officers</a:t>
            </a:r>
          </a:p>
          <a:p>
            <a:r>
              <a:rPr lang="en-IN" dirty="0" smtClean="0"/>
              <a:t>Community walks in slum areas initiated</a:t>
            </a:r>
          </a:p>
          <a:p>
            <a:r>
              <a:rPr lang="en-IN" dirty="0" smtClean="0"/>
              <a:t>Preliminary categorization of 90  child care institutions registered under DWCD and J.J. Act based </a:t>
            </a:r>
            <a:r>
              <a:rPr lang="en-IN" dirty="0"/>
              <a:t>on typology of children served and /or common service needs/ </a:t>
            </a:r>
            <a:r>
              <a:rPr lang="en-IN" dirty="0" smtClean="0"/>
              <a:t>capacities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5795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78098"/>
          </a:xfrm>
        </p:spPr>
        <p:txBody>
          <a:bodyPr/>
          <a:lstStyle/>
          <a:p>
            <a:pPr algn="l"/>
            <a:r>
              <a:rPr lang="en-IN" dirty="0" smtClean="0"/>
              <a:t>Progress </a:t>
            </a:r>
            <a:r>
              <a:rPr lang="en-IN" dirty="0" err="1" smtClean="0"/>
              <a:t>cont</a:t>
            </a:r>
            <a:r>
              <a:rPr lang="en-IN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579296" cy="5832648"/>
          </a:xfrm>
        </p:spPr>
        <p:txBody>
          <a:bodyPr/>
          <a:lstStyle/>
          <a:p>
            <a:r>
              <a:rPr lang="en-IN" dirty="0" smtClean="0"/>
              <a:t>14 assessment and sensitization workshops scheduled for July-September for PHC staff, government schools/teachers, </a:t>
            </a:r>
            <a:r>
              <a:rPr lang="en-IN" dirty="0" err="1" smtClean="0"/>
              <a:t>anganwadi</a:t>
            </a:r>
            <a:r>
              <a:rPr lang="en-IN" dirty="0" smtClean="0"/>
              <a:t> workers, child care institution staff (to establish in-depth understanding of needs of target population + staff capacity building needs)</a:t>
            </a:r>
          </a:p>
          <a:p>
            <a:r>
              <a:rPr lang="en-IN" dirty="0" smtClean="0"/>
              <a:t>Recording of data/ preliminary analysis initiated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0512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22114"/>
          </a:xfrm>
        </p:spPr>
        <p:txBody>
          <a:bodyPr/>
          <a:lstStyle/>
          <a:p>
            <a:pPr algn="l"/>
            <a:r>
              <a:rPr lang="en-IN" b="1" smtClean="0"/>
              <a:t>Support Requested…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616624"/>
          </a:xfrm>
        </p:spPr>
        <p:txBody>
          <a:bodyPr/>
          <a:lstStyle/>
          <a:p>
            <a:pPr algn="just"/>
            <a:r>
              <a:rPr lang="en-IN" dirty="0" smtClean="0"/>
              <a:t>Permissions to conduct assessment and training with your department staff.</a:t>
            </a:r>
          </a:p>
          <a:p>
            <a:pPr algn="just"/>
            <a:r>
              <a:rPr lang="en-IN" dirty="0" smtClean="0"/>
              <a:t>Cooperation on space within the community (to enable us to conduct children’s </a:t>
            </a:r>
            <a:r>
              <a:rPr lang="en-IN" dirty="0" err="1" smtClean="0"/>
              <a:t>activites</a:t>
            </a:r>
            <a:r>
              <a:rPr lang="en-IN" dirty="0" smtClean="0"/>
              <a:t>…</a:t>
            </a:r>
            <a:r>
              <a:rPr lang="en-IN" dirty="0" err="1" smtClean="0"/>
              <a:t>eg</a:t>
            </a:r>
            <a:r>
              <a:rPr lang="en-IN" dirty="0" smtClean="0"/>
              <a:t>: in </a:t>
            </a:r>
            <a:r>
              <a:rPr lang="en-IN" dirty="0" err="1" smtClean="0"/>
              <a:t>anganwadis</a:t>
            </a:r>
            <a:r>
              <a:rPr lang="en-IN" dirty="0" smtClean="0"/>
              <a:t>, schools </a:t>
            </a:r>
            <a:r>
              <a:rPr lang="en-IN" dirty="0" err="1" smtClean="0"/>
              <a:t>etc</a:t>
            </a:r>
            <a:r>
              <a:rPr lang="en-IN" dirty="0" smtClean="0"/>
              <a:t>)</a:t>
            </a:r>
          </a:p>
          <a:p>
            <a:pPr algn="just"/>
            <a:r>
              <a:rPr lang="en-IN" dirty="0" smtClean="0"/>
              <a:t>Expediting paperwork and processes for permissions for initiation of project (funds) and activities therein.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736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 smtClean="0"/>
              <a:t>Objectives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en-IN" dirty="0"/>
              <a:t>Establishment of community-based child and adolescent services.</a:t>
            </a:r>
          </a:p>
          <a:p>
            <a:pPr lvl="0" algn="just"/>
            <a:r>
              <a:rPr lang="en-IN" dirty="0"/>
              <a:t>Training and capacity building of childcare workers and staff from various governmental and non-governmental agencies, including schools.</a:t>
            </a:r>
          </a:p>
          <a:p>
            <a:pPr lvl="0" algn="just"/>
            <a:r>
              <a:rPr lang="en-IN" dirty="0"/>
              <a:t>D</a:t>
            </a:r>
            <a:r>
              <a:rPr lang="en-IN" dirty="0" smtClean="0"/>
              <a:t>evelop </a:t>
            </a:r>
            <a:r>
              <a:rPr lang="en-IN" dirty="0"/>
              <a:t>a comprehensive community child and adolescent mental health service model that may be replicated elsewhere in the country.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996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/>
              <a:t>Geographic Location and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Bangalore South Zone:</a:t>
            </a:r>
          </a:p>
          <a:p>
            <a:pPr lvl="1"/>
            <a:r>
              <a:rPr lang="en-IN" dirty="0"/>
              <a:t>A minimum of 10 slums (total population=5,335) + larger community</a:t>
            </a:r>
          </a:p>
          <a:p>
            <a:pPr lvl="1"/>
            <a:r>
              <a:rPr lang="en-IN" dirty="0"/>
              <a:t>12 PHCs (10 MOs, 12 Health Assistants, 48 Link Workers)</a:t>
            </a:r>
          </a:p>
          <a:p>
            <a:pPr lvl="1"/>
            <a:r>
              <a:rPr lang="en-IN" dirty="0"/>
              <a:t>20 government schools (&amp; 10 private schools)</a:t>
            </a:r>
          </a:p>
          <a:p>
            <a:pPr lvl="1"/>
            <a:r>
              <a:rPr lang="en-IN" dirty="0"/>
              <a:t>30 </a:t>
            </a:r>
            <a:r>
              <a:rPr lang="en-IN" dirty="0" err="1"/>
              <a:t>Anganwadis</a:t>
            </a:r>
            <a:endParaRPr lang="en-IN" dirty="0"/>
          </a:p>
          <a:p>
            <a:pPr lvl="1"/>
            <a:r>
              <a:rPr lang="en-IN" dirty="0"/>
              <a:t>90 child care institutions (Registered under </a:t>
            </a:r>
            <a:r>
              <a:rPr lang="en-IN" dirty="0" smtClean="0"/>
              <a:t>DWCD &amp; J.J. Act)</a:t>
            </a:r>
          </a:p>
          <a:p>
            <a:pPr marL="457200" lvl="1" indent="0">
              <a:buNone/>
            </a:pPr>
            <a:endParaRPr lang="en-IN" dirty="0" smtClean="0"/>
          </a:p>
          <a:p>
            <a:r>
              <a:rPr lang="en-IN" dirty="0" smtClean="0"/>
              <a:t>2 remote/rural districts (Remote Communication)</a:t>
            </a:r>
            <a:endParaRPr lang="en-IN" dirty="0" smtClean="0"/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94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 smtClean="0"/>
              <a:t>Principles &amp; Technical Approach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Universal </a:t>
            </a:r>
            <a:r>
              <a:rPr lang="en-IN" dirty="0"/>
              <a:t>access to </a:t>
            </a:r>
            <a:r>
              <a:rPr lang="en-IN" dirty="0" smtClean="0"/>
              <a:t>child (mental</a:t>
            </a:r>
            <a:r>
              <a:rPr lang="en-IN" dirty="0"/>
              <a:t>) </a:t>
            </a:r>
            <a:r>
              <a:rPr lang="en-IN" dirty="0" smtClean="0"/>
              <a:t>healthcare</a:t>
            </a:r>
          </a:p>
          <a:p>
            <a:r>
              <a:rPr lang="en-IN" dirty="0"/>
              <a:t>E</a:t>
            </a:r>
            <a:r>
              <a:rPr lang="en-IN" dirty="0" smtClean="0"/>
              <a:t>quitable </a:t>
            </a:r>
            <a:r>
              <a:rPr lang="en-IN" dirty="0"/>
              <a:t>coverage </a:t>
            </a:r>
            <a:r>
              <a:rPr lang="en-IN" dirty="0" smtClean="0"/>
              <a:t>(with focus on vulnerable </a:t>
            </a:r>
            <a:r>
              <a:rPr lang="en-IN" dirty="0"/>
              <a:t>children and </a:t>
            </a:r>
            <a:r>
              <a:rPr lang="en-IN" dirty="0" smtClean="0"/>
              <a:t>adolescents)</a:t>
            </a:r>
          </a:p>
          <a:p>
            <a:r>
              <a:rPr lang="en-IN" dirty="0"/>
              <a:t>C</a:t>
            </a:r>
            <a:r>
              <a:rPr lang="en-IN" dirty="0" smtClean="0"/>
              <a:t>ommunity </a:t>
            </a:r>
            <a:r>
              <a:rPr lang="en-IN" dirty="0"/>
              <a:t>involvement and participation to ensure </a:t>
            </a:r>
            <a:r>
              <a:rPr lang="en-IN" dirty="0" smtClean="0"/>
              <a:t>sustainability</a:t>
            </a:r>
          </a:p>
          <a:p>
            <a:r>
              <a:rPr lang="en-IN" dirty="0"/>
              <a:t>A</a:t>
            </a:r>
            <a:r>
              <a:rPr lang="en-IN" dirty="0" smtClean="0"/>
              <a:t>doption </a:t>
            </a:r>
            <a:r>
              <a:rPr lang="en-IN" dirty="0"/>
              <a:t>of multi-sectional approach through involvement of various sectors such as health, education, women and child welfare. </a:t>
            </a:r>
          </a:p>
        </p:txBody>
      </p:sp>
    </p:spTree>
    <p:extLst>
      <p:ext uri="{BB962C8B-B14F-4D97-AF65-F5344CB8AC3E}">
        <p14:creationId xmlns:p14="http://schemas.microsoft.com/office/powerpoint/2010/main" val="299309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869714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Mental </a:t>
            </a:r>
            <a:r>
              <a:rPr lang="en-US" b="1" dirty="0"/>
              <a:t>Health Intervention Spectrum for </a:t>
            </a:r>
            <a:r>
              <a:rPr lang="en-US" b="1" dirty="0" smtClean="0"/>
              <a:t>Mental Disorders</a:t>
            </a:r>
            <a:endParaRPr lang="en-IN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96944" cy="525658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92922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" y="0"/>
            <a:ext cx="82296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Proposal Implementation: Phase (1)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47260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IN" sz="6700" b="1" dirty="0" smtClean="0">
                <a:solidFill>
                  <a:srgbClr val="FFFF00"/>
                </a:solidFill>
              </a:rPr>
              <a:t>Activity 1: Mapping </a:t>
            </a:r>
            <a:r>
              <a:rPr lang="en-IN" sz="6700" b="1" dirty="0">
                <a:solidFill>
                  <a:srgbClr val="FFFF00"/>
                </a:solidFill>
              </a:rPr>
              <a:t>of Existing Community </a:t>
            </a:r>
            <a:r>
              <a:rPr lang="en-IN" sz="6700" b="1" dirty="0" smtClean="0">
                <a:solidFill>
                  <a:srgbClr val="FFFF00"/>
                </a:solidFill>
              </a:rPr>
              <a:t>Services</a:t>
            </a:r>
          </a:p>
          <a:p>
            <a:r>
              <a:rPr lang="en-IN" sz="5500" dirty="0" smtClean="0"/>
              <a:t>What?</a:t>
            </a:r>
          </a:p>
          <a:p>
            <a:pPr lvl="1"/>
            <a:r>
              <a:rPr lang="en-IN" sz="5500" dirty="0" smtClean="0"/>
              <a:t>identify types </a:t>
            </a:r>
            <a:r>
              <a:rPr lang="en-IN" sz="5500" dirty="0"/>
              <a:t>of services provided by the </a:t>
            </a:r>
            <a:r>
              <a:rPr lang="en-IN" sz="5500" dirty="0" smtClean="0"/>
              <a:t>agency/services</a:t>
            </a:r>
          </a:p>
          <a:p>
            <a:pPr lvl="1"/>
            <a:r>
              <a:rPr lang="en-IN" sz="5500" dirty="0" smtClean="0"/>
              <a:t> understand </a:t>
            </a:r>
            <a:r>
              <a:rPr lang="en-IN" sz="5500" dirty="0"/>
              <a:t>child mental health issues in the </a:t>
            </a:r>
            <a:r>
              <a:rPr lang="en-IN" sz="5500" dirty="0" smtClean="0"/>
              <a:t>community.</a:t>
            </a:r>
          </a:p>
          <a:p>
            <a:pPr lvl="1"/>
            <a:r>
              <a:rPr lang="en-IN" sz="5500" dirty="0" smtClean="0"/>
              <a:t>assess </a:t>
            </a:r>
            <a:r>
              <a:rPr lang="en-IN" sz="5500" dirty="0"/>
              <a:t>the capacity needs and gaps of the service providers. </a:t>
            </a:r>
            <a:endParaRPr lang="en-IN" sz="5500" dirty="0" smtClean="0"/>
          </a:p>
          <a:p>
            <a:pPr lvl="1"/>
            <a:r>
              <a:rPr lang="en-IN" sz="5500" dirty="0"/>
              <a:t>assess scope for </a:t>
            </a:r>
            <a:r>
              <a:rPr lang="en-IN" sz="5500" dirty="0" smtClean="0"/>
              <a:t>government schemes (RBSK/RKSK implementation?)</a:t>
            </a:r>
            <a:endParaRPr lang="en-IN" sz="5500" dirty="0"/>
          </a:p>
          <a:p>
            <a:pPr marL="457200" lvl="1" indent="0">
              <a:buNone/>
            </a:pPr>
            <a:endParaRPr lang="en-IN" sz="55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IN" sz="5500" dirty="0"/>
              <a:t>How</a:t>
            </a:r>
            <a:r>
              <a:rPr lang="en-IN" sz="5500" dirty="0" smtClean="0"/>
              <a:t>?</a:t>
            </a:r>
          </a:p>
          <a:p>
            <a:pPr lvl="1"/>
            <a:r>
              <a:rPr lang="en-IN" sz="5500" dirty="0"/>
              <a:t>key informant interviews and focus group discussions </a:t>
            </a:r>
          </a:p>
          <a:p>
            <a:pPr marL="0" lvl="1" indent="0">
              <a:buNone/>
            </a:pPr>
            <a:endParaRPr lang="en-IN" sz="55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IN" sz="5500" dirty="0" smtClean="0"/>
              <a:t>With Whom?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IN" sz="5500" dirty="0"/>
          </a:p>
          <a:p>
            <a:pPr lvl="1"/>
            <a:r>
              <a:rPr lang="en-IN" sz="5500" dirty="0" smtClean="0"/>
              <a:t>Child Care Institutions (government &amp; non-government agencies)</a:t>
            </a:r>
            <a:endParaRPr lang="en-IN" sz="5500" dirty="0" smtClean="0"/>
          </a:p>
          <a:p>
            <a:pPr lvl="1"/>
            <a:r>
              <a:rPr lang="en-IN" sz="5500" dirty="0" smtClean="0"/>
              <a:t>public </a:t>
            </a:r>
            <a:r>
              <a:rPr lang="en-IN" sz="5500" dirty="0"/>
              <a:t>health </a:t>
            </a:r>
            <a:r>
              <a:rPr lang="en-IN" sz="5500" dirty="0" smtClean="0"/>
              <a:t>professionals (MO, health assistants, link workers)</a:t>
            </a:r>
          </a:p>
          <a:p>
            <a:pPr lvl="1"/>
            <a:r>
              <a:rPr lang="en-IN" sz="5500" dirty="0" err="1" smtClean="0"/>
              <a:t>Anganwadi</a:t>
            </a:r>
            <a:r>
              <a:rPr lang="en-IN" sz="5500" dirty="0" smtClean="0"/>
              <a:t> workers</a:t>
            </a:r>
            <a:endParaRPr lang="en-IN" sz="5500" dirty="0" smtClean="0"/>
          </a:p>
          <a:p>
            <a:pPr lvl="1"/>
            <a:r>
              <a:rPr lang="en-IN" sz="5500" dirty="0" smtClean="0"/>
              <a:t>schools/teachers </a:t>
            </a:r>
            <a:endParaRPr lang="en-IN" sz="5500" dirty="0" smtClean="0"/>
          </a:p>
          <a:p>
            <a:pPr lvl="1"/>
            <a:r>
              <a:rPr lang="en-IN" sz="5500" dirty="0"/>
              <a:t>G</a:t>
            </a:r>
            <a:r>
              <a:rPr lang="en-IN" sz="5500" dirty="0" smtClean="0"/>
              <a:t>overnment </a:t>
            </a:r>
            <a:r>
              <a:rPr lang="en-IN" sz="5500" dirty="0"/>
              <a:t>departments </a:t>
            </a:r>
            <a:r>
              <a:rPr lang="en-IN" sz="5500" dirty="0"/>
              <a:t>(Women &amp; Child Development, BBMP</a:t>
            </a:r>
            <a:r>
              <a:rPr lang="en-IN" sz="5500" dirty="0" smtClean="0"/>
              <a:t>, Education</a:t>
            </a:r>
            <a:r>
              <a:rPr lang="en-IN" sz="5500" dirty="0"/>
              <a:t>, </a:t>
            </a:r>
            <a:r>
              <a:rPr lang="en-IN" sz="5500" dirty="0" smtClean="0"/>
              <a:t>Health, NRHM</a:t>
            </a:r>
            <a:r>
              <a:rPr lang="en-IN" sz="5500" dirty="0"/>
              <a:t>, JJ Act functionaries</a:t>
            </a:r>
            <a:r>
              <a:rPr lang="en-IN" sz="5500" dirty="0" smtClean="0"/>
              <a:t>)</a:t>
            </a:r>
            <a:endParaRPr lang="en-IN" sz="5500" dirty="0"/>
          </a:p>
        </p:txBody>
      </p:sp>
    </p:spTree>
    <p:extLst>
      <p:ext uri="{BB962C8B-B14F-4D97-AF65-F5344CB8AC3E}">
        <p14:creationId xmlns:p14="http://schemas.microsoft.com/office/powerpoint/2010/main" val="13451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8229600" cy="969462"/>
          </a:xfrm>
        </p:spPr>
        <p:txBody>
          <a:bodyPr/>
          <a:lstStyle/>
          <a:p>
            <a:r>
              <a:rPr lang="en-IN" b="1" dirty="0" smtClean="0"/>
              <a:t>Proposal Implementation: Phase 2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737174"/>
              </p:ext>
            </p:extLst>
          </p:nvPr>
        </p:nvGraphicFramePr>
        <p:xfrm>
          <a:off x="179510" y="980728"/>
          <a:ext cx="8784977" cy="54352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2"/>
                <a:gridCol w="1800200"/>
                <a:gridCol w="2808312"/>
                <a:gridCol w="2736303"/>
              </a:tblGrid>
              <a:tr h="36700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b="1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</a:rPr>
                        <a:t>Activity 1: Service Delivery</a:t>
                      </a:r>
                      <a:endParaRPr lang="en-IN" sz="32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367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Intervention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Type of Service Provided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Targeted Children/Adolescents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Service Providers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367008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Preventive &amp;Promotive Services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Developmental play program 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Pre-school children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Aanganwadi workers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36700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Life Skills program in schools.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School children (ages  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Teachers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12845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Life Skills program in NGO and other community spaces.  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Children in institutions; special populations and vulnerable children and adolescents served by NGOs. (Example street children; substance abuse issues; HIV+ children </a:t>
                      </a:r>
                      <a:r>
                        <a:rPr lang="en-IN" sz="2000" dirty="0" err="1">
                          <a:effectLst/>
                          <a:latin typeface="+mn-lt"/>
                        </a:rPr>
                        <a:t>etc</a:t>
                      </a:r>
                      <a:r>
                        <a:rPr lang="en-IN" sz="2000" dirty="0">
                          <a:effectLst/>
                          <a:latin typeface="+mn-lt"/>
                        </a:rPr>
                        <a:t>)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Government staff (such as child protection staff); NGO workers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5588" y="1576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17011"/>
              </p:ext>
            </p:extLst>
          </p:nvPr>
        </p:nvGraphicFramePr>
        <p:xfrm>
          <a:off x="251520" y="188641"/>
          <a:ext cx="8640960" cy="6587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1341"/>
                <a:gridCol w="2713115"/>
                <a:gridCol w="2304256"/>
                <a:gridCol w="2232248"/>
              </a:tblGrid>
              <a:tr h="75172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effectLst/>
                        </a:rPr>
                        <a:t>Service Delivery</a:t>
                      </a:r>
                      <a:endParaRPr lang="en-IN" sz="3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008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Intervention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Type of Service Provided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Targeted Children/Adolescents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Service Providers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10432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Treatment/ Curative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Case identification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All children availing of  preventive/ </a:t>
                      </a:r>
                      <a:r>
                        <a:rPr lang="en-IN" sz="1800" dirty="0" err="1">
                          <a:effectLst/>
                        </a:rPr>
                        <a:t>promotive</a:t>
                      </a:r>
                      <a:r>
                        <a:rPr lang="en-IN" sz="1800" dirty="0">
                          <a:effectLst/>
                        </a:rPr>
                        <a:t> services and other individual children who may have psychiatric problems or developmental disabilities, thereby requiring specialized services and care.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Teachers, health workers, private &amp; public health practitioners (paediatricians/ general physicians), government and NGO staff in consultation with NIMHANS team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73773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Basic/ first level psychosocial support and care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5412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Standard treatment for known (psychiatric) disorders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79783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NIMHANS Child &amp; Adolescent Psychiatry Dept. and/or other Mental Health </a:t>
                      </a:r>
                      <a:r>
                        <a:rPr lang="en-IN" sz="1800" dirty="0" err="1">
                          <a:effectLst/>
                        </a:rPr>
                        <a:t>Centers</a:t>
                      </a:r>
                      <a:r>
                        <a:rPr lang="en-IN" sz="1800" dirty="0">
                          <a:effectLst/>
                        </a:rPr>
                        <a:t> (Referral)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7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223353"/>
              </p:ext>
            </p:extLst>
          </p:nvPr>
        </p:nvGraphicFramePr>
        <p:xfrm>
          <a:off x="0" y="44625"/>
          <a:ext cx="9144000" cy="681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3656"/>
                <a:gridCol w="3862552"/>
                <a:gridCol w="2837792"/>
              </a:tblGrid>
              <a:tr h="516057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Conditions Covered by Curative Services</a:t>
                      </a:r>
                      <a:endParaRPr lang="en-IN" sz="9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IN" sz="9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IN" sz="9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</a:tr>
              <a:tr h="8425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effectLst/>
                        </a:rPr>
                        <a:t>Behaviour/Emotional Disorders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Sub-Threshold Disturbances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Neurodevelopmental Disorders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4547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Oppositional Defiant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Conduct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Anxiety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Depressive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Elimination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Somatoform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Other uncommon disorders – Obsessive Compulsive Disorders, tics, psychoses, bipolar disorders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600" b="0" dirty="0">
                          <a:effectLst/>
                        </a:rPr>
                        <a:t> </a:t>
                      </a:r>
                      <a:endParaRPr lang="en-IN" sz="1600" b="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Scholastic backwardness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Learning difficulties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School refusal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Temper tantrums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Difficult temperament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Aggressive tendency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 err="1">
                          <a:effectLst/>
                        </a:rPr>
                        <a:t>Suicidality</a:t>
                      </a:r>
                      <a:endParaRPr lang="en-IN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Running away from home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Bullying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Pica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Early unspecified developmental delays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Truancy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School drop-outs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Conduct symptoms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Oppositional Defiant Disorder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Excessive shyness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Examination anxiety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Stress-related problems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Inter-personal problems in adolescence</a:t>
                      </a:r>
                      <a:endParaRPr lang="en-IN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Intellectual Disability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Autism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Speech delays /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Non-Specific Global Delays in young children)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Attention Deficit Hyperactive Disorder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Specific Learning Disabilities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Cerebral Palsy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endParaRPr lang="en-IN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9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1304</Words>
  <Application>Microsoft Office PowerPoint</Application>
  <PresentationFormat>On-screen Show (4:3)</PresentationFormat>
  <Paragraphs>259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Proposal for  Development of Community  Child and Adolescent Mental Health Service Model  DWCD, Karnataka </vt:lpstr>
      <vt:lpstr>Objectives</vt:lpstr>
      <vt:lpstr>Geographic Location and Area</vt:lpstr>
      <vt:lpstr>Principles &amp; Technical Approach</vt:lpstr>
      <vt:lpstr>Mental Health Intervention Spectrum for Mental Disorders</vt:lpstr>
      <vt:lpstr>Proposal Implementation: Phase (1)</vt:lpstr>
      <vt:lpstr>Proposal Implementation: Phase 2</vt:lpstr>
      <vt:lpstr>PowerPoint Presentation</vt:lpstr>
      <vt:lpstr>PowerPoint Presentation</vt:lpstr>
      <vt:lpstr>Reaching out to Remote Rural Districts</vt:lpstr>
      <vt:lpstr>Proposal Implementation: Phase 2</vt:lpstr>
      <vt:lpstr>PowerPoint Presentation</vt:lpstr>
      <vt:lpstr>PowerPoint Presentation</vt:lpstr>
      <vt:lpstr>Outcomes</vt:lpstr>
      <vt:lpstr>Timelines </vt:lpstr>
      <vt:lpstr>Budget</vt:lpstr>
      <vt:lpstr>Progress: June 1st to July 4th 2014</vt:lpstr>
      <vt:lpstr>Progress cont…</vt:lpstr>
      <vt:lpstr>Support Requested…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 Development of Community  Child and Adolescent Mental Health Service Model</dc:title>
  <dc:creator>Admin</dc:creator>
  <cp:lastModifiedBy>Admin</cp:lastModifiedBy>
  <cp:revision>50</cp:revision>
  <dcterms:created xsi:type="dcterms:W3CDTF">2014-06-06T05:36:36Z</dcterms:created>
  <dcterms:modified xsi:type="dcterms:W3CDTF">2014-07-01T11:48:31Z</dcterms:modified>
</cp:coreProperties>
</file>