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57" r:id="rId6"/>
    <p:sldId id="281" r:id="rId7"/>
    <p:sldId id="261" r:id="rId8"/>
    <p:sldId id="262" r:id="rId9"/>
    <p:sldId id="276" r:id="rId10"/>
    <p:sldId id="277" r:id="rId11"/>
    <p:sldId id="278" r:id="rId12"/>
    <p:sldId id="279" r:id="rId13"/>
    <p:sldId id="280" r:id="rId14"/>
    <p:sldId id="265" r:id="rId15"/>
    <p:sldId id="270" r:id="rId16"/>
    <p:sldId id="271" r:id="rId17"/>
    <p:sldId id="272" r:id="rId18"/>
    <p:sldId id="273" r:id="rId19"/>
    <p:sldId id="268" r:id="rId20"/>
    <p:sldId id="266" r:id="rId21"/>
    <p:sldId id="274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41B8C-883F-47A6-A8C6-6A5A5B2BBCDF}" type="datetimeFigureOut">
              <a:rPr lang="en-IN" smtClean="0"/>
              <a:t>24-11-2018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9BAF6-69A4-4914-BA77-1B98D2C32C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9965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9BAF6-69A4-4914-BA77-1B98D2C32CEE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3846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E8CD-CF21-4CFB-9AF4-2A671416C9EC}" type="datetimeFigureOut">
              <a:rPr lang="en-IN" smtClean="0"/>
              <a:t>24-11-2018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8A68-E148-4923-AE7C-700991BB0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511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E8CD-CF21-4CFB-9AF4-2A671416C9EC}" type="datetimeFigureOut">
              <a:rPr lang="en-IN" smtClean="0"/>
              <a:t>24-11-2018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8A68-E148-4923-AE7C-700991BB0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140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E8CD-CF21-4CFB-9AF4-2A671416C9EC}" type="datetimeFigureOut">
              <a:rPr lang="en-IN" smtClean="0"/>
              <a:t>24-11-2018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8A68-E148-4923-AE7C-700991BB0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116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E8CD-CF21-4CFB-9AF4-2A671416C9EC}" type="datetimeFigureOut">
              <a:rPr lang="en-IN" smtClean="0"/>
              <a:t>24-11-2018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8A68-E148-4923-AE7C-700991BB0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269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E8CD-CF21-4CFB-9AF4-2A671416C9EC}" type="datetimeFigureOut">
              <a:rPr lang="en-IN" smtClean="0"/>
              <a:t>24-11-2018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8A68-E148-4923-AE7C-700991BB0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077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E8CD-CF21-4CFB-9AF4-2A671416C9EC}" type="datetimeFigureOut">
              <a:rPr lang="en-IN" smtClean="0"/>
              <a:t>24-11-2018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8A68-E148-4923-AE7C-700991BB0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5872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E8CD-CF21-4CFB-9AF4-2A671416C9EC}" type="datetimeFigureOut">
              <a:rPr lang="en-IN" smtClean="0"/>
              <a:t>24-11-2018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8A68-E148-4923-AE7C-700991BB0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1078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E8CD-CF21-4CFB-9AF4-2A671416C9EC}" type="datetimeFigureOut">
              <a:rPr lang="en-IN" smtClean="0"/>
              <a:t>24-11-2018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8A68-E148-4923-AE7C-700991BB0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642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E8CD-CF21-4CFB-9AF4-2A671416C9EC}" type="datetimeFigureOut">
              <a:rPr lang="en-IN" smtClean="0"/>
              <a:t>24-11-2018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8A68-E148-4923-AE7C-700991BB0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610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E8CD-CF21-4CFB-9AF4-2A671416C9EC}" type="datetimeFigureOut">
              <a:rPr lang="en-IN" smtClean="0"/>
              <a:t>24-11-2018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8A68-E148-4923-AE7C-700991BB0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054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E8CD-CF21-4CFB-9AF4-2A671416C9EC}" type="datetimeFigureOut">
              <a:rPr lang="en-IN" smtClean="0"/>
              <a:t>24-11-2018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8A68-E148-4923-AE7C-700991BB0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837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BE8CD-CF21-4CFB-9AF4-2A671416C9EC}" type="datetimeFigureOut">
              <a:rPr lang="en-IN" smtClean="0"/>
              <a:t>24-11-2018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68A68-E148-4923-AE7C-700991BB0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883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12968" cy="2592288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0070C0"/>
                </a:solidFill>
              </a:rPr>
              <a:t>Community-Based Approaches to Child Protection: </a:t>
            </a:r>
            <a:br>
              <a:rPr lang="en-IN" b="1" dirty="0" smtClean="0">
                <a:solidFill>
                  <a:srgbClr val="0070C0"/>
                </a:solidFill>
              </a:rPr>
            </a:br>
            <a:r>
              <a:rPr lang="en-IN" b="1" dirty="0" smtClean="0">
                <a:solidFill>
                  <a:srgbClr val="0070C0"/>
                </a:solidFill>
              </a:rPr>
              <a:t>Engaging Children and Service Providers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2711152"/>
          </a:xfrm>
        </p:spPr>
        <p:txBody>
          <a:bodyPr>
            <a:normAutofit fontScale="85000" lnSpcReduction="20000"/>
          </a:bodyPr>
          <a:lstStyle/>
          <a:p>
            <a:r>
              <a:rPr lang="en-IN" sz="2400" dirty="0" smtClean="0">
                <a:solidFill>
                  <a:schemeClr val="tx1"/>
                </a:solidFill>
              </a:rPr>
              <a:t>November 2018</a:t>
            </a:r>
          </a:p>
          <a:p>
            <a:endParaRPr lang="en-IN" sz="2400" dirty="0" smtClean="0">
              <a:solidFill>
                <a:schemeClr val="tx1"/>
              </a:solidFill>
            </a:endParaRPr>
          </a:p>
          <a:p>
            <a:r>
              <a:rPr lang="en-IN" sz="2400" dirty="0" smtClean="0">
                <a:solidFill>
                  <a:schemeClr val="tx1"/>
                </a:solidFill>
              </a:rPr>
              <a:t>Sheila </a:t>
            </a:r>
            <a:r>
              <a:rPr lang="en-IN" sz="2400" dirty="0" err="1" smtClean="0">
                <a:solidFill>
                  <a:schemeClr val="tx1"/>
                </a:solidFill>
              </a:rPr>
              <a:t>Ramaswamy</a:t>
            </a:r>
            <a:endParaRPr lang="en-IN" sz="2400" dirty="0" smtClean="0">
              <a:solidFill>
                <a:schemeClr val="tx1"/>
              </a:solidFill>
            </a:endParaRPr>
          </a:p>
          <a:p>
            <a:r>
              <a:rPr lang="en-IN" sz="2400" dirty="0" smtClean="0">
                <a:solidFill>
                  <a:schemeClr val="tx1"/>
                </a:solidFill>
              </a:rPr>
              <a:t>Project Coordinator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Community Child &amp; Adolescent Mental Health Service Project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Dept. of Child &amp; Adolescent Psychiatry</a:t>
            </a:r>
            <a:br>
              <a:rPr lang="en-IN" sz="2400" dirty="0" smtClean="0">
                <a:solidFill>
                  <a:schemeClr val="tx1"/>
                </a:solidFill>
              </a:rPr>
            </a:br>
            <a:r>
              <a:rPr lang="en-IN" sz="2400" dirty="0" smtClean="0">
                <a:solidFill>
                  <a:schemeClr val="tx1"/>
                </a:solidFill>
              </a:rPr>
              <a:t>NIMHANS, Bangalore</a:t>
            </a:r>
          </a:p>
          <a:p>
            <a:endParaRPr lang="en-IN" sz="2200" dirty="0" smtClean="0">
              <a:solidFill>
                <a:schemeClr val="tx1"/>
              </a:solidFill>
            </a:endParaRPr>
          </a:p>
          <a:p>
            <a:r>
              <a:rPr lang="en-IN" sz="2200" dirty="0" smtClean="0">
                <a:solidFill>
                  <a:schemeClr val="tx1"/>
                </a:solidFill>
              </a:rPr>
              <a:t>Supported by Dept. of Women &amp; Child Development, Government of Karnataka</a:t>
            </a:r>
            <a:endParaRPr lang="en-IN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95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533400"/>
            <a:ext cx="18376900" cy="51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2400" b="1">
                <a:latin typeface="Verdana" pitchFamily="34" charset="0"/>
              </a:rPr>
              <a:t>The introduction</a:t>
            </a:r>
          </a:p>
          <a:p>
            <a:pPr eaLnBrk="0" hangingPunct="0"/>
            <a:r>
              <a:rPr lang="en-GB" altLang="en-US" b="1">
                <a:latin typeface="Verdana" pitchFamily="34" charset="0"/>
              </a:rPr>
              <a:t>Our methodology consisted of an introduction to the theme of the study</a:t>
            </a:r>
          </a:p>
          <a:p>
            <a:pPr eaLnBrk="0" hangingPunct="0"/>
            <a:r>
              <a:rPr lang="en-GB" altLang="en-US" b="1">
                <a:latin typeface="Verdana" pitchFamily="34" charset="0"/>
              </a:rPr>
              <a:t> followed by stories which were told and then changed and retold </a:t>
            </a:r>
          </a:p>
          <a:p>
            <a:pPr eaLnBrk="0" hangingPunct="0"/>
            <a:r>
              <a:rPr lang="en-GB" altLang="en-US" b="1">
                <a:latin typeface="Verdana" pitchFamily="34" charset="0"/>
              </a:rPr>
              <a:t>with the participation of the children, followed by a set of questions</a:t>
            </a:r>
          </a:p>
          <a:p>
            <a:pPr eaLnBrk="0" hangingPunct="0"/>
            <a:r>
              <a:rPr lang="en-GB" altLang="en-US" b="1">
                <a:latin typeface="Verdana" pitchFamily="34" charset="0"/>
              </a:rPr>
              <a:t> on their experiences similar to that told in the story</a:t>
            </a:r>
            <a:r>
              <a:rPr lang="en-US" altLang="en-US" b="1">
                <a:latin typeface="Verdana" pitchFamily="34" charset="0"/>
              </a:rPr>
              <a:t> </a:t>
            </a:r>
          </a:p>
          <a:p>
            <a:pPr eaLnBrk="0" hangingPunct="0"/>
            <a:endParaRPr lang="en-US" altLang="en-US" b="1">
              <a:latin typeface="Verdana" pitchFamily="34" charset="0"/>
            </a:endParaRPr>
          </a:p>
          <a:p>
            <a:pPr eaLnBrk="0" hangingPunct="0"/>
            <a:r>
              <a:rPr lang="en-GB" altLang="en-US" sz="2400" b="1">
                <a:latin typeface="Verdana" pitchFamily="34" charset="0"/>
              </a:rPr>
              <a:t>The story</a:t>
            </a:r>
            <a:r>
              <a:rPr lang="en-GB" altLang="en-US" b="1">
                <a:latin typeface="Verdana" pitchFamily="34" charset="0"/>
              </a:rPr>
              <a:t> </a:t>
            </a:r>
          </a:p>
          <a:p>
            <a:pPr eaLnBrk="0" hangingPunct="0"/>
            <a:r>
              <a:rPr lang="en-GB" altLang="en-US" b="1">
                <a:latin typeface="Verdana" pitchFamily="34" charset="0"/>
              </a:rPr>
              <a:t>After an introduction, a story provides an easy channel of progression</a:t>
            </a:r>
          </a:p>
          <a:p>
            <a:pPr eaLnBrk="0" hangingPunct="0"/>
            <a:r>
              <a:rPr lang="en-GB" altLang="en-US" b="1">
                <a:latin typeface="Verdana" pitchFamily="34" charset="0"/>
              </a:rPr>
              <a:t> to the next stage of the research,the question session</a:t>
            </a:r>
            <a:r>
              <a:rPr lang="en-US" altLang="en-US">
                <a:latin typeface="Verdana" pitchFamily="34" charset="0"/>
              </a:rPr>
              <a:t> </a:t>
            </a:r>
          </a:p>
          <a:p>
            <a:pPr eaLnBrk="0" hangingPunct="0"/>
            <a:endParaRPr lang="en-US" altLang="en-US">
              <a:latin typeface="Verdana" pitchFamily="34" charset="0"/>
            </a:endParaRPr>
          </a:p>
          <a:p>
            <a:pPr eaLnBrk="0" hangingPunct="0"/>
            <a:endParaRPr lang="en-US" altLang="en-US">
              <a:latin typeface="Verdana" pitchFamily="34" charset="0"/>
            </a:endParaRPr>
          </a:p>
          <a:p>
            <a:pPr eaLnBrk="0" hangingPunct="0"/>
            <a:r>
              <a:rPr lang="en-GB" altLang="en-US" sz="2000" b="1" i="1" u="sng"/>
              <a:t>Story 1:</a:t>
            </a:r>
            <a:r>
              <a:rPr lang="en-GB" altLang="en-US" sz="2000" b="1" i="1"/>
              <a:t> Radha is a little girl living with her parents and grandparents.</a:t>
            </a:r>
          </a:p>
          <a:p>
            <a:pPr eaLnBrk="0" hangingPunct="0"/>
            <a:r>
              <a:rPr lang="en-GB" altLang="en-US" sz="2000" b="1" i="1"/>
              <a:t> One day Radha’s parents adopt a little pup and she named it Cheecku.</a:t>
            </a:r>
          </a:p>
          <a:p>
            <a:pPr eaLnBrk="0" hangingPunct="0"/>
            <a:r>
              <a:rPr lang="en-GB" altLang="en-US" sz="2000" b="1" i="1"/>
              <a:t> But Radha’s mother warns her not to put the pup on the bed.</a:t>
            </a:r>
          </a:p>
          <a:p>
            <a:pPr eaLnBrk="0" hangingPunct="0"/>
            <a:r>
              <a:rPr lang="en-GB" altLang="en-US" sz="2000" b="1" i="1"/>
              <a:t> But the next morning when she finds Radha sleeping with the pup,</a:t>
            </a:r>
          </a:p>
          <a:p>
            <a:pPr eaLnBrk="0" hangingPunct="0"/>
            <a:r>
              <a:rPr lang="en-GB" altLang="en-US" sz="2000" b="1" i="1"/>
              <a:t>she complains to Radha’s father who gave her punishment </a:t>
            </a:r>
          </a:p>
          <a:p>
            <a:pPr eaLnBrk="0" hangingPunct="0"/>
            <a:r>
              <a:rPr lang="en-GB" altLang="en-US" sz="2000" b="1" i="1"/>
              <a:t>and made her stand in a corner for half an hour.</a:t>
            </a:r>
            <a:r>
              <a:rPr lang="en-GB" altLang="en-US" sz="2000" b="1"/>
              <a:t> </a:t>
            </a:r>
            <a:endParaRPr lang="en-US" altLang="en-US" sz="2000" b="1"/>
          </a:p>
        </p:txBody>
      </p:sp>
    </p:spTree>
    <p:extLst>
      <p:ext uri="{BB962C8B-B14F-4D97-AF65-F5344CB8AC3E}">
        <p14:creationId xmlns:p14="http://schemas.microsoft.com/office/powerpoint/2010/main" val="378163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9600" y="798513"/>
            <a:ext cx="18799175" cy="347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/>
              <a:t>Fleshing out/ reconstructing stories</a:t>
            </a:r>
            <a:r>
              <a:rPr lang="en-GB" altLang="en-US" b="1"/>
              <a:t> </a:t>
            </a:r>
          </a:p>
          <a:p>
            <a:endParaRPr lang="en-GB" altLang="en-US" b="1"/>
          </a:p>
          <a:p>
            <a:r>
              <a:rPr lang="en-GB" altLang="en-US" b="1"/>
              <a:t>For example, questions like –</a:t>
            </a:r>
          </a:p>
          <a:p>
            <a:r>
              <a:rPr lang="en-GB" altLang="en-US" b="1"/>
              <a:t> ‘What do you think, does Radha go to school?, </a:t>
            </a:r>
          </a:p>
          <a:p>
            <a:endParaRPr lang="en-GB" altLang="en-US" b="1"/>
          </a:p>
          <a:p>
            <a:r>
              <a:rPr lang="en-GB" altLang="en-US" b="1"/>
              <a:t>Where do you think Radha lives?, </a:t>
            </a:r>
          </a:p>
          <a:p>
            <a:endParaRPr lang="en-GB" altLang="en-US" b="1"/>
          </a:p>
          <a:p>
            <a:r>
              <a:rPr lang="en-GB" altLang="en-US" b="1"/>
              <a:t>Is Cheecku a stray pup or a breed dog?’ etc </a:t>
            </a:r>
          </a:p>
          <a:p>
            <a:endParaRPr lang="en-GB" altLang="en-US" b="1"/>
          </a:p>
          <a:p>
            <a:r>
              <a:rPr lang="en-GB" altLang="en-US" b="1"/>
              <a:t>were used to trigger off their imagination. </a:t>
            </a:r>
          </a:p>
          <a:p>
            <a:r>
              <a:rPr lang="en-GB" altLang="en-US" b="1"/>
              <a:t>This process can later be enumerated by field staff, </a:t>
            </a:r>
          </a:p>
          <a:p>
            <a:r>
              <a:rPr lang="en-GB" altLang="en-US" b="1"/>
              <a:t>with children reacting positively and enthusiastically to such activities. </a:t>
            </a: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389587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8600" y="646113"/>
            <a:ext cx="13236575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b="1" i="1" u="sng"/>
              <a:t>Emotional violence</a:t>
            </a:r>
            <a:r>
              <a:rPr lang="en-US" altLang="en-US" i="1"/>
              <a:t> -</a:t>
            </a:r>
            <a:r>
              <a:rPr lang="en-GB" altLang="en-US" b="1" i="1"/>
              <a:t>commonly used punishment</a:t>
            </a:r>
            <a:r>
              <a:rPr lang="en-GB" altLang="en-US" i="1"/>
              <a:t> , </a:t>
            </a:r>
            <a:r>
              <a:rPr lang="en-GB" altLang="en-US" b="1" i="1"/>
              <a:t>Denial of privileges</a:t>
            </a:r>
            <a:r>
              <a:rPr lang="en-GB" altLang="en-US" i="1"/>
              <a:t> ,</a:t>
            </a:r>
          </a:p>
          <a:p>
            <a:r>
              <a:rPr lang="en-GB" altLang="en-US" b="1" i="1"/>
              <a:t>verbal admonishments</a:t>
            </a:r>
            <a:r>
              <a:rPr lang="en-GB" altLang="en-US" i="1"/>
              <a:t> , </a:t>
            </a:r>
            <a:r>
              <a:rPr lang="en-GB" altLang="en-US" b="1" i="1"/>
              <a:t>denial of basic essentials</a:t>
            </a:r>
            <a:r>
              <a:rPr lang="en-GB" altLang="en-US" i="1"/>
              <a:t> </a:t>
            </a:r>
          </a:p>
          <a:p>
            <a:endParaRPr lang="en-US" altLang="en-US" i="1"/>
          </a:p>
          <a:p>
            <a:r>
              <a:rPr lang="en-GB" altLang="en-US" b="1" i="1" u="sng"/>
              <a:t>Physical violence</a:t>
            </a:r>
            <a:r>
              <a:rPr lang="en-US" altLang="en-US" i="1"/>
              <a:t> -</a:t>
            </a:r>
            <a:r>
              <a:rPr lang="en-GB" altLang="en-US" b="1" i="1"/>
              <a:t>corporal punishment</a:t>
            </a:r>
            <a:r>
              <a:rPr lang="en-GB" altLang="en-US" i="1"/>
              <a:t> , </a:t>
            </a:r>
            <a:r>
              <a:rPr lang="en-GB" altLang="en-US" b="1" i="1"/>
              <a:t>restriction of movement</a:t>
            </a:r>
            <a:r>
              <a:rPr lang="en-GB" altLang="en-US" i="1"/>
              <a:t> ,</a:t>
            </a:r>
          </a:p>
          <a:p>
            <a:r>
              <a:rPr lang="en-GB" altLang="en-US" b="1" i="1"/>
              <a:t>torturous punishment/abuse</a:t>
            </a:r>
            <a:r>
              <a:rPr lang="en-US" altLang="en-US"/>
              <a:t> </a:t>
            </a:r>
          </a:p>
          <a:p>
            <a:r>
              <a:rPr lang="en-US" altLang="en-US"/>
              <a:t>---------------------</a:t>
            </a:r>
          </a:p>
          <a:p>
            <a:r>
              <a:rPr lang="en-US" altLang="en-US" b="1"/>
              <a:t>…</a:t>
            </a:r>
            <a:r>
              <a:rPr lang="en-GB" altLang="en-US" b="1"/>
              <a:t>enabling prevalence data on problematic actors </a:t>
            </a:r>
          </a:p>
          <a:p>
            <a:r>
              <a:rPr lang="en-GB" altLang="en-US" b="1"/>
              <a:t>rather than on problematic settings</a:t>
            </a:r>
            <a:r>
              <a:rPr lang="en-US" altLang="en-US" b="1"/>
              <a:t> </a:t>
            </a:r>
          </a:p>
          <a:p>
            <a:endParaRPr lang="en-US" altLang="en-US" b="1"/>
          </a:p>
          <a:p>
            <a:r>
              <a:rPr lang="en-GB" altLang="en-US" b="1"/>
              <a:t>Parents/caregivers/guardians; </a:t>
            </a:r>
            <a:endParaRPr lang="en-US" altLang="en-US" b="1"/>
          </a:p>
          <a:p>
            <a:r>
              <a:rPr lang="en-GB" altLang="en-US" b="1"/>
              <a:t>Relatives; </a:t>
            </a:r>
            <a:endParaRPr lang="en-US" altLang="en-US" b="1"/>
          </a:p>
          <a:p>
            <a:r>
              <a:rPr lang="en-GB" altLang="en-US" b="1"/>
              <a:t>Other adults such as teachers, employers, police, NGO workers, social workers, </a:t>
            </a:r>
          </a:p>
          <a:p>
            <a:r>
              <a:rPr lang="en-GB" altLang="en-US" b="1"/>
              <a:t>unknown adults on the street, etc;</a:t>
            </a:r>
            <a:endParaRPr lang="en-US" altLang="en-US" b="1"/>
          </a:p>
          <a:p>
            <a:r>
              <a:rPr lang="en-GB" altLang="en-US" b="1"/>
              <a:t>Siblings;</a:t>
            </a:r>
            <a:endParaRPr lang="en-US" altLang="en-US" b="1"/>
          </a:p>
          <a:p>
            <a:r>
              <a:rPr lang="en-GB" altLang="en-US" b="1"/>
              <a:t>Other children from peer groups;</a:t>
            </a:r>
            <a:endParaRPr lang="en-US" altLang="en-US" b="1"/>
          </a:p>
          <a:p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422475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0" y="0"/>
            <a:ext cx="8651875" cy="598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b="1"/>
              <a:t>There are many elements of the experience of violence that can be researched. </a:t>
            </a:r>
          </a:p>
          <a:p>
            <a:r>
              <a:rPr lang="en-GB" altLang="en-US" b="1"/>
              <a:t>Traditional research often focuses on </a:t>
            </a:r>
            <a:r>
              <a:rPr lang="en-GB" altLang="en-US" sz="2000" b="1" i="1"/>
              <a:t>prevalence</a:t>
            </a:r>
          </a:p>
          <a:p>
            <a:r>
              <a:rPr lang="en-GB" altLang="en-US" b="1"/>
              <a:t> (the extent to which children are abused)</a:t>
            </a:r>
          </a:p>
          <a:p>
            <a:r>
              <a:rPr lang="en-GB" altLang="en-US" b="1"/>
              <a:t> and </a:t>
            </a:r>
            <a:r>
              <a:rPr lang="en-GB" altLang="en-US" sz="2000" b="1" i="1"/>
              <a:t>severity</a:t>
            </a:r>
            <a:r>
              <a:rPr lang="en-GB" altLang="en-US" b="1"/>
              <a:t> (the extent of ‘damage’ caused) </a:t>
            </a:r>
          </a:p>
          <a:p>
            <a:r>
              <a:rPr lang="en-GB" altLang="en-US" b="1"/>
              <a:t>or the </a:t>
            </a:r>
            <a:r>
              <a:rPr lang="en-GB" altLang="en-US" sz="2000" b="1" i="1"/>
              <a:t>context </a:t>
            </a:r>
            <a:r>
              <a:rPr lang="en-GB" altLang="en-US" b="1"/>
              <a:t>(the location-home, school, neighbourhood, institution; </a:t>
            </a:r>
          </a:p>
          <a:p>
            <a:r>
              <a:rPr lang="en-GB" altLang="en-US" b="1"/>
              <a:t>and the relationship of the child with the perpetrator) </a:t>
            </a:r>
          </a:p>
          <a:p>
            <a:r>
              <a:rPr lang="en-GB" altLang="en-US" b="1"/>
              <a:t>and </a:t>
            </a:r>
            <a:r>
              <a:rPr lang="en-GB" altLang="en-US" sz="2000" b="1" i="1"/>
              <a:t>nature of violence</a:t>
            </a:r>
            <a:r>
              <a:rPr lang="en-GB" altLang="en-US" b="1"/>
              <a:t> (psychological/emotional, physical, sexual).</a:t>
            </a:r>
          </a:p>
          <a:p>
            <a:r>
              <a:rPr lang="en-GB" altLang="en-US" b="1"/>
              <a:t> This kind of data is important as it informs public opinion , </a:t>
            </a:r>
          </a:p>
          <a:p>
            <a:r>
              <a:rPr lang="en-GB" altLang="en-US" b="1"/>
              <a:t>policy and systemic responses. </a:t>
            </a:r>
          </a:p>
          <a:p>
            <a:r>
              <a:rPr lang="en-GB" altLang="en-US" b="1"/>
              <a:t>However, what is missed is the subjective experience of the child.</a:t>
            </a:r>
          </a:p>
          <a:p>
            <a:r>
              <a:rPr lang="en-GB" altLang="en-US" b="1"/>
              <a:t> From a healing point of view, how a child processes</a:t>
            </a:r>
          </a:p>
          <a:p>
            <a:r>
              <a:rPr lang="en-GB" altLang="en-US" b="1"/>
              <a:t> and resolves experiences of violence are critical dimensions. </a:t>
            </a:r>
          </a:p>
          <a:p>
            <a:r>
              <a:rPr lang="en-GB" altLang="en-US" b="1"/>
              <a:t>Such processes are best researched by qualitative methods. </a:t>
            </a:r>
          </a:p>
          <a:p>
            <a:r>
              <a:rPr lang="en-GB" altLang="en-US" b="1"/>
              <a:t>It is moot if there is ‘consensus’ between the intention of the perpetrator</a:t>
            </a:r>
          </a:p>
          <a:p>
            <a:r>
              <a:rPr lang="en-GB" altLang="en-US" b="1"/>
              <a:t> and intention as perceived by the child.</a:t>
            </a:r>
          </a:p>
          <a:p>
            <a:r>
              <a:rPr lang="en-GB" altLang="en-US" b="1"/>
              <a:t> Within the power structure of families and its fragmentation </a:t>
            </a:r>
          </a:p>
          <a:p>
            <a:r>
              <a:rPr lang="en-GB" altLang="en-US" b="1"/>
              <a:t>in difficult circumstances like street living, how children come to expect violence and thus resolve it in a resilient fashion is a complex process.</a:t>
            </a:r>
          </a:p>
          <a:p>
            <a:r>
              <a:rPr lang="en-GB" altLang="en-US" b="1"/>
              <a:t> Such complexities of perception are best captured by research methods</a:t>
            </a:r>
          </a:p>
          <a:p>
            <a:r>
              <a:rPr lang="en-GB" altLang="en-US" b="1"/>
              <a:t> that take a process approach like the story method. </a:t>
            </a: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194637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76672"/>
            <a:ext cx="8928992" cy="6048672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>
                <a:solidFill>
                  <a:srgbClr val="FF0000"/>
                </a:solidFill>
              </a:rPr>
              <a:t>(2) Direct Interventions for Children:</a:t>
            </a:r>
          </a:p>
          <a:p>
            <a:pPr marL="0" indent="0">
              <a:buNone/>
            </a:pPr>
            <a:endParaRPr lang="en-IN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462470"/>
              </p:ext>
            </p:extLst>
          </p:nvPr>
        </p:nvGraphicFramePr>
        <p:xfrm>
          <a:off x="179512" y="1052736"/>
          <a:ext cx="8784976" cy="5574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26530"/>
                <a:gridCol w="6858446"/>
              </a:tblGrid>
              <a:tr h="1743968">
                <a:tc>
                  <a:txBody>
                    <a:bodyPr/>
                    <a:lstStyle/>
                    <a:p>
                      <a:r>
                        <a:rPr lang="en-IN" sz="2400" b="1" dirty="0" smtClean="0">
                          <a:solidFill>
                            <a:schemeClr val="tx1"/>
                          </a:solidFill>
                        </a:rPr>
                        <a:t>Adolescents</a:t>
                      </a:r>
                      <a:endParaRPr lang="en-IN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400" b="0" dirty="0" smtClean="0">
                          <a:solidFill>
                            <a:schemeClr val="tx1"/>
                          </a:solidFill>
                        </a:rPr>
                        <a:t>Life Skills Series for Adolescents (1): Socio-Emotional Development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400" b="0" dirty="0" smtClean="0">
                          <a:solidFill>
                            <a:schemeClr val="tx1"/>
                          </a:solidFill>
                        </a:rPr>
                        <a:t>Life Skills Series for Adolescents (2): Gender, Sexuality and Relationships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2275752">
                <a:tc>
                  <a:txBody>
                    <a:bodyPr/>
                    <a:lstStyle/>
                    <a:p>
                      <a:r>
                        <a:rPr lang="en-IN" sz="2400" b="1" dirty="0" smtClean="0">
                          <a:solidFill>
                            <a:schemeClr val="tx1"/>
                          </a:solidFill>
                        </a:rPr>
                        <a:t>Children aged 7 to 12 years</a:t>
                      </a:r>
                      <a:endParaRPr lang="en-IN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Life Skills for Children aged 8 to 12 years: Socio-Emotional Development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2400" b="0" dirty="0" smtClean="0">
                          <a:solidFill>
                            <a:schemeClr val="tx1"/>
                          </a:solidFill>
                        </a:rPr>
                        <a:t>Child Sexual Abuse  Prevention &amp; Personal Safety  (Activity-Based Awareness &amp; Learning for  Children aged 7 to 12 years )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76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N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Pre-schoolers</a:t>
                      </a:r>
                      <a:endParaRPr lang="en-IN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0" dirty="0" smtClean="0">
                          <a:solidFill>
                            <a:schemeClr val="tx1"/>
                          </a:solidFill>
                        </a:rPr>
                        <a:t>Child Sexual Abuse  Prevention &amp; Personal Safety  (Activity-Based Awareness &amp; Learning for  Children aged 7 to 12 years 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26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8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sz="3600" b="1" dirty="0" smtClean="0"/>
              <a:t>Premises on which direct interventions with children are based on… </a:t>
            </a:r>
            <a:br>
              <a:rPr lang="en-IN" sz="3600" b="1" dirty="0" smtClean="0"/>
            </a:b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5472608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Not much hope for the adult world for behaviour change!</a:t>
            </a:r>
          </a:p>
          <a:p>
            <a:r>
              <a:rPr lang="en-IN" dirty="0" smtClean="0"/>
              <a:t>Children and adolescents are at a stage where they are developing identities (perspectives and life skills)…</a:t>
            </a:r>
          </a:p>
          <a:p>
            <a:r>
              <a:rPr lang="en-IN" dirty="0" smtClean="0"/>
              <a:t>If provided with the right impetus and opportunities, they are our best vehicles for violence prevention (through safety education as well as life skills for positions/ perspectives of non-violent ways of being).</a:t>
            </a:r>
          </a:p>
          <a:p>
            <a:r>
              <a:rPr lang="en-IN" dirty="0" smtClean="0"/>
              <a:t>Use of non-didactic, participatory, creative methods enable children to learn life skills (</a:t>
            </a:r>
            <a:r>
              <a:rPr lang="en-IN" dirty="0" err="1" smtClean="0"/>
              <a:t>incl</a:t>
            </a:r>
            <a:r>
              <a:rPr lang="en-IN" dirty="0" smtClean="0"/>
              <a:t> for protection).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330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1295400" y="685800"/>
            <a:ext cx="5248275" cy="44958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5486400" y="762000"/>
            <a:ext cx="33528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084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altLang="en-US" sz="3600" b="1" u="sng">
                <a:latin typeface="Arial" charset="0"/>
                <a:cs typeface="Arial" charset="0"/>
              </a:rPr>
              <a:t>CONTEXTS OF APPLICATION</a:t>
            </a:r>
            <a:r>
              <a:rPr lang="en-US" altLang="en-US" sz="3600" b="1"/>
              <a:t> 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762000"/>
            <a:ext cx="325762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4000" b="1" u="sng" dirty="0">
                <a:latin typeface="Arial" charset="0"/>
                <a:cs typeface="Arial" charset="0"/>
              </a:rPr>
              <a:t>LIFE SKILLS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5546725"/>
            <a:ext cx="95250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4000" dirty="0">
                <a:latin typeface="Arial" charset="0"/>
                <a:cs typeface="Arial" charset="0"/>
              </a:rPr>
              <a:t>	</a:t>
            </a:r>
            <a:r>
              <a:rPr lang="en-US" altLang="en-US" sz="4000" b="1" u="sng" dirty="0">
                <a:latin typeface="Arial" charset="0"/>
                <a:cs typeface="Arial" charset="0"/>
              </a:rPr>
              <a:t>METHODS OF LEARNING- </a:t>
            </a:r>
            <a:r>
              <a:rPr lang="en-US" altLang="en-US" sz="4000" b="1" dirty="0">
                <a:latin typeface="Arial" charset="0"/>
                <a:cs typeface="Arial" charset="0"/>
              </a:rPr>
              <a:t>				</a:t>
            </a:r>
            <a:r>
              <a:rPr lang="en-US" altLang="en-US" sz="4000" b="1" dirty="0" smtClean="0">
                <a:latin typeface="Arial" charset="0"/>
                <a:cs typeface="Arial" charset="0"/>
              </a:rPr>
              <a:t>(</a:t>
            </a:r>
            <a:r>
              <a:rPr lang="en-US" altLang="en-US" sz="4000" b="1" u="sng" dirty="0" smtClean="0">
                <a:latin typeface="Arial" charset="0"/>
                <a:cs typeface="Arial" charset="0"/>
              </a:rPr>
              <a:t>EXPERIENTIAL)</a:t>
            </a:r>
            <a:r>
              <a:rPr lang="en-US" altLang="en-US" sz="1800" b="1" dirty="0" smtClean="0"/>
              <a:t> 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85303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How Life Skills Teaching Works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latin typeface="Century Gothic" pitchFamily="34" charset="0"/>
                <a:cs typeface="Arial" charset="0"/>
              </a:rPr>
              <a:t>All participants are learners;</a:t>
            </a:r>
            <a:endParaRPr lang="en-US" altLang="en-US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Century Gothic" pitchFamily="34" charset="0"/>
                <a:cs typeface="Arial" charset="0"/>
              </a:rPr>
              <a:t>All participate in and contribute equally to the production of knowledge, which is a continuous dialogue; </a:t>
            </a:r>
            <a:endParaRPr lang="en-US" altLang="en-US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Century Gothic" pitchFamily="34" charset="0"/>
                <a:cs typeface="Arial" charset="0"/>
              </a:rPr>
              <a:t>The learners are the subject and not the object of the process.</a:t>
            </a:r>
            <a:endParaRPr lang="en-US" altLang="en-US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844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Experiential methodologies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4400" dirty="0" smtClean="0"/>
              <a:t>Theatre</a:t>
            </a:r>
          </a:p>
          <a:p>
            <a:pPr eaLnBrk="1" hangingPunct="1"/>
            <a:r>
              <a:rPr lang="en-US" altLang="en-US" sz="4400" dirty="0" smtClean="0"/>
              <a:t>Narratives</a:t>
            </a:r>
          </a:p>
          <a:p>
            <a:pPr eaLnBrk="1" hangingPunct="1"/>
            <a:r>
              <a:rPr lang="en-US" altLang="en-US" sz="4400" dirty="0" smtClean="0"/>
              <a:t>Story-telling</a:t>
            </a:r>
          </a:p>
          <a:p>
            <a:pPr eaLnBrk="1" hangingPunct="1"/>
            <a:r>
              <a:rPr lang="en-US" altLang="en-US" sz="4400" dirty="0" smtClean="0"/>
              <a:t>Art Work</a:t>
            </a:r>
          </a:p>
        </p:txBody>
      </p:sp>
    </p:spTree>
    <p:extLst>
      <p:ext uri="{BB962C8B-B14F-4D97-AF65-F5344CB8AC3E}">
        <p14:creationId xmlns:p14="http://schemas.microsoft.com/office/powerpoint/2010/main" val="218057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8640"/>
            <a:ext cx="8496944" cy="640871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IN" b="1" dirty="0" smtClean="0">
                <a:solidFill>
                  <a:srgbClr val="FF0000"/>
                </a:solidFill>
              </a:rPr>
              <a:t>(3) Training Material and Manuals</a:t>
            </a:r>
          </a:p>
          <a:p>
            <a:pPr marL="0" indent="0">
              <a:buNone/>
            </a:pPr>
            <a:endParaRPr lang="en-IN" b="1" dirty="0" smtClean="0">
              <a:solidFill>
                <a:srgbClr val="FF0000"/>
              </a:solidFill>
            </a:endParaRPr>
          </a:p>
          <a:p>
            <a:r>
              <a:rPr lang="en-IN" dirty="0"/>
              <a:t>Mental Health &amp; Psychosocial Care for Children &amp; Adolescents Training </a:t>
            </a:r>
            <a:r>
              <a:rPr lang="en-IN" dirty="0" smtClean="0"/>
              <a:t>Series…</a:t>
            </a:r>
            <a:endParaRPr lang="en-IN" dirty="0"/>
          </a:p>
          <a:p>
            <a:pPr marL="571500" indent="-571500">
              <a:buAutoNum type="romanLcParenBoth"/>
            </a:pPr>
            <a:r>
              <a:rPr lang="en-IN" dirty="0" smtClean="0">
                <a:solidFill>
                  <a:srgbClr val="0070C0"/>
                </a:solidFill>
              </a:rPr>
              <a:t>The Building Blocks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IN" dirty="0">
                <a:solidFill>
                  <a:srgbClr val="0070C0"/>
                </a:solidFill>
              </a:rPr>
              <a:t>The Trauma of Loss &amp; Abuse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dirty="0">
                <a:solidFill>
                  <a:srgbClr val="0070C0"/>
                </a:solidFill>
              </a:rPr>
              <a:t>Children in Conflict with the Law</a:t>
            </a:r>
            <a:endParaRPr lang="en-IN" dirty="0">
              <a:solidFill>
                <a:srgbClr val="0070C0"/>
              </a:solidFill>
            </a:endParaRPr>
          </a:p>
          <a:p>
            <a:pPr marL="571500" indent="-571500">
              <a:buAutoNum type="romanLcParenBoth"/>
            </a:pPr>
            <a:r>
              <a:rPr lang="en-IN" dirty="0" smtClean="0">
                <a:solidFill>
                  <a:srgbClr val="0070C0"/>
                </a:solidFill>
              </a:rPr>
              <a:t>Working with Pre-Schoolers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IN" dirty="0"/>
              <a:t>Children and </a:t>
            </a:r>
            <a:r>
              <a:rPr lang="en-IN" dirty="0" smtClean="0"/>
              <a:t>HIV/AIDS</a:t>
            </a:r>
          </a:p>
          <a:p>
            <a:pPr marL="0" indent="0">
              <a:buNone/>
            </a:pPr>
            <a:endParaRPr lang="en-IN" dirty="0" smtClean="0"/>
          </a:p>
          <a:p>
            <a:r>
              <a:rPr lang="en-IN" dirty="0" smtClean="0"/>
              <a:t>Orientation &amp; training manuals for judicial personnel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>
                <a:solidFill>
                  <a:srgbClr val="FF0000"/>
                </a:solidFill>
              </a:rPr>
              <a:t>…including videos and materials.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FF0000"/>
                </a:solidFill>
              </a:rPr>
              <a:t>…use of creative participatory pedagogies.</a:t>
            </a: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440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29718" cy="796908"/>
          </a:xfrm>
        </p:spPr>
        <p:txBody>
          <a:bodyPr>
            <a:normAutofit/>
          </a:bodyPr>
          <a:lstStyle/>
          <a:p>
            <a:pPr algn="l"/>
            <a:r>
              <a:rPr lang="en-IN" sz="2800" b="1" dirty="0" smtClean="0"/>
              <a:t>Why NIMHANS initiated Community Child Mental Health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692696"/>
            <a:ext cx="8715436" cy="595101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IN" dirty="0" smtClean="0"/>
              <a:t>Limited access to mental health services esp. for children low socio-economic families and communities.</a:t>
            </a:r>
          </a:p>
          <a:p>
            <a:pPr algn="just"/>
            <a:r>
              <a:rPr lang="en-IN" dirty="0" smtClean="0"/>
              <a:t>Children in difficult circumstances are especially vulnerable to mental health morbidity and have poor access to services.</a:t>
            </a:r>
          </a:p>
          <a:p>
            <a:pPr algn="just"/>
            <a:r>
              <a:rPr lang="en-IN" dirty="0" smtClean="0"/>
              <a:t>Poor community awareness on child mental health needs and services.</a:t>
            </a:r>
          </a:p>
          <a:p>
            <a:pPr algn="just"/>
            <a:r>
              <a:rPr lang="en-IN" dirty="0" smtClean="0"/>
              <a:t>Few child mental health care services/ service providers.</a:t>
            </a:r>
          </a:p>
          <a:p>
            <a:pPr algn="just"/>
            <a:r>
              <a:rPr lang="en-IN" dirty="0" smtClean="0"/>
              <a:t>Mental health services concentrated in tertiary care facilities.</a:t>
            </a:r>
          </a:p>
          <a:p>
            <a:pPr algn="just"/>
            <a:r>
              <a:rPr lang="en-IN" dirty="0" smtClean="0"/>
              <a:t>Gaps in mental health knowledge and skills of child care service providers.</a:t>
            </a:r>
          </a:p>
          <a:p>
            <a:pPr algn="just"/>
            <a:r>
              <a:rPr lang="en-IN" dirty="0" smtClean="0"/>
              <a:t>The need to integrate child mental health services into child care services in health/education/welfare sectors to enhance access and coverage.</a:t>
            </a:r>
          </a:p>
          <a:p>
            <a:pPr algn="just"/>
            <a:r>
              <a:rPr lang="en-IN" dirty="0" smtClean="0"/>
              <a:t>Preventive/</a:t>
            </a:r>
            <a:r>
              <a:rPr lang="en-IN" dirty="0" err="1" smtClean="0"/>
              <a:t>promotive</a:t>
            </a:r>
            <a:r>
              <a:rPr lang="en-IN" dirty="0" smtClean="0"/>
              <a:t> child mental health services required for minimizing child mental health morbidity.</a:t>
            </a:r>
          </a:p>
          <a:p>
            <a:pPr algn="just"/>
            <a:r>
              <a:rPr lang="en-IN" dirty="0" smtClean="0"/>
              <a:t>Curative child mental health services—children’s right to assistance.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4102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Training Content…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25144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Child Development</a:t>
            </a:r>
          </a:p>
          <a:p>
            <a:r>
              <a:rPr lang="en-IN" dirty="0" smtClean="0"/>
              <a:t>Child Interviewing and Communication</a:t>
            </a:r>
          </a:p>
          <a:p>
            <a:r>
              <a:rPr lang="en-IN" dirty="0" smtClean="0"/>
              <a:t>Abuse inquiry</a:t>
            </a:r>
          </a:p>
          <a:p>
            <a:r>
              <a:rPr lang="en-IN" dirty="0" smtClean="0"/>
              <a:t>Immediate/First level responses (Individual &amp; Systemic)</a:t>
            </a:r>
          </a:p>
          <a:p>
            <a:r>
              <a:rPr lang="en-IN" dirty="0" smtClean="0"/>
              <a:t>Depth interventions for violence/ abuse (both in children who are victims and/or perpetrators </a:t>
            </a:r>
            <a:r>
              <a:rPr lang="en-IN" dirty="0"/>
              <a:t>o</a:t>
            </a:r>
            <a:r>
              <a:rPr lang="en-IN" dirty="0" smtClean="0"/>
              <a:t>f violence)</a:t>
            </a:r>
          </a:p>
          <a:p>
            <a:r>
              <a:rPr lang="en-IN" dirty="0" smtClean="0"/>
              <a:t>Special contexts and interventions: children in conflict with the law, trauma and abuse/violence…</a:t>
            </a:r>
          </a:p>
          <a:p>
            <a:r>
              <a:rPr lang="en-IN" dirty="0" smtClean="0"/>
              <a:t>Positive engagement with children/ use of alternative methods of disciplining and behaviour management</a:t>
            </a:r>
          </a:p>
          <a:p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2961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34082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Child Protection: Prevention &amp; Response (1)</a:t>
            </a:r>
            <a:endParaRPr lang="en-IN" sz="3600" b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251521" y="836712"/>
            <a:ext cx="8424936" cy="5672471"/>
            <a:chOff x="0" y="0"/>
            <a:chExt cx="7418705" cy="5419725"/>
          </a:xfrm>
        </p:grpSpPr>
        <p:sp>
          <p:nvSpPr>
            <p:cNvPr id="11" name="Rectangle 10"/>
            <p:cNvSpPr/>
            <p:nvPr/>
          </p:nvSpPr>
          <p:spPr>
            <a:xfrm>
              <a:off x="1524000" y="561975"/>
              <a:ext cx="5894705" cy="5715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IN" sz="2000" kern="1200">
                  <a:solidFill>
                    <a:srgbClr val="000000"/>
                  </a:solidFill>
                  <a:effectLst/>
                  <a:latin typeface="Calibri"/>
                  <a:ea typeface="Calibri"/>
                  <a:cs typeface="Times New Roman"/>
                </a:rPr>
                <a:t>Secondary &amp; Tertiary Mental Health Care Facilities</a:t>
              </a:r>
              <a:endParaRPr lang="en-IN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2181225"/>
              <a:ext cx="7418705" cy="5524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IN" sz="2000" kern="1200">
                  <a:solidFill>
                    <a:srgbClr val="000000"/>
                  </a:solidFill>
                  <a:effectLst/>
                  <a:latin typeface="Calibri"/>
                  <a:ea typeface="Calibri"/>
                  <a:cs typeface="Times New Roman"/>
                </a:rPr>
                <a:t>Services/Institutions Children routinely use/attend</a:t>
              </a:r>
              <a:endParaRPr lang="en-IN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52650" y="0"/>
              <a:ext cx="5266055" cy="549275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IN" sz="2000" kern="1200">
                  <a:solidFill>
                    <a:srgbClr val="000000"/>
                  </a:solidFill>
                  <a:effectLst/>
                  <a:latin typeface="Calibri"/>
                  <a:ea typeface="Calibri"/>
                  <a:cs typeface="Times New Roman"/>
                </a:rPr>
                <a:t>Legal System/ Judiciary</a:t>
              </a:r>
              <a:endParaRPr lang="en-IN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104900" y="1133475"/>
              <a:ext cx="6313805" cy="542925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IN" sz="2000" kern="1200">
                  <a:solidFill>
                    <a:srgbClr val="000000"/>
                  </a:solidFill>
                  <a:effectLst/>
                  <a:latin typeface="Calibri"/>
                  <a:ea typeface="Calibri"/>
                  <a:cs typeface="Times New Roman"/>
                </a:rPr>
                <a:t>Government Systems for Care &amp; Protection</a:t>
              </a:r>
              <a:endParaRPr lang="en-IN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28625" y="1676400"/>
              <a:ext cx="6990080" cy="504825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IN" sz="2000" kern="1200">
                  <a:solidFill>
                    <a:srgbClr val="000000"/>
                  </a:solidFill>
                  <a:effectLst/>
                  <a:latin typeface="Calibri"/>
                  <a:ea typeface="Calibri"/>
                  <a:cs typeface="Times New Roman"/>
                </a:rPr>
                <a:t>Field workers/ Frontline Service Providers</a:t>
              </a:r>
              <a:endParaRPr lang="en-IN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0" y="2828925"/>
              <a:ext cx="7296150" cy="25908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IN" sz="1800" b="1" dirty="0">
                  <a:effectLst/>
                  <a:ea typeface="Calibri"/>
                  <a:cs typeface="Times New Roman"/>
                </a:rPr>
                <a:t>What Adults Must Do…</a:t>
              </a:r>
              <a:endParaRPr lang="en-IN" sz="1100" dirty="0">
                <a:effectLst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IN" sz="1800" dirty="0">
                  <a:effectLst/>
                  <a:ea typeface="Calibri"/>
                  <a:cs typeface="Times New Roman"/>
                </a:rPr>
                <a:t>- Appropriate/ safe engagement with children</a:t>
              </a:r>
              <a:endParaRPr lang="en-IN" sz="1100" dirty="0">
                <a:effectLst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IN" sz="1800" dirty="0">
                  <a:effectLst/>
                  <a:ea typeface="Calibri"/>
                  <a:cs typeface="Times New Roman"/>
                </a:rPr>
                <a:t>- Monitor child safety</a:t>
              </a:r>
              <a:endParaRPr lang="en-IN" sz="1100" dirty="0">
                <a:effectLst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IN" sz="1800" dirty="0">
                  <a:effectLst/>
                  <a:ea typeface="Calibri"/>
                  <a:cs typeface="Times New Roman"/>
                </a:rPr>
                <a:t>- Identify &amp; report abuse </a:t>
              </a:r>
              <a:endParaRPr lang="en-IN" sz="1100" dirty="0">
                <a:effectLst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IN" sz="1800" dirty="0">
                  <a:effectLst/>
                  <a:ea typeface="Calibri"/>
                  <a:cs typeface="Times New Roman"/>
                </a:rPr>
                <a:t>- Take legal action against child violence perpetrators</a:t>
              </a:r>
              <a:endParaRPr lang="en-IN" sz="1100" dirty="0">
                <a:effectLst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 dirty="0">
                  <a:effectLst/>
                  <a:ea typeface="Calibri"/>
                  <a:cs typeface="Times New Roman"/>
                </a:rPr>
                <a:t>- Ensure affected children receive medical/psychosocial assistance for healing &amp; recovery</a:t>
              </a:r>
              <a:endParaRPr lang="en-IN" sz="11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100" dirty="0">
                  <a:effectLst/>
                  <a:ea typeface="Calibri"/>
                  <a:cs typeface="Times New Roman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62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1" y="0"/>
            <a:ext cx="9144000" cy="778098"/>
          </a:xfrm>
        </p:spPr>
        <p:txBody>
          <a:bodyPr>
            <a:normAutofit/>
          </a:bodyPr>
          <a:lstStyle/>
          <a:p>
            <a:r>
              <a:rPr lang="en-IN" sz="3600" b="1" dirty="0" smtClean="0"/>
              <a:t>Child Protection: Prevention &amp; Response (2)</a:t>
            </a:r>
            <a:endParaRPr lang="en-IN" sz="3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9" y="696126"/>
            <a:ext cx="7186437" cy="617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511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68346"/>
          </a:xfrm>
        </p:spPr>
        <p:txBody>
          <a:bodyPr>
            <a:normAutofit/>
          </a:bodyPr>
          <a:lstStyle/>
          <a:p>
            <a:pPr algn="l"/>
            <a:r>
              <a:rPr lang="en-IN" sz="3600" b="1" dirty="0" smtClean="0"/>
              <a:t>Objectives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25144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IN" dirty="0"/>
              <a:t>Establishment of community-based child and adolescent </a:t>
            </a:r>
            <a:r>
              <a:rPr lang="en-IN" dirty="0" smtClean="0"/>
              <a:t>services for mental health &amp; protection.</a:t>
            </a:r>
            <a:endParaRPr lang="en-IN" dirty="0"/>
          </a:p>
          <a:p>
            <a:pPr lvl="0" algn="just"/>
            <a:r>
              <a:rPr lang="en-IN" dirty="0"/>
              <a:t>Training and capacity building of childcare workers and staff from various governmental and non-governmental agencies, including schools.</a:t>
            </a:r>
          </a:p>
          <a:p>
            <a:pPr lvl="0" algn="just"/>
            <a:r>
              <a:rPr lang="en-IN" dirty="0"/>
              <a:t>D</a:t>
            </a:r>
            <a:r>
              <a:rPr lang="en-IN" dirty="0" smtClean="0"/>
              <a:t>evelop </a:t>
            </a:r>
            <a:r>
              <a:rPr lang="en-IN" dirty="0"/>
              <a:t>a comprehensive community child and adolescent mental health service model that may be replicated elsewhere in the country.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13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IN" sz="3600" b="1" dirty="0" smtClean="0"/>
              <a:t>Principles &amp; Technical Approach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Universal </a:t>
            </a:r>
            <a:r>
              <a:rPr lang="en-IN" dirty="0"/>
              <a:t>access to </a:t>
            </a:r>
            <a:r>
              <a:rPr lang="en-IN" dirty="0" smtClean="0"/>
              <a:t>child (mental</a:t>
            </a:r>
            <a:r>
              <a:rPr lang="en-IN" dirty="0"/>
              <a:t>) </a:t>
            </a:r>
            <a:r>
              <a:rPr lang="en-IN" dirty="0" smtClean="0"/>
              <a:t>healthcare</a:t>
            </a:r>
          </a:p>
          <a:p>
            <a:r>
              <a:rPr lang="en-IN" dirty="0"/>
              <a:t>E</a:t>
            </a:r>
            <a:r>
              <a:rPr lang="en-IN" dirty="0" smtClean="0"/>
              <a:t>quitable </a:t>
            </a:r>
            <a:r>
              <a:rPr lang="en-IN" dirty="0"/>
              <a:t>coverage </a:t>
            </a:r>
            <a:r>
              <a:rPr lang="en-IN" dirty="0" smtClean="0"/>
              <a:t>(with focus on vulnerable </a:t>
            </a:r>
            <a:r>
              <a:rPr lang="en-IN" dirty="0"/>
              <a:t>children and </a:t>
            </a:r>
            <a:r>
              <a:rPr lang="en-IN" dirty="0" smtClean="0"/>
              <a:t>adolescents)</a:t>
            </a:r>
          </a:p>
          <a:p>
            <a:r>
              <a:rPr lang="en-IN" dirty="0"/>
              <a:t>C</a:t>
            </a:r>
            <a:r>
              <a:rPr lang="en-IN" dirty="0" smtClean="0"/>
              <a:t>ommunity </a:t>
            </a:r>
            <a:r>
              <a:rPr lang="en-IN" dirty="0"/>
              <a:t>involvement and participation to ensure </a:t>
            </a:r>
            <a:r>
              <a:rPr lang="en-IN" dirty="0" smtClean="0"/>
              <a:t>sustainability</a:t>
            </a:r>
          </a:p>
          <a:p>
            <a:r>
              <a:rPr lang="en-IN" dirty="0"/>
              <a:t>A</a:t>
            </a:r>
            <a:r>
              <a:rPr lang="en-IN" dirty="0" smtClean="0"/>
              <a:t>doption </a:t>
            </a:r>
            <a:r>
              <a:rPr lang="en-IN" dirty="0"/>
              <a:t>of multi-sectional approach through involvement of various sectors such as health, education, women and child welfare. </a:t>
            </a:r>
          </a:p>
        </p:txBody>
      </p:sp>
    </p:spTree>
    <p:extLst>
      <p:ext uri="{BB962C8B-B14F-4D97-AF65-F5344CB8AC3E}">
        <p14:creationId xmlns:p14="http://schemas.microsoft.com/office/powerpoint/2010/main" val="406444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280" y="116632"/>
            <a:ext cx="4106208" cy="792088"/>
          </a:xfrm>
        </p:spPr>
        <p:txBody>
          <a:bodyPr>
            <a:normAutofit fontScale="90000"/>
          </a:bodyPr>
          <a:lstStyle/>
          <a:p>
            <a:r>
              <a:rPr lang="en-IN" sz="3200" b="1" dirty="0" smtClean="0"/>
              <a:t>Direct Services for Children</a:t>
            </a:r>
            <a:endParaRPr lang="en-IN" sz="3200" b="1" dirty="0"/>
          </a:p>
        </p:txBody>
      </p:sp>
      <p:grpSp>
        <p:nvGrpSpPr>
          <p:cNvPr id="35" name="Group 34"/>
          <p:cNvGrpSpPr/>
          <p:nvPr/>
        </p:nvGrpSpPr>
        <p:grpSpPr>
          <a:xfrm>
            <a:off x="467545" y="356351"/>
            <a:ext cx="7848872" cy="6335393"/>
            <a:chOff x="0" y="0"/>
            <a:chExt cx="6810091" cy="6335579"/>
          </a:xfrm>
        </p:grpSpPr>
        <p:sp>
          <p:nvSpPr>
            <p:cNvPr id="36" name="Rectangle 35"/>
            <p:cNvSpPr/>
            <p:nvPr/>
          </p:nvSpPr>
          <p:spPr>
            <a:xfrm>
              <a:off x="1722611" y="0"/>
              <a:ext cx="1486535" cy="477520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200" b="1" dirty="0">
                  <a:solidFill>
                    <a:srgbClr val="0F243E"/>
                  </a:solidFill>
                  <a:effectLst/>
                  <a:latin typeface="Calibri"/>
                  <a:ea typeface="Calibri"/>
                  <a:cs typeface="Times New Roman"/>
                </a:rPr>
                <a:t>Primary Healthcare Centres</a:t>
              </a:r>
              <a:endParaRPr lang="en-IN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1522033" y="265471"/>
              <a:ext cx="20076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516134" y="1604624"/>
              <a:ext cx="20066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>
            <a:xfrm>
              <a:off x="1445342" y="2601615"/>
              <a:ext cx="5715" cy="54229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>
            <a:xfrm>
              <a:off x="1581027" y="6206121"/>
              <a:ext cx="282575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ysDash"/>
            </a:ln>
            <a:effectLst/>
          </p:spPr>
        </p:cxnSp>
        <p:sp>
          <p:nvSpPr>
            <p:cNvPr id="41" name="Rectangle 40"/>
            <p:cNvSpPr/>
            <p:nvPr/>
          </p:nvSpPr>
          <p:spPr>
            <a:xfrm>
              <a:off x="58993" y="737419"/>
              <a:ext cx="1179830" cy="318135"/>
            </a:xfrm>
            <a:prstGeom prst="rect">
              <a:avLst/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600" b="1">
                  <a:solidFill>
                    <a:srgbClr val="0F243E"/>
                  </a:solidFill>
                  <a:effectLst/>
                  <a:ea typeface="Calibri"/>
                  <a:cs typeface="Times New Roman"/>
                </a:rPr>
                <a:t>Health</a:t>
              </a:r>
              <a:endParaRPr lang="en-IN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0" y="2760898"/>
              <a:ext cx="1179830" cy="318135"/>
            </a:xfrm>
            <a:prstGeom prst="rect">
              <a:avLst/>
            </a:prstGeom>
            <a:solidFill>
              <a:srgbClr val="FFFF66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600" b="1">
                  <a:solidFill>
                    <a:srgbClr val="0F243E"/>
                  </a:solidFill>
                  <a:effectLst/>
                  <a:latin typeface="Calibri"/>
                  <a:ea typeface="Calibri"/>
                  <a:cs typeface="Times New Roman"/>
                </a:rPr>
                <a:t>Education</a:t>
              </a:r>
              <a:endParaRPr lang="en-IN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7698" y="3993863"/>
              <a:ext cx="1179830" cy="318135"/>
            </a:xfrm>
            <a:prstGeom prst="rect">
              <a:avLst/>
            </a:prstGeom>
            <a:solidFill>
              <a:srgbClr val="FFFF66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600" b="1">
                  <a:solidFill>
                    <a:srgbClr val="0F243E"/>
                  </a:solidFill>
                  <a:effectLst/>
                  <a:latin typeface="Calibri"/>
                  <a:ea typeface="Calibri"/>
                  <a:cs typeface="Times New Roman"/>
                </a:rPr>
                <a:t>Welfare</a:t>
              </a:r>
              <a:endParaRPr lang="en-IN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728511" y="637130"/>
              <a:ext cx="1539240" cy="513080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200" b="1">
                  <a:solidFill>
                    <a:srgbClr val="0F243E"/>
                  </a:solidFill>
                  <a:effectLst/>
                  <a:latin typeface="Calibri"/>
                  <a:ea typeface="Calibri"/>
                  <a:cs typeface="Times New Roman"/>
                </a:rPr>
                <a:t>Rashtriya Bal Swasthya Karyakram</a:t>
              </a:r>
              <a:endParaRPr lang="en-IN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728511" y="2324345"/>
              <a:ext cx="1486535" cy="530225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200" b="1">
                  <a:solidFill>
                    <a:srgbClr val="0F243E"/>
                  </a:solidFill>
                  <a:effectLst/>
                  <a:latin typeface="Calibri"/>
                  <a:ea typeface="Calibri"/>
                  <a:cs typeface="Times New Roman"/>
                </a:rPr>
                <a:t>Government Schools</a:t>
              </a:r>
              <a:endParaRPr lang="en-IN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728511" y="2961476"/>
              <a:ext cx="1421130" cy="306705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200" b="1">
                  <a:solidFill>
                    <a:srgbClr val="0F243E"/>
                  </a:solidFill>
                  <a:effectLst/>
                  <a:latin typeface="Calibri"/>
                  <a:ea typeface="Calibri"/>
                  <a:cs typeface="Times New Roman"/>
                </a:rPr>
                <a:t>Special Schools</a:t>
              </a:r>
              <a:endParaRPr lang="en-IN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728511" y="3675298"/>
              <a:ext cx="1644650" cy="312420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200" b="1">
                  <a:solidFill>
                    <a:srgbClr val="0F243E"/>
                  </a:solidFill>
                  <a:effectLst/>
                  <a:latin typeface="Calibri"/>
                  <a:ea typeface="Calibri"/>
                  <a:cs typeface="Times New Roman"/>
                </a:rPr>
                <a:t>Anganwadis</a:t>
              </a:r>
              <a:endParaRPr lang="en-IN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728511" y="4212139"/>
              <a:ext cx="1644650" cy="330200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200" b="1">
                  <a:solidFill>
                    <a:srgbClr val="0F243E"/>
                  </a:solidFill>
                  <a:effectLst/>
                  <a:latin typeface="Calibri"/>
                  <a:ea typeface="Calibri"/>
                  <a:cs typeface="Times New Roman"/>
                </a:rPr>
                <a:t>Child Care Institutions</a:t>
              </a:r>
              <a:endParaRPr lang="en-IN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870095" y="4931860"/>
              <a:ext cx="1957705" cy="25908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100" b="1">
                  <a:solidFill>
                    <a:srgbClr val="0F243E"/>
                  </a:solidFill>
                  <a:effectLst/>
                  <a:latin typeface="Calibri"/>
                  <a:ea typeface="Calibri"/>
                  <a:cs typeface="Times New Roman"/>
                </a:rPr>
                <a:t>Care &amp; Protection</a:t>
              </a:r>
              <a:endParaRPr lang="en-IN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870095" y="5663380"/>
              <a:ext cx="1958340" cy="25908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100" b="1">
                  <a:solidFill>
                    <a:srgbClr val="0F243E"/>
                  </a:solidFill>
                  <a:effectLst/>
                  <a:latin typeface="Calibri"/>
                  <a:ea typeface="Calibri"/>
                  <a:cs typeface="Times New Roman"/>
                </a:rPr>
                <a:t>Children with</a:t>
              </a:r>
              <a:r>
                <a:rPr lang="en-IN" sz="1200" b="1">
                  <a:solidFill>
                    <a:srgbClr val="0F243E"/>
                  </a:solidFill>
                  <a:effectLst/>
                  <a:latin typeface="Calibri"/>
                  <a:ea typeface="Calibri"/>
                  <a:cs typeface="Times New Roman"/>
                </a:rPr>
                <a:t> Chronic Illness</a:t>
              </a:r>
              <a:endParaRPr lang="en-IN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870095" y="5327117"/>
              <a:ext cx="1957705" cy="25908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100" b="1">
                  <a:solidFill>
                    <a:srgbClr val="0F243E"/>
                  </a:solidFill>
                  <a:effectLst/>
                  <a:latin typeface="Calibri"/>
                  <a:ea typeface="Calibri"/>
                  <a:cs typeface="Times New Roman"/>
                </a:rPr>
                <a:t>Children in Conflict with Law</a:t>
              </a:r>
              <a:endParaRPr lang="en-IN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870095" y="6040939"/>
              <a:ext cx="1958340" cy="2946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100" b="1">
                  <a:solidFill>
                    <a:srgbClr val="0F243E"/>
                  </a:solidFill>
                  <a:effectLst/>
                  <a:latin typeface="Calibri"/>
                  <a:ea typeface="Calibri"/>
                  <a:cs typeface="Times New Roman"/>
                </a:rPr>
                <a:t>Children with</a:t>
              </a:r>
              <a:r>
                <a:rPr lang="en-IN" sz="1200" b="1">
                  <a:solidFill>
                    <a:srgbClr val="0F243E"/>
                  </a:solidFill>
                  <a:effectLst/>
                  <a:latin typeface="Calibri"/>
                  <a:ea typeface="Calibri"/>
                  <a:cs typeface="Times New Roman"/>
                </a:rPr>
                <a:t> Disability</a:t>
              </a:r>
              <a:endParaRPr lang="en-IN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728511" y="1274260"/>
              <a:ext cx="1569085" cy="695960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IN" sz="1200" b="1">
                  <a:solidFill>
                    <a:srgbClr val="0F243E"/>
                  </a:solidFill>
                  <a:effectLst/>
                  <a:latin typeface="Calibri"/>
                  <a:ea typeface="Calibri"/>
                  <a:cs typeface="Times New Roman"/>
                </a:rPr>
                <a:t>Specialized Centres for Children with </a:t>
              </a:r>
              <a:endParaRPr lang="en-IN" sz="110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IN" sz="1200" b="1">
                  <a:solidFill>
                    <a:srgbClr val="0F243E"/>
                  </a:solidFill>
                  <a:effectLst/>
                  <a:latin typeface="Calibri"/>
                  <a:ea typeface="Calibri"/>
                  <a:cs typeface="Times New Roman"/>
                </a:rPr>
                <a:t>Chronic Illness</a:t>
              </a:r>
              <a:endParaRPr lang="en-IN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1250663" y="896702"/>
              <a:ext cx="2768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527933" y="259571"/>
              <a:ext cx="183" cy="133915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451241" y="2601615"/>
              <a:ext cx="27686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>
            <a:xfrm>
              <a:off x="1173971" y="2902482"/>
              <a:ext cx="27686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>
            <a:xfrm>
              <a:off x="1451241" y="3138456"/>
              <a:ext cx="27686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>
            <a:xfrm>
              <a:off x="1433543" y="3858178"/>
              <a:ext cx="27686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>
            <a:xfrm flipH="1">
              <a:off x="1433543" y="3858178"/>
              <a:ext cx="5715" cy="54229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>
            <a:xfrm>
              <a:off x="1433543" y="4395019"/>
              <a:ext cx="282759" cy="451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>
            <a:xfrm>
              <a:off x="1173971" y="4153145"/>
              <a:ext cx="27686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>
            <a:xfrm>
              <a:off x="1586926" y="4772578"/>
              <a:ext cx="0" cy="143891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ysDash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>
            <a:xfrm>
              <a:off x="1586926" y="5067545"/>
              <a:ext cx="282759" cy="451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ysDash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>
            <a:xfrm>
              <a:off x="1586926" y="5787267"/>
              <a:ext cx="282575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ysDash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>
            <a:xfrm>
              <a:off x="1586926" y="5468702"/>
              <a:ext cx="282575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ysDash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>
            <a:xfrm>
              <a:off x="1586926" y="4772578"/>
              <a:ext cx="991092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ysDash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>
            <a:xfrm flipV="1">
              <a:off x="2583917" y="4554302"/>
              <a:ext cx="0" cy="224339"/>
            </a:xfrm>
            <a:prstGeom prst="line">
              <a:avLst/>
            </a:prstGeom>
            <a:ln w="254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3999762" y="893669"/>
              <a:ext cx="2810329" cy="434496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IN" sz="1400" b="1" dirty="0">
                  <a:solidFill>
                    <a:srgbClr val="1F497D"/>
                  </a:solidFill>
                  <a:effectLst/>
                  <a:ea typeface="Calibri"/>
                  <a:cs typeface="Times New Roman"/>
                </a:rPr>
                <a:t>Individual Interventions:</a:t>
              </a:r>
              <a:endParaRPr lang="en-IN" sz="1400" dirty="0">
                <a:effectLst/>
                <a:ea typeface="Calibri"/>
                <a:cs typeface="Times New Roman"/>
              </a:endParaRP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en-IN" sz="1400" dirty="0">
                  <a:solidFill>
                    <a:srgbClr val="1F497D"/>
                  </a:solidFill>
                  <a:effectLst/>
                  <a:ea typeface="Calibri"/>
                  <a:cs typeface="Times New Roman"/>
                </a:rPr>
                <a:t>Screening</a:t>
              </a:r>
              <a:endParaRPr lang="en-IN" sz="1400" dirty="0">
                <a:effectLst/>
                <a:ea typeface="Calibri"/>
                <a:cs typeface="Times New Roman"/>
              </a:endParaRP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en-IN" sz="1400" dirty="0">
                  <a:solidFill>
                    <a:srgbClr val="1F497D"/>
                  </a:solidFill>
                  <a:effectLst/>
                  <a:ea typeface="Calibri"/>
                  <a:cs typeface="Times New Roman"/>
                </a:rPr>
                <a:t>(Early) Identification of Developmental Disabilities</a:t>
              </a:r>
              <a:endParaRPr lang="en-IN" sz="1400" dirty="0">
                <a:effectLst/>
                <a:ea typeface="Calibri"/>
                <a:cs typeface="Times New Roman"/>
              </a:endParaRP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en-IN" sz="1400" dirty="0">
                  <a:solidFill>
                    <a:srgbClr val="1F497D"/>
                  </a:solidFill>
                  <a:effectLst/>
                  <a:ea typeface="Calibri"/>
                  <a:cs typeface="Times New Roman"/>
                </a:rPr>
                <a:t>Assessment for Emotional/ Behavioural/ Learning Issues</a:t>
              </a:r>
              <a:endParaRPr lang="en-IN" sz="1400" dirty="0">
                <a:effectLst/>
                <a:ea typeface="Calibri"/>
                <a:cs typeface="Times New Roman"/>
              </a:endParaRP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en-IN" sz="1400" b="1" dirty="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First Level Responses (to Child &amp; Caregivers)</a:t>
              </a:r>
            </a:p>
            <a:p>
              <a:pPr marL="342900" lvl="0" indent="-342900">
                <a:lnSpc>
                  <a:spcPct val="115000"/>
                </a:lnSpc>
                <a:spcAft>
                  <a:spcPts val="1000"/>
                </a:spcAft>
                <a:buFont typeface="Symbol"/>
                <a:buChar char=""/>
              </a:pPr>
              <a:r>
                <a:rPr lang="en-IN" sz="1400" b="1" dirty="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Referral to Tertiary Care </a:t>
              </a:r>
              <a:r>
                <a:rPr lang="en-IN" sz="1400" b="1" dirty="0" smtClean="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Facilities (Curative Care)</a:t>
              </a:r>
              <a:endParaRPr lang="en-IN" sz="1400" b="1" dirty="0">
                <a:solidFill>
                  <a:srgbClr val="FF0000"/>
                </a:solidFill>
                <a:effectLst/>
                <a:ea typeface="Calibri"/>
                <a:cs typeface="Times New Roman"/>
              </a:endParaRPr>
            </a:p>
            <a:p>
              <a:pPr marL="228600">
                <a:lnSpc>
                  <a:spcPct val="115000"/>
                </a:lnSpc>
                <a:spcAft>
                  <a:spcPts val="0"/>
                </a:spcAft>
              </a:pPr>
              <a:r>
                <a:rPr lang="en-IN" sz="1400" b="1" dirty="0">
                  <a:solidFill>
                    <a:srgbClr val="1F497D"/>
                  </a:solidFill>
                  <a:effectLst/>
                  <a:ea typeface="Calibri"/>
                  <a:cs typeface="Times New Roman"/>
                </a:rPr>
                <a:t>Group Interventions:</a:t>
              </a:r>
              <a:endParaRPr lang="en-IN" sz="1400" dirty="0">
                <a:effectLst/>
                <a:ea typeface="Calibri"/>
                <a:cs typeface="Times New Roman"/>
              </a:endParaRP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en-IN" sz="1400" dirty="0">
                  <a:solidFill>
                    <a:srgbClr val="1F497D"/>
                  </a:solidFill>
                  <a:effectLst/>
                  <a:ea typeface="Calibri"/>
                  <a:cs typeface="Times New Roman"/>
                </a:rPr>
                <a:t>Early Stimulation</a:t>
              </a:r>
              <a:endParaRPr lang="en-IN" sz="1400" dirty="0">
                <a:effectLst/>
                <a:ea typeface="Calibri"/>
                <a:cs typeface="Times New Roman"/>
              </a:endParaRP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en-IN" sz="1400" dirty="0">
                  <a:solidFill>
                    <a:srgbClr val="1F497D"/>
                  </a:solidFill>
                  <a:effectLst/>
                  <a:ea typeface="Calibri"/>
                  <a:cs typeface="Times New Roman"/>
                </a:rPr>
                <a:t>Remedial Education</a:t>
              </a:r>
              <a:endParaRPr lang="en-IN" sz="1400" dirty="0">
                <a:effectLst/>
                <a:ea typeface="Calibri"/>
                <a:cs typeface="Times New Roman"/>
              </a:endParaRP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en-IN" sz="1400" b="1" dirty="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Life Skills for Socio-Emotional  Development/ Child Sexual Abuse Prevention &amp; Personal Safety</a:t>
              </a: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100" dirty="0">
                  <a:effectLst/>
                  <a:ea typeface="Calibri"/>
                  <a:cs typeface="Times New Roman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588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 Framework for Understanding Violence Against Children</a:t>
            </a:r>
            <a:endParaRPr lang="en-IN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2" y="1700808"/>
            <a:ext cx="9012714" cy="439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2101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836712"/>
          </a:xfrm>
        </p:spPr>
        <p:txBody>
          <a:bodyPr/>
          <a:lstStyle/>
          <a:p>
            <a:r>
              <a:rPr lang="en-IN" b="1" dirty="0" smtClean="0"/>
              <a:t>Training &amp; Capacity Building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83264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Child Care Service Staff</a:t>
            </a:r>
          </a:p>
          <a:p>
            <a:pPr lvl="1"/>
            <a:r>
              <a:rPr lang="en-IN" dirty="0" smtClean="0"/>
              <a:t>PHC workers/ASHA workers</a:t>
            </a:r>
          </a:p>
          <a:p>
            <a:pPr lvl="1"/>
            <a:r>
              <a:rPr lang="en-IN" dirty="0" smtClean="0"/>
              <a:t>Anganwadi teachers</a:t>
            </a:r>
          </a:p>
          <a:p>
            <a:pPr lvl="1"/>
            <a:r>
              <a:rPr lang="en-IN" dirty="0" smtClean="0"/>
              <a:t>School teachers/authorities</a:t>
            </a:r>
          </a:p>
          <a:p>
            <a:pPr lvl="1"/>
            <a:r>
              <a:rPr lang="en-IN" dirty="0" smtClean="0"/>
              <a:t>Child care institution staff/ </a:t>
            </a:r>
            <a:r>
              <a:rPr lang="en-IN" dirty="0" err="1" smtClean="0"/>
              <a:t>counselors</a:t>
            </a:r>
            <a:endParaRPr lang="en-IN" dirty="0" smtClean="0"/>
          </a:p>
          <a:p>
            <a:pPr marL="457200" lvl="1" indent="0">
              <a:buNone/>
            </a:pPr>
            <a:endParaRPr lang="en-IN" dirty="0" smtClean="0"/>
          </a:p>
          <a:p>
            <a:r>
              <a:rPr lang="en-IN" b="1" dirty="0" smtClean="0"/>
              <a:t>Government Systems for Child Protection</a:t>
            </a:r>
          </a:p>
          <a:p>
            <a:pPr lvl="1"/>
            <a:r>
              <a:rPr lang="en-IN" dirty="0" smtClean="0"/>
              <a:t>CWC members</a:t>
            </a:r>
          </a:p>
          <a:p>
            <a:pPr lvl="1"/>
            <a:r>
              <a:rPr lang="en-IN" dirty="0" smtClean="0"/>
              <a:t>JJB members</a:t>
            </a:r>
          </a:p>
          <a:p>
            <a:pPr lvl="1"/>
            <a:r>
              <a:rPr lang="en-IN" dirty="0" smtClean="0"/>
              <a:t>Legal-probation </a:t>
            </a:r>
            <a:r>
              <a:rPr lang="en-IN" dirty="0" err="1" smtClean="0"/>
              <a:t>counselors</a:t>
            </a:r>
            <a:endParaRPr lang="en-IN" dirty="0" smtClean="0"/>
          </a:p>
          <a:p>
            <a:pPr lvl="1"/>
            <a:r>
              <a:rPr lang="en-IN" dirty="0" smtClean="0"/>
              <a:t>Police</a:t>
            </a:r>
          </a:p>
          <a:p>
            <a:pPr marL="457200" lvl="1" indent="0">
              <a:buNone/>
            </a:pPr>
            <a:endParaRPr lang="en-IN" b="1" dirty="0" smtClean="0"/>
          </a:p>
          <a:p>
            <a:r>
              <a:rPr lang="en-IN" b="1" dirty="0" smtClean="0"/>
              <a:t>Secondary &amp; Tertiary Mental Health Care Facilities</a:t>
            </a:r>
          </a:p>
          <a:p>
            <a:r>
              <a:rPr lang="en-IN" dirty="0" smtClean="0"/>
              <a:t>District Mental Health Teams</a:t>
            </a:r>
          </a:p>
          <a:p>
            <a:r>
              <a:rPr lang="en-IN" dirty="0" smtClean="0"/>
              <a:t>Identification &amp; training of mental health personnel in Government Medical Colleges/ Institutes that have Dept. of Psychiatry</a:t>
            </a:r>
          </a:p>
          <a:p>
            <a:pPr marL="0" indent="0">
              <a:buNone/>
            </a:pPr>
            <a:endParaRPr lang="en-IN" b="1" dirty="0" smtClean="0"/>
          </a:p>
          <a:p>
            <a:r>
              <a:rPr lang="en-IN" b="1" dirty="0" smtClean="0"/>
              <a:t>Judicial Personnel</a:t>
            </a:r>
          </a:p>
          <a:p>
            <a:pPr lvl="1"/>
            <a:r>
              <a:rPr lang="en-IN" dirty="0" smtClean="0"/>
              <a:t>JJB Magistrates</a:t>
            </a:r>
          </a:p>
          <a:p>
            <a:pPr lvl="1"/>
            <a:r>
              <a:rPr lang="en-IN" dirty="0" smtClean="0"/>
              <a:t>Special Court Judges</a:t>
            </a:r>
          </a:p>
          <a:p>
            <a:pPr lvl="1"/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47268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Materials for Programmatic Use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arenBoth"/>
            </a:pPr>
            <a:r>
              <a:rPr lang="en-IN" b="1" dirty="0" smtClean="0">
                <a:solidFill>
                  <a:srgbClr val="FF0000"/>
                </a:solidFill>
              </a:rPr>
              <a:t>Assessment</a:t>
            </a:r>
          </a:p>
          <a:p>
            <a:r>
              <a:rPr lang="en-IN" dirty="0" smtClean="0"/>
              <a:t>Checklists for primary care providers (for identification of abuse/ neglect)</a:t>
            </a:r>
          </a:p>
          <a:p>
            <a:r>
              <a:rPr lang="en-IN" dirty="0" smtClean="0"/>
              <a:t>Psychosocial assessment proformas for use with institutionalized children</a:t>
            </a:r>
          </a:p>
          <a:p>
            <a:r>
              <a:rPr lang="en-IN" dirty="0" smtClean="0"/>
              <a:t>Guidelines for Identification of Physical &amp; Sexual Abuse in Child Care Institutions</a:t>
            </a:r>
          </a:p>
          <a:p>
            <a:r>
              <a:rPr lang="en-IN" dirty="0" smtClean="0"/>
              <a:t>PAT tool (qualitative assessment on violence, for use with children—a tool developed for UNICEF)</a:t>
            </a:r>
          </a:p>
          <a:p>
            <a:pPr marL="514350" indent="-514350">
              <a:buAutoNum type="arabicParenBoth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613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04800" y="493713"/>
            <a:ext cx="8905875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3600" b="1" dirty="0"/>
              <a:t>UNICEF </a:t>
            </a:r>
          </a:p>
          <a:p>
            <a:r>
              <a:rPr lang="en-GB" altLang="en-US" sz="3600" b="1" dirty="0"/>
              <a:t>Participatory Assessment </a:t>
            </a:r>
            <a:r>
              <a:rPr lang="en-GB" altLang="en-US" sz="3600" b="1" dirty="0" smtClean="0"/>
              <a:t>Tool </a:t>
            </a:r>
          </a:p>
          <a:p>
            <a:r>
              <a:rPr lang="en-GB" altLang="en-US" sz="3600" b="1" dirty="0" smtClean="0"/>
              <a:t>(Dr </a:t>
            </a:r>
            <a:r>
              <a:rPr lang="en-GB" altLang="en-US" sz="3600" b="1" dirty="0" err="1" smtClean="0"/>
              <a:t>Shekhar</a:t>
            </a:r>
            <a:r>
              <a:rPr lang="en-GB" altLang="en-US" sz="3600" b="1" dirty="0" smtClean="0"/>
              <a:t> </a:t>
            </a:r>
            <a:r>
              <a:rPr lang="en-GB" altLang="en-US" sz="3600" b="1" dirty="0" err="1" smtClean="0"/>
              <a:t>Seshadri</a:t>
            </a:r>
            <a:r>
              <a:rPr lang="en-GB" altLang="en-US" sz="3600" b="1" dirty="0" smtClean="0"/>
              <a:t>, NIMHANS)</a:t>
            </a:r>
          </a:p>
          <a:p>
            <a:endParaRPr lang="en-GB" altLang="en-US" sz="2000" b="1" dirty="0"/>
          </a:p>
          <a:p>
            <a:endParaRPr lang="en-GB" altLang="en-US" sz="2000" b="1" dirty="0"/>
          </a:p>
          <a:p>
            <a:r>
              <a:rPr lang="en-GB" altLang="en-US" sz="2000" b="1" dirty="0"/>
              <a:t>Violence research  requires highly sensitive methodologies</a:t>
            </a:r>
          </a:p>
          <a:p>
            <a:r>
              <a:rPr lang="en-GB" altLang="en-US" sz="2000" b="1" dirty="0"/>
              <a:t> informed not only by social science research methodology,</a:t>
            </a:r>
          </a:p>
          <a:p>
            <a:r>
              <a:rPr lang="en-GB" altLang="en-US" sz="2000" b="1" dirty="0"/>
              <a:t> but more importantly by psychological pedagogy</a:t>
            </a:r>
            <a:r>
              <a:rPr lang="en-US" altLang="en-US" sz="2000" b="1" dirty="0"/>
              <a:t> </a:t>
            </a:r>
          </a:p>
          <a:p>
            <a:endParaRPr lang="en-US" altLang="en-US" sz="2000" b="1" dirty="0"/>
          </a:p>
          <a:p>
            <a:endParaRPr lang="en-US" altLang="en-US" sz="2000" b="1" dirty="0"/>
          </a:p>
          <a:p>
            <a:r>
              <a:rPr lang="en-GB" altLang="en-US" sz="2000" b="1" dirty="0"/>
              <a:t>Story telling as a participative methodology in focus group discussions, </a:t>
            </a:r>
          </a:p>
          <a:p>
            <a:r>
              <a:rPr lang="en-GB" altLang="en-US" sz="2000" b="1" dirty="0"/>
              <a:t>combining qualitative interviewing methods</a:t>
            </a:r>
          </a:p>
          <a:p>
            <a:r>
              <a:rPr lang="en-GB" altLang="en-US" sz="2000" b="1" dirty="0"/>
              <a:t> with quantitative data recording and coding techniques</a:t>
            </a:r>
            <a:r>
              <a:rPr lang="en-US" altLang="en-US" sz="2000" b="1" dirty="0"/>
              <a:t> </a:t>
            </a:r>
          </a:p>
          <a:p>
            <a:endParaRPr lang="en-US" altLang="en-US" sz="2000" b="1" dirty="0"/>
          </a:p>
          <a:p>
            <a:endParaRPr lang="en-US" altLang="en-US" sz="2000" b="1" dirty="0"/>
          </a:p>
          <a:p>
            <a:endParaRPr lang="en-US" altLang="en-US" sz="2000" b="1" dirty="0"/>
          </a:p>
          <a:p>
            <a:r>
              <a:rPr lang="en-GB" altLang="en-US" sz="2000" b="1" dirty="0"/>
              <a:t>Effectively addresses ethical concerns that arise in violence research. </a:t>
            </a:r>
            <a:endParaRPr lang="en-US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2195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1521</Words>
  <Application>Microsoft Office PowerPoint</Application>
  <PresentationFormat>On-screen Show (4:3)</PresentationFormat>
  <Paragraphs>224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Community-Based Approaches to Child Protection:  Engaging Children and Service Providers</vt:lpstr>
      <vt:lpstr>Why NIMHANS initiated Community Child Mental Health</vt:lpstr>
      <vt:lpstr>Objectives</vt:lpstr>
      <vt:lpstr>Principles &amp; Technical Approach</vt:lpstr>
      <vt:lpstr>Direct Services for Children</vt:lpstr>
      <vt:lpstr>A Framework for Understanding Violence Against Children</vt:lpstr>
      <vt:lpstr>Training &amp; Capacity Building</vt:lpstr>
      <vt:lpstr>Materials for Programmatic Use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Premises on which direct interventions with children are based on…  </vt:lpstr>
      <vt:lpstr>PowerPoint Presentation</vt:lpstr>
      <vt:lpstr>How Life Skills Teaching Works</vt:lpstr>
      <vt:lpstr>Experiential methodologies</vt:lpstr>
      <vt:lpstr>PowerPoint Presentation</vt:lpstr>
      <vt:lpstr>Training Content…</vt:lpstr>
      <vt:lpstr>Child Protection: Prevention &amp; Response (1)</vt:lpstr>
      <vt:lpstr>Child Protection: Prevention &amp; Response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Community-Based Approaches to Child Protection</dc:title>
  <dc:creator>Windows User</dc:creator>
  <cp:lastModifiedBy>Windows User</cp:lastModifiedBy>
  <cp:revision>31</cp:revision>
  <dcterms:created xsi:type="dcterms:W3CDTF">2018-11-10T05:40:50Z</dcterms:created>
  <dcterms:modified xsi:type="dcterms:W3CDTF">2018-11-24T13:35:39Z</dcterms:modified>
</cp:coreProperties>
</file>