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6" r:id="rId12"/>
    <p:sldId id="273" r:id="rId13"/>
    <p:sldId id="274" r:id="rId14"/>
    <p:sldId id="275" r:id="rId15"/>
    <p:sldId id="279" r:id="rId16"/>
    <p:sldId id="288" r:id="rId17"/>
    <p:sldId id="277" r:id="rId18"/>
    <p:sldId id="278" r:id="rId19"/>
    <p:sldId id="265" r:id="rId20"/>
    <p:sldId id="266" r:id="rId21"/>
    <p:sldId id="267" r:id="rId22"/>
    <p:sldId id="268" r:id="rId23"/>
    <p:sldId id="269" r:id="rId24"/>
    <p:sldId id="270" r:id="rId25"/>
    <p:sldId id="289" r:id="rId26"/>
    <p:sldId id="281" r:id="rId27"/>
    <p:sldId id="282" r:id="rId28"/>
    <p:sldId id="280" r:id="rId29"/>
    <p:sldId id="290" r:id="rId30"/>
    <p:sldId id="283" r:id="rId31"/>
    <p:sldId id="284" r:id="rId32"/>
    <p:sldId id="285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7D142-DD87-4707-9C23-0DA1D5A78DF2}" type="datetimeFigureOut">
              <a:rPr lang="en-US" smtClean="0"/>
              <a:t>11/13/2015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B55CD-F134-4640-AABF-403A8B2ADE99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andwriting" TargetMode="External"/><Relationship Id="rId2" Type="http://schemas.openxmlformats.org/officeDocument/2006/relationships/hyperlink" Target="http://en.wikipedia.org/wiki/Arithmeti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743218"/>
          </a:xfrm>
        </p:spPr>
        <p:txBody>
          <a:bodyPr>
            <a:normAutofit/>
          </a:bodyPr>
          <a:lstStyle/>
          <a:p>
            <a:r>
              <a:rPr lang="en-IN" b="1" dirty="0" smtClean="0"/>
              <a:t>Children with Special Needs: </a:t>
            </a:r>
            <a:br>
              <a:rPr lang="en-IN" b="1" dirty="0" smtClean="0"/>
            </a:br>
            <a:r>
              <a:rPr lang="en-IN" b="1" dirty="0" smtClean="0"/>
              <a:t>A Framework for Assessment, Diagnosis &amp; Intervention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>
                <a:solidFill>
                  <a:schemeClr val="bg1"/>
                </a:solidFill>
              </a:rPr>
              <a:t>November 2015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Dr. Shekhar Seshadri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Dept. of Child &amp; Adolescent Psychiatry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NIMHANS, Bangalore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193925" y="341313"/>
            <a:ext cx="2210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latin typeface="Arial" charset="0"/>
              </a:rPr>
              <a:t>Learning Difficulty</a:t>
            </a:r>
          </a:p>
        </p:txBody>
      </p:sp>
      <p:sp>
        <p:nvSpPr>
          <p:cNvPr id="4099" name="Line 5"/>
          <p:cNvSpPr>
            <a:spLocks noChangeShapeType="1"/>
          </p:cNvSpPr>
          <p:nvPr/>
        </p:nvSpPr>
        <p:spPr bwMode="auto">
          <a:xfrm>
            <a:off x="3200400" y="68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 flipH="1">
            <a:off x="2362200" y="1219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>
            <a:off x="3200400" y="12192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981200" y="1676400"/>
            <a:ext cx="2228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From Outset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103" name="Line 9"/>
          <p:cNvSpPr>
            <a:spLocks noChangeShapeType="1"/>
          </p:cNvSpPr>
          <p:nvPr/>
        </p:nvSpPr>
        <p:spPr bwMode="auto">
          <a:xfrm>
            <a:off x="2286000" y="1981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104" name="Line 10"/>
          <p:cNvSpPr>
            <a:spLocks noChangeShapeType="1"/>
          </p:cNvSpPr>
          <p:nvPr/>
        </p:nvSpPr>
        <p:spPr bwMode="auto">
          <a:xfrm flipV="1">
            <a:off x="4114800" y="1905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381000" y="2438400"/>
            <a:ext cx="2209800" cy="31242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-Intellectual Disability</a:t>
            </a:r>
            <a:endParaRPr lang="en-US" dirty="0">
              <a:latin typeface="Arial" charset="0"/>
            </a:endParaRPr>
          </a:p>
          <a:p>
            <a:pPr algn="ctr" eaLnBrk="1" hangingPunct="1"/>
            <a:endParaRPr lang="en-US" dirty="0">
              <a:latin typeface="Arial" charset="0"/>
            </a:endParaRPr>
          </a:p>
          <a:p>
            <a:pPr algn="ctr" eaLnBrk="1" hangingPunct="1"/>
            <a:r>
              <a:rPr lang="en-US" dirty="0">
                <a:latin typeface="Arial" charset="0"/>
              </a:rPr>
              <a:t>-ADHD</a:t>
            </a:r>
          </a:p>
          <a:p>
            <a:pPr algn="ctr" eaLnBrk="1" hangingPunct="1"/>
            <a:endParaRPr lang="en-US" dirty="0">
              <a:latin typeface="Arial" charset="0"/>
            </a:endParaRPr>
          </a:p>
          <a:p>
            <a:pPr algn="ctr" eaLnBrk="1" hangingPunct="1"/>
            <a:r>
              <a:rPr lang="en-US" dirty="0">
                <a:latin typeface="Arial" charset="0"/>
              </a:rPr>
              <a:t>-Sensory Deficits</a:t>
            </a:r>
          </a:p>
          <a:p>
            <a:pPr algn="ctr" eaLnBrk="1" hangingPunct="1"/>
            <a:endParaRPr lang="en-US" dirty="0">
              <a:latin typeface="Arial" charset="0"/>
            </a:endParaRPr>
          </a:p>
          <a:p>
            <a:pPr algn="ctr" eaLnBrk="1" hangingPunct="1"/>
            <a:r>
              <a:rPr lang="en-US" dirty="0">
                <a:latin typeface="Arial" charset="0"/>
              </a:rPr>
              <a:t>-Learning</a:t>
            </a:r>
          </a:p>
          <a:p>
            <a:pPr algn="ctr" eaLnBrk="1" hangingPunct="1"/>
            <a:r>
              <a:rPr lang="en-US" sz="2000" b="1" dirty="0">
                <a:latin typeface="Arial" charset="0"/>
              </a:rPr>
              <a:t>DISABILITY</a:t>
            </a:r>
          </a:p>
        </p:txBody>
      </p:sp>
      <p:sp>
        <p:nvSpPr>
          <p:cNvPr id="4106" name="Line 16"/>
          <p:cNvSpPr>
            <a:spLocks noChangeShapeType="1"/>
          </p:cNvSpPr>
          <p:nvPr/>
        </p:nvSpPr>
        <p:spPr bwMode="auto">
          <a:xfrm flipH="1">
            <a:off x="1676400" y="1981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107" name="Line 18"/>
          <p:cNvSpPr>
            <a:spLocks noChangeShapeType="1"/>
          </p:cNvSpPr>
          <p:nvPr/>
        </p:nvSpPr>
        <p:spPr bwMode="auto">
          <a:xfrm>
            <a:off x="16764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108" name="Line 19"/>
          <p:cNvSpPr>
            <a:spLocks noChangeShapeType="1"/>
          </p:cNvSpPr>
          <p:nvPr/>
        </p:nvSpPr>
        <p:spPr bwMode="auto">
          <a:xfrm>
            <a:off x="3581400" y="1981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2743200" y="2667000"/>
            <a:ext cx="1905000" cy="22860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Chronic</a:t>
            </a:r>
          </a:p>
          <a:p>
            <a:pPr algn="ctr" eaLnBrk="1" hangingPunct="1"/>
            <a:r>
              <a:rPr lang="en-US">
                <a:latin typeface="Arial" charset="0"/>
              </a:rPr>
              <a:t>Under</a:t>
            </a:r>
          </a:p>
          <a:p>
            <a:pPr algn="ctr" eaLnBrk="1" hangingPunct="1"/>
            <a:r>
              <a:rPr lang="en-US">
                <a:latin typeface="Arial" charset="0"/>
              </a:rPr>
              <a:t>Stimulation</a:t>
            </a:r>
          </a:p>
        </p:txBody>
      </p:sp>
      <p:sp>
        <p:nvSpPr>
          <p:cNvPr id="4110" name="Line 22"/>
          <p:cNvSpPr>
            <a:spLocks noChangeShapeType="1"/>
          </p:cNvSpPr>
          <p:nvPr/>
        </p:nvSpPr>
        <p:spPr bwMode="auto">
          <a:xfrm>
            <a:off x="3962400" y="1752600"/>
            <a:ext cx="2819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111" name="Line 28"/>
          <p:cNvSpPr>
            <a:spLocks noChangeShapeType="1"/>
          </p:cNvSpPr>
          <p:nvPr/>
        </p:nvSpPr>
        <p:spPr bwMode="auto">
          <a:xfrm>
            <a:off x="6858000" y="3657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112" name="Line 29"/>
          <p:cNvSpPr>
            <a:spLocks noChangeShapeType="1"/>
          </p:cNvSpPr>
          <p:nvPr/>
        </p:nvSpPr>
        <p:spPr bwMode="auto">
          <a:xfrm flipH="1">
            <a:off x="6477000" y="3657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113" name="Line 30"/>
          <p:cNvSpPr>
            <a:spLocks noChangeShapeType="1"/>
          </p:cNvSpPr>
          <p:nvPr/>
        </p:nvSpPr>
        <p:spPr bwMode="auto">
          <a:xfrm>
            <a:off x="8077200" y="3657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4114" name="AutoShape 33"/>
          <p:cNvSpPr>
            <a:spLocks noChangeArrowheads="1"/>
          </p:cNvSpPr>
          <p:nvPr/>
        </p:nvSpPr>
        <p:spPr bwMode="auto">
          <a:xfrm rot="-366449" flipH="1" flipV="1">
            <a:off x="4953000" y="4800600"/>
            <a:ext cx="1600200" cy="762000"/>
          </a:xfrm>
          <a:prstGeom prst="wedgeRectCallout">
            <a:avLst>
              <a:gd name="adj1" fmla="val -55500"/>
              <a:gd name="adj2" fmla="val 1587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endParaRPr lang="en-US">
              <a:latin typeface="Arial" charset="0"/>
            </a:endParaRP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6994525" y="3313113"/>
            <a:ext cx="158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Recent Onset</a:t>
            </a:r>
          </a:p>
        </p:txBody>
      </p:sp>
      <p:sp>
        <p:nvSpPr>
          <p:cNvPr id="4116" name="Text Box 35"/>
          <p:cNvSpPr txBox="1">
            <a:spLocks noChangeArrowheads="1"/>
          </p:cNvSpPr>
          <p:nvPr/>
        </p:nvSpPr>
        <p:spPr bwMode="auto">
          <a:xfrm>
            <a:off x="8061325" y="3581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5699125" y="4913313"/>
            <a:ext cx="908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-Illness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109" name="Oval 37"/>
          <p:cNvSpPr>
            <a:spLocks noChangeArrowheads="1"/>
          </p:cNvSpPr>
          <p:nvPr/>
        </p:nvSpPr>
        <p:spPr bwMode="auto">
          <a:xfrm>
            <a:off x="7315200" y="3886200"/>
            <a:ext cx="15240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-Change of</a:t>
            </a:r>
          </a:p>
          <a:p>
            <a:pPr algn="ctr" eaLnBrk="1" hangingPunct="1"/>
            <a:r>
              <a:rPr lang="en-US">
                <a:latin typeface="Arial" charset="0"/>
              </a:rPr>
              <a:t>*school</a:t>
            </a:r>
          </a:p>
          <a:p>
            <a:pPr algn="ctr" eaLnBrk="1" hangingPunct="1"/>
            <a:r>
              <a:rPr lang="en-US">
                <a:latin typeface="Arial" charset="0"/>
              </a:rPr>
              <a:t>*medium</a:t>
            </a:r>
          </a:p>
          <a:p>
            <a:pPr algn="ctr" eaLnBrk="1" hangingPunct="1"/>
            <a:r>
              <a:rPr lang="en-US">
                <a:latin typeface="Arial" charset="0"/>
              </a:rPr>
              <a:t>-Life event</a:t>
            </a:r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 flipH="1">
            <a:off x="6781800" y="525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92" grpId="0" animBg="1"/>
      <p:bldP spid="3106" grpId="0"/>
      <p:bldP spid="3108" grpId="0"/>
      <p:bldP spid="3109" grpId="0" animBg="1"/>
      <p:bldP spid="31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714488"/>
            <a:ext cx="7286676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b="1" dirty="0" smtClean="0"/>
              <a:t>Intellectual Disability</a:t>
            </a:r>
            <a:endParaRPr lang="en-IN" sz="4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Mild Intellectual Disability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5141168"/>
          </a:xfrm>
        </p:spPr>
        <p:txBody>
          <a:bodyPr/>
          <a:lstStyle/>
          <a:p>
            <a:r>
              <a:rPr lang="en-IN" dirty="0" smtClean="0"/>
              <a:t>Delayed language development but acquire ability to use speech for everyday purposes.</a:t>
            </a:r>
          </a:p>
          <a:p>
            <a:r>
              <a:rPr lang="en-IN" dirty="0" smtClean="0"/>
              <a:t>Usually achieve full independence in self-care (feeding, washing, dressing, toileting) even if slower than others.</a:t>
            </a:r>
          </a:p>
          <a:p>
            <a:r>
              <a:rPr lang="en-IN" dirty="0" smtClean="0"/>
              <a:t>Main problem: academic work/reading and writing.</a:t>
            </a:r>
          </a:p>
          <a:p>
            <a:r>
              <a:rPr lang="en-IN" dirty="0" smtClean="0"/>
              <a:t>IQ 50 to 69 (through IQ testing)</a:t>
            </a:r>
          </a:p>
          <a:p>
            <a:r>
              <a:rPr lang="en-IN" dirty="0" smtClean="0"/>
              <a:t>Trainable in semi-skilled/ unskilled labour.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1106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Moderate Intellectual Disability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Slow in developing comprehension and use of language—and eventual achievement limited.</a:t>
            </a:r>
          </a:p>
          <a:p>
            <a:r>
              <a:rPr lang="en-IN" dirty="0" smtClean="0"/>
              <a:t>Some may only learn enough language to communicate basic needs; some never learn to use language though they may understand simple instructions.</a:t>
            </a:r>
          </a:p>
          <a:p>
            <a:r>
              <a:rPr lang="en-IN" dirty="0" smtClean="0"/>
              <a:t>Self-care/ motor skills limited and requires supervision.</a:t>
            </a:r>
          </a:p>
          <a:p>
            <a:r>
              <a:rPr lang="en-IN" dirty="0" smtClean="0"/>
              <a:t>School work/ academic skills quite limited.</a:t>
            </a:r>
          </a:p>
          <a:p>
            <a:r>
              <a:rPr lang="en-IN" dirty="0" smtClean="0"/>
              <a:t>IQ 35 to 49 (testing).</a:t>
            </a:r>
          </a:p>
          <a:p>
            <a:r>
              <a:rPr lang="en-IN" dirty="0" smtClean="0"/>
              <a:t>Can do simple practical work if tasks are carefully structured and skilled supervision is provided.</a:t>
            </a:r>
          </a:p>
        </p:txBody>
      </p:sp>
    </p:spTree>
    <p:extLst>
      <p:ext uri="{BB962C8B-B14F-4D97-AF65-F5344CB8AC3E}">
        <p14:creationId xmlns:p14="http://schemas.microsoft.com/office/powerpoint/2010/main" xmlns="" val="1269296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100" y="0"/>
            <a:ext cx="9036496" cy="83671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Severe and Profound Intellectual Disability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579296" cy="5976664"/>
          </a:xfrm>
        </p:spPr>
        <p:txBody>
          <a:bodyPr/>
          <a:lstStyle/>
          <a:p>
            <a:r>
              <a:rPr lang="en-IN" dirty="0" smtClean="0"/>
              <a:t>IQ 20 to 34 (Severe)</a:t>
            </a:r>
          </a:p>
          <a:p>
            <a:r>
              <a:rPr lang="en-IN" dirty="0" smtClean="0"/>
              <a:t>IQ under 20 (Profound)</a:t>
            </a:r>
          </a:p>
          <a:p>
            <a:r>
              <a:rPr lang="en-IN" dirty="0" smtClean="0"/>
              <a:t>Severe impairment of motor skills.</a:t>
            </a:r>
          </a:p>
          <a:p>
            <a:r>
              <a:rPr lang="en-IN" dirty="0" smtClean="0"/>
              <a:t>Severely limited in comprehending or executing simple instructions.</a:t>
            </a:r>
          </a:p>
          <a:p>
            <a:r>
              <a:rPr lang="en-IN" dirty="0" smtClean="0"/>
              <a:t>Little or no ability to take care of their basic needs/ daily functions.</a:t>
            </a:r>
          </a:p>
          <a:p>
            <a:r>
              <a:rPr lang="en-IN" dirty="0" smtClean="0"/>
              <a:t>Such children usually not in school due to obvious/ visible nature of disability.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19894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Interventions for Intellectual Disability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Use the Child Development Framework</a:t>
            </a:r>
          </a:p>
          <a:p>
            <a:r>
              <a:rPr lang="en-IN" dirty="0" smtClean="0"/>
              <a:t>Do not focus only on cognitive aspects of development.</a:t>
            </a:r>
          </a:p>
          <a:p>
            <a:r>
              <a:rPr lang="en-IN" dirty="0" smtClean="0"/>
              <a:t>Social and emotional skills (including sexuality and personal safety) are equally important for children with ID.</a:t>
            </a:r>
          </a:p>
          <a:p>
            <a:r>
              <a:rPr lang="en-IN" dirty="0" smtClean="0"/>
              <a:t>Household tasks/ vocational training</a:t>
            </a:r>
          </a:p>
          <a:p>
            <a:r>
              <a:rPr lang="en-IN" dirty="0" smtClean="0"/>
              <a:t>Future planning with caregivers (addressing their questions &amp; concerns about education/ marriage/ profession of child)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5"/>
            <a:ext cx="8229600" cy="1500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5400" b="1" dirty="0" smtClean="0"/>
              <a:t>Specific Learning Disability</a:t>
            </a:r>
            <a:endParaRPr lang="en-IN" sz="54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/>
          </a:bodyPr>
          <a:lstStyle/>
          <a:p>
            <a:pPr algn="l"/>
            <a:r>
              <a:rPr lang="en-IN" sz="3600" b="1" dirty="0"/>
              <a:t>Specific Developmental Disorder of Scholastic </a:t>
            </a:r>
            <a:r>
              <a:rPr lang="en-IN" sz="3600" b="1" dirty="0" smtClean="0"/>
              <a:t>Skills/ </a:t>
            </a:r>
            <a:r>
              <a:rPr lang="en-IN" sz="3600" b="1" dirty="0"/>
              <a:t>Specific Learning Disabilities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 smtClean="0"/>
              <a:t>How to Diagnose it?</a:t>
            </a:r>
          </a:p>
          <a:p>
            <a:pPr algn="just"/>
            <a:r>
              <a:rPr lang="en-IN" dirty="0" smtClean="0"/>
              <a:t>Significant degree of impairment in scholastic skills (reading/ writing/ mathematics).</a:t>
            </a:r>
          </a:p>
          <a:p>
            <a:pPr algn="just"/>
            <a:r>
              <a:rPr lang="en-IN" dirty="0" smtClean="0"/>
              <a:t>The disability is not explained by intellectual disability/ lack in general intelligence.</a:t>
            </a:r>
          </a:p>
          <a:p>
            <a:pPr algn="just"/>
            <a:r>
              <a:rPr lang="en-IN" dirty="0" smtClean="0"/>
              <a:t>Disability not explained by visual or motor skills deficits.</a:t>
            </a:r>
          </a:p>
          <a:p>
            <a:pPr algn="just"/>
            <a:r>
              <a:rPr lang="en-IN" dirty="0" smtClean="0"/>
              <a:t>Problem should have been present in early years of schooling (not acquired later).</a:t>
            </a:r>
          </a:p>
          <a:p>
            <a:pPr algn="just"/>
            <a:r>
              <a:rPr lang="en-IN" dirty="0" smtClean="0"/>
              <a:t>Problem not due to external factors or inadequate learning opportunity—such as being absent from school/ grossly inadequate teaching.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81068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pPr marL="0" indent="0">
              <a:buNone/>
            </a:pPr>
            <a:endParaRPr lang="en-IN" b="1" dirty="0" smtClean="0"/>
          </a:p>
          <a:p>
            <a:endParaRPr lang="en-IN" b="1" dirty="0" smtClean="0"/>
          </a:p>
          <a:p>
            <a:endParaRPr lang="en-IN" b="1" dirty="0"/>
          </a:p>
          <a:p>
            <a:pPr marL="0" indent="0">
              <a:buNone/>
            </a:pPr>
            <a:endParaRPr lang="en-IN" baseline="30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5033377"/>
              </p:ext>
            </p:extLst>
          </p:nvPr>
        </p:nvGraphicFramePr>
        <p:xfrm>
          <a:off x="107505" y="332656"/>
          <a:ext cx="8784975" cy="6264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/>
                <a:gridCol w="3384376"/>
                <a:gridCol w="4032448"/>
              </a:tblGrid>
              <a:tr h="568112">
                <a:tc gridSpan="3"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Types of Specific Learning Disabilities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634192">
                <a:tc>
                  <a:txBody>
                    <a:bodyPr/>
                    <a:lstStyle/>
                    <a:p>
                      <a:r>
                        <a:rPr lang="en-IN" sz="2000" b="1" dirty="0" smtClean="0"/>
                        <a:t>Dyslexia</a:t>
                      </a:r>
                      <a:endParaRPr lang="en-IN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difficulty with </a:t>
                      </a:r>
                      <a:r>
                        <a:rPr lang="en-IN" sz="2000" u="sng" dirty="0" smtClean="0"/>
                        <a:t>learning</a:t>
                      </a:r>
                      <a:r>
                        <a:rPr lang="en-IN" sz="2000" dirty="0" smtClean="0"/>
                        <a:t> to read fluently and with </a:t>
                      </a:r>
                      <a:r>
                        <a:rPr lang="en-IN" sz="2000" u="sng" dirty="0" smtClean="0"/>
                        <a:t>accurate </a:t>
                      </a:r>
                      <a:r>
                        <a:rPr lang="en-IN" sz="2000" dirty="0" smtClean="0"/>
                        <a:t>comprehension.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Slow reading rate, long hesitations, omissions, substitutions, addition of words, reversal of words in sentences, inability to recall/ draw</a:t>
                      </a:r>
                      <a:r>
                        <a:rPr lang="en-IN" sz="2000" baseline="0" dirty="0" smtClean="0"/>
                        <a:t> conclusions from what was read</a:t>
                      </a:r>
                      <a:endParaRPr lang="en-IN" sz="2000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41319">
                <a:tc>
                  <a:txBody>
                    <a:bodyPr/>
                    <a:lstStyle/>
                    <a:p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Dyscalculia</a:t>
                      </a:r>
                      <a:endParaRPr lang="en-IN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difficulty in </a:t>
                      </a:r>
                      <a:r>
                        <a:rPr lang="en-IN" sz="20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learning</a:t>
                      </a:r>
                      <a:r>
                        <a:rPr lang="en-IN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or comprehending </a:t>
                      </a:r>
                      <a:r>
                        <a:rPr lang="en-IN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Arithmetic"/>
                        </a:rPr>
                        <a:t>arithmetic</a:t>
                      </a:r>
                      <a:r>
                        <a:rPr lang="en-IN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such as difficulty in understanding numbers, learning how to manipulate numbers, and learning math facts.</a:t>
                      </a:r>
                      <a:endParaRPr lang="en-IN" sz="2000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Does not understand concept of arithmetic operations/</a:t>
                      </a:r>
                      <a:r>
                        <a:rPr lang="en-IN" sz="2000" baseline="0" dirty="0" smtClean="0"/>
                        <a:t> mathematical terms or signs, does not recognize numerical symbols, difficulty in carrying out standard arithmetic operations</a:t>
                      </a:r>
                      <a:endParaRPr lang="en-IN" sz="2000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821072">
                <a:tc>
                  <a:txBody>
                    <a:bodyPr/>
                    <a:lstStyle/>
                    <a:p>
                      <a:r>
                        <a:rPr lang="en-IN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Dysgraphia</a:t>
                      </a:r>
                      <a:endParaRPr lang="en-IN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deficiency in the ability to write, primarily in terms of </a:t>
                      </a:r>
                      <a:r>
                        <a:rPr lang="en-IN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Handwriting"/>
                        </a:rPr>
                        <a:t>handwriting</a:t>
                      </a:r>
                      <a:r>
                        <a:rPr lang="en-IN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but also in terms of coherence.</a:t>
                      </a:r>
                      <a:endParaRPr lang="en-IN" sz="2000" dirty="0" smtClean="0"/>
                    </a:p>
                    <a:p>
                      <a:endParaRPr lang="en-IN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Excessive erasures,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mixed upper case and lower case letters,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inconsistent form and size of letters, or unfinished letters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misuse of lines and margins,</a:t>
                      </a:r>
                      <a:r>
                        <a:rPr lang="en-I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inefficient speed of copying, poor legibility</a:t>
                      </a:r>
                    </a:p>
                    <a:p>
                      <a:endParaRPr lang="en-IN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15834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Distinguishing between Mild Global Intellectual Disability and Specific Learning Disability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Child cannot read and write and also finds it difficult to comprehend/ communicate and has difficulty performing other developmental tasks. Child also has limited social intelligence.</a:t>
            </a:r>
          </a:p>
          <a:p>
            <a:pPr marL="0" indent="0" algn="ctr">
              <a:buNone/>
            </a:pPr>
            <a:r>
              <a:rPr lang="en-IN" b="1" dirty="0" smtClean="0"/>
              <a:t>versus</a:t>
            </a:r>
          </a:p>
          <a:p>
            <a:r>
              <a:rPr lang="en-IN" dirty="0" smtClean="0"/>
              <a:t>Child cannot read and write but comprehends instructions, communicates well verbally and performs all other developmental tasks/ activities. Child has normal social intelligence.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3941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Our Framework of Understanding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Understanding the Child Development Framework</a:t>
            </a:r>
          </a:p>
          <a:p>
            <a:r>
              <a:rPr lang="en-IN" dirty="0" smtClean="0"/>
              <a:t>Developmental Disabilities: Assessment and Interventions</a:t>
            </a:r>
          </a:p>
          <a:p>
            <a:pPr lvl="1"/>
            <a:r>
              <a:rPr lang="en-IN" dirty="0" smtClean="0"/>
              <a:t>Intellectual Disability</a:t>
            </a:r>
          </a:p>
          <a:p>
            <a:pPr lvl="1"/>
            <a:r>
              <a:rPr lang="en-IN" dirty="0" smtClean="0"/>
              <a:t>Specific Learning Disabilities</a:t>
            </a:r>
          </a:p>
          <a:p>
            <a:pPr lvl="1"/>
            <a:r>
              <a:rPr lang="en-IN" dirty="0" smtClean="0"/>
              <a:t>Autism</a:t>
            </a:r>
          </a:p>
          <a:p>
            <a:pPr lvl="1"/>
            <a:r>
              <a:rPr lang="en-IN" dirty="0" smtClean="0"/>
              <a:t>Attention Deficit Hyperactivity Disorder</a:t>
            </a:r>
          </a:p>
          <a:p>
            <a:r>
              <a:rPr lang="en-IN" dirty="0" smtClean="0"/>
              <a:t>Food for Thought…additional issues for consideration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1436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dirty="0" smtClean="0"/>
              <a:t>Ask the teacher:</a:t>
            </a:r>
          </a:p>
          <a:p>
            <a:r>
              <a:rPr lang="en-IN" dirty="0" smtClean="0"/>
              <a:t>Other than reading and writing, are the child’s behaviours and abilities like that of other children her age?</a:t>
            </a:r>
          </a:p>
          <a:p>
            <a:r>
              <a:rPr lang="en-IN" dirty="0" smtClean="0"/>
              <a:t>Does the child seem slower to respond/ more dull than other children in all school/ class activities?</a:t>
            </a:r>
          </a:p>
          <a:p>
            <a:r>
              <a:rPr lang="en-IN" dirty="0" smtClean="0"/>
              <a:t>Are the child’s oral skills much higher than her reading/written skills? </a:t>
            </a:r>
          </a:p>
          <a:p>
            <a:pPr>
              <a:buNone/>
            </a:pPr>
            <a:r>
              <a:rPr lang="en-IN" dirty="0" smtClean="0"/>
              <a:t>Ask the child some questions to test her general intelligence:</a:t>
            </a:r>
          </a:p>
          <a:p>
            <a:r>
              <a:rPr lang="en-IN" dirty="0" smtClean="0"/>
              <a:t>What was the last film you saw? Tell me what the story was.</a:t>
            </a:r>
          </a:p>
          <a:p>
            <a:r>
              <a:rPr lang="en-IN" dirty="0" smtClean="0"/>
              <a:t>What is your best subject? What was the last lesson about?</a:t>
            </a:r>
          </a:p>
          <a:p>
            <a:r>
              <a:rPr lang="en-IN" dirty="0" smtClean="0"/>
              <a:t>For what kind of illnesses do people go to hospitals?</a:t>
            </a:r>
          </a:p>
          <a:p>
            <a:r>
              <a:rPr lang="en-IN" dirty="0" smtClean="0"/>
              <a:t>What kind of work does your father/ mother do? (Details?)</a:t>
            </a:r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How to Tell When Learning Problems are due to Emotional Issues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/>
          <a:lstStyle/>
          <a:p>
            <a:r>
              <a:rPr lang="en-IN" dirty="0" smtClean="0"/>
              <a:t>When the learning problems are of recent onset.</a:t>
            </a:r>
          </a:p>
          <a:p>
            <a:r>
              <a:rPr lang="en-IN" dirty="0" smtClean="0"/>
              <a:t>When the school system is aware an event has occurred in the child’s life (life change/ trauma).</a:t>
            </a:r>
          </a:p>
          <a:p>
            <a:r>
              <a:rPr lang="en-IN" dirty="0" smtClean="0"/>
              <a:t>There is disclosure of emotional issues.</a:t>
            </a:r>
          </a:p>
          <a:p>
            <a:r>
              <a:rPr lang="en-IN" dirty="0" smtClean="0"/>
              <a:t>There are </a:t>
            </a:r>
            <a:r>
              <a:rPr lang="en-IN" dirty="0" err="1" smtClean="0"/>
              <a:t>behavioral</a:t>
            </a:r>
            <a:r>
              <a:rPr lang="en-IN" dirty="0" smtClean="0"/>
              <a:t> indicators such as withdrawal, weepiness, anxiety.</a:t>
            </a:r>
          </a:p>
          <a:p>
            <a:r>
              <a:rPr lang="en-IN" dirty="0" smtClean="0"/>
              <a:t>In a better state of well-being, the child is able to perform well (variability in performance).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N" b="1" dirty="0" smtClean="0"/>
              <a:t>Interventions for SLD</a:t>
            </a:r>
            <a:endParaRPr lang="en-US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3600" u="sng" dirty="0"/>
              <a:t>TEACHER/PARENT COUNSELLING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Conveying </a:t>
            </a:r>
            <a:r>
              <a:rPr lang="en-US" sz="3600" dirty="0" smtClean="0"/>
              <a:t>diagnosis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Acceptance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Supportive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Many sessions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Reading material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Avoid ridicule, blame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/>
              <a:t>Develop talents, assets, and potentials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71480"/>
            <a:ext cx="7772400" cy="552452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u="sng" dirty="0"/>
              <a:t>DECISIONS ABOUT EDUCATION</a:t>
            </a:r>
          </a:p>
          <a:p>
            <a:pPr eaLnBrk="1" hangingPunct="1">
              <a:defRPr/>
            </a:pPr>
            <a:r>
              <a:rPr lang="en-US" dirty="0" smtClean="0"/>
              <a:t>Age</a:t>
            </a:r>
            <a:r>
              <a:rPr lang="en-US" dirty="0" smtClean="0"/>
              <a:t>, Severity, gap, medium, syllabus</a:t>
            </a:r>
          </a:p>
          <a:p>
            <a:pPr eaLnBrk="1" hangingPunct="1">
              <a:defRPr/>
            </a:pPr>
            <a:r>
              <a:rPr lang="en-US" dirty="0" smtClean="0"/>
              <a:t>Resources available</a:t>
            </a:r>
          </a:p>
          <a:p>
            <a:pPr eaLnBrk="1" hangingPunct="1">
              <a:defRPr/>
            </a:pPr>
            <a:r>
              <a:rPr lang="en-US" dirty="0" smtClean="0"/>
              <a:t>NIOS</a:t>
            </a:r>
          </a:p>
          <a:p>
            <a:pPr eaLnBrk="1" hangingPunct="1">
              <a:defRPr/>
            </a:pPr>
            <a:r>
              <a:rPr lang="en-US" dirty="0" smtClean="0"/>
              <a:t>Extra inputs</a:t>
            </a:r>
          </a:p>
          <a:p>
            <a:pPr eaLnBrk="1" hangingPunct="1">
              <a:defRPr/>
            </a:pPr>
            <a:r>
              <a:rPr lang="en-US" dirty="0" smtClean="0"/>
              <a:t>Remediation</a:t>
            </a:r>
          </a:p>
          <a:p>
            <a:pPr eaLnBrk="1" hangingPunct="1">
              <a:defRPr/>
            </a:pPr>
            <a:r>
              <a:rPr lang="en-US" dirty="0" smtClean="0"/>
              <a:t>Exemption</a:t>
            </a:r>
          </a:p>
          <a:p>
            <a:pPr eaLnBrk="1" hangingPunct="1">
              <a:defRPr/>
            </a:pPr>
            <a:r>
              <a:rPr lang="en-US" dirty="0" smtClean="0"/>
              <a:t>Change of school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u="sng" dirty="0"/>
              <a:t>CHILD COUNSELLING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Simple </a:t>
            </a:r>
            <a:r>
              <a:rPr lang="en-US" dirty="0" smtClean="0"/>
              <a:t>terms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Not the Child’s fault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Instill confidence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Emotional and Behavior problems to be handled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ENHANCE COPING SKILLS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Experiences of success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Self esteem enhancing tasks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1257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5400" b="1" dirty="0" smtClean="0"/>
              <a:t>Autism</a:t>
            </a:r>
            <a:endParaRPr lang="en-IN" sz="54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03" y="0"/>
            <a:ext cx="8229600" cy="980728"/>
          </a:xfrm>
        </p:spPr>
        <p:txBody>
          <a:bodyPr>
            <a:normAutofit/>
          </a:bodyPr>
          <a:lstStyle/>
          <a:p>
            <a:r>
              <a:rPr lang="en-IN" b="1" dirty="0" smtClean="0"/>
              <a:t>Identifying </a:t>
            </a:r>
            <a:r>
              <a:rPr lang="en-IN" b="1" dirty="0" smtClean="0"/>
              <a:t>Autism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76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b="1" dirty="0" smtClean="0"/>
              <a:t>Language and Communication Difficulties…</a:t>
            </a:r>
          </a:p>
          <a:p>
            <a:r>
              <a:rPr lang="en-IN" dirty="0" smtClean="0"/>
              <a:t>Doesn’t make eye contact.</a:t>
            </a:r>
          </a:p>
          <a:p>
            <a:r>
              <a:rPr lang="en-IN" dirty="0" smtClean="0"/>
              <a:t>Doesn't smile when smiled at.</a:t>
            </a:r>
          </a:p>
          <a:p>
            <a:r>
              <a:rPr lang="en-IN" dirty="0" smtClean="0"/>
              <a:t>Doesn't respond to his or her name or to the sound of a familiar voice.</a:t>
            </a:r>
          </a:p>
          <a:p>
            <a:r>
              <a:rPr lang="en-IN" dirty="0" smtClean="0"/>
              <a:t>Repeats the same words or phrases over and over.</a:t>
            </a:r>
          </a:p>
          <a:p>
            <a:r>
              <a:rPr lang="en-IN" dirty="0" smtClean="0"/>
              <a:t>Responds to a question by repeating it, rather than answering it.</a:t>
            </a:r>
          </a:p>
          <a:p>
            <a:r>
              <a:rPr lang="en-IN" dirty="0" smtClean="0"/>
              <a:t>Refers to themselves in the third person.</a:t>
            </a:r>
          </a:p>
          <a:p>
            <a:r>
              <a:rPr lang="en-IN" dirty="0" smtClean="0"/>
              <a:t>Doesn’t ask for help or make other basic requests.</a:t>
            </a:r>
          </a:p>
          <a:p>
            <a:r>
              <a:rPr lang="en-IN" dirty="0" smtClean="0"/>
              <a:t>Has difficulty communicating needs or desires.</a:t>
            </a:r>
          </a:p>
          <a:p>
            <a:pPr marL="0" indent="0">
              <a:buNone/>
            </a:pPr>
            <a:endParaRPr lang="en-IN" b="1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52725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" y="0"/>
            <a:ext cx="8747217" cy="908720"/>
          </a:xfrm>
        </p:spPr>
        <p:txBody>
          <a:bodyPr/>
          <a:lstStyle/>
          <a:p>
            <a:pPr algn="l"/>
            <a:r>
              <a:rPr lang="en-IN" dirty="0" smtClean="0"/>
              <a:t>Identifying Autism </a:t>
            </a:r>
            <a:r>
              <a:rPr lang="en-IN" dirty="0" err="1" smtClean="0"/>
              <a:t>cont</a:t>
            </a:r>
            <a:r>
              <a:rPr lang="en-IN" dirty="0" smtClean="0"/>
              <a:t>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Social and Behavioural Difficulties…</a:t>
            </a:r>
          </a:p>
          <a:p>
            <a:pPr algn="just"/>
            <a:r>
              <a:rPr lang="en-IN" dirty="0" smtClean="0"/>
              <a:t>Doesn’t play with others or share interest and enjoyment/ has few friends.</a:t>
            </a:r>
          </a:p>
          <a:p>
            <a:pPr algn="just"/>
            <a:r>
              <a:rPr lang="en-IN" dirty="0" smtClean="0"/>
              <a:t>Doesn’t play "pretend" games, engage in group games, imitate others, or use toys in creative ways.</a:t>
            </a:r>
          </a:p>
          <a:p>
            <a:pPr algn="just"/>
            <a:r>
              <a:rPr lang="en-IN" dirty="0" smtClean="0"/>
              <a:t>Appears disinterested or unaware of other people or what’s going on around them.</a:t>
            </a:r>
          </a:p>
          <a:p>
            <a:pPr algn="just"/>
            <a:r>
              <a:rPr lang="en-IN" dirty="0" smtClean="0"/>
              <a:t>Unusual attachments to toys or strange objects such as keys, light switches, or rubber bands.</a:t>
            </a:r>
          </a:p>
          <a:p>
            <a:pPr algn="just"/>
            <a:r>
              <a:rPr lang="en-IN" dirty="0" smtClean="0"/>
              <a:t>Obsessively lines things up or arranges them in a certain order.</a:t>
            </a:r>
          </a:p>
          <a:p>
            <a:pPr algn="just"/>
            <a:r>
              <a:rPr lang="en-IN" dirty="0" smtClean="0"/>
              <a:t>Repeats the same actions or movements over and over again, such as flapping hands, rocking, or twirling (known as self-stimulatory </a:t>
            </a:r>
            <a:r>
              <a:rPr lang="en-IN" dirty="0" err="1" smtClean="0"/>
              <a:t>behavior</a:t>
            </a:r>
            <a:r>
              <a:rPr lang="en-IN" dirty="0" smtClean="0"/>
              <a:t>, or “</a:t>
            </a:r>
            <a:r>
              <a:rPr lang="en-IN" dirty="0" err="1" smtClean="0"/>
              <a:t>stimming</a:t>
            </a:r>
            <a:r>
              <a:rPr lang="en-IN" dirty="0" smtClean="0"/>
              <a:t>”).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96974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Interventions for Autism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Sensory integration work</a:t>
            </a:r>
          </a:p>
          <a:p>
            <a:r>
              <a:rPr lang="en-IN" dirty="0" smtClean="0"/>
              <a:t>Language development tasks</a:t>
            </a:r>
          </a:p>
          <a:p>
            <a:r>
              <a:rPr lang="en-IN" dirty="0" smtClean="0"/>
              <a:t>Social skills development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229600" cy="1928818"/>
          </a:xfrm>
        </p:spPr>
        <p:txBody>
          <a:bodyPr>
            <a:noAutofit/>
          </a:bodyPr>
          <a:lstStyle/>
          <a:p>
            <a:r>
              <a:rPr lang="en-IN" sz="5400" b="1" dirty="0" smtClean="0"/>
              <a:t>Attention Deficit Hyperactive Disorder</a:t>
            </a:r>
            <a:endParaRPr lang="en-IN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3</a:t>
            </a:fld>
            <a:endParaRPr lang="en-IN"/>
          </a:p>
        </p:txBody>
      </p:sp>
      <p:grpSp>
        <p:nvGrpSpPr>
          <p:cNvPr id="2" name="Group 5"/>
          <p:cNvGrpSpPr/>
          <p:nvPr/>
        </p:nvGrpSpPr>
        <p:grpSpPr>
          <a:xfrm>
            <a:off x="214282" y="1928802"/>
            <a:ext cx="8712968" cy="4176464"/>
            <a:chOff x="0" y="0"/>
            <a:chExt cx="7703065" cy="2941164"/>
          </a:xfrm>
        </p:grpSpPr>
        <p:sp>
          <p:nvSpPr>
            <p:cNvPr id="7" name="Oval 6"/>
            <p:cNvSpPr/>
            <p:nvPr/>
          </p:nvSpPr>
          <p:spPr>
            <a:xfrm>
              <a:off x="2018581" y="0"/>
              <a:ext cx="3570605" cy="11468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2000" b="1" dirty="0">
                  <a:effectLst/>
                  <a:latin typeface="Arial"/>
                  <a:ea typeface="Calibri"/>
                </a:rPr>
                <a:t>Key Areas for Child Development</a:t>
              </a:r>
              <a:endParaRPr lang="en-IN" sz="1100" b="1" dirty="0">
                <a:effectLst/>
                <a:latin typeface="Arial"/>
                <a:ea typeface="Calibri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690113" y="1854679"/>
              <a:ext cx="154368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effectLst/>
                  <a:latin typeface="Arial"/>
                  <a:ea typeface="Calibri"/>
                </a:rPr>
                <a:t>Social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372264" y="1854679"/>
              <a:ext cx="1880139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Language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99472" y="1751162"/>
              <a:ext cx="1794198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Cognitive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0" y="681486"/>
              <a:ext cx="163004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Physical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822830" y="862641"/>
              <a:ext cx="188023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Emotional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1552755" y="750498"/>
              <a:ext cx="534837" cy="250166"/>
            </a:xfrm>
            <a:prstGeom prst="straightConnector1">
              <a:avLst/>
            </a:prstGeom>
            <a:ln w="508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828800" y="1000664"/>
              <a:ext cx="759124" cy="923637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3536830" y="1147313"/>
              <a:ext cx="103517" cy="70786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804913" y="1061049"/>
              <a:ext cx="258792" cy="706922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477773" y="672860"/>
              <a:ext cx="577970" cy="38818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Using a Child Development Framework to Understand and Assess Children </a:t>
            </a:r>
          </a:p>
          <a:p>
            <a:pPr algn="ctr"/>
            <a:r>
              <a:rPr lang="en-IN" sz="3200" b="1" dirty="0" smtClean="0"/>
              <a:t>(Skills &amp; Abilities/ Deficits)</a:t>
            </a:r>
            <a:endParaRPr lang="en-IN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444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584176"/>
          </a:xfrm>
        </p:spPr>
        <p:txBody>
          <a:bodyPr>
            <a:normAutofit/>
          </a:bodyPr>
          <a:lstStyle/>
          <a:p>
            <a:pPr algn="l"/>
            <a:r>
              <a:rPr lang="en-IN" b="1" dirty="0" smtClean="0"/>
              <a:t>Identifying Attention Deficiency Hyperactive Disorder (ADHD)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30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51520" y="2060848"/>
            <a:ext cx="8435280" cy="39589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Lack of Attention:</a:t>
            </a:r>
          </a:p>
          <a:p>
            <a:r>
              <a:rPr lang="en-IN" dirty="0"/>
              <a:t>Often has trouble keeping attention on tasks or play activities.</a:t>
            </a:r>
          </a:p>
          <a:p>
            <a:r>
              <a:rPr lang="en-IN" dirty="0"/>
              <a:t>Often does not seem to listen when spoken to directly.</a:t>
            </a:r>
          </a:p>
          <a:p>
            <a:r>
              <a:rPr lang="en-IN" dirty="0"/>
              <a:t>Often does not follow instructions and fails to finish </a:t>
            </a:r>
            <a:r>
              <a:rPr lang="en-IN" dirty="0" smtClean="0"/>
              <a:t>schoolwork/ activity; moves on to something else.</a:t>
            </a:r>
          </a:p>
          <a:p>
            <a:r>
              <a:rPr lang="en-IN" dirty="0"/>
              <a:t>Often loses things needed for tasks and activities (e.g. toys, school assignments, pencils, books, or tools).</a:t>
            </a:r>
          </a:p>
          <a:p>
            <a:r>
              <a:rPr lang="en-IN" dirty="0"/>
              <a:t>Is often easily distracted.</a:t>
            </a:r>
          </a:p>
          <a:p>
            <a:r>
              <a:rPr lang="en-IN" dirty="0"/>
              <a:t>Is often forgetful in daily activities.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92218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31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435280" cy="6167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Hyperactivity:</a:t>
            </a:r>
          </a:p>
          <a:p>
            <a:r>
              <a:rPr lang="en-IN" dirty="0"/>
              <a:t>Often </a:t>
            </a:r>
            <a:r>
              <a:rPr lang="en-IN" dirty="0" smtClean="0"/>
              <a:t>restless/fidgets </a:t>
            </a:r>
            <a:r>
              <a:rPr lang="en-IN" dirty="0"/>
              <a:t>with hands or feet or squirms in seat.</a:t>
            </a:r>
          </a:p>
          <a:p>
            <a:r>
              <a:rPr lang="en-IN" dirty="0"/>
              <a:t>Often gets up from seat when remaining in seat is expected.</a:t>
            </a:r>
          </a:p>
          <a:p>
            <a:r>
              <a:rPr lang="en-IN" dirty="0" smtClean="0"/>
              <a:t>Excessive running/ climbing (more than other kids). </a:t>
            </a:r>
          </a:p>
          <a:p>
            <a:r>
              <a:rPr lang="en-IN" dirty="0" smtClean="0"/>
              <a:t>Often </a:t>
            </a:r>
            <a:r>
              <a:rPr lang="en-IN" dirty="0"/>
              <a:t>has trouble playing </a:t>
            </a:r>
            <a:r>
              <a:rPr lang="en-IN" dirty="0" smtClean="0"/>
              <a:t>rule-based games or </a:t>
            </a:r>
            <a:r>
              <a:rPr lang="en-IN" dirty="0"/>
              <a:t>enjoying leisure activities quietly.</a:t>
            </a:r>
          </a:p>
          <a:p>
            <a:r>
              <a:rPr lang="en-IN" dirty="0"/>
              <a:t>Is often "on the go" or often acts as if "driven by a motor."</a:t>
            </a:r>
          </a:p>
          <a:p>
            <a:pPr marL="0" indent="0">
              <a:buNone/>
            </a:pPr>
            <a:endParaRPr lang="en-IN" b="1" dirty="0" smtClean="0"/>
          </a:p>
          <a:p>
            <a:pPr marL="0" indent="0">
              <a:buNone/>
            </a:pPr>
            <a:r>
              <a:rPr lang="en-IN" b="1" dirty="0" smtClean="0"/>
              <a:t>Impulsivity:</a:t>
            </a:r>
            <a:endParaRPr lang="en-IN" b="1" dirty="0"/>
          </a:p>
          <a:p>
            <a:r>
              <a:rPr lang="en-IN" dirty="0"/>
              <a:t>Often has trouble waiting one's turn.</a:t>
            </a:r>
          </a:p>
          <a:p>
            <a:r>
              <a:rPr lang="en-IN" dirty="0"/>
              <a:t>Often interrupts or intrudes on </a:t>
            </a:r>
            <a:r>
              <a:rPr lang="en-IN" dirty="0" smtClean="0"/>
              <a:t>others. (pushing/poking/hitting…).</a:t>
            </a:r>
          </a:p>
          <a:p>
            <a:r>
              <a:rPr lang="en-IN" dirty="0" smtClean="0"/>
              <a:t>Impaired social judgement/ hasty decisions without due thought (older children</a:t>
            </a:r>
            <a:r>
              <a:rPr lang="en-IN" dirty="0" smtClean="0"/>
              <a:t>).</a:t>
            </a:r>
          </a:p>
          <a:p>
            <a:pPr algn="r">
              <a:buNone/>
            </a:pPr>
            <a:endParaRPr lang="en-IN" b="1" dirty="0" smtClean="0"/>
          </a:p>
          <a:p>
            <a:pPr algn="r">
              <a:buNone/>
            </a:pPr>
            <a:r>
              <a:rPr lang="en-IN" b="1" dirty="0" smtClean="0"/>
              <a:t>…in all contexts!</a:t>
            </a:r>
            <a:endParaRPr lang="en-IN" b="1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54279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Interventions for ADHD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Attention-enhancing tasks (hand activities/ beading/ colouring/ tracing/ sorting…)</a:t>
            </a:r>
          </a:p>
          <a:p>
            <a:r>
              <a:rPr lang="en-IN" dirty="0" smtClean="0"/>
              <a:t>Social skills training</a:t>
            </a:r>
          </a:p>
          <a:p>
            <a:r>
              <a:rPr lang="en-IN" dirty="0" smtClean="0"/>
              <a:t>Star charting</a:t>
            </a:r>
          </a:p>
          <a:p>
            <a:r>
              <a:rPr lang="en-IN" dirty="0" smtClean="0"/>
              <a:t>School interventions: classroom seating/ leadership roles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Food for Thought…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deficit/rehabilitation approach versus the </a:t>
            </a:r>
            <a:r>
              <a:rPr lang="en-IN" dirty="0"/>
              <a:t>p</a:t>
            </a:r>
            <a:r>
              <a:rPr lang="en-IN" dirty="0" smtClean="0"/>
              <a:t>ersonhood and rights-based approaches</a:t>
            </a:r>
          </a:p>
          <a:p>
            <a:r>
              <a:rPr lang="en-IN" dirty="0" smtClean="0"/>
              <a:t>Gender and sexuality rights/ issues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5" y="116632"/>
            <a:ext cx="8229600" cy="778098"/>
          </a:xfrm>
        </p:spPr>
        <p:txBody>
          <a:bodyPr/>
          <a:lstStyle/>
          <a:p>
            <a:pPr algn="l"/>
            <a:r>
              <a:rPr lang="en-IN" b="1" dirty="0" smtClean="0"/>
              <a:t>Physical Development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04509653"/>
              </p:ext>
            </p:extLst>
          </p:nvPr>
        </p:nvGraphicFramePr>
        <p:xfrm>
          <a:off x="179512" y="859023"/>
          <a:ext cx="8712968" cy="583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6"/>
                <a:gridCol w="3888432"/>
              </a:tblGrid>
              <a:tr h="47900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208613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2000" u="sng" dirty="0" smtClean="0"/>
                        <a:t>0 to 6 years: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Gross Motor Skills:  mobility, ability to handle objects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Fine Motor Skills: pre-writing skills, transfer functions, eye-hand coordination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Physical skills necessary self- help: buttoning, brushing, feeding etc.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General growth and nutrition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Physical activities/ play/ exercise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Sensory experiences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Fine-motor activities such as beading, colouring, buttoning…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dirty="0" smtClean="0"/>
                    </a:p>
                    <a:p>
                      <a:endParaRPr lang="en-IN" sz="2000" dirty="0"/>
                    </a:p>
                  </a:txBody>
                  <a:tcPr/>
                </a:tc>
              </a:tr>
              <a:tr h="151459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2000" u="sng" dirty="0" smtClean="0"/>
                        <a:t>Ages 7+: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Continued physical growth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Full independence in self-care.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Fine motor tasks easily achieved.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General growth and nutrition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Physical activities/ play/ exercise</a:t>
                      </a:r>
                    </a:p>
                    <a:p>
                      <a:endParaRPr lang="en-IN" sz="2000" dirty="0"/>
                    </a:p>
                  </a:txBody>
                  <a:tcPr/>
                </a:tc>
              </a:tr>
              <a:tr h="151459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2000" u="sng" dirty="0" smtClean="0"/>
                        <a:t>Ages 13 to 18: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Development of secondary sexual characteristics.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Menstruation in girls.</a:t>
                      </a:r>
                    </a:p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Preparation for bodily changes/ education/ awareness.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9944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6712"/>
          </a:xfrm>
        </p:spPr>
        <p:txBody>
          <a:bodyPr/>
          <a:lstStyle/>
          <a:p>
            <a:pPr algn="l"/>
            <a:r>
              <a:rPr lang="en-IN" b="1" dirty="0" smtClean="0"/>
              <a:t>Language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52182786"/>
              </p:ext>
            </p:extLst>
          </p:nvPr>
        </p:nvGraphicFramePr>
        <p:xfrm>
          <a:off x="251520" y="836713"/>
          <a:ext cx="8784976" cy="5576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532305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2324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u="sng" dirty="0" smtClean="0"/>
                        <a:t>0 to 6 years:</a:t>
                      </a:r>
                    </a:p>
                    <a:p>
                      <a:r>
                        <a:rPr lang="en-IN" dirty="0" smtClean="0"/>
                        <a:t>Increase fund of words.</a:t>
                      </a:r>
                    </a:p>
                    <a:p>
                      <a:r>
                        <a:rPr lang="en-IN" dirty="0" smtClean="0"/>
                        <a:t>Ability to construct short sentences.</a:t>
                      </a:r>
                    </a:p>
                    <a:p>
                      <a:r>
                        <a:rPr lang="en-IN" dirty="0" smtClean="0"/>
                        <a:t>Express needs.</a:t>
                      </a:r>
                    </a:p>
                    <a:p>
                      <a:r>
                        <a:rPr lang="en-IN" dirty="0" smtClean="0"/>
                        <a:t>Ability to describe.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Naming and pointing games</a:t>
                      </a:r>
                    </a:p>
                    <a:p>
                      <a:r>
                        <a:rPr lang="en-IN" dirty="0" smtClean="0"/>
                        <a:t>Story telling</a:t>
                      </a:r>
                    </a:p>
                    <a:p>
                      <a:r>
                        <a:rPr lang="en-IN" dirty="0" smtClean="0"/>
                        <a:t>Phone games</a:t>
                      </a:r>
                    </a:p>
                    <a:p>
                      <a:r>
                        <a:rPr lang="en-IN" dirty="0" smtClean="0"/>
                        <a:t>Describing games (using pictures or real life observations/events or television clips)</a:t>
                      </a:r>
                    </a:p>
                    <a:p>
                      <a:r>
                        <a:rPr lang="en-IN" dirty="0" smtClean="0"/>
                        <a:t>Concept book/ flash cards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146356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u="sng" dirty="0" smtClean="0"/>
                        <a:t>7 to 12 years:</a:t>
                      </a:r>
                    </a:p>
                    <a:p>
                      <a:r>
                        <a:rPr lang="en-IN" dirty="0" smtClean="0"/>
                        <a:t>Language used for higher levels of communication—to report experiences.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Ability to communicate needs and experiences.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Opportunities to describe, to be heard, to share experiences.</a:t>
                      </a:r>
                    </a:p>
                    <a:p>
                      <a:r>
                        <a:rPr lang="en-IN" dirty="0" smtClean="0"/>
                        <a:t>Freedom to communicate needs.</a:t>
                      </a:r>
                      <a:endParaRPr lang="en-IN" dirty="0"/>
                    </a:p>
                  </a:txBody>
                  <a:tcPr/>
                </a:tc>
              </a:tr>
              <a:tr h="1255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u="sng" dirty="0" smtClean="0"/>
                        <a:t>13 to 18 years:</a:t>
                      </a:r>
                    </a:p>
                    <a:p>
                      <a:r>
                        <a:rPr lang="en-IN" dirty="0" smtClean="0"/>
                        <a:t>Language used for complex</a:t>
                      </a:r>
                      <a:r>
                        <a:rPr lang="en-IN" baseline="0" dirty="0" smtClean="0"/>
                        <a:t> social transactions, incl. life skills like refusal skills/ assertive skills/ negotiation.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To process complex feelings and relationship dynamics.</a:t>
                      </a:r>
                    </a:p>
                    <a:p>
                      <a:r>
                        <a:rPr lang="en-IN" dirty="0" smtClean="0"/>
                        <a:t>To articulate opinions and choices.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7364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Social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3094192"/>
              </p:ext>
            </p:extLst>
          </p:nvPr>
        </p:nvGraphicFramePr>
        <p:xfrm>
          <a:off x="108381" y="620689"/>
          <a:ext cx="9036496" cy="5843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3619"/>
                <a:gridCol w="4572877"/>
              </a:tblGrid>
              <a:tr h="395368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190801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0 to 5 years</a:t>
                      </a:r>
                    </a:p>
                    <a:p>
                      <a:r>
                        <a:rPr lang="en-IN" sz="1600" dirty="0" smtClean="0"/>
                        <a:t>Recognizing familiar people</a:t>
                      </a:r>
                    </a:p>
                    <a:p>
                      <a:r>
                        <a:rPr lang="en-IN" sz="1600" dirty="0" smtClean="0"/>
                        <a:t>Understanding rules of play</a:t>
                      </a:r>
                    </a:p>
                    <a:p>
                      <a:r>
                        <a:rPr lang="en-IN" sz="1600" dirty="0" smtClean="0"/>
                        <a:t>Peer interaction</a:t>
                      </a:r>
                    </a:p>
                    <a:p>
                      <a:r>
                        <a:rPr lang="en-IN" sz="1600" dirty="0" smtClean="0"/>
                        <a:t>Understanding of spaces (and what happens there)</a:t>
                      </a:r>
                    </a:p>
                    <a:p>
                      <a:r>
                        <a:rPr lang="en-IN" sz="1600" dirty="0" smtClean="0"/>
                        <a:t>Understanding of sequences and routines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Simple rule-based games</a:t>
                      </a:r>
                    </a:p>
                    <a:p>
                      <a:r>
                        <a:rPr lang="en-IN" sz="1600" dirty="0" smtClean="0"/>
                        <a:t>Naming and pointing familiar people</a:t>
                      </a:r>
                    </a:p>
                    <a:p>
                      <a:r>
                        <a:rPr lang="en-IN" sz="1600" dirty="0" smtClean="0"/>
                        <a:t>Naming and pointing familiar spaces/ places where child goes + discussion about what is done there</a:t>
                      </a:r>
                    </a:p>
                    <a:p>
                      <a:r>
                        <a:rPr lang="en-IN" sz="1600" dirty="0" smtClean="0"/>
                        <a:t>Supervised peer interaction, group play, cooperative play (exposure to playgrounds/ play spaces)</a:t>
                      </a:r>
                    </a:p>
                    <a:p>
                      <a:r>
                        <a:rPr lang="en-IN" sz="1600" dirty="0" smtClean="0"/>
                        <a:t>Use of pictures to explain day’s routine/ sequencing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  <a:tr h="155589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7 to 12 years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Development of gender identity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Pretend/ imaginative play, group play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Same sex/ peer-group 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Opportunities for peer group play, forming friendships,</a:t>
                      </a:r>
                    </a:p>
                    <a:p>
                      <a:r>
                        <a:rPr lang="en-IN" sz="1600" dirty="0" smtClean="0"/>
                        <a:t>Comfort/ security—sense of belonging to peer group/ school/ family</a:t>
                      </a:r>
                    </a:p>
                    <a:p>
                      <a:r>
                        <a:rPr lang="en-IN" sz="1600" dirty="0" smtClean="0"/>
                        <a:t>Affirmative sense of identity</a:t>
                      </a:r>
                      <a:endParaRPr lang="en-IN" sz="1600" dirty="0"/>
                    </a:p>
                  </a:txBody>
                  <a:tcPr/>
                </a:tc>
              </a:tr>
              <a:tr h="184946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13 to 18 years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Development of sexual interests/ orientation.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Peer group interactions all important. (need to ‘fit in’).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Self-identity/ individuality.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dirty="0" smtClean="0"/>
                        <a:t>Questioning parental/ adult authority.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Rules and healthy boundaries, along with opportunities to practice independent decision-making skills.</a:t>
                      </a:r>
                    </a:p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 satisfaction.</a:t>
                      </a:r>
                    </a:p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Clarity</a:t>
                      </a:r>
                      <a:r>
                        <a:rPr lang="en-IN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future orientation</a:t>
                      </a:r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729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Emotional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41956647"/>
              </p:ext>
            </p:extLst>
          </p:nvPr>
        </p:nvGraphicFramePr>
        <p:xfrm>
          <a:off x="0" y="611281"/>
          <a:ext cx="9111035" cy="6594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008"/>
                <a:gridCol w="4467027"/>
              </a:tblGrid>
              <a:tr h="439488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Abilities/</a:t>
                      </a:r>
                      <a:r>
                        <a:rPr lang="en-IN" sz="1600" baseline="0" dirty="0" smtClean="0"/>
                        <a:t> Skills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Needs</a:t>
                      </a:r>
                      <a:endParaRPr lang="en-IN" sz="1600" dirty="0"/>
                    </a:p>
                  </a:txBody>
                  <a:tcPr/>
                </a:tc>
              </a:tr>
              <a:tr h="230622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0 to 6 years:</a:t>
                      </a:r>
                    </a:p>
                    <a:p>
                      <a:r>
                        <a:rPr lang="en-IN" sz="1600" dirty="0" smtClean="0"/>
                        <a:t>Attachment and bonding</a:t>
                      </a:r>
                    </a:p>
                    <a:p>
                      <a:r>
                        <a:rPr lang="en-IN" sz="1600" dirty="0" smtClean="0"/>
                        <a:t>Ability to identify emotions</a:t>
                      </a:r>
                    </a:p>
                    <a:p>
                      <a:r>
                        <a:rPr lang="en-IN" sz="1600" dirty="0" smtClean="0"/>
                        <a:t>Ability to regulate emotions (responsiveness to soothing/ distress states not prolonged/</a:t>
                      </a:r>
                      <a:r>
                        <a:rPr lang="en-IN" sz="1600" baseline="0" dirty="0" smtClean="0"/>
                        <a:t> separation from attachment figure)</a:t>
                      </a:r>
                      <a:endParaRPr lang="en-IN" sz="1600" dirty="0" smtClean="0"/>
                    </a:p>
                    <a:p>
                      <a:r>
                        <a:rPr lang="en-IN" sz="1600" dirty="0" smtClean="0"/>
                        <a:t>Ability to recognize emotional state of another person and ascribe simple reasons to causality</a:t>
                      </a:r>
                    </a:p>
                    <a:p>
                      <a:r>
                        <a:rPr lang="en-IN" sz="1600" dirty="0" smtClean="0"/>
                        <a:t>Differentiating between positive and negative emotions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Providing frequent and timely responses of love/ affection to child, incl. positive feed-back, verbal and non-verbal. </a:t>
                      </a:r>
                    </a:p>
                    <a:p>
                      <a:r>
                        <a:rPr lang="en-IN" sz="1600" dirty="0" smtClean="0"/>
                        <a:t>Identifying emotions through pictures</a:t>
                      </a:r>
                    </a:p>
                    <a:p>
                      <a:r>
                        <a:rPr lang="en-IN" sz="1600" dirty="0" smtClean="0"/>
                        <a:t>Story  telling</a:t>
                      </a:r>
                    </a:p>
                    <a:p>
                      <a:r>
                        <a:rPr lang="en-IN" sz="1600" dirty="0" smtClean="0"/>
                        <a:t>Story completion</a:t>
                      </a:r>
                    </a:p>
                    <a:p>
                      <a:r>
                        <a:rPr lang="en-IN" sz="1600" dirty="0" smtClean="0"/>
                        <a:t>Visual analogue (emotion scale)</a:t>
                      </a:r>
                    </a:p>
                    <a:p>
                      <a:r>
                        <a:rPr lang="en-IN" sz="1600" dirty="0" smtClean="0"/>
                        <a:t>Listing situations in which a certain emotion is felt (‘you are happy when…’)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  <a:tr h="172509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7 to 12 years: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u="none" dirty="0" smtClean="0"/>
                        <a:t>Emotional regulation (anger/</a:t>
                      </a:r>
                      <a:r>
                        <a:rPr lang="en-IN" sz="1600" u="none" baseline="0" dirty="0" smtClean="0"/>
                        <a:t> anxiety control in context of conflict/ provocation)</a:t>
                      </a:r>
                      <a:endParaRPr lang="en-IN" sz="1600" u="non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Ability to report emotional states.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Development of empathy.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600" u="none" dirty="0" smtClean="0"/>
                        <a:t>Ability to provide positive emotional response (reassurance/ comfort)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Provide disclosive sharing spirit/ opportunity.</a:t>
                      </a:r>
                    </a:p>
                    <a:p>
                      <a:r>
                        <a:rPr lang="en-IN" sz="1600" dirty="0" smtClean="0"/>
                        <a:t>Opportunities to acknowledge and process intense emotions such as emotions and fear.</a:t>
                      </a:r>
                    </a:p>
                    <a:p>
                      <a:r>
                        <a:rPr lang="en-IN" sz="1600" dirty="0" smtClean="0"/>
                        <a:t>Appreciation, encouragement</a:t>
                      </a:r>
                      <a:r>
                        <a:rPr lang="en-IN" sz="1600" baseline="0" dirty="0" smtClean="0"/>
                        <a:t> Pro-social behaviour opportunities</a:t>
                      </a:r>
                      <a:endParaRPr lang="en-IN" sz="1600" dirty="0"/>
                    </a:p>
                  </a:txBody>
                  <a:tcPr/>
                </a:tc>
              </a:tr>
              <a:tr h="1826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sng" dirty="0" smtClean="0"/>
                        <a:t>13 to 18 years:</a:t>
                      </a:r>
                    </a:p>
                    <a:p>
                      <a:r>
                        <a:rPr lang="en-IN" sz="1600" dirty="0" smtClean="0"/>
                        <a:t>Ability to cope with stress.</a:t>
                      </a:r>
                    </a:p>
                    <a:p>
                      <a:r>
                        <a:rPr lang="en-IN" sz="1600" dirty="0" smtClean="0"/>
                        <a:t>Developing and making decisions about attraction/ intimate/ sexual relationships.</a:t>
                      </a:r>
                    </a:p>
                    <a:p>
                      <a:r>
                        <a:rPr lang="en-IN" sz="1600" dirty="0" smtClean="0"/>
                        <a:t>Dealing with peer pressure.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 smtClean="0"/>
                        <a:t>Greater need to establish self-identify, independence.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Family,</a:t>
                      </a:r>
                      <a:r>
                        <a:rPr lang="en-IN" sz="1600" baseline="0" dirty="0" smtClean="0"/>
                        <a:t> school, social support.</a:t>
                      </a:r>
                    </a:p>
                    <a:p>
                      <a:r>
                        <a:rPr lang="en-IN" sz="1600" baseline="0" dirty="0" smtClean="0"/>
                        <a:t>Life skills—negotiation, assertiveness, stress &amp; coping, problem solving</a:t>
                      </a:r>
                    </a:p>
                    <a:p>
                      <a:r>
                        <a:rPr lang="en-IN" sz="1600" baseline="0" dirty="0" smtClean="0"/>
                        <a:t>Resilient handling of role task, relational &amp; emotional challenges</a:t>
                      </a:r>
                    </a:p>
                    <a:p>
                      <a:r>
                        <a:rPr lang="en-IN" sz="1600" baseline="0" dirty="0" smtClean="0"/>
                        <a:t>Happy, healthy, responsible sexual behaviour</a:t>
                      </a:r>
                    </a:p>
                    <a:p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5135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4868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Cognitive Development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09429346"/>
              </p:ext>
            </p:extLst>
          </p:nvPr>
        </p:nvGraphicFramePr>
        <p:xfrm>
          <a:off x="0" y="548680"/>
          <a:ext cx="9036496" cy="6120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1917"/>
                <a:gridCol w="4334579"/>
              </a:tblGrid>
              <a:tr h="56502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Abilities/</a:t>
                      </a:r>
                      <a:r>
                        <a:rPr lang="en-IN" sz="2000" baseline="0" dirty="0" smtClean="0"/>
                        <a:t> Skills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Needs</a:t>
                      </a:r>
                      <a:endParaRPr lang="en-IN" sz="2000" dirty="0"/>
                    </a:p>
                  </a:txBody>
                  <a:tcPr/>
                </a:tc>
              </a:tr>
              <a:tr h="2360749">
                <a:tc>
                  <a:txBody>
                    <a:bodyPr/>
                    <a:lstStyle/>
                    <a:p>
                      <a:r>
                        <a:rPr lang="en-IN" sz="1600" u="sng" dirty="0" smtClean="0"/>
                        <a:t>0 to 6 years:</a:t>
                      </a:r>
                    </a:p>
                    <a:p>
                      <a:r>
                        <a:rPr lang="en-IN" sz="1600" dirty="0" smtClean="0"/>
                        <a:t>Fund of information</a:t>
                      </a:r>
                    </a:p>
                    <a:p>
                      <a:r>
                        <a:rPr lang="en-IN" sz="1600" dirty="0" smtClean="0"/>
                        <a:t>Knowledge of use of objects</a:t>
                      </a:r>
                    </a:p>
                    <a:p>
                      <a:r>
                        <a:rPr lang="en-IN" sz="1600" dirty="0" smtClean="0"/>
                        <a:t>Ability to form associations</a:t>
                      </a:r>
                    </a:p>
                    <a:p>
                      <a:r>
                        <a:rPr lang="en-IN" sz="1600" dirty="0" smtClean="0"/>
                        <a:t>Ability to form categories</a:t>
                      </a:r>
                    </a:p>
                    <a:p>
                      <a:r>
                        <a:rPr lang="en-IN" sz="1600" dirty="0" smtClean="0"/>
                        <a:t>Sequencing and organizing abilities</a:t>
                      </a:r>
                    </a:p>
                    <a:p>
                      <a:r>
                        <a:rPr lang="en-IN" sz="1600" dirty="0" smtClean="0"/>
                        <a:t>Ability to understand concepts such as shape, size, distance, directions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Puzzles</a:t>
                      </a:r>
                    </a:p>
                    <a:p>
                      <a:r>
                        <a:rPr lang="en-IN" sz="1600" dirty="0" smtClean="0"/>
                        <a:t>Identification of </a:t>
                      </a:r>
                      <a:r>
                        <a:rPr lang="en-IN" sz="1600" dirty="0" err="1" smtClean="0"/>
                        <a:t>colors</a:t>
                      </a:r>
                      <a:r>
                        <a:rPr lang="en-IN" sz="1600" dirty="0" smtClean="0"/>
                        <a:t>, shapes</a:t>
                      </a:r>
                    </a:p>
                    <a:p>
                      <a:r>
                        <a:rPr lang="en-IN" sz="1600" dirty="0" smtClean="0"/>
                        <a:t>Story telling (including discussions)</a:t>
                      </a:r>
                    </a:p>
                    <a:p>
                      <a:r>
                        <a:rPr lang="en-IN" sz="1600" dirty="0" smtClean="0"/>
                        <a:t>Story Completion</a:t>
                      </a:r>
                    </a:p>
                    <a:p>
                      <a:r>
                        <a:rPr lang="en-IN" sz="1600" dirty="0" smtClean="0"/>
                        <a:t>Use of pictures for sequencing events/ stories</a:t>
                      </a:r>
                    </a:p>
                    <a:p>
                      <a:r>
                        <a:rPr lang="en-IN" sz="1600" dirty="0" smtClean="0"/>
                        <a:t>Play to demonstrate use of objects</a:t>
                      </a:r>
                    </a:p>
                    <a:p>
                      <a:r>
                        <a:rPr lang="en-IN" sz="1600" dirty="0" smtClean="0"/>
                        <a:t>Attention enhancing tasks (joining dots, spotting the difference, eye-hand coordination activities)</a:t>
                      </a:r>
                    </a:p>
                    <a:p>
                      <a:r>
                        <a:rPr lang="en-IN" sz="1600" dirty="0" smtClean="0"/>
                        <a:t>Concept book/ flash cards</a:t>
                      </a:r>
                    </a:p>
                  </a:txBody>
                  <a:tcPr/>
                </a:tc>
              </a:tr>
              <a:tr h="146053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600" u="sng" dirty="0" smtClean="0"/>
                        <a:t>7 to 12 years:</a:t>
                      </a:r>
                    </a:p>
                    <a:p>
                      <a:r>
                        <a:rPr lang="en-IN" sz="1600" dirty="0" smtClean="0"/>
                        <a:t>Learn the difference between ‘right’ and wrong’.</a:t>
                      </a:r>
                    </a:p>
                    <a:p>
                      <a:r>
                        <a:rPr lang="en-IN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Ability to think and reason from concrete visible events.</a:t>
                      </a:r>
                    </a:p>
                    <a:p>
                      <a:r>
                        <a:rPr lang="en-IN" sz="1600" dirty="0" smtClean="0"/>
                        <a:t>Play more complex rule-based games.</a:t>
                      </a:r>
                      <a:endParaRPr lang="en-IN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IN" sz="1600" dirty="0" smtClean="0"/>
                        <a:t>Conversations, debating on real life situations and television images,</a:t>
                      </a:r>
                      <a:r>
                        <a:rPr lang="en-IN" sz="1600" baseline="0" dirty="0" smtClean="0"/>
                        <a:t> </a:t>
                      </a:r>
                    </a:p>
                    <a:p>
                      <a:r>
                        <a:rPr lang="en-IN" sz="1600" baseline="0" dirty="0" smtClean="0"/>
                        <a:t>discussions on existing social realities, including inequity.</a:t>
                      </a:r>
                    </a:p>
                    <a:p>
                      <a:r>
                        <a:rPr lang="en-IN" sz="1600" baseline="0" dirty="0" smtClean="0"/>
                        <a:t>Story-telling, drama.</a:t>
                      </a:r>
                    </a:p>
                    <a:p>
                      <a:r>
                        <a:rPr lang="en-IN" sz="1600" baseline="0" dirty="0" smtClean="0"/>
                        <a:t>(More complex themes for adolescents: gender, sexuality, abuse, risk behaviours, conflict resolution…)</a:t>
                      </a:r>
                      <a:endParaRPr lang="en-IN" sz="1600" dirty="0"/>
                    </a:p>
                  </a:txBody>
                  <a:tcPr/>
                </a:tc>
              </a:tr>
              <a:tr h="173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u="sng" dirty="0" smtClean="0"/>
                        <a:t>13 to 18 years:</a:t>
                      </a:r>
                    </a:p>
                    <a:p>
                      <a:r>
                        <a:rPr lang="en-IN" sz="1600" dirty="0" smtClean="0"/>
                        <a:t>Less</a:t>
                      </a:r>
                      <a:r>
                        <a:rPr lang="en-IN" sz="1600" baseline="0" dirty="0" smtClean="0"/>
                        <a:t> likely to accept what is stated by others/ more likely to question.</a:t>
                      </a:r>
                    </a:p>
                    <a:p>
                      <a:r>
                        <a:rPr lang="en-IN" sz="1600" baseline="0" dirty="0" smtClean="0"/>
                        <a:t>Creative thinking/Abstract abilities—can generalize from specific situations.</a:t>
                      </a:r>
                    </a:p>
                    <a:p>
                      <a:r>
                        <a:rPr lang="en-IN" sz="1600" baseline="0" dirty="0" smtClean="0"/>
                        <a:t>Ability for self-introspection, analysis, judgement.</a:t>
                      </a:r>
                      <a:endParaRPr lang="en-IN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3937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441325" y="115888"/>
            <a:ext cx="662598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 dirty="0">
                <a:latin typeface="Arial" charset="0"/>
              </a:rPr>
              <a:t>CONTEXT OF </a:t>
            </a:r>
            <a:r>
              <a:rPr lang="en-US" sz="2400" b="1" i="1" dirty="0" smtClean="0">
                <a:latin typeface="Arial" charset="0"/>
              </a:rPr>
              <a:t>CONSULTATION IN SCHOOLS</a:t>
            </a:r>
            <a:endParaRPr lang="en-US" sz="2400" b="1" i="1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3075" name="Line 6"/>
          <p:cNvSpPr>
            <a:spLocks noChangeShapeType="1"/>
          </p:cNvSpPr>
          <p:nvPr/>
        </p:nvSpPr>
        <p:spPr bwMode="auto">
          <a:xfrm>
            <a:off x="2057400" y="5334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076" name="Line 7"/>
          <p:cNvSpPr>
            <a:spLocks noChangeShapeType="1"/>
          </p:cNvSpPr>
          <p:nvPr/>
        </p:nvSpPr>
        <p:spPr bwMode="auto">
          <a:xfrm flipH="1">
            <a:off x="1447800" y="838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077" name="Line 8"/>
          <p:cNvSpPr>
            <a:spLocks noChangeShapeType="1"/>
          </p:cNvSpPr>
          <p:nvPr/>
        </p:nvSpPr>
        <p:spPr bwMode="auto">
          <a:xfrm>
            <a:off x="2057400" y="838200"/>
            <a:ext cx="3581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04800" y="1371600"/>
            <a:ext cx="2057400" cy="2895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*Academic </a:t>
            </a:r>
          </a:p>
          <a:p>
            <a:pPr algn="ctr" eaLnBrk="1" hangingPunct="1"/>
            <a:r>
              <a:rPr lang="en-US">
                <a:latin typeface="Arial" charset="0"/>
              </a:rPr>
              <a:t>Underachievement</a:t>
            </a:r>
          </a:p>
          <a:p>
            <a:pPr algn="ctr" eaLnBrk="1" hangingPunct="1"/>
            <a:endParaRPr lang="en-US">
              <a:latin typeface="Arial" charset="0"/>
            </a:endParaRPr>
          </a:p>
          <a:p>
            <a:pPr algn="ctr" eaLnBrk="1" hangingPunct="1"/>
            <a:r>
              <a:rPr lang="en-US">
                <a:latin typeface="Arial" charset="0"/>
              </a:rPr>
              <a:t>*Scholastic</a:t>
            </a:r>
          </a:p>
          <a:p>
            <a:pPr algn="ctr" eaLnBrk="1" hangingPunct="1"/>
            <a:r>
              <a:rPr lang="en-US">
                <a:latin typeface="Arial" charset="0"/>
              </a:rPr>
              <a:t> backwardness</a:t>
            </a:r>
          </a:p>
          <a:p>
            <a:pPr algn="ctr" eaLnBrk="1" hangingPunct="1"/>
            <a:endParaRPr lang="en-US">
              <a:latin typeface="Arial" charset="0"/>
            </a:endParaRPr>
          </a:p>
          <a:p>
            <a:pPr algn="ctr" eaLnBrk="1" hangingPunct="1"/>
            <a:r>
              <a:rPr lang="en-US">
                <a:latin typeface="Arial" charset="0"/>
              </a:rPr>
              <a:t>*</a:t>
            </a:r>
            <a:r>
              <a:rPr lang="en-US" b="1">
                <a:latin typeface="Arial" charset="0"/>
              </a:rPr>
              <a:t>Learning Difficulty</a:t>
            </a:r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4800600" y="1676400"/>
            <a:ext cx="3733800" cy="411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Arial" charset="0"/>
              </a:rPr>
              <a:t>*School Refusal</a:t>
            </a:r>
          </a:p>
          <a:p>
            <a:pPr algn="ctr" eaLnBrk="1" hangingPunct="1"/>
            <a:r>
              <a:rPr lang="en-US">
                <a:latin typeface="Arial" charset="0"/>
              </a:rPr>
              <a:t>*Performance anxiety</a:t>
            </a:r>
          </a:p>
          <a:p>
            <a:pPr algn="ctr" eaLnBrk="1" hangingPunct="1"/>
            <a:r>
              <a:rPr lang="en-US">
                <a:latin typeface="Arial" charset="0"/>
              </a:rPr>
              <a:t>*Dissociative Symptoms</a:t>
            </a:r>
          </a:p>
          <a:p>
            <a:pPr algn="ctr" eaLnBrk="1" hangingPunct="1"/>
            <a:r>
              <a:rPr lang="en-US">
                <a:latin typeface="Arial" charset="0"/>
              </a:rPr>
              <a:t>*Somatic Symptoms</a:t>
            </a:r>
          </a:p>
          <a:p>
            <a:pPr algn="ctr" eaLnBrk="1" hangingPunct="1"/>
            <a:r>
              <a:rPr lang="en-US">
                <a:latin typeface="Arial" charset="0"/>
              </a:rPr>
              <a:t>*Internalizing symptoms/disorders</a:t>
            </a:r>
          </a:p>
          <a:p>
            <a:pPr algn="ctr" eaLnBrk="1" hangingPunct="1"/>
            <a:r>
              <a:rPr lang="en-US">
                <a:latin typeface="Arial" charset="0"/>
              </a:rPr>
              <a:t>*Externalizing symptoms/disorders</a:t>
            </a:r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2438400" y="3124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 flipH="1" flipV="1">
            <a:off x="3733800" y="38100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2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2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26 0.00485 C 0.0783 0.00277 0.079 0.00023 0.08021 -0.00139 C 0.0816 -0.00278 0.08368 -0.00185 0.0849 -0.00324 C 0.08611 -0.00486 0.08577 -0.00763 0.08646 -0.00948 C 0.08907 -0.01642 0.08941 -0.01573 0.09427 -0.01966 C 0.09827 -0.02822 0.10348 -0.03654 0.10955 -0.04232 C 0.11684 -0.07077 0.08993 -0.08187 0.07414 -0.08534 C 0.08837 -0.10361 0.11337 -0.10685 0.12032 -0.1346 C 0.11893 -0.16027 0.1224 -0.17762 0.10625 -0.19195 C 0.10243 -0.20005 0.09566 -0.20699 0.08959 -0.21231 C 0.10608 -0.213 0.1224 -0.21323 0.13872 -0.21439 C 0.14723 -0.21508 0.15643 -0.22179 0.16476 -0.22456 C 0.17743 -0.22873 0.18872 -0.23428 0.20035 -0.24098 C 0.22188 -0.25347 0.24809 -0.25902 0.27118 -0.26157 C 0.44028 -0.25948 0.3948 -0.27521 0.4665 -0.25347 C 0.47552 -0.24561 0.48594 -0.24468 0.49566 -0.23913 C 0.50313 -0.23497 0.50799 -0.23011 0.5158 -0.22664 C 0.51736 -0.22595 0.51875 -0.22364 0.52014 -0.22271 C 0.52327 -0.22086 0.52657 -0.22086 0.52934 -0.21855 C 0.53264 -0.21578 0.53577 -0.213 0.53889 -0.21022 C 0.54045 -0.20884 0.54341 -0.20629 0.54341 -0.20606 C 0.54879 -0.19542 0.55695 -0.1908 0.56025 -0.17762 C 0.55938 -0.15495 0.56216 -0.14593 0.55417 -0.13044 C 0.55365 -0.12281 0.55539 -0.11448 0.55243 -0.10777 C 0.55105 -0.10407 0.5467 -0.10384 0.54341 -0.10384 C 0.52084 -0.10315 0.49809 -0.10245 0.47552 -0.10176 C 0.46858 -0.09852 0.46563 -0.07817 0.47552 -0.07701 C 0.49202 -0.07516 0.50851 -0.07586 0.525 -0.07516 C 0.54688 -0.06915 0.54636 -0.07054 0.58039 -0.06892 C 0.60122 -0.06615 0.62084 -0.06476 0.64184 -0.06684 C 0.65799 -0.08118 0.64289 -0.10546 0.62952 -0.10985 C 0.59028 -0.14547 0.53316 -0.13344 0.48959 -0.1346 C 0.49757 -0.14986 0.48403 -0.13668 0.47882 -0.1346 C 0.47726 -0.13321 0.47587 -0.13136 0.47414 -0.13044 C 0.47118 -0.12859 0.46493 -0.12627 0.46493 -0.12604 C 0.45782 -0.11194 0.46198 -0.11679 0.45417 -0.10985 C 0.45139 -0.09945 0.44879 -0.09274 0.45417 -0.0791 C 0.45556 -0.0754 0.47223 -0.07239 0.47552 -0.071 C 0.50348 -0.06059 0.53108 -0.05181 0.56025 -0.05042 C 0.58455 -0.04926 0.60851 -0.04903 0.63264 -0.04834 C 0.64532 -0.04325 0.66007 -0.05412 0.66806 -0.03816 C 0.61945 0.00509 0.55105 -0.03331 0.49254 -0.034 C 0.4842 -0.03562 0.47709 -0.03631 0.46962 -0.04232 C 0.4665 -0.04487 0.46025 -0.05042 0.46025 -0.05019 C 0.45348 -0.0643 0.45417 -0.06961 0.4665 -0.07516 C 0.46441 -0.06684 0.46129 -0.06337 0.45573 -0.05874 C 0.45365 -0.05458 0.45087 -0.05111 0.44966 -0.04649 C 0.44914 -0.04441 0.44879 -0.04209 0.44809 -0.04024 C 0.44688 -0.0377 0.44462 -0.03631 0.44323 -0.034 C 0.44098 -0.03007 0.43941 -0.0259 0.43733 -0.02174 C 0.43542 -0.01804 0.43403 -0.00948 0.43403 -0.00925 C 0.4349 -0.00116 0.43334 0.00855 0.43733 0.01503 C 0.44723 0.03099 0.47639 0.02659 0.48646 0.02729 C 0.53664 0.0407 0.64896 0.02983 0.67414 0.02937 C 0.68455 0.02659 0.68021 0.02821 0.69115 0.02336 C 0.69271 0.02266 0.69566 0.02127 0.69566 0.02151 C 0.71233 -0.00093 0.69618 -0.01318 0.68195 -0.02174 C 0.65469 -0.03816 0.62361 -0.03909 0.59427 -0.04232 C 0.58247 -0.04556 0.57101 -0.04695 0.55886 -0.04834 C 0.53577 -0.04764 0.51268 -0.04834 0.48959 -0.04649 C 0.47691 -0.04556 0.46441 -0.02914 0.45243 -0.02382 C 0.44775 -0.01943 0.44375 -0.01388 0.43889 -0.00948 C 0.43177 0.00462 0.43386 -0.00185 0.43108 0.00902 C 0.43316 0.03353 0.43594 0.04371 0.45243 0.0562 C 0.45712 0.05966 0.46337 0.05897 0.46806 0.06221 C 0.48056 0.07053 0.49098 0.0777 0.50504 0.08071 C 0.53073 0.09482 0.56441 0.08557 0.58959 0.08487 C 0.59775 0.0821 0.60608 0.07932 0.61424 0.07655 C 0.62361 0.0673 0.63664 0.05966 0.64809 0.0562 C 0.65834 0.04671 0.67014 0.04533 0.68195 0.04186 C 0.68299 0.03978 0.68525 0.03793 0.6849 0.03561 C 0.68403 0.03029 0.6592 0.02567 0.65573 0.02544 C 0.62448 0.02428 0.59323 0.02405 0.56198 0.02336 C 0.5533 0.02266 0.54445 0.02243 0.53577 0.02127 C 0.52257 0.01966 0.51094 0.01272 0.49723 0.0111 C 0.49115 0.01133 0.44549 0.01272 0.43264 0.01503 C 0.42327 0.01665 0.41424 0.02151 0.40504 0.02336 C 0.4 0.02567 0.39393 0.02359 0.38959 0.02729 C 0.38855 0.02821 0.38507 0.05365 0.38473 0.05411 C 0.3842 0.05689 0.38282 0.05943 0.38195 0.06221 C 0.38073 0.06614 0.37882 0.07447 0.37882 0.0747 C 0.38108 0.08348 0.38872 0.08603 0.39566 0.08672 C 0.41476 0.0888 0.4599 0.09019 0.47414 0.09089 C 0.4915 0.09667 0.51164 0.09921 0.52934 0.10106 C 0.54184 0.10522 0.54636 0.10592 0.56198 0.10731 C 0.57917 0.10707 0.68247 0.11979 0.73264 0.09921 C 0.73768 0.09459 0.74063 0.08927 0.74653 0.08672 C 0.75122 0.08048 0.75313 0.07308 0.74653 0.06637 C 0.73664 0.0562 0.70105 0.05828 0.69566 0.05805 C 0.66858 0.05712 0.64132 0.05689 0.61424 0.0562 C 0.59236 0.05458 0.57153 0.05041 0.54966 0.04787 C 0.53021 0.04139 0.50938 0.04163 0.48959 0.03978 C 0.45382 0.03284 0.42882 0.03654 0.38802 0.03769 C 0.38091 0.04417 0.38195 0.05111 0.37726 0.06013 C 0.375 0.06938 0.37136 0.07701 0.36962 0.08672 C 0.37014 0.09482 0.3698 0.12188 0.37726 0.12997 C 0.38143 0.13436 0.38664 0.13621 0.39115 0.14015 C 0.40018 0.14824 0.39375 0.14454 0.40191 0.14824 C 0.40348 0.15032 0.40452 0.1531 0.40643 0.15448 C 0.40973 0.15703 0.41372 0.1568 0.41736 0.15865 C 0.42657 0.16304 0.43577 0.16674 0.44497 0.1709 C 0.51702 0.16975 0.5849 0.16674 0.65573 0.16258 C 0.6632 0.16096 0.6717 0.16073 0.67882 0.15657 C 0.68525 0.15287 0.68855 0.14708 0.69427 0.14223 C 0.70139 0.13621 0.70886 0.13367 0.7158 0.12789 C 0.71702 0.12257 0.72084 0.11517 0.71736 0.10939 C 0.71146 0.09944 0.67657 0.09759 0.66962 0.09713 C 0.6507 0.09597 0.6316 0.09574 0.61268 0.09505 C 0.58941 0.09297 0.56667 0.08857 0.54341 0.08672 C 0.49618 0.07539 0.44427 0.0814 0.39879 0.08071 C 0.38334 0.0703 0.3599 0.06429 0.34341 0.06221 C 0.33316 0.05874 0.32292 0.05689 0.31268 0.05411 C 0.30452 0.04856 0.29723 0.04764 0.28802 0.04579 C 0.27986 0.04163 0.27188 0.04001 0.26337 0.03769 C 0.25122 0.02937 0.23941 0.02706 0.22657 0.02127 C 0.225 0.02058 0.22344 0.02012 0.22188 0.01919 C 0.2198 0.01804 0.21789 0.01595 0.2158 0.01503 C 0.19236 0.00439 0.16459 0.00277 0.14011 0.00069 C 0.12674 -0.00185 0.13247 2.71045E-6 0.12032 -0.00532 C 0.11875 -0.00602 0.1158 -0.0074 0.1158 -0.00717 C 0.10313 -0.02429 0.07934 -0.03169 0.06198 -0.034 C 0.02674 -0.04973 -0.00868 -0.05689 -0.04583 -0.06083 C -0.06302 -0.0599 -0.08107 -0.06591 -0.09652 -0.05666 C -0.1151 -0.04556 -0.0901 -0.05389 -0.11059 -0.04834 C -0.11562 -0.04417 -0.12031 -0.04071 -0.12586 -0.03816 C -0.13264 -0.03192 -0.13368 -0.02452 -0.13802 -0.01573 C -0.13732 -0.00162 -0.13715 0.01942 -0.13194 0.03353 C -0.12309 0.05712 -0.10277 0.06915 -0.0842 0.07238 C -0.07534 0.07655 -0.06753 0.08071 -0.05816 0.08279 C -0.04757 0.0895 -0.03715 0.09112 -0.02586 0.09505 C -0.0059 0.09435 0.01424 0.09482 0.0342 0.09297 C 0.03646 0.09274 0.0382 0.08996 0.04028 0.0888 C 0.04757 0.0851 0.05573 0.08117 0.06337 0.07863 C 0.0698 0.07308 0.07292 0.07169 0.07726 0.06429 C 0.07952 0.06036 0.08351 0.05203 0.08351 0.05226 C 0.08507 0.04417 0.08872 0.03862 0.09115 0.03145 C 0.09254 0.02752 0.09427 0.01919 0.09427 0.01942 C 0.0908 -0.00278 0.07778 -0.01388 0.06198 -0.01758 C 0.05521 -0.02452 0.05 -0.02521 0.04184 -0.02799 C 0.01927 -0.0488 -0.03142 -0.04533 -0.05347 -0.04649 C -0.06111 -0.04695 -0.06892 -0.04764 -0.07656 -0.04834 C -0.10208 -0.04764 -0.13628 -0.06661 -0.14583 -0.03007 C -0.14409 -0.0118 -0.14496 -0.00417 -0.13194 0.00485 C -0.1283 0.01225 -0.12621 0.01827 -0.11961 0.02127 C -0.1125 0.02844 -0.10833 0.03168 -0.09965 0.03561 C -0.08177 0.05411 -0.10468 0.03237 -0.08732 0.04371 C -0.0802 0.04833 -0.08316 0.05041 -0.07656 0.05411 C -0.0684 0.05874 -0.05902 0.06198 -0.05034 0.06429 C -0.04236 0.07169 -0.03229 0.071 -0.02274 0.07238 C 0.07223 0.06938 0.01476 0.0784 0.04653 0.06429 C 0.06129 0.05064 0.03941 0.06984 0.0573 0.05805 C 0.06059 0.05596 0.06337 0.05273 0.0665 0.04995 C 0.06806 0.04856 0.06962 0.04718 0.07118 0.04579 C 0.07275 0.0444 0.0757 0.04186 0.0757 0.04209 C 0.08681 0.01966 0.07761 0.00416 0.06337 -0.00532 C 0.0592 -0.0081 0.05556 -0.01249 0.05105 -0.01365 C 0.03993 -0.01665 0.02952 -0.02105 0.01858 -0.0259 C 0.01528 -0.02752 0.01164 -0.02706 0.00799 -0.02799 C -0.01458 -0.03354 -0.0368 -0.03955 -0.05972 -0.04232 C -0.06996 -0.04579 -0.07986 -0.04695 -0.09045 -0.04834 C -0.10798 -0.04602 -0.10052 -0.04996 -0.11354 -0.03816 C -0.13003 -0.02313 -0.1059 -0.04487 -0.12274 -0.03007 C -0.1243 -0.02868 -0.12725 -0.0259 -0.12725 -0.02567 C -0.13038 -0.01966 -0.13194 -0.01365 -0.13507 -0.0074 C -0.13455 -0.0007 -0.13472 0.00624 -0.1335 0.01295 C -0.13177 0.02243 -0.12187 0.02659 -0.11649 0.03145 C -0.11128 0.03631 -0.09965 0.04371 -0.09965 0.04394 C -0.09461 0.05365 -0.09027 0.05342 -0.08264 0.05805 C -0.07847 0.06059 -0.07465 0.0636 -0.07048 0.06637 C -0.06718 0.06868 -0.06336 0.06845 -0.05972 0.07053 C -0.05798 0.07169 -0.05677 0.07354 -0.05503 0.07447 C -0.0427 0.08048 -0.02899 0.08187 -0.01666 0.08672 C 0.05521 0.08464 0.03559 0.09852 0.06806 0.06637 C 0.07726 0.0481 0.07709 0.02012 0.06962 0.00069 C 0.06789 -0.0037 0.06198 -0.0074 0.06198 -0.01157 " pathEditMode="relative" rAng="0" ptsTypes="ffffffffffffffffffffffffffffffffffffffffffffffffffffffffffffffffffffffffffffffffffffffffffffffffffffffffffffffffffffffffffffffffffffffffffffffffffffffffffffffffffffffffffffffA">
                                      <p:cBhvr>
                                        <p:cTn id="71" dur="5000" fill="hold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-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  <p:bldP spid="206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2297</Words>
  <Application>Microsoft Office PowerPoint</Application>
  <PresentationFormat>On-screen Show (4:3)</PresentationFormat>
  <Paragraphs>338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Children with Special Needs:  A Framework for Assessment, Diagnosis &amp; Intervention</vt:lpstr>
      <vt:lpstr>Our Framework of Understanding</vt:lpstr>
      <vt:lpstr>Slide 3</vt:lpstr>
      <vt:lpstr>Physical Development</vt:lpstr>
      <vt:lpstr>Language Development</vt:lpstr>
      <vt:lpstr>Social Development</vt:lpstr>
      <vt:lpstr>Emotional Development</vt:lpstr>
      <vt:lpstr>Cognitive Development</vt:lpstr>
      <vt:lpstr>Slide 9</vt:lpstr>
      <vt:lpstr>Slide 10</vt:lpstr>
      <vt:lpstr>Slide 11</vt:lpstr>
      <vt:lpstr>Mild Intellectual Disability</vt:lpstr>
      <vt:lpstr>Moderate Intellectual Disability</vt:lpstr>
      <vt:lpstr>Severe and Profound Intellectual Disability</vt:lpstr>
      <vt:lpstr>Interventions for Intellectual Disability</vt:lpstr>
      <vt:lpstr>Slide 16</vt:lpstr>
      <vt:lpstr>Specific Developmental Disorder of Scholastic Skills/ Specific Learning Disabilities</vt:lpstr>
      <vt:lpstr>Slide 18</vt:lpstr>
      <vt:lpstr>Distinguishing between Mild Global Intellectual Disability and Specific Learning Disability</vt:lpstr>
      <vt:lpstr>Slide 20</vt:lpstr>
      <vt:lpstr>How to Tell When Learning Problems are due to Emotional Issues</vt:lpstr>
      <vt:lpstr>Interventions for SLD</vt:lpstr>
      <vt:lpstr>Slide 23</vt:lpstr>
      <vt:lpstr>Slide 24</vt:lpstr>
      <vt:lpstr>Slide 25</vt:lpstr>
      <vt:lpstr>Identifying Autism</vt:lpstr>
      <vt:lpstr>Identifying Autism cont…</vt:lpstr>
      <vt:lpstr>Interventions for Autism</vt:lpstr>
      <vt:lpstr>Attention Deficit Hyperactive Disorder</vt:lpstr>
      <vt:lpstr>Identifying Attention Deficiency Hyperactive Disorder (ADHD)</vt:lpstr>
      <vt:lpstr>Slide 31</vt:lpstr>
      <vt:lpstr>Interventions for ADHD</vt:lpstr>
      <vt:lpstr>Food for Thought…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33</cp:revision>
  <dcterms:created xsi:type="dcterms:W3CDTF">2015-11-13T06:56:42Z</dcterms:created>
  <dcterms:modified xsi:type="dcterms:W3CDTF">2015-11-13T11:18:07Z</dcterms:modified>
</cp:coreProperties>
</file>