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372" r:id="rId5"/>
    <p:sldId id="285" r:id="rId6"/>
    <p:sldId id="286" r:id="rId7"/>
    <p:sldId id="287" r:id="rId8"/>
    <p:sldId id="288" r:id="rId9"/>
    <p:sldId id="289" r:id="rId10"/>
    <p:sldId id="294" r:id="rId11"/>
    <p:sldId id="295" r:id="rId12"/>
    <p:sldId id="296" r:id="rId13"/>
    <p:sldId id="297" r:id="rId14"/>
    <p:sldId id="298"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290" r:id="rId28"/>
    <p:sldId id="282" r:id="rId29"/>
    <p:sldId id="293" r:id="rId30"/>
    <p:sldId id="299"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6" r:id="rId50"/>
    <p:sldId id="281" r:id="rId51"/>
    <p:sldId id="277" r:id="rId52"/>
    <p:sldId id="278" r:id="rId53"/>
    <p:sldId id="279" r:id="rId54"/>
    <p:sldId id="348" r:id="rId55"/>
    <p:sldId id="333" r:id="rId56"/>
    <p:sldId id="374" r:id="rId57"/>
    <p:sldId id="375"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2" r:id="rId73"/>
    <p:sldId id="334" r:id="rId74"/>
    <p:sldId id="384" r:id="rId75"/>
    <p:sldId id="376" r:id="rId76"/>
    <p:sldId id="385" r:id="rId77"/>
    <p:sldId id="377" r:id="rId78"/>
    <p:sldId id="378" r:id="rId79"/>
    <p:sldId id="395" r:id="rId80"/>
    <p:sldId id="396" r:id="rId81"/>
    <p:sldId id="382" r:id="rId82"/>
    <p:sldId id="381" r:id="rId83"/>
    <p:sldId id="394" r:id="rId84"/>
    <p:sldId id="386" r:id="rId85"/>
    <p:sldId id="392" r:id="rId86"/>
    <p:sldId id="393" r:id="rId87"/>
    <p:sldId id="388" r:id="rId88"/>
    <p:sldId id="389" r:id="rId89"/>
    <p:sldId id="390" r:id="rId90"/>
    <p:sldId id="391" r:id="rId91"/>
    <p:sldId id="387" r:id="rId92"/>
    <p:sldId id="351" r:id="rId93"/>
    <p:sldId id="352" r:id="rId94"/>
    <p:sldId id="353" r:id="rId95"/>
    <p:sldId id="354" r:id="rId96"/>
    <p:sldId id="355" r:id="rId97"/>
    <p:sldId id="360" r:id="rId98"/>
    <p:sldId id="373" r:id="rId99"/>
    <p:sldId id="365" r:id="rId100"/>
    <p:sldId id="366" r:id="rId101"/>
    <p:sldId id="367" r:id="rId102"/>
    <p:sldId id="368" r:id="rId103"/>
    <p:sldId id="369" r:id="rId104"/>
    <p:sldId id="370" r:id="rId105"/>
    <p:sldId id="371"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00E6CB-B7A1-4B9E-9BA0-511BD572AC2F}" type="datetimeFigureOut">
              <a:rPr lang="en-IN" smtClean="0"/>
              <a:t>13-02-2017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204147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0E6CB-B7A1-4B9E-9BA0-511BD572AC2F}" type="datetimeFigureOut">
              <a:rPr lang="en-IN" smtClean="0"/>
              <a:t>13-02-2017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61918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0E6CB-B7A1-4B9E-9BA0-511BD572AC2F}" type="datetimeFigureOut">
              <a:rPr lang="en-IN" smtClean="0"/>
              <a:t>13-02-2017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250578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0E6CB-B7A1-4B9E-9BA0-511BD572AC2F}" type="datetimeFigureOut">
              <a:rPr lang="en-IN" smtClean="0"/>
              <a:t>13-02-2017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236795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0E6CB-B7A1-4B9E-9BA0-511BD572AC2F}" type="datetimeFigureOut">
              <a:rPr lang="en-IN" smtClean="0"/>
              <a:t>13-02-2017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174078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00E6CB-B7A1-4B9E-9BA0-511BD572AC2F}" type="datetimeFigureOut">
              <a:rPr lang="en-IN" smtClean="0"/>
              <a:t>13-02-2017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184739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00E6CB-B7A1-4B9E-9BA0-511BD572AC2F}" type="datetimeFigureOut">
              <a:rPr lang="en-IN" smtClean="0"/>
              <a:t>13-02-2017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421787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00E6CB-B7A1-4B9E-9BA0-511BD572AC2F}" type="datetimeFigureOut">
              <a:rPr lang="en-IN" smtClean="0"/>
              <a:t>13-02-2017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426889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0E6CB-B7A1-4B9E-9BA0-511BD572AC2F}" type="datetimeFigureOut">
              <a:rPr lang="en-IN" smtClean="0"/>
              <a:t>13-02-2017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164405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0E6CB-B7A1-4B9E-9BA0-511BD572AC2F}" type="datetimeFigureOut">
              <a:rPr lang="en-IN" smtClean="0"/>
              <a:t>13-02-2017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33246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0E6CB-B7A1-4B9E-9BA0-511BD572AC2F}" type="datetimeFigureOut">
              <a:rPr lang="en-IN" smtClean="0"/>
              <a:t>13-02-2017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8A23658-BFDD-44F8-9A18-A6CD46576F7F}" type="slidenum">
              <a:rPr lang="en-IN" smtClean="0"/>
              <a:t>‹#›</a:t>
            </a:fld>
            <a:endParaRPr lang="en-IN"/>
          </a:p>
        </p:txBody>
      </p:sp>
    </p:spTree>
    <p:extLst>
      <p:ext uri="{BB962C8B-B14F-4D97-AF65-F5344CB8AC3E}">
        <p14:creationId xmlns:p14="http://schemas.microsoft.com/office/powerpoint/2010/main" val="10109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0E6CB-B7A1-4B9E-9BA0-511BD572AC2F}" type="datetimeFigureOut">
              <a:rPr lang="en-IN" smtClean="0"/>
              <a:t>13-02-2017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23658-BFDD-44F8-9A18-A6CD46576F7F}" type="slidenum">
              <a:rPr lang="en-IN" smtClean="0"/>
              <a:t>‹#›</a:t>
            </a:fld>
            <a:endParaRPr lang="en-IN"/>
          </a:p>
        </p:txBody>
      </p:sp>
    </p:spTree>
    <p:extLst>
      <p:ext uri="{BB962C8B-B14F-4D97-AF65-F5344CB8AC3E}">
        <p14:creationId xmlns:p14="http://schemas.microsoft.com/office/powerpoint/2010/main" val="20803724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8208912" cy="4032448"/>
          </a:xfrm>
        </p:spPr>
        <p:txBody>
          <a:bodyPr>
            <a:normAutofit fontScale="90000"/>
          </a:bodyPr>
          <a:lstStyle/>
          <a:p>
            <a:pPr algn="r"/>
            <a:r>
              <a:rPr lang="en-IN" sz="4900" b="1" dirty="0" smtClean="0"/>
              <a:t/>
            </a:r>
            <a:br>
              <a:rPr lang="en-IN" sz="4900" b="1" dirty="0" smtClean="0"/>
            </a:br>
            <a:r>
              <a:rPr lang="en-IN" sz="4900" b="1" dirty="0" smtClean="0"/>
              <a:t/>
            </a:r>
            <a:br>
              <a:rPr lang="en-IN" sz="4900" b="1" dirty="0" smtClean="0"/>
            </a:br>
            <a:r>
              <a:rPr lang="en-IN" sz="4900" b="1" dirty="0" smtClean="0"/>
              <a:t/>
            </a:r>
            <a:br>
              <a:rPr lang="en-IN" sz="4900" b="1" dirty="0" smtClean="0"/>
            </a:br>
            <a:r>
              <a:rPr lang="en-IN" sz="4900" b="1" dirty="0" smtClean="0"/>
              <a:t>Child Sexual Abuse</a:t>
            </a:r>
            <a:br>
              <a:rPr lang="en-IN" sz="4900" b="1" dirty="0" smtClean="0"/>
            </a:br>
            <a:r>
              <a:rPr lang="en-IN" sz="4900" b="1" dirty="0" smtClean="0"/>
              <a:t>A Counselling Perspective</a:t>
            </a:r>
            <a:br>
              <a:rPr lang="en-IN" sz="4900" b="1" dirty="0" smtClean="0"/>
            </a:br>
            <a:r>
              <a:rPr lang="en-IN" dirty="0" smtClean="0"/>
              <a:t>Training Workshop for </a:t>
            </a:r>
            <a:br>
              <a:rPr lang="en-IN" dirty="0" smtClean="0"/>
            </a:br>
            <a:r>
              <a:rPr lang="en-IN" dirty="0" smtClean="0"/>
              <a:t>Childline India Foundation</a:t>
            </a:r>
            <a:br>
              <a:rPr lang="en-IN" dirty="0" smtClean="0"/>
            </a:br>
            <a:endParaRPr lang="en-IN" dirty="0"/>
          </a:p>
        </p:txBody>
      </p:sp>
      <p:sp>
        <p:nvSpPr>
          <p:cNvPr id="3" name="Subtitle 2"/>
          <p:cNvSpPr>
            <a:spLocks noGrp="1"/>
          </p:cNvSpPr>
          <p:nvPr>
            <p:ph type="subTitle" idx="1"/>
          </p:nvPr>
        </p:nvSpPr>
        <p:spPr>
          <a:xfrm>
            <a:off x="1990862" y="4941168"/>
            <a:ext cx="6400800" cy="1752600"/>
          </a:xfrm>
        </p:spPr>
        <p:txBody>
          <a:bodyPr>
            <a:normAutofit fontScale="92500"/>
          </a:bodyPr>
          <a:lstStyle/>
          <a:p>
            <a:pPr algn="r"/>
            <a:r>
              <a:rPr lang="en-IN" dirty="0" smtClean="0">
                <a:solidFill>
                  <a:srgbClr val="00B0F0"/>
                </a:solidFill>
              </a:rPr>
              <a:t>14</a:t>
            </a:r>
            <a:r>
              <a:rPr lang="en-IN" baseline="30000" dirty="0" smtClean="0">
                <a:solidFill>
                  <a:srgbClr val="00B0F0"/>
                </a:solidFill>
              </a:rPr>
              <a:t>th</a:t>
            </a:r>
            <a:r>
              <a:rPr lang="en-IN" dirty="0" smtClean="0">
                <a:solidFill>
                  <a:srgbClr val="00B0F0"/>
                </a:solidFill>
              </a:rPr>
              <a:t> to 16</a:t>
            </a:r>
            <a:r>
              <a:rPr lang="en-IN" baseline="30000" dirty="0" smtClean="0">
                <a:solidFill>
                  <a:srgbClr val="00B0F0"/>
                </a:solidFill>
              </a:rPr>
              <a:t>th</a:t>
            </a:r>
            <a:r>
              <a:rPr lang="en-IN" dirty="0" smtClean="0">
                <a:solidFill>
                  <a:srgbClr val="00B0F0"/>
                </a:solidFill>
              </a:rPr>
              <a:t> February 2015</a:t>
            </a:r>
          </a:p>
          <a:p>
            <a:pPr algn="r"/>
            <a:r>
              <a:rPr lang="en-IN" dirty="0" smtClean="0">
                <a:solidFill>
                  <a:srgbClr val="00B0F0"/>
                </a:solidFill>
              </a:rPr>
              <a:t>Dept. of Child &amp; Adolescent Psychiatry</a:t>
            </a:r>
          </a:p>
          <a:p>
            <a:pPr algn="r"/>
            <a:r>
              <a:rPr lang="en-IN" dirty="0" smtClean="0">
                <a:solidFill>
                  <a:srgbClr val="00B0F0"/>
                </a:solidFill>
              </a:rPr>
              <a:t>NIMHANS, Bangalore</a:t>
            </a:r>
            <a:endParaRPr lang="en-IN" dirty="0">
              <a:solidFill>
                <a:srgbClr val="00B0F0"/>
              </a:solidFill>
            </a:endParaRPr>
          </a:p>
        </p:txBody>
      </p:sp>
      <p:pic>
        <p:nvPicPr>
          <p:cNvPr id="1026" name="Picture 2" descr="C:\Users\Admin\Desktop\0eaff64fbcc1ca0f177df7e0cd3663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139953" cy="279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3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 y="116632"/>
            <a:ext cx="8229600" cy="778098"/>
          </a:xfrm>
        </p:spPr>
        <p:txBody>
          <a:bodyPr/>
          <a:lstStyle/>
          <a:p>
            <a:pPr algn="l"/>
            <a:r>
              <a:rPr lang="en-IN" b="1" dirty="0" smtClean="0"/>
              <a:t>Physical Development</a:t>
            </a:r>
            <a:endParaRPr lang="en-IN" b="1" dirty="0"/>
          </a:p>
        </p:txBody>
      </p:sp>
      <p:sp>
        <p:nvSpPr>
          <p:cNvPr id="3" name="Content Placeholder 2"/>
          <p:cNvSpPr>
            <a:spLocks noGrp="1"/>
          </p:cNvSpPr>
          <p:nvPr>
            <p:ph idx="1"/>
          </p:nvPr>
        </p:nvSpPr>
        <p:spPr/>
        <p:txBody>
          <a:bodyPr/>
          <a:lstStyle/>
          <a:p>
            <a:endParaRPr lang="en-IN" dirty="0"/>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784038764"/>
              </p:ext>
            </p:extLst>
          </p:nvPr>
        </p:nvGraphicFramePr>
        <p:xfrm>
          <a:off x="179512" y="908720"/>
          <a:ext cx="8712968" cy="5998977"/>
        </p:xfrm>
        <a:graphic>
          <a:graphicData uri="http://schemas.openxmlformats.org/drawingml/2006/table">
            <a:tbl>
              <a:tblPr firstRow="1" bandRow="1">
                <a:tableStyleId>{5C22544A-7EE6-4342-B048-85BDC9FD1C3A}</a:tableStyleId>
              </a:tblPr>
              <a:tblGrid>
                <a:gridCol w="4824536"/>
                <a:gridCol w="3888432"/>
              </a:tblGrid>
              <a:tr h="543057">
                <a:tc>
                  <a:txBody>
                    <a:bodyPr/>
                    <a:lstStyle/>
                    <a:p>
                      <a:r>
                        <a:rPr lang="en-IN" sz="2000" dirty="0" smtClean="0"/>
                        <a:t>Abilities/</a:t>
                      </a:r>
                      <a:r>
                        <a:rPr lang="en-IN" sz="2000" baseline="0" dirty="0" smtClean="0"/>
                        <a:t> Skills</a:t>
                      </a:r>
                      <a:endParaRPr lang="en-IN" sz="2000" dirty="0"/>
                    </a:p>
                  </a:txBody>
                  <a:tcPr/>
                </a:tc>
                <a:tc>
                  <a:txBody>
                    <a:bodyPr/>
                    <a:lstStyle/>
                    <a:p>
                      <a:r>
                        <a:rPr lang="en-IN" sz="2000" dirty="0" smtClean="0"/>
                        <a:t>Needs</a:t>
                      </a:r>
                      <a:endParaRPr lang="en-IN" sz="2000" dirty="0"/>
                    </a:p>
                  </a:txBody>
                  <a:tcPr/>
                </a:tc>
              </a:tr>
              <a:tr h="2167331">
                <a:tc>
                  <a:txBody>
                    <a:bodyPr/>
                    <a:lstStyle/>
                    <a:p>
                      <a:pPr marL="0" indent="0">
                        <a:buNone/>
                      </a:pPr>
                      <a:r>
                        <a:rPr lang="en-IN" sz="2000" u="sng" dirty="0" smtClean="0"/>
                        <a:t>0 to 6 years:</a:t>
                      </a:r>
                    </a:p>
                    <a:p>
                      <a:pPr>
                        <a:buFont typeface="Arial" panose="020B0604020202020204" pitchFamily="34" charset="0"/>
                        <a:buChar char="•"/>
                      </a:pPr>
                      <a:r>
                        <a:rPr lang="en-IN" sz="2000" dirty="0" smtClean="0"/>
                        <a:t>Gross Motor Skills:  mobility, ability to handle objects</a:t>
                      </a:r>
                    </a:p>
                    <a:p>
                      <a:pPr>
                        <a:buFont typeface="Arial" panose="020B0604020202020204" pitchFamily="34" charset="0"/>
                        <a:buChar char="•"/>
                      </a:pPr>
                      <a:r>
                        <a:rPr lang="en-IN" sz="2000" dirty="0" smtClean="0"/>
                        <a:t>Fine Motor Skills: pre-writing skills, transfer functions, eye-hand coordination</a:t>
                      </a:r>
                    </a:p>
                    <a:p>
                      <a:pPr>
                        <a:buFont typeface="Arial" panose="020B0604020202020204" pitchFamily="34" charset="0"/>
                        <a:buChar char="•"/>
                      </a:pPr>
                      <a:r>
                        <a:rPr lang="en-IN" sz="2000" dirty="0" smtClean="0"/>
                        <a:t>Physical skills necessary self- help: buttoning, brushing, feeding etc.</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General growth and nutrition</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Physical activities/ play/ exercise</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Sensory experiences</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Fine-motor activities such as beading, colouring, buttoning…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dirty="0" smtClean="0"/>
                    </a:p>
                    <a:p>
                      <a:endParaRPr lang="en-IN" sz="2000" dirty="0"/>
                    </a:p>
                  </a:txBody>
                  <a:tcPr/>
                </a:tc>
              </a:tr>
              <a:tr h="1474011">
                <a:tc>
                  <a:txBody>
                    <a:bodyPr/>
                    <a:lstStyle/>
                    <a:p>
                      <a:pPr marL="0" indent="0">
                        <a:buNone/>
                      </a:pPr>
                      <a:r>
                        <a:rPr lang="en-IN" sz="2000" u="sng" dirty="0" smtClean="0"/>
                        <a:t>Ages 7+:</a:t>
                      </a:r>
                    </a:p>
                    <a:p>
                      <a:pPr marL="342900" indent="-342900">
                        <a:buFont typeface="Arial" panose="020B0604020202020204" pitchFamily="34" charset="0"/>
                        <a:buChar char="•"/>
                      </a:pPr>
                      <a:r>
                        <a:rPr lang="en-IN" sz="2000" dirty="0" smtClean="0"/>
                        <a:t>Continued physical growth</a:t>
                      </a:r>
                    </a:p>
                    <a:p>
                      <a:pPr marL="342900" indent="-342900">
                        <a:buFont typeface="Arial" panose="020B0604020202020204" pitchFamily="34" charset="0"/>
                        <a:buChar char="•"/>
                      </a:pPr>
                      <a:r>
                        <a:rPr lang="en-IN" sz="2000" dirty="0" smtClean="0"/>
                        <a:t>Full independence in self-care.</a:t>
                      </a:r>
                    </a:p>
                    <a:p>
                      <a:pPr marL="342900" indent="-342900">
                        <a:buFont typeface="Arial" panose="020B0604020202020204" pitchFamily="34" charset="0"/>
                        <a:buChar char="•"/>
                      </a:pPr>
                      <a:r>
                        <a:rPr lang="en-IN" sz="2000" dirty="0" smtClean="0"/>
                        <a:t>Fine motor tasks easily achieved.</a:t>
                      </a:r>
                    </a:p>
                    <a:p>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General growth and nutrition</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Physical activities/ play/ exercise</a:t>
                      </a:r>
                    </a:p>
                    <a:p>
                      <a:endParaRPr lang="en-IN" sz="2000" dirty="0"/>
                    </a:p>
                  </a:txBody>
                  <a:tcPr/>
                </a:tc>
              </a:tr>
              <a:tr h="1576241">
                <a:tc>
                  <a:txBody>
                    <a:bodyPr/>
                    <a:lstStyle/>
                    <a:p>
                      <a:pPr marL="0" indent="0">
                        <a:buNone/>
                      </a:pPr>
                      <a:r>
                        <a:rPr lang="en-IN" sz="2000" u="sng" dirty="0" smtClean="0"/>
                        <a:t>Ages 13 to 18:</a:t>
                      </a:r>
                    </a:p>
                    <a:p>
                      <a:pPr marL="285750" indent="-285750">
                        <a:buFont typeface="Arial" panose="020B0604020202020204" pitchFamily="34" charset="0"/>
                        <a:buChar char="•"/>
                      </a:pPr>
                      <a:r>
                        <a:rPr lang="en-IN" sz="2000" dirty="0" smtClean="0"/>
                        <a:t>Development of secondary sexual characteristics.</a:t>
                      </a:r>
                    </a:p>
                    <a:p>
                      <a:pPr marL="285750" indent="-285750">
                        <a:buFont typeface="Arial" panose="020B0604020202020204" pitchFamily="34" charset="0"/>
                        <a:buChar char="•"/>
                      </a:pPr>
                      <a:r>
                        <a:rPr lang="en-IN" sz="2000" dirty="0" smtClean="0"/>
                        <a:t>Menstruation in girls.</a:t>
                      </a:r>
                    </a:p>
                    <a:p>
                      <a:endParaRPr lang="en-IN" sz="2000" dirty="0"/>
                    </a:p>
                  </a:txBody>
                  <a:tcPr/>
                </a:tc>
                <a:tc>
                  <a:txBody>
                    <a:bodyPr/>
                    <a:lstStyle/>
                    <a:p>
                      <a:r>
                        <a:rPr lang="en-IN" sz="2000" dirty="0" smtClean="0"/>
                        <a:t>Preparation for bodily changes/ education/ awareness.</a:t>
                      </a:r>
                      <a:endParaRPr lang="en-IN" sz="2000" dirty="0"/>
                    </a:p>
                  </a:txBody>
                  <a:tcPr/>
                </a:tc>
              </a:tr>
            </a:tbl>
          </a:graphicData>
        </a:graphic>
      </p:graphicFrame>
    </p:spTree>
    <p:extLst>
      <p:ext uri="{BB962C8B-B14F-4D97-AF65-F5344CB8AC3E}">
        <p14:creationId xmlns:p14="http://schemas.microsoft.com/office/powerpoint/2010/main" val="2521254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08112"/>
          </a:xfrm>
        </p:spPr>
        <p:txBody>
          <a:bodyPr>
            <a:noAutofit/>
          </a:bodyPr>
          <a:lstStyle/>
          <a:p>
            <a:pPr lvl="1" algn="ctr" rtl="0">
              <a:spcBef>
                <a:spcPct val="0"/>
              </a:spcBef>
            </a:pPr>
            <a:r>
              <a:rPr lang="en-IN" sz="2800" b="1" dirty="0" smtClean="0"/>
              <a:t/>
            </a:r>
            <a:br>
              <a:rPr lang="en-IN" sz="2800" b="1" dirty="0" smtClean="0"/>
            </a:br>
            <a:r>
              <a:rPr lang="en-IN" sz="2800" b="1" dirty="0" smtClean="0"/>
              <a:t>Guiding School Teachers’ …When a Sexually Abused Child Returns to School:</a:t>
            </a:r>
            <a:br>
              <a:rPr lang="en-IN" sz="2800" b="1" dirty="0" smtClean="0"/>
            </a:br>
            <a:endParaRPr lang="en-IN" sz="2800" b="1" dirty="0"/>
          </a:p>
        </p:txBody>
      </p:sp>
      <p:sp>
        <p:nvSpPr>
          <p:cNvPr id="3" name="Content Placeholder 2"/>
          <p:cNvSpPr>
            <a:spLocks noGrp="1"/>
          </p:cNvSpPr>
          <p:nvPr>
            <p:ph idx="1"/>
          </p:nvPr>
        </p:nvSpPr>
        <p:spPr>
          <a:xfrm>
            <a:off x="179512" y="1052736"/>
            <a:ext cx="8507288" cy="5544616"/>
          </a:xfrm>
        </p:spPr>
        <p:txBody>
          <a:bodyPr>
            <a:normAutofit fontScale="77500" lnSpcReduction="20000"/>
          </a:bodyPr>
          <a:lstStyle/>
          <a:p>
            <a:r>
              <a:rPr lang="en-IN" dirty="0"/>
              <a:t>R</a:t>
            </a:r>
            <a:r>
              <a:rPr lang="en-IN" dirty="0" smtClean="0"/>
              <a:t>ecognizing </a:t>
            </a:r>
            <a:r>
              <a:rPr lang="en-IN" dirty="0"/>
              <a:t>the context of the child’s behavioural issues, and </a:t>
            </a:r>
            <a:r>
              <a:rPr lang="en-IN" dirty="0" smtClean="0"/>
              <a:t>respond appropriately.</a:t>
            </a:r>
          </a:p>
          <a:p>
            <a:r>
              <a:rPr lang="en-IN" dirty="0" smtClean="0"/>
              <a:t>Do not use punitive </a:t>
            </a:r>
            <a:r>
              <a:rPr lang="en-IN" dirty="0"/>
              <a:t>methods even for difficult behaviours.  </a:t>
            </a:r>
            <a:endParaRPr lang="en-IN" dirty="0" smtClean="0"/>
          </a:p>
          <a:p>
            <a:r>
              <a:rPr lang="en-IN" dirty="0" smtClean="0"/>
              <a:t>Maintain a </a:t>
            </a:r>
            <a:r>
              <a:rPr lang="en-IN" dirty="0"/>
              <a:t>consistent daily schedule and having clear expectations about </a:t>
            </a:r>
            <a:r>
              <a:rPr lang="en-IN" dirty="0" smtClean="0"/>
              <a:t>behaviour--this </a:t>
            </a:r>
            <a:r>
              <a:rPr lang="en-IN" dirty="0"/>
              <a:t>helps these children gain predictability and regain a sense of control. </a:t>
            </a:r>
            <a:endParaRPr lang="en-IN" dirty="0" smtClean="0"/>
          </a:p>
          <a:p>
            <a:r>
              <a:rPr lang="en-IN" dirty="0" smtClean="0"/>
              <a:t>Facilitate </a:t>
            </a:r>
            <a:r>
              <a:rPr lang="en-IN" dirty="0"/>
              <a:t>expression of child’s feelings </a:t>
            </a:r>
            <a:r>
              <a:rPr lang="en-IN" dirty="0" smtClean="0"/>
              <a:t>by </a:t>
            </a:r>
            <a:r>
              <a:rPr lang="en-IN" dirty="0"/>
              <a:t>encouraging them to participate in art, music and drama.</a:t>
            </a:r>
          </a:p>
          <a:p>
            <a:r>
              <a:rPr lang="en-IN" dirty="0"/>
              <a:t>Some of these children may develop low </a:t>
            </a:r>
            <a:r>
              <a:rPr lang="en-IN" dirty="0" smtClean="0"/>
              <a:t>self-esteem. So, help </a:t>
            </a:r>
            <a:r>
              <a:rPr lang="en-IN" dirty="0"/>
              <a:t>in fostering their sense of competency by setting reasonable classroom tasks and appreciating them for the efforts made at achieving the goals</a:t>
            </a:r>
            <a:r>
              <a:rPr lang="en-IN" dirty="0" smtClean="0"/>
              <a:t>.</a:t>
            </a:r>
          </a:p>
          <a:p>
            <a:r>
              <a:rPr lang="en-IN" dirty="0" smtClean="0"/>
              <a:t>Point out children’s strengths. Make statements such </a:t>
            </a:r>
            <a:r>
              <a:rPr lang="en-IN" dirty="0" err="1" smtClean="0"/>
              <a:t>as:</a:t>
            </a:r>
            <a:r>
              <a:rPr lang="en-IN" dirty="0" err="1"/>
              <a:t>“You</a:t>
            </a:r>
            <a:r>
              <a:rPr lang="en-IN" dirty="0"/>
              <a:t> are a brave person for standing up for your friend,” </a:t>
            </a:r>
            <a:r>
              <a:rPr lang="en-IN" dirty="0" smtClean="0"/>
              <a:t>help child re-gain a sense of self-identity.</a:t>
            </a:r>
          </a:p>
          <a:p>
            <a:endParaRPr lang="en-IN" dirty="0" smtClean="0"/>
          </a:p>
          <a:p>
            <a:endParaRPr lang="en-IN" dirty="0"/>
          </a:p>
        </p:txBody>
      </p:sp>
    </p:spTree>
    <p:extLst>
      <p:ext uri="{BB962C8B-B14F-4D97-AF65-F5344CB8AC3E}">
        <p14:creationId xmlns:p14="http://schemas.microsoft.com/office/powerpoint/2010/main" val="31993789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Prevention of CSA in Schools</a:t>
            </a:r>
            <a:endParaRPr lang="en-IN" b="1" dirty="0"/>
          </a:p>
        </p:txBody>
      </p:sp>
      <p:sp>
        <p:nvSpPr>
          <p:cNvPr id="3" name="Content Placeholder 2"/>
          <p:cNvSpPr>
            <a:spLocks noGrp="1"/>
          </p:cNvSpPr>
          <p:nvPr>
            <p:ph idx="1"/>
          </p:nvPr>
        </p:nvSpPr>
        <p:spPr>
          <a:xfrm>
            <a:off x="179512" y="1196752"/>
            <a:ext cx="8712968" cy="5472608"/>
          </a:xfrm>
        </p:spPr>
        <p:txBody>
          <a:bodyPr>
            <a:normAutofit fontScale="85000" lnSpcReduction="10000"/>
          </a:bodyPr>
          <a:lstStyle/>
          <a:p>
            <a:r>
              <a:rPr lang="en-IN" dirty="0" smtClean="0"/>
              <a:t>Ensure background checks/ adherence of code of conduct for teachers.</a:t>
            </a:r>
          </a:p>
          <a:p>
            <a:r>
              <a:rPr lang="en-IN" dirty="0" smtClean="0"/>
              <a:t>Teachers conduct child safety/ protection activities to create awareness amongst children about sexual abuse risks/ recognizing abuse when it happens.</a:t>
            </a:r>
          </a:p>
          <a:p>
            <a:r>
              <a:rPr lang="en-GB" dirty="0" smtClean="0"/>
              <a:t>Teachers </a:t>
            </a:r>
            <a:r>
              <a:rPr lang="en-GB" dirty="0" err="1" smtClean="0"/>
              <a:t>observs</a:t>
            </a:r>
            <a:r>
              <a:rPr lang="en-GB" dirty="0" smtClean="0"/>
              <a:t> </a:t>
            </a:r>
            <a:r>
              <a:rPr lang="en-GB" dirty="0"/>
              <a:t>and </a:t>
            </a:r>
            <a:r>
              <a:rPr lang="en-GB" dirty="0" err="1" smtClean="0"/>
              <a:t>understans</a:t>
            </a:r>
            <a:r>
              <a:rPr lang="en-GB" dirty="0" smtClean="0"/>
              <a:t> </a:t>
            </a:r>
            <a:r>
              <a:rPr lang="en-GB" dirty="0"/>
              <a:t>child behaviour  - note any changes in behaviour and report </a:t>
            </a:r>
            <a:r>
              <a:rPr lang="en-GB" dirty="0" smtClean="0"/>
              <a:t>accordingly.</a:t>
            </a:r>
          </a:p>
          <a:p>
            <a:r>
              <a:rPr lang="en-GB" dirty="0" smtClean="0"/>
              <a:t>Teachers encourage </a:t>
            </a:r>
            <a:r>
              <a:rPr lang="en-GB" dirty="0"/>
              <a:t>child participation and decision </a:t>
            </a:r>
            <a:r>
              <a:rPr lang="en-GB" dirty="0" smtClean="0"/>
              <a:t>making.</a:t>
            </a:r>
          </a:p>
          <a:p>
            <a:r>
              <a:rPr lang="en-GB" dirty="0" smtClean="0"/>
              <a:t>Teachers maintain open stance and tell children to approach them with problems/ confidences, including encouraging reporting of uncomfortable experiences.</a:t>
            </a:r>
            <a:endParaRPr lang="en-IN" dirty="0"/>
          </a:p>
          <a:p>
            <a:endParaRPr lang="en-IN" dirty="0"/>
          </a:p>
          <a:p>
            <a:endParaRPr lang="en-IN" dirty="0"/>
          </a:p>
        </p:txBody>
      </p:sp>
    </p:spTree>
    <p:extLst>
      <p:ext uri="{BB962C8B-B14F-4D97-AF65-F5344CB8AC3E}">
        <p14:creationId xmlns:p14="http://schemas.microsoft.com/office/powerpoint/2010/main" val="8356355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normAutofit fontScale="90000"/>
          </a:bodyPr>
          <a:lstStyle/>
          <a:p>
            <a:r>
              <a:rPr lang="en-IN" b="1" dirty="0" smtClean="0"/>
              <a:t>Legal Issues &amp; Forensic Interviewing</a:t>
            </a:r>
            <a:endParaRPr lang="en-IN" b="1" dirty="0"/>
          </a:p>
        </p:txBody>
      </p:sp>
      <p:sp>
        <p:nvSpPr>
          <p:cNvPr id="3" name="Content Placeholder 2"/>
          <p:cNvSpPr>
            <a:spLocks noGrp="1"/>
          </p:cNvSpPr>
          <p:nvPr>
            <p:ph idx="1"/>
          </p:nvPr>
        </p:nvSpPr>
        <p:spPr>
          <a:xfrm>
            <a:off x="179512" y="908720"/>
            <a:ext cx="8507288" cy="5832648"/>
          </a:xfrm>
        </p:spPr>
        <p:txBody>
          <a:bodyPr>
            <a:normAutofit fontScale="62500" lnSpcReduction="20000"/>
          </a:bodyPr>
          <a:lstStyle/>
          <a:p>
            <a:pPr marL="0" indent="0">
              <a:buNone/>
            </a:pPr>
            <a:r>
              <a:rPr lang="en-IN" b="1" dirty="0" smtClean="0"/>
              <a:t>Role of Police:</a:t>
            </a:r>
            <a:endParaRPr lang="en-IN" sz="2800" dirty="0"/>
          </a:p>
          <a:p>
            <a:pPr marL="0" indent="0">
              <a:buNone/>
            </a:pPr>
            <a:r>
              <a:rPr lang="en-IN" b="1" dirty="0"/>
              <a:t>As soon as the affected child reports to the police station, the police must:</a:t>
            </a:r>
            <a:endParaRPr lang="en-IN" sz="2000" dirty="0"/>
          </a:p>
          <a:p>
            <a:pPr lvl="0"/>
            <a:r>
              <a:rPr lang="en-IN" dirty="0"/>
              <a:t>Register an FIR.</a:t>
            </a:r>
            <a:endParaRPr lang="en-IN" sz="2000" dirty="0"/>
          </a:p>
          <a:p>
            <a:pPr lvl="0"/>
            <a:r>
              <a:rPr lang="en-IN" dirty="0"/>
              <a:t> Direct the child and family to seek assistance from Registered Medical Practitioners (RMP) in government hospitals, for the following:</a:t>
            </a:r>
            <a:endParaRPr lang="en-IN" sz="2000" dirty="0"/>
          </a:p>
          <a:p>
            <a:pPr lvl="1"/>
            <a:r>
              <a:rPr lang="en-IN" dirty="0"/>
              <a:t>Medical examination</a:t>
            </a:r>
            <a:endParaRPr lang="en-IN" sz="1800" dirty="0"/>
          </a:p>
          <a:p>
            <a:pPr lvl="1"/>
            <a:r>
              <a:rPr lang="en-IN" dirty="0"/>
              <a:t>Forensic interviewing</a:t>
            </a:r>
            <a:endParaRPr lang="en-IN" sz="1800" dirty="0"/>
          </a:p>
          <a:p>
            <a:pPr lvl="1"/>
            <a:r>
              <a:rPr lang="en-IN" dirty="0"/>
              <a:t>Acute and on-going provision of psychosocial care</a:t>
            </a:r>
            <a:endParaRPr lang="en-IN" sz="1800" dirty="0"/>
          </a:p>
          <a:p>
            <a:pPr marL="0" indent="0">
              <a:buNone/>
            </a:pPr>
            <a:r>
              <a:rPr lang="en-IN" b="1" dirty="0"/>
              <a:t>During the healing and investigation process:</a:t>
            </a:r>
            <a:endParaRPr lang="en-IN" sz="2000" dirty="0"/>
          </a:p>
          <a:p>
            <a:pPr lvl="0"/>
            <a:r>
              <a:rPr lang="en-IN" dirty="0"/>
              <a:t>Do not hasten interview processes with children. This can increase the trauma and be detrimental to the child’s well-being. Forensic interview protocols have to be part of a larger healing process.</a:t>
            </a:r>
            <a:endParaRPr lang="en-IN" sz="2000" dirty="0"/>
          </a:p>
          <a:p>
            <a:pPr lvl="0"/>
            <a:r>
              <a:rPr lang="en-IN" dirty="0"/>
              <a:t>Never take a child back to the scene of crime and ask him/her to explain or demonstrate what happened.  </a:t>
            </a:r>
            <a:endParaRPr lang="en-IN" sz="2000" dirty="0"/>
          </a:p>
          <a:p>
            <a:pPr lvl="0"/>
            <a:r>
              <a:rPr lang="en-IN" dirty="0"/>
              <a:t>Ensure that investigative processes are planned and not repetitive.</a:t>
            </a:r>
            <a:endParaRPr lang="en-IN" sz="2000" dirty="0"/>
          </a:p>
          <a:p>
            <a:pPr lvl="0"/>
            <a:r>
              <a:rPr lang="en-IN" dirty="0"/>
              <a:t>Collaborate with child mental health experts in government institutions to ensure that evidence-gathering is done in the context of psychosocial assistance and healing processes that are in the best interests of the child.</a:t>
            </a:r>
            <a:endParaRPr lang="en-IN" sz="2000" dirty="0"/>
          </a:p>
          <a:p>
            <a:endParaRPr lang="en-IN" dirty="0"/>
          </a:p>
        </p:txBody>
      </p:sp>
    </p:spTree>
    <p:extLst>
      <p:ext uri="{BB962C8B-B14F-4D97-AF65-F5344CB8AC3E}">
        <p14:creationId xmlns:p14="http://schemas.microsoft.com/office/powerpoint/2010/main" val="37585828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264696"/>
          </a:xfrm>
        </p:spPr>
        <p:txBody>
          <a:bodyPr>
            <a:normAutofit fontScale="85000" lnSpcReduction="20000"/>
          </a:bodyPr>
          <a:lstStyle/>
          <a:p>
            <a:pPr marL="0" indent="0">
              <a:buNone/>
            </a:pPr>
            <a:r>
              <a:rPr lang="en-IN" b="1" dirty="0"/>
              <a:t>During the healing and investigation </a:t>
            </a:r>
            <a:r>
              <a:rPr lang="en-IN" b="1" dirty="0" smtClean="0"/>
              <a:t>process (</a:t>
            </a:r>
            <a:r>
              <a:rPr lang="en-IN" b="1" dirty="0" err="1" smtClean="0"/>
              <a:t>Cont</a:t>
            </a:r>
            <a:r>
              <a:rPr lang="en-IN" b="1" dirty="0" smtClean="0"/>
              <a:t>…):</a:t>
            </a:r>
            <a:endParaRPr lang="en-IN" sz="2000" dirty="0"/>
          </a:p>
          <a:p>
            <a:pPr lvl="0" algn="just"/>
            <a:r>
              <a:rPr lang="en-IN" dirty="0" smtClean="0"/>
              <a:t>Child </a:t>
            </a:r>
            <a:r>
              <a:rPr lang="en-IN" dirty="0"/>
              <a:t>should not be interviewed in police station.</a:t>
            </a:r>
          </a:p>
          <a:p>
            <a:pPr lvl="0" algn="just"/>
            <a:r>
              <a:rPr lang="en-IN" dirty="0"/>
              <a:t>Interview should be conducted in one of the following places: </a:t>
            </a:r>
          </a:p>
          <a:p>
            <a:pPr lvl="0" algn="just"/>
            <a:r>
              <a:rPr lang="en-IN" dirty="0"/>
              <a:t>child’s home/ place of residence</a:t>
            </a:r>
          </a:p>
          <a:p>
            <a:pPr lvl="0" algn="just"/>
            <a:r>
              <a:rPr lang="en-IN" dirty="0"/>
              <a:t>a neutral space such as Police Commissioner’s Office (create child-friendly space within</a:t>
            </a:r>
            <a:r>
              <a:rPr lang="en-IN" dirty="0" smtClean="0"/>
              <a:t>?)</a:t>
            </a:r>
          </a:p>
          <a:p>
            <a:pPr marL="0" lvl="0" indent="0" algn="just">
              <a:buNone/>
            </a:pPr>
            <a:endParaRPr lang="en-IN" dirty="0" smtClean="0"/>
          </a:p>
          <a:p>
            <a:pPr marL="0" lvl="0" indent="0">
              <a:buNone/>
            </a:pPr>
            <a:r>
              <a:rPr lang="en-IN" b="1" dirty="0"/>
              <a:t>What Police Interviewing must Avoid:</a:t>
            </a:r>
          </a:p>
          <a:p>
            <a:pPr lvl="0" algn="just"/>
            <a:r>
              <a:rPr lang="en-IN" dirty="0"/>
              <a:t>Having the perpetrator and the child come face to face.</a:t>
            </a:r>
          </a:p>
          <a:p>
            <a:pPr lvl="0" algn="just"/>
            <a:r>
              <a:rPr lang="en-IN" dirty="0"/>
              <a:t>Repeated questioning.</a:t>
            </a:r>
          </a:p>
          <a:p>
            <a:pPr lvl="0" algn="just"/>
            <a:r>
              <a:rPr lang="en-IN" dirty="0"/>
              <a:t>Taking the child to the scene of crime and/or re-enacting event.</a:t>
            </a:r>
          </a:p>
          <a:p>
            <a:pPr lvl="0" algn="just"/>
            <a:r>
              <a:rPr lang="en-IN" dirty="0"/>
              <a:t>Persuading child to provide information through insistence/ use of sweets, toys, chocolate. </a:t>
            </a:r>
          </a:p>
          <a:p>
            <a:pPr lvl="0" algn="just"/>
            <a:r>
              <a:rPr lang="en-IN" dirty="0"/>
              <a:t>Touching the child unnecessarily. </a:t>
            </a:r>
          </a:p>
          <a:p>
            <a:pPr lvl="0" algn="just"/>
            <a:endParaRPr lang="en-IN" dirty="0"/>
          </a:p>
          <a:p>
            <a:endParaRPr lang="en-IN" dirty="0"/>
          </a:p>
        </p:txBody>
      </p:sp>
    </p:spTree>
    <p:extLst>
      <p:ext uri="{BB962C8B-B14F-4D97-AF65-F5344CB8AC3E}">
        <p14:creationId xmlns:p14="http://schemas.microsoft.com/office/powerpoint/2010/main" val="5553660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980728"/>
          </a:xfrm>
        </p:spPr>
        <p:txBody>
          <a:bodyPr>
            <a:normAutofit fontScale="90000"/>
          </a:bodyPr>
          <a:lstStyle/>
          <a:p>
            <a:r>
              <a:rPr lang="en-IN" b="1" dirty="0" smtClean="0"/>
              <a:t>Forensic Interviewing of Child in CSA Investigation Processes</a:t>
            </a:r>
            <a:endParaRPr lang="en-IN" b="1" dirty="0"/>
          </a:p>
        </p:txBody>
      </p:sp>
      <p:sp>
        <p:nvSpPr>
          <p:cNvPr id="3" name="Content Placeholder 2"/>
          <p:cNvSpPr>
            <a:spLocks noGrp="1"/>
          </p:cNvSpPr>
          <p:nvPr>
            <p:ph idx="1"/>
          </p:nvPr>
        </p:nvSpPr>
        <p:spPr>
          <a:xfrm>
            <a:off x="179512" y="1340768"/>
            <a:ext cx="8784976" cy="5328592"/>
          </a:xfrm>
        </p:spPr>
        <p:txBody>
          <a:bodyPr>
            <a:normAutofit fontScale="92500" lnSpcReduction="20000"/>
          </a:bodyPr>
          <a:lstStyle/>
          <a:p>
            <a:pPr marL="0" indent="0">
              <a:buNone/>
            </a:pPr>
            <a:r>
              <a:rPr lang="en-IN" b="1" dirty="0"/>
              <a:t>G</a:t>
            </a:r>
            <a:r>
              <a:rPr lang="en-IN" b="1" dirty="0" smtClean="0"/>
              <a:t>oal </a:t>
            </a:r>
            <a:r>
              <a:rPr lang="en-IN" b="1" dirty="0"/>
              <a:t>of F</a:t>
            </a:r>
            <a:r>
              <a:rPr lang="en-IN" b="1" dirty="0" smtClean="0"/>
              <a:t>orensic </a:t>
            </a:r>
            <a:r>
              <a:rPr lang="en-IN" b="1" dirty="0"/>
              <a:t>I</a:t>
            </a:r>
            <a:r>
              <a:rPr lang="en-IN" b="1" dirty="0" smtClean="0"/>
              <a:t>nterview: </a:t>
            </a:r>
          </a:p>
          <a:p>
            <a:pPr marL="0" indent="0">
              <a:buNone/>
            </a:pPr>
            <a:r>
              <a:rPr lang="en-IN" dirty="0"/>
              <a:t>T</a:t>
            </a:r>
            <a:r>
              <a:rPr lang="en-IN" dirty="0" smtClean="0"/>
              <a:t>o </a:t>
            </a:r>
            <a:r>
              <a:rPr lang="en-IN" dirty="0"/>
              <a:t>obtain a statement from a child, in a developmentally-sensitive, unbiased and truth seeking manner that will support accurate and fair decision-making in the criminal justice and child welfare </a:t>
            </a:r>
            <a:r>
              <a:rPr lang="en-IN" dirty="0" smtClean="0"/>
              <a:t>systems.</a:t>
            </a:r>
          </a:p>
          <a:p>
            <a:pPr marL="0" indent="0">
              <a:buNone/>
            </a:pPr>
            <a:endParaRPr lang="en-IN" dirty="0" smtClean="0"/>
          </a:p>
          <a:p>
            <a:pPr marL="0" indent="0">
              <a:buNone/>
            </a:pPr>
            <a:r>
              <a:rPr lang="en-IN" b="1" dirty="0" smtClean="0"/>
              <a:t>Who Conducts it:</a:t>
            </a:r>
          </a:p>
          <a:p>
            <a:r>
              <a:rPr lang="en-IN" dirty="0"/>
              <a:t>L</a:t>
            </a:r>
            <a:r>
              <a:rPr lang="en-IN" dirty="0" smtClean="0"/>
              <a:t>aw </a:t>
            </a:r>
            <a:r>
              <a:rPr lang="en-IN" dirty="0"/>
              <a:t>enforcement officers, child </a:t>
            </a:r>
            <a:r>
              <a:rPr lang="en-IN" dirty="0" smtClean="0"/>
              <a:t>protection </a:t>
            </a:r>
            <a:r>
              <a:rPr lang="en-IN" dirty="0"/>
              <a:t>services personnel, or forensic </a:t>
            </a:r>
            <a:r>
              <a:rPr lang="en-IN" dirty="0" smtClean="0"/>
              <a:t>interviewers/ child mental health experts.</a:t>
            </a:r>
          </a:p>
          <a:p>
            <a:r>
              <a:rPr lang="en-IN" dirty="0" smtClean="0"/>
              <a:t>BUT only those </a:t>
            </a:r>
            <a:r>
              <a:rPr lang="en-IN" b="1" dirty="0" smtClean="0"/>
              <a:t>trained</a:t>
            </a:r>
            <a:r>
              <a:rPr lang="en-IN" dirty="0" smtClean="0"/>
              <a:t> in forensic interviewing methods with children.</a:t>
            </a:r>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42612286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408712"/>
          </a:xfrm>
        </p:spPr>
        <p:txBody>
          <a:bodyPr>
            <a:normAutofit fontScale="92500" lnSpcReduction="10000"/>
          </a:bodyPr>
          <a:lstStyle/>
          <a:p>
            <a:pPr marL="0" indent="0">
              <a:buNone/>
            </a:pPr>
            <a:r>
              <a:rPr lang="en-IN" b="1" dirty="0" smtClean="0"/>
              <a:t>How Forensic Interviewing with Children is done:</a:t>
            </a:r>
          </a:p>
          <a:p>
            <a:r>
              <a:rPr lang="en-IN" dirty="0" smtClean="0"/>
              <a:t>Establish a comfortable environment (such as a playroom).</a:t>
            </a:r>
          </a:p>
          <a:p>
            <a:r>
              <a:rPr lang="en-IN" dirty="0" smtClean="0"/>
              <a:t>Establish child’s general capacity to understand and respond through simple, neutral questions &amp; games. (Establish child’s developmental level—whether age-appropriate).</a:t>
            </a:r>
          </a:p>
          <a:p>
            <a:r>
              <a:rPr lang="en-IN" dirty="0" smtClean="0"/>
              <a:t>Establish child’s ability to describe and remember people/ events/ actions.</a:t>
            </a:r>
          </a:p>
          <a:p>
            <a:r>
              <a:rPr lang="en-IN" dirty="0" smtClean="0"/>
              <a:t>Free narrative from child (of what happened/ where </a:t>
            </a:r>
            <a:r>
              <a:rPr lang="en-IN" dirty="0" err="1" smtClean="0"/>
              <a:t>etc</a:t>
            </a:r>
            <a:r>
              <a:rPr lang="en-IN" dirty="0" smtClean="0"/>
              <a:t>).</a:t>
            </a:r>
          </a:p>
          <a:p>
            <a:r>
              <a:rPr lang="en-IN" dirty="0" smtClean="0"/>
              <a:t>Photo identification of the perpetrator.</a:t>
            </a:r>
          </a:p>
          <a:p>
            <a:r>
              <a:rPr lang="en-IN" dirty="0" smtClean="0"/>
              <a:t>All questions to be non-leading and open ended.</a:t>
            </a:r>
            <a:endParaRPr lang="en-IN" dirty="0"/>
          </a:p>
        </p:txBody>
      </p:sp>
    </p:spTree>
    <p:extLst>
      <p:ext uri="{BB962C8B-B14F-4D97-AF65-F5344CB8AC3E}">
        <p14:creationId xmlns:p14="http://schemas.microsoft.com/office/powerpoint/2010/main" val="2690714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6712"/>
          </a:xfrm>
        </p:spPr>
        <p:txBody>
          <a:bodyPr/>
          <a:lstStyle/>
          <a:p>
            <a:pPr algn="l"/>
            <a:r>
              <a:rPr lang="en-IN" b="1" dirty="0" smtClean="0"/>
              <a:t>Language Development</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1662911"/>
              </p:ext>
            </p:extLst>
          </p:nvPr>
        </p:nvGraphicFramePr>
        <p:xfrm>
          <a:off x="251520" y="836713"/>
          <a:ext cx="8784976" cy="5576181"/>
        </p:xfrm>
        <a:graphic>
          <a:graphicData uri="http://schemas.openxmlformats.org/drawingml/2006/table">
            <a:tbl>
              <a:tblPr firstRow="1" bandRow="1">
                <a:tableStyleId>{5C22544A-7EE6-4342-B048-85BDC9FD1C3A}</a:tableStyleId>
              </a:tblPr>
              <a:tblGrid>
                <a:gridCol w="4392488"/>
                <a:gridCol w="4392488"/>
              </a:tblGrid>
              <a:tr h="532305">
                <a:tc>
                  <a:txBody>
                    <a:bodyPr/>
                    <a:lstStyle/>
                    <a:p>
                      <a:r>
                        <a:rPr lang="en-IN" sz="2000" dirty="0" smtClean="0"/>
                        <a:t>Abilities/</a:t>
                      </a:r>
                      <a:r>
                        <a:rPr lang="en-IN" sz="2000" baseline="0" dirty="0" smtClean="0"/>
                        <a:t> Skills</a:t>
                      </a:r>
                      <a:endParaRPr lang="en-IN" sz="2000" dirty="0"/>
                    </a:p>
                  </a:txBody>
                  <a:tcPr/>
                </a:tc>
                <a:tc>
                  <a:txBody>
                    <a:bodyPr/>
                    <a:lstStyle/>
                    <a:p>
                      <a:r>
                        <a:rPr lang="en-IN" sz="2000" dirty="0" smtClean="0"/>
                        <a:t>Needs</a:t>
                      </a:r>
                      <a:endParaRPr lang="en-IN" sz="2000" dirty="0"/>
                    </a:p>
                  </a:txBody>
                  <a:tcPr/>
                </a:tc>
              </a:tr>
              <a:tr h="2324609">
                <a:tc>
                  <a:txBody>
                    <a:bodyPr/>
                    <a:lstStyle/>
                    <a:p>
                      <a:pPr marL="0" indent="0">
                        <a:buNone/>
                      </a:pPr>
                      <a:r>
                        <a:rPr lang="en-IN" u="sng" dirty="0" smtClean="0"/>
                        <a:t>0 to 6 years:</a:t>
                      </a:r>
                    </a:p>
                    <a:p>
                      <a:r>
                        <a:rPr lang="en-IN" dirty="0" smtClean="0"/>
                        <a:t>Increase fund of words.</a:t>
                      </a:r>
                    </a:p>
                    <a:p>
                      <a:r>
                        <a:rPr lang="en-IN" dirty="0" smtClean="0"/>
                        <a:t>Ability to construct short sentences.</a:t>
                      </a:r>
                    </a:p>
                    <a:p>
                      <a:r>
                        <a:rPr lang="en-IN" dirty="0" smtClean="0"/>
                        <a:t>Express needs.</a:t>
                      </a:r>
                    </a:p>
                    <a:p>
                      <a:r>
                        <a:rPr lang="en-IN" dirty="0" smtClean="0"/>
                        <a:t>Ability to describe.</a:t>
                      </a:r>
                    </a:p>
                    <a:p>
                      <a:endParaRPr lang="en-IN" dirty="0"/>
                    </a:p>
                  </a:txBody>
                  <a:tcPr/>
                </a:tc>
                <a:tc>
                  <a:txBody>
                    <a:bodyPr/>
                    <a:lstStyle/>
                    <a:p>
                      <a:r>
                        <a:rPr lang="en-IN" dirty="0" smtClean="0"/>
                        <a:t>Naming and pointing games</a:t>
                      </a:r>
                    </a:p>
                    <a:p>
                      <a:r>
                        <a:rPr lang="en-IN" dirty="0" smtClean="0"/>
                        <a:t>Story telling</a:t>
                      </a:r>
                    </a:p>
                    <a:p>
                      <a:r>
                        <a:rPr lang="en-IN" dirty="0" smtClean="0"/>
                        <a:t>Phone games</a:t>
                      </a:r>
                    </a:p>
                    <a:p>
                      <a:r>
                        <a:rPr lang="en-IN" dirty="0" smtClean="0"/>
                        <a:t>Describing games (using pictures or real life observations/events or television clips)</a:t>
                      </a:r>
                    </a:p>
                    <a:p>
                      <a:r>
                        <a:rPr lang="en-IN" dirty="0" smtClean="0"/>
                        <a:t>Concept book/ flash cards</a:t>
                      </a:r>
                    </a:p>
                    <a:p>
                      <a:endParaRPr lang="en-IN" dirty="0"/>
                    </a:p>
                  </a:txBody>
                  <a:tcPr/>
                </a:tc>
              </a:tr>
              <a:tr h="1463565">
                <a:tc>
                  <a:txBody>
                    <a:bodyPr/>
                    <a:lstStyle/>
                    <a:p>
                      <a:pPr marL="0" indent="0">
                        <a:buNone/>
                      </a:pPr>
                      <a:r>
                        <a:rPr lang="en-IN" u="sng" dirty="0" smtClean="0"/>
                        <a:t>7 to 12 years:</a:t>
                      </a:r>
                    </a:p>
                    <a:p>
                      <a:r>
                        <a:rPr lang="en-IN" dirty="0" smtClean="0"/>
                        <a:t>Language used for higher levels of communication—to report experiences.</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Ability to communicate needs and experiences.</a:t>
                      </a:r>
                    </a:p>
                  </a:txBody>
                  <a:tcPr/>
                </a:tc>
                <a:tc>
                  <a:txBody>
                    <a:bodyPr/>
                    <a:lstStyle/>
                    <a:p>
                      <a:r>
                        <a:rPr lang="en-IN" dirty="0" smtClean="0"/>
                        <a:t>Opportunities to describe, to be heard, to share experiences.</a:t>
                      </a:r>
                    </a:p>
                    <a:p>
                      <a:r>
                        <a:rPr lang="en-IN" dirty="0" smtClean="0"/>
                        <a:t>Freedom to communicate needs.</a:t>
                      </a:r>
                      <a:endParaRPr lang="en-IN" dirty="0"/>
                    </a:p>
                  </a:txBody>
                  <a:tcPr/>
                </a:tc>
              </a:tr>
              <a:tr h="1255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u="sng" dirty="0" smtClean="0"/>
                        <a:t>13 to 18 years:</a:t>
                      </a:r>
                    </a:p>
                    <a:p>
                      <a:r>
                        <a:rPr lang="en-IN" dirty="0" smtClean="0"/>
                        <a:t>Language used for complex</a:t>
                      </a:r>
                      <a:r>
                        <a:rPr lang="en-IN" baseline="0" dirty="0" smtClean="0"/>
                        <a:t> social transactions, incl. life skills like refusal skills/ assertive skills/ negotiation.</a:t>
                      </a:r>
                      <a:endParaRPr lang="en-IN" dirty="0"/>
                    </a:p>
                  </a:txBody>
                  <a:tcPr/>
                </a:tc>
                <a:tc>
                  <a:txBody>
                    <a:bodyPr/>
                    <a:lstStyle/>
                    <a:p>
                      <a:r>
                        <a:rPr lang="en-IN" dirty="0" smtClean="0"/>
                        <a:t>To process complex feelings and relationship dynamics.</a:t>
                      </a:r>
                    </a:p>
                    <a:p>
                      <a:r>
                        <a:rPr lang="en-IN" dirty="0" smtClean="0"/>
                        <a:t>To articulate opinions and choices.</a:t>
                      </a:r>
                      <a:endParaRPr lang="en-IN" dirty="0"/>
                    </a:p>
                  </a:txBody>
                  <a:tcPr/>
                </a:tc>
              </a:tr>
            </a:tbl>
          </a:graphicData>
        </a:graphic>
      </p:graphicFrame>
    </p:spTree>
    <p:extLst>
      <p:ext uri="{BB962C8B-B14F-4D97-AF65-F5344CB8AC3E}">
        <p14:creationId xmlns:p14="http://schemas.microsoft.com/office/powerpoint/2010/main" val="1715211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ormAutofit fontScale="90000"/>
          </a:bodyPr>
          <a:lstStyle/>
          <a:p>
            <a:pPr algn="l"/>
            <a:r>
              <a:rPr lang="en-IN" b="1" dirty="0" smtClean="0"/>
              <a:t>Social Development</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7353922"/>
              </p:ext>
            </p:extLst>
          </p:nvPr>
        </p:nvGraphicFramePr>
        <p:xfrm>
          <a:off x="108381" y="620689"/>
          <a:ext cx="9036496" cy="5843755"/>
        </p:xfrm>
        <a:graphic>
          <a:graphicData uri="http://schemas.openxmlformats.org/drawingml/2006/table">
            <a:tbl>
              <a:tblPr firstRow="1" bandRow="1">
                <a:tableStyleId>{5C22544A-7EE6-4342-B048-85BDC9FD1C3A}</a:tableStyleId>
              </a:tblPr>
              <a:tblGrid>
                <a:gridCol w="4463619"/>
                <a:gridCol w="4572877"/>
              </a:tblGrid>
              <a:tr h="395368">
                <a:tc>
                  <a:txBody>
                    <a:bodyPr/>
                    <a:lstStyle/>
                    <a:p>
                      <a:r>
                        <a:rPr lang="en-IN" sz="2000" dirty="0" smtClean="0"/>
                        <a:t>Abilities/</a:t>
                      </a:r>
                      <a:r>
                        <a:rPr lang="en-IN" sz="2000" baseline="0" dirty="0" smtClean="0"/>
                        <a:t> Skills</a:t>
                      </a:r>
                      <a:endParaRPr lang="en-IN" sz="2000" dirty="0"/>
                    </a:p>
                  </a:txBody>
                  <a:tcPr/>
                </a:tc>
                <a:tc>
                  <a:txBody>
                    <a:bodyPr/>
                    <a:lstStyle/>
                    <a:p>
                      <a:r>
                        <a:rPr lang="en-IN" sz="2000" dirty="0" smtClean="0"/>
                        <a:t>Needs</a:t>
                      </a:r>
                      <a:endParaRPr lang="en-IN" sz="2000" dirty="0"/>
                    </a:p>
                  </a:txBody>
                  <a:tcPr/>
                </a:tc>
              </a:tr>
              <a:tr h="1908015">
                <a:tc>
                  <a:txBody>
                    <a:bodyPr/>
                    <a:lstStyle/>
                    <a:p>
                      <a:pPr marL="0" indent="0">
                        <a:buNone/>
                      </a:pPr>
                      <a:r>
                        <a:rPr lang="en-IN" sz="1600" u="sng" dirty="0" smtClean="0"/>
                        <a:t>0 to 5 years</a:t>
                      </a:r>
                    </a:p>
                    <a:p>
                      <a:r>
                        <a:rPr lang="en-IN" sz="1600" dirty="0" smtClean="0"/>
                        <a:t>Recognizing familiar people</a:t>
                      </a:r>
                    </a:p>
                    <a:p>
                      <a:r>
                        <a:rPr lang="en-IN" sz="1600" dirty="0" smtClean="0"/>
                        <a:t>Understanding rules of play</a:t>
                      </a:r>
                    </a:p>
                    <a:p>
                      <a:r>
                        <a:rPr lang="en-IN" sz="1600" dirty="0" smtClean="0"/>
                        <a:t>Peer interaction</a:t>
                      </a:r>
                    </a:p>
                    <a:p>
                      <a:r>
                        <a:rPr lang="en-IN" sz="1600" dirty="0" smtClean="0"/>
                        <a:t>Understanding of spaces (and what happens there)</a:t>
                      </a:r>
                    </a:p>
                    <a:p>
                      <a:r>
                        <a:rPr lang="en-IN" sz="1600" dirty="0" smtClean="0"/>
                        <a:t>Understanding of sequences and routines</a:t>
                      </a:r>
                      <a:endParaRPr lang="en-IN" sz="1600" dirty="0"/>
                    </a:p>
                  </a:txBody>
                  <a:tcPr/>
                </a:tc>
                <a:tc>
                  <a:txBody>
                    <a:bodyPr/>
                    <a:lstStyle/>
                    <a:p>
                      <a:r>
                        <a:rPr lang="en-IN" sz="1600" dirty="0" smtClean="0"/>
                        <a:t>Simple rule-based games</a:t>
                      </a:r>
                    </a:p>
                    <a:p>
                      <a:r>
                        <a:rPr lang="en-IN" sz="1600" dirty="0" smtClean="0"/>
                        <a:t>Naming and pointing familiar people</a:t>
                      </a:r>
                    </a:p>
                    <a:p>
                      <a:r>
                        <a:rPr lang="en-IN" sz="1600" dirty="0" smtClean="0"/>
                        <a:t>Naming and pointing familiar spaces/ places where child goes + discussion about what is done there</a:t>
                      </a:r>
                    </a:p>
                    <a:p>
                      <a:r>
                        <a:rPr lang="en-IN" sz="1600" dirty="0" smtClean="0"/>
                        <a:t>Supervised peer interaction, group play, cooperative play (exposure to playgrounds/ play spaces)</a:t>
                      </a:r>
                    </a:p>
                    <a:p>
                      <a:r>
                        <a:rPr lang="en-IN" sz="1600" dirty="0" smtClean="0"/>
                        <a:t>Use of pictures to explain day’s routine/ sequencing</a:t>
                      </a:r>
                    </a:p>
                    <a:p>
                      <a:endParaRPr lang="en-IN" sz="1600" dirty="0"/>
                    </a:p>
                  </a:txBody>
                  <a:tcPr/>
                </a:tc>
              </a:tr>
              <a:tr h="1555895">
                <a:tc>
                  <a:txBody>
                    <a:bodyPr/>
                    <a:lstStyle/>
                    <a:p>
                      <a:pPr marL="0" indent="0">
                        <a:buNone/>
                      </a:pPr>
                      <a:r>
                        <a:rPr lang="en-IN" sz="1600" u="sng" dirty="0" smtClean="0"/>
                        <a:t>7 to 12 years</a:t>
                      </a:r>
                    </a:p>
                    <a:p>
                      <a:pPr marL="0" indent="0">
                        <a:buNone/>
                      </a:pPr>
                      <a:r>
                        <a:rPr lang="en-IN" sz="1600" dirty="0" smtClean="0"/>
                        <a:t>Development of gender identity</a:t>
                      </a:r>
                    </a:p>
                    <a:p>
                      <a:pPr marL="0" indent="0">
                        <a:buNone/>
                      </a:pPr>
                      <a:r>
                        <a:rPr lang="en-IN" sz="1600" dirty="0" smtClean="0"/>
                        <a:t>Pretend/ imaginative play, group play</a:t>
                      </a:r>
                    </a:p>
                    <a:p>
                      <a:pPr marL="0" indent="0">
                        <a:buNone/>
                      </a:pPr>
                      <a:r>
                        <a:rPr lang="en-IN" sz="1600" dirty="0" smtClean="0"/>
                        <a:t>Same sex/ peer-group play</a:t>
                      </a:r>
                    </a:p>
                  </a:txBody>
                  <a:tcPr/>
                </a:tc>
                <a:tc>
                  <a:txBody>
                    <a:bodyPr/>
                    <a:lstStyle/>
                    <a:p>
                      <a:r>
                        <a:rPr lang="en-IN" sz="1600" dirty="0" smtClean="0"/>
                        <a:t>Opportunities for peer group play, forming friendships,</a:t>
                      </a:r>
                    </a:p>
                    <a:p>
                      <a:r>
                        <a:rPr lang="en-IN" sz="1600" dirty="0" smtClean="0"/>
                        <a:t>Comfort/ security—sense of belonging to peer group/ school/ family</a:t>
                      </a:r>
                    </a:p>
                    <a:p>
                      <a:r>
                        <a:rPr lang="en-IN" sz="1600" dirty="0" smtClean="0"/>
                        <a:t>Affirmative sense of identity</a:t>
                      </a:r>
                      <a:endParaRPr lang="en-IN" sz="1600" dirty="0"/>
                    </a:p>
                  </a:txBody>
                  <a:tcPr/>
                </a:tc>
              </a:tr>
              <a:tr h="1849460">
                <a:tc>
                  <a:txBody>
                    <a:bodyPr/>
                    <a:lstStyle/>
                    <a:p>
                      <a:pPr marL="0" indent="0">
                        <a:buNone/>
                      </a:pPr>
                      <a:r>
                        <a:rPr lang="en-IN" sz="1600" u="sng" dirty="0" smtClean="0"/>
                        <a:t>13 to 18 years</a:t>
                      </a:r>
                    </a:p>
                    <a:p>
                      <a:pPr marL="0" indent="0">
                        <a:buNone/>
                      </a:pPr>
                      <a:r>
                        <a:rPr lang="en-IN" sz="1600" dirty="0" smtClean="0"/>
                        <a:t>Development of sexual interests/ orientation.</a:t>
                      </a:r>
                    </a:p>
                    <a:p>
                      <a:pPr marL="0" indent="0">
                        <a:buNone/>
                      </a:pPr>
                      <a:r>
                        <a:rPr lang="en-IN" sz="1600" dirty="0" smtClean="0"/>
                        <a:t>Peer group interactions all important. (need to ‘fit in’).</a:t>
                      </a:r>
                    </a:p>
                    <a:p>
                      <a:pPr marL="0" indent="0">
                        <a:buNone/>
                      </a:pPr>
                      <a:r>
                        <a:rPr lang="en-IN" sz="1600" dirty="0" smtClean="0"/>
                        <a:t>Self-identity/ individuality.</a:t>
                      </a:r>
                    </a:p>
                    <a:p>
                      <a:pPr marL="0" indent="0">
                        <a:buNone/>
                      </a:pPr>
                      <a:r>
                        <a:rPr lang="en-IN" sz="1600" dirty="0" smtClean="0"/>
                        <a:t>Questioning parental/ adult authority.</a:t>
                      </a:r>
                    </a:p>
                  </a:txBody>
                  <a:tcPr/>
                </a:tc>
                <a:tc>
                  <a:txBody>
                    <a:bodyPr/>
                    <a:lstStyle/>
                    <a:p>
                      <a:r>
                        <a:rPr lang="en-IN" sz="1600" b="0" i="0" kern="1200" dirty="0" smtClean="0">
                          <a:solidFill>
                            <a:schemeClr val="dk1"/>
                          </a:solidFill>
                          <a:effectLst/>
                          <a:latin typeface="+mn-lt"/>
                          <a:ea typeface="+mn-ea"/>
                          <a:cs typeface="+mn-cs"/>
                        </a:rPr>
                        <a:t>Rules and healthy boundaries, along with opportunities to practice independent decision-making skills.</a:t>
                      </a:r>
                    </a:p>
                    <a:p>
                      <a:r>
                        <a:rPr lang="en-IN" sz="1600" b="0" i="0" kern="1200" dirty="0" smtClean="0">
                          <a:solidFill>
                            <a:schemeClr val="dk1"/>
                          </a:solidFill>
                          <a:effectLst/>
                          <a:latin typeface="+mn-lt"/>
                          <a:ea typeface="+mn-ea"/>
                          <a:cs typeface="+mn-cs"/>
                        </a:rPr>
                        <a:t>Relationship satisfaction.</a:t>
                      </a:r>
                    </a:p>
                    <a:p>
                      <a:r>
                        <a:rPr lang="en-IN" sz="1600" b="0" i="0" kern="1200" dirty="0" smtClean="0">
                          <a:solidFill>
                            <a:schemeClr val="dk1"/>
                          </a:solidFill>
                          <a:effectLst/>
                          <a:latin typeface="+mn-lt"/>
                          <a:ea typeface="+mn-ea"/>
                          <a:cs typeface="+mn-cs"/>
                        </a:rPr>
                        <a:t>Clarity</a:t>
                      </a:r>
                      <a:r>
                        <a:rPr lang="en-IN" sz="1600" b="0" i="0" kern="1200" baseline="0" dirty="0" smtClean="0">
                          <a:solidFill>
                            <a:schemeClr val="dk1"/>
                          </a:solidFill>
                          <a:effectLst/>
                          <a:latin typeface="+mn-lt"/>
                          <a:ea typeface="+mn-ea"/>
                          <a:cs typeface="+mn-cs"/>
                        </a:rPr>
                        <a:t> on future orientation</a:t>
                      </a:r>
                      <a:endParaRPr lang="en-IN" sz="1600" dirty="0"/>
                    </a:p>
                  </a:txBody>
                  <a:tcPr/>
                </a:tc>
              </a:tr>
            </a:tbl>
          </a:graphicData>
        </a:graphic>
      </p:graphicFrame>
    </p:spTree>
    <p:extLst>
      <p:ext uri="{BB962C8B-B14F-4D97-AF65-F5344CB8AC3E}">
        <p14:creationId xmlns:p14="http://schemas.microsoft.com/office/powerpoint/2010/main" val="1404970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92696"/>
          </a:xfrm>
        </p:spPr>
        <p:txBody>
          <a:bodyPr>
            <a:normAutofit fontScale="90000"/>
          </a:bodyPr>
          <a:lstStyle/>
          <a:p>
            <a:pPr algn="l"/>
            <a:r>
              <a:rPr lang="en-IN" b="1" dirty="0" smtClean="0"/>
              <a:t>Emotional Development</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5579937"/>
              </p:ext>
            </p:extLst>
          </p:nvPr>
        </p:nvGraphicFramePr>
        <p:xfrm>
          <a:off x="0" y="611281"/>
          <a:ext cx="9111035" cy="6594358"/>
        </p:xfrm>
        <a:graphic>
          <a:graphicData uri="http://schemas.openxmlformats.org/drawingml/2006/table">
            <a:tbl>
              <a:tblPr firstRow="1" bandRow="1">
                <a:tableStyleId>{5C22544A-7EE6-4342-B048-85BDC9FD1C3A}</a:tableStyleId>
              </a:tblPr>
              <a:tblGrid>
                <a:gridCol w="4644008"/>
                <a:gridCol w="4467027"/>
              </a:tblGrid>
              <a:tr h="439488">
                <a:tc>
                  <a:txBody>
                    <a:bodyPr/>
                    <a:lstStyle/>
                    <a:p>
                      <a:r>
                        <a:rPr lang="en-IN" sz="1600" dirty="0" smtClean="0"/>
                        <a:t>Abilities/</a:t>
                      </a:r>
                      <a:r>
                        <a:rPr lang="en-IN" sz="1600" baseline="0" dirty="0" smtClean="0"/>
                        <a:t> Skills</a:t>
                      </a:r>
                      <a:endParaRPr lang="en-IN" sz="1600" dirty="0"/>
                    </a:p>
                  </a:txBody>
                  <a:tcPr/>
                </a:tc>
                <a:tc>
                  <a:txBody>
                    <a:bodyPr/>
                    <a:lstStyle/>
                    <a:p>
                      <a:r>
                        <a:rPr lang="en-IN" sz="1600" dirty="0" smtClean="0"/>
                        <a:t>Needs</a:t>
                      </a:r>
                      <a:endParaRPr lang="en-IN" sz="1600" dirty="0"/>
                    </a:p>
                  </a:txBody>
                  <a:tcPr/>
                </a:tc>
              </a:tr>
              <a:tr h="2306223">
                <a:tc>
                  <a:txBody>
                    <a:bodyPr/>
                    <a:lstStyle/>
                    <a:p>
                      <a:pPr marL="0" indent="0">
                        <a:buNone/>
                      </a:pPr>
                      <a:r>
                        <a:rPr lang="en-IN" sz="1600" u="sng" dirty="0" smtClean="0"/>
                        <a:t>0 to 6 years:</a:t>
                      </a:r>
                    </a:p>
                    <a:p>
                      <a:r>
                        <a:rPr lang="en-IN" sz="1600" dirty="0" smtClean="0"/>
                        <a:t>Attachment and bonding</a:t>
                      </a:r>
                    </a:p>
                    <a:p>
                      <a:r>
                        <a:rPr lang="en-IN" sz="1600" dirty="0" smtClean="0"/>
                        <a:t>Ability to identify emotions</a:t>
                      </a:r>
                    </a:p>
                    <a:p>
                      <a:r>
                        <a:rPr lang="en-IN" sz="1600" dirty="0" smtClean="0"/>
                        <a:t>Ability to regulate emotions (responsiveness to soothing/ distress states not prolonged/</a:t>
                      </a:r>
                      <a:r>
                        <a:rPr lang="en-IN" sz="1600" baseline="0" dirty="0" smtClean="0"/>
                        <a:t> separation from attachment figure)</a:t>
                      </a:r>
                      <a:endParaRPr lang="en-IN" sz="1600" dirty="0" smtClean="0"/>
                    </a:p>
                    <a:p>
                      <a:r>
                        <a:rPr lang="en-IN" sz="1600" dirty="0" smtClean="0"/>
                        <a:t>Ability to recognize emotional state of another person and ascribe simple reasons to causality</a:t>
                      </a:r>
                    </a:p>
                    <a:p>
                      <a:r>
                        <a:rPr lang="en-IN" sz="1600" dirty="0" smtClean="0"/>
                        <a:t>Differentiating between positive and negative emotions</a:t>
                      </a:r>
                    </a:p>
                  </a:txBody>
                  <a:tcPr/>
                </a:tc>
                <a:tc>
                  <a:txBody>
                    <a:bodyPr/>
                    <a:lstStyle/>
                    <a:p>
                      <a:r>
                        <a:rPr lang="en-IN" sz="1600" dirty="0" smtClean="0"/>
                        <a:t>Providing frequent and timely responses of love/ affection to child, incl. positive feed-back, verbal and non-verbal. </a:t>
                      </a:r>
                    </a:p>
                    <a:p>
                      <a:r>
                        <a:rPr lang="en-IN" sz="1600" dirty="0" smtClean="0"/>
                        <a:t>Identifying emotions through pictures</a:t>
                      </a:r>
                    </a:p>
                    <a:p>
                      <a:r>
                        <a:rPr lang="en-IN" sz="1600" dirty="0" smtClean="0"/>
                        <a:t>Story  telling</a:t>
                      </a:r>
                    </a:p>
                    <a:p>
                      <a:r>
                        <a:rPr lang="en-IN" sz="1600" dirty="0" smtClean="0"/>
                        <a:t>Story completion</a:t>
                      </a:r>
                    </a:p>
                    <a:p>
                      <a:r>
                        <a:rPr lang="en-IN" sz="1600" dirty="0" smtClean="0"/>
                        <a:t>Visual analogue (emotion scale)</a:t>
                      </a:r>
                    </a:p>
                    <a:p>
                      <a:r>
                        <a:rPr lang="en-IN" sz="1600" dirty="0" smtClean="0"/>
                        <a:t>Listing situations in which a certain emotion is felt (‘you are happy when…’)</a:t>
                      </a:r>
                    </a:p>
                    <a:p>
                      <a:endParaRPr lang="en-IN" sz="1600" dirty="0"/>
                    </a:p>
                  </a:txBody>
                  <a:tcPr/>
                </a:tc>
              </a:tr>
              <a:tr h="1725094">
                <a:tc>
                  <a:txBody>
                    <a:bodyPr/>
                    <a:lstStyle/>
                    <a:p>
                      <a:pPr marL="0" indent="0">
                        <a:buNone/>
                      </a:pPr>
                      <a:r>
                        <a:rPr lang="en-IN" sz="1600" u="sng" dirty="0" smtClean="0"/>
                        <a:t>7 to 12 years:</a:t>
                      </a:r>
                    </a:p>
                    <a:p>
                      <a:pPr marL="0" indent="0">
                        <a:buNone/>
                      </a:pPr>
                      <a:r>
                        <a:rPr lang="en-IN" sz="1600" u="none" dirty="0" smtClean="0"/>
                        <a:t>Emotional regulation (anger/</a:t>
                      </a:r>
                      <a:r>
                        <a:rPr lang="en-IN" sz="1600" u="none" baseline="0" dirty="0" smtClean="0"/>
                        <a:t> anxiety control in context of conflict/ provocation)</a:t>
                      </a:r>
                      <a:endParaRPr lang="en-IN" sz="16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Ability to report emotional states.</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Development of empathy.</a:t>
                      </a:r>
                    </a:p>
                    <a:p>
                      <a:pPr marL="0" indent="0">
                        <a:buNone/>
                      </a:pPr>
                      <a:r>
                        <a:rPr lang="en-IN" sz="1600" u="none" dirty="0" smtClean="0"/>
                        <a:t>Ability to provide positive emotional response (reassurance/ comfort)</a:t>
                      </a:r>
                    </a:p>
                  </a:txBody>
                  <a:tcPr/>
                </a:tc>
                <a:tc>
                  <a:txBody>
                    <a:bodyPr/>
                    <a:lstStyle/>
                    <a:p>
                      <a:r>
                        <a:rPr lang="en-IN" sz="1600" dirty="0" smtClean="0"/>
                        <a:t>Provide disclosive sharing spirit/ opportunity.</a:t>
                      </a:r>
                    </a:p>
                    <a:p>
                      <a:r>
                        <a:rPr lang="en-IN" sz="1600" dirty="0" smtClean="0"/>
                        <a:t>Opportunities to acknowledge and process intense emotions such as emotions and fear.</a:t>
                      </a:r>
                    </a:p>
                    <a:p>
                      <a:r>
                        <a:rPr lang="en-IN" sz="1600" dirty="0" smtClean="0"/>
                        <a:t>Appreciation, encouragement</a:t>
                      </a:r>
                      <a:r>
                        <a:rPr lang="en-IN" sz="1600" baseline="0" dirty="0" smtClean="0"/>
                        <a:t> Pro-social behaviour opportunities</a:t>
                      </a:r>
                      <a:endParaRPr lang="en-IN" sz="1600" dirty="0"/>
                    </a:p>
                  </a:txBody>
                  <a:tcPr/>
                </a:tc>
              </a:tr>
              <a:tr h="1826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sng" dirty="0" smtClean="0"/>
                        <a:t>13 to 18 years:</a:t>
                      </a:r>
                    </a:p>
                    <a:p>
                      <a:r>
                        <a:rPr lang="en-IN" sz="1600" dirty="0" smtClean="0"/>
                        <a:t>Ability to cope with stress.</a:t>
                      </a:r>
                    </a:p>
                    <a:p>
                      <a:r>
                        <a:rPr lang="en-IN" sz="1600" dirty="0" smtClean="0"/>
                        <a:t>Developing and making decisions about attraction/ intimate/ sexual relationships.</a:t>
                      </a:r>
                    </a:p>
                    <a:p>
                      <a:r>
                        <a:rPr lang="en-IN" sz="1600" dirty="0" smtClean="0"/>
                        <a:t>Dealing with peer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Greater need to establish self-identify, independence.</a:t>
                      </a:r>
                    </a:p>
                  </a:txBody>
                  <a:tcPr/>
                </a:tc>
                <a:tc>
                  <a:txBody>
                    <a:bodyPr/>
                    <a:lstStyle/>
                    <a:p>
                      <a:r>
                        <a:rPr lang="en-IN" sz="1600" dirty="0" smtClean="0"/>
                        <a:t>Family,</a:t>
                      </a:r>
                      <a:r>
                        <a:rPr lang="en-IN" sz="1600" baseline="0" dirty="0" smtClean="0"/>
                        <a:t> school, social support.</a:t>
                      </a:r>
                    </a:p>
                    <a:p>
                      <a:r>
                        <a:rPr lang="en-IN" sz="1600" baseline="0" dirty="0" smtClean="0"/>
                        <a:t>Life skills—negotiation, assertiveness, stress &amp; coping, problem solving</a:t>
                      </a:r>
                    </a:p>
                    <a:p>
                      <a:r>
                        <a:rPr lang="en-IN" sz="1600" baseline="0" dirty="0" smtClean="0"/>
                        <a:t>Resilient handling of role task, relational &amp; emotional challenges</a:t>
                      </a:r>
                    </a:p>
                    <a:p>
                      <a:r>
                        <a:rPr lang="en-IN" sz="1600" baseline="0" dirty="0" smtClean="0"/>
                        <a:t>Happy, healthy, responsible sexual behaviour</a:t>
                      </a:r>
                    </a:p>
                    <a:p>
                      <a:endParaRPr lang="en-IN" sz="1600" dirty="0"/>
                    </a:p>
                  </a:txBody>
                  <a:tcPr/>
                </a:tc>
              </a:tr>
            </a:tbl>
          </a:graphicData>
        </a:graphic>
      </p:graphicFrame>
    </p:spTree>
    <p:extLst>
      <p:ext uri="{BB962C8B-B14F-4D97-AF65-F5344CB8AC3E}">
        <p14:creationId xmlns:p14="http://schemas.microsoft.com/office/powerpoint/2010/main" val="270796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8680"/>
          </a:xfrm>
        </p:spPr>
        <p:txBody>
          <a:bodyPr>
            <a:normAutofit fontScale="90000"/>
          </a:bodyPr>
          <a:lstStyle/>
          <a:p>
            <a:pPr algn="l"/>
            <a:r>
              <a:rPr lang="en-IN" b="1" dirty="0" smtClean="0"/>
              <a:t>Cognitive Development</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87222"/>
              </p:ext>
            </p:extLst>
          </p:nvPr>
        </p:nvGraphicFramePr>
        <p:xfrm>
          <a:off x="0" y="548680"/>
          <a:ext cx="9036496" cy="6120679"/>
        </p:xfrm>
        <a:graphic>
          <a:graphicData uri="http://schemas.openxmlformats.org/drawingml/2006/table">
            <a:tbl>
              <a:tblPr firstRow="1" bandRow="1">
                <a:tableStyleId>{5C22544A-7EE6-4342-B048-85BDC9FD1C3A}</a:tableStyleId>
              </a:tblPr>
              <a:tblGrid>
                <a:gridCol w="4701917"/>
                <a:gridCol w="4334579"/>
              </a:tblGrid>
              <a:tr h="565020">
                <a:tc>
                  <a:txBody>
                    <a:bodyPr/>
                    <a:lstStyle/>
                    <a:p>
                      <a:r>
                        <a:rPr lang="en-IN" sz="2000" dirty="0" smtClean="0"/>
                        <a:t>Abilities/</a:t>
                      </a:r>
                      <a:r>
                        <a:rPr lang="en-IN" sz="2000" baseline="0" dirty="0" smtClean="0"/>
                        <a:t> Skills</a:t>
                      </a:r>
                      <a:endParaRPr lang="en-IN" sz="2000" dirty="0"/>
                    </a:p>
                  </a:txBody>
                  <a:tcPr/>
                </a:tc>
                <a:tc>
                  <a:txBody>
                    <a:bodyPr/>
                    <a:lstStyle/>
                    <a:p>
                      <a:r>
                        <a:rPr lang="en-IN" sz="2000" dirty="0" smtClean="0"/>
                        <a:t>Needs</a:t>
                      </a:r>
                      <a:endParaRPr lang="en-IN" sz="2000" dirty="0"/>
                    </a:p>
                  </a:txBody>
                  <a:tcPr/>
                </a:tc>
              </a:tr>
              <a:tr h="2360749">
                <a:tc>
                  <a:txBody>
                    <a:bodyPr/>
                    <a:lstStyle/>
                    <a:p>
                      <a:r>
                        <a:rPr lang="en-IN" sz="1600" u="sng" dirty="0" smtClean="0"/>
                        <a:t>0 to 6 years:</a:t>
                      </a:r>
                    </a:p>
                    <a:p>
                      <a:r>
                        <a:rPr lang="en-IN" sz="1600" dirty="0" smtClean="0"/>
                        <a:t>Fund of information</a:t>
                      </a:r>
                    </a:p>
                    <a:p>
                      <a:r>
                        <a:rPr lang="en-IN" sz="1600" dirty="0" smtClean="0"/>
                        <a:t>Knowledge of use of objects</a:t>
                      </a:r>
                    </a:p>
                    <a:p>
                      <a:r>
                        <a:rPr lang="en-IN" sz="1600" dirty="0" smtClean="0"/>
                        <a:t>Ability to form associations</a:t>
                      </a:r>
                    </a:p>
                    <a:p>
                      <a:r>
                        <a:rPr lang="en-IN" sz="1600" dirty="0" smtClean="0"/>
                        <a:t>Ability to form categories</a:t>
                      </a:r>
                    </a:p>
                    <a:p>
                      <a:r>
                        <a:rPr lang="en-IN" sz="1600" dirty="0" smtClean="0"/>
                        <a:t>Sequencing and organizing abilities</a:t>
                      </a:r>
                    </a:p>
                    <a:p>
                      <a:r>
                        <a:rPr lang="en-IN" sz="1600" dirty="0" smtClean="0"/>
                        <a:t>Ability to understand concepts such as shape, size, distance, directions</a:t>
                      </a:r>
                    </a:p>
                  </a:txBody>
                  <a:tcPr/>
                </a:tc>
                <a:tc>
                  <a:txBody>
                    <a:bodyPr/>
                    <a:lstStyle/>
                    <a:p>
                      <a:r>
                        <a:rPr lang="en-IN" sz="1600" dirty="0" smtClean="0"/>
                        <a:t>Puzzles</a:t>
                      </a:r>
                    </a:p>
                    <a:p>
                      <a:r>
                        <a:rPr lang="en-IN" sz="1600" dirty="0" smtClean="0"/>
                        <a:t>Identification of </a:t>
                      </a:r>
                      <a:r>
                        <a:rPr lang="en-IN" sz="1600" dirty="0" err="1" smtClean="0"/>
                        <a:t>colors</a:t>
                      </a:r>
                      <a:r>
                        <a:rPr lang="en-IN" sz="1600" dirty="0" smtClean="0"/>
                        <a:t>, shapes</a:t>
                      </a:r>
                    </a:p>
                    <a:p>
                      <a:r>
                        <a:rPr lang="en-IN" sz="1600" dirty="0" smtClean="0"/>
                        <a:t>Story telling (including discussions)</a:t>
                      </a:r>
                    </a:p>
                    <a:p>
                      <a:r>
                        <a:rPr lang="en-IN" sz="1600" dirty="0" smtClean="0"/>
                        <a:t>Story Completion</a:t>
                      </a:r>
                    </a:p>
                    <a:p>
                      <a:r>
                        <a:rPr lang="en-IN" sz="1600" dirty="0" smtClean="0"/>
                        <a:t>Use of pictures for sequencing events/ stories</a:t>
                      </a:r>
                    </a:p>
                    <a:p>
                      <a:r>
                        <a:rPr lang="en-IN" sz="1600" dirty="0" smtClean="0"/>
                        <a:t>Play to demonstrate use of objects</a:t>
                      </a:r>
                    </a:p>
                    <a:p>
                      <a:r>
                        <a:rPr lang="en-IN" sz="1600" dirty="0" smtClean="0"/>
                        <a:t>Attention enhancing tasks (joining dots, spotting the difference, eye-hand coordination activities)</a:t>
                      </a:r>
                    </a:p>
                    <a:p>
                      <a:r>
                        <a:rPr lang="en-IN" sz="1600" dirty="0" smtClean="0"/>
                        <a:t>Concept book/ flash cards</a:t>
                      </a:r>
                    </a:p>
                  </a:txBody>
                  <a:tcPr/>
                </a:tc>
              </a:tr>
              <a:tr h="1460530">
                <a:tc>
                  <a:txBody>
                    <a:bodyPr/>
                    <a:lstStyle/>
                    <a:p>
                      <a:pPr marL="0" indent="0">
                        <a:buNone/>
                      </a:pPr>
                      <a:r>
                        <a:rPr lang="en-IN" sz="1600" u="sng" dirty="0" smtClean="0"/>
                        <a:t>7 to 12 years:</a:t>
                      </a:r>
                    </a:p>
                    <a:p>
                      <a:r>
                        <a:rPr lang="en-IN" sz="1600" dirty="0" smtClean="0"/>
                        <a:t>Learn the difference between ‘right’ and wrong’.</a:t>
                      </a:r>
                    </a:p>
                    <a:p>
                      <a:r>
                        <a:rPr lang="en-IN" sz="1600" b="0" i="0" kern="1200" dirty="0" smtClean="0">
                          <a:solidFill>
                            <a:schemeClr val="dk1"/>
                          </a:solidFill>
                          <a:effectLst/>
                          <a:latin typeface="+mn-lt"/>
                          <a:ea typeface="+mn-ea"/>
                          <a:cs typeface="+mn-cs"/>
                        </a:rPr>
                        <a:t>Ability to think and reason from concrete visible events.</a:t>
                      </a:r>
                    </a:p>
                    <a:p>
                      <a:r>
                        <a:rPr lang="en-IN" sz="1600" dirty="0" smtClean="0"/>
                        <a:t>Play more complex rule-based games.</a:t>
                      </a:r>
                      <a:endParaRPr lang="en-IN" sz="1600" dirty="0"/>
                    </a:p>
                  </a:txBody>
                  <a:tcPr/>
                </a:tc>
                <a:tc rowSpan="2">
                  <a:txBody>
                    <a:bodyPr/>
                    <a:lstStyle/>
                    <a:p>
                      <a:r>
                        <a:rPr lang="en-IN" sz="1600" dirty="0" smtClean="0"/>
                        <a:t>Conversations, debating on real life situations and television images,</a:t>
                      </a:r>
                      <a:r>
                        <a:rPr lang="en-IN" sz="1600" baseline="0" dirty="0" smtClean="0"/>
                        <a:t> </a:t>
                      </a:r>
                    </a:p>
                    <a:p>
                      <a:r>
                        <a:rPr lang="en-IN" sz="1600" baseline="0" dirty="0" smtClean="0"/>
                        <a:t>discussions on existing social realities, including inequity.</a:t>
                      </a:r>
                    </a:p>
                    <a:p>
                      <a:r>
                        <a:rPr lang="en-IN" sz="1600" baseline="0" dirty="0" smtClean="0"/>
                        <a:t>Story-telling, drama.</a:t>
                      </a:r>
                    </a:p>
                    <a:p>
                      <a:r>
                        <a:rPr lang="en-IN" sz="1600" baseline="0" dirty="0" smtClean="0"/>
                        <a:t>(More complex themes for adolescents: gender, sexuality, abuse, risk behaviours, conflict resolution…)</a:t>
                      </a:r>
                      <a:endParaRPr lang="en-IN" sz="1600" dirty="0"/>
                    </a:p>
                  </a:txBody>
                  <a:tcPr/>
                </a:tc>
              </a:tr>
              <a:tr h="173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sng" dirty="0" smtClean="0"/>
                        <a:t>13 to 18 years:</a:t>
                      </a:r>
                    </a:p>
                    <a:p>
                      <a:r>
                        <a:rPr lang="en-IN" sz="1600" dirty="0" smtClean="0"/>
                        <a:t>Less</a:t>
                      </a:r>
                      <a:r>
                        <a:rPr lang="en-IN" sz="1600" baseline="0" dirty="0" smtClean="0"/>
                        <a:t> likely to accept what is stated by others/ more likely to question.</a:t>
                      </a:r>
                    </a:p>
                    <a:p>
                      <a:r>
                        <a:rPr lang="en-IN" sz="1600" baseline="0" dirty="0" smtClean="0"/>
                        <a:t>Creative thinking/Abstract abilities—can generalize from specific situations.</a:t>
                      </a:r>
                    </a:p>
                    <a:p>
                      <a:r>
                        <a:rPr lang="en-IN" sz="1600" baseline="0" dirty="0" smtClean="0"/>
                        <a:t>Ability for self-introspection, analysis, judgement.</a:t>
                      </a:r>
                      <a:endParaRPr lang="en-IN" sz="1600" dirty="0"/>
                    </a:p>
                  </a:txBody>
                  <a:tcPr/>
                </a:tc>
                <a:tc vMerge="1">
                  <a:txBody>
                    <a:bodyPr/>
                    <a:lstStyle/>
                    <a:p>
                      <a:endParaRPr lang="en-IN" dirty="0"/>
                    </a:p>
                  </a:txBody>
                  <a:tcPr/>
                </a:tc>
              </a:tr>
            </a:tbl>
          </a:graphicData>
        </a:graphic>
      </p:graphicFrame>
    </p:spTree>
    <p:extLst>
      <p:ext uri="{BB962C8B-B14F-4D97-AF65-F5344CB8AC3E}">
        <p14:creationId xmlns:p14="http://schemas.microsoft.com/office/powerpoint/2010/main" val="236595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endParaRPr lang="en-IN" dirty="0"/>
          </a:p>
        </p:txBody>
      </p:sp>
      <p:sp>
        <p:nvSpPr>
          <p:cNvPr id="3" name="Content Placeholder 2"/>
          <p:cNvSpPr>
            <a:spLocks noGrp="1"/>
          </p:cNvSpPr>
          <p:nvPr>
            <p:ph idx="1"/>
          </p:nvPr>
        </p:nvSpPr>
        <p:spPr>
          <a:xfrm>
            <a:off x="457200" y="2276872"/>
            <a:ext cx="8229600" cy="3849291"/>
          </a:xfrm>
        </p:spPr>
        <p:txBody>
          <a:bodyPr>
            <a:normAutofit/>
          </a:bodyPr>
          <a:lstStyle/>
          <a:p>
            <a:pPr marL="0" indent="0" algn="ctr">
              <a:buNone/>
            </a:pPr>
            <a:r>
              <a:rPr lang="en-IN" sz="6000" b="1" dirty="0" smtClean="0"/>
              <a:t>II. Child Sexual Abuse Basics</a:t>
            </a:r>
            <a:endParaRPr lang="en-IN" sz="6000" dirty="0"/>
          </a:p>
        </p:txBody>
      </p:sp>
    </p:spTree>
    <p:extLst>
      <p:ext uri="{BB962C8B-B14F-4D97-AF65-F5344CB8AC3E}">
        <p14:creationId xmlns:p14="http://schemas.microsoft.com/office/powerpoint/2010/main" val="349146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What is CSA?</a:t>
            </a:r>
            <a:endParaRPr lang="en-IN" b="1" dirty="0"/>
          </a:p>
        </p:txBody>
      </p:sp>
      <p:sp>
        <p:nvSpPr>
          <p:cNvPr id="3" name="Content Placeholder 2"/>
          <p:cNvSpPr>
            <a:spLocks noGrp="1"/>
          </p:cNvSpPr>
          <p:nvPr>
            <p:ph idx="1"/>
          </p:nvPr>
        </p:nvSpPr>
        <p:spPr>
          <a:xfrm>
            <a:off x="323528" y="980728"/>
            <a:ext cx="8363272" cy="5544616"/>
          </a:xfrm>
        </p:spPr>
        <p:txBody>
          <a:bodyPr>
            <a:normAutofit fontScale="92500" lnSpcReduction="10000"/>
          </a:bodyPr>
          <a:lstStyle/>
          <a:p>
            <a:r>
              <a:rPr lang="en-IN" dirty="0"/>
              <a:t>an interaction between a child and an adult where the child </a:t>
            </a:r>
            <a:r>
              <a:rPr lang="en-IN" dirty="0" smtClean="0"/>
              <a:t>Is </a:t>
            </a:r>
            <a:r>
              <a:rPr lang="en-IN" dirty="0"/>
              <a:t>used for sexual stimulation. </a:t>
            </a:r>
            <a:endParaRPr lang="en-IN" dirty="0" smtClean="0"/>
          </a:p>
          <a:p>
            <a:r>
              <a:rPr lang="en-IN" dirty="0"/>
              <a:t>exploration of sexuality between a minor, traditionally understood as below 18 years of age, could be exploitative if the age difference between them is more than 5 years</a:t>
            </a:r>
            <a:r>
              <a:rPr lang="en-IN" dirty="0" smtClean="0"/>
              <a:t>.</a:t>
            </a:r>
          </a:p>
          <a:p>
            <a:r>
              <a:rPr lang="en-IN" dirty="0"/>
              <a:t>not restricted to </a:t>
            </a:r>
            <a:r>
              <a:rPr lang="en-IN" dirty="0" smtClean="0"/>
              <a:t>rape/penetrative </a:t>
            </a:r>
            <a:r>
              <a:rPr lang="en-IN" dirty="0"/>
              <a:t>genital </a:t>
            </a:r>
            <a:r>
              <a:rPr lang="en-IN" dirty="0" smtClean="0"/>
              <a:t>contact.</a:t>
            </a:r>
          </a:p>
          <a:p>
            <a:r>
              <a:rPr lang="en-US" dirty="0"/>
              <a:t>digital handling of the child’s </a:t>
            </a:r>
            <a:r>
              <a:rPr lang="en-US" dirty="0" smtClean="0"/>
              <a:t>genitalia.</a:t>
            </a:r>
            <a:endParaRPr lang="en-IN" dirty="0" smtClean="0"/>
          </a:p>
          <a:p>
            <a:r>
              <a:rPr lang="en-IN" dirty="0"/>
              <a:t>non-genital forms of sexual </a:t>
            </a:r>
            <a:r>
              <a:rPr lang="en-IN" dirty="0" smtClean="0"/>
              <a:t>touching.</a:t>
            </a:r>
          </a:p>
          <a:p>
            <a:r>
              <a:rPr lang="en-US" dirty="0"/>
              <a:t>non-contact forms of abuse for the pleasure of the perpetrator such as exposing the child to pornography or taking nude pictures of the </a:t>
            </a:r>
            <a:r>
              <a:rPr lang="en-US" dirty="0" smtClean="0"/>
              <a:t>child. </a:t>
            </a:r>
            <a:endParaRPr lang="en-IN" dirty="0" smtClean="0"/>
          </a:p>
          <a:p>
            <a:endParaRPr lang="en-IN" dirty="0"/>
          </a:p>
        </p:txBody>
      </p:sp>
    </p:spTree>
    <p:extLst>
      <p:ext uri="{BB962C8B-B14F-4D97-AF65-F5344CB8AC3E}">
        <p14:creationId xmlns:p14="http://schemas.microsoft.com/office/powerpoint/2010/main" val="290532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IN" b="1" dirty="0" smtClean="0"/>
              <a:t>Perpetrators of CSA</a:t>
            </a:r>
            <a:endParaRPr lang="en-IN" b="1" dirty="0"/>
          </a:p>
        </p:txBody>
      </p:sp>
      <p:sp>
        <p:nvSpPr>
          <p:cNvPr id="3" name="Content Placeholder 2"/>
          <p:cNvSpPr>
            <a:spLocks noGrp="1"/>
          </p:cNvSpPr>
          <p:nvPr>
            <p:ph idx="1"/>
          </p:nvPr>
        </p:nvSpPr>
        <p:spPr>
          <a:xfrm>
            <a:off x="179512" y="1052736"/>
            <a:ext cx="8784976" cy="5616624"/>
          </a:xfrm>
        </p:spPr>
        <p:txBody>
          <a:bodyPr>
            <a:normAutofit fontScale="92500" lnSpcReduction="10000"/>
          </a:bodyPr>
          <a:lstStyle/>
          <a:p>
            <a:pPr marL="0" indent="0">
              <a:buNone/>
            </a:pPr>
            <a:r>
              <a:rPr lang="en-US" b="1" dirty="0" smtClean="0"/>
              <a:t>Agree or disagree?</a:t>
            </a:r>
          </a:p>
          <a:p>
            <a:pPr marL="0" indent="0">
              <a:buNone/>
            </a:pPr>
            <a:r>
              <a:rPr lang="en-US" dirty="0" smtClean="0"/>
              <a:t>Perpetrators are those who…</a:t>
            </a:r>
          </a:p>
          <a:p>
            <a:r>
              <a:rPr lang="en-US" dirty="0" smtClean="0"/>
              <a:t>Suffered </a:t>
            </a:r>
            <a:r>
              <a:rPr lang="en-US" dirty="0"/>
              <a:t>physical/ sexual abuse themselves as </a:t>
            </a:r>
            <a:r>
              <a:rPr lang="en-US" dirty="0" smtClean="0"/>
              <a:t>children</a:t>
            </a:r>
            <a:r>
              <a:rPr lang="en-US" dirty="0"/>
              <a:t>.</a:t>
            </a:r>
            <a:endParaRPr lang="en-US" dirty="0" smtClean="0"/>
          </a:p>
          <a:p>
            <a:r>
              <a:rPr lang="en-US" dirty="0"/>
              <a:t>A</a:t>
            </a:r>
            <a:r>
              <a:rPr lang="en-US" dirty="0" smtClean="0"/>
              <a:t>re </a:t>
            </a:r>
            <a:r>
              <a:rPr lang="en-US" dirty="0"/>
              <a:t>from lower socio-economic strata, or from difficult or deprived family circumstances</a:t>
            </a:r>
            <a:r>
              <a:rPr lang="en-US" dirty="0" smtClean="0"/>
              <a:t>.</a:t>
            </a:r>
          </a:p>
          <a:p>
            <a:r>
              <a:rPr lang="en-US" dirty="0" smtClean="0"/>
              <a:t>Poor educational level/ not professionals.</a:t>
            </a:r>
          </a:p>
          <a:p>
            <a:r>
              <a:rPr lang="en-US" dirty="0" smtClean="0"/>
              <a:t>‘Dirty old men’</a:t>
            </a:r>
          </a:p>
          <a:p>
            <a:r>
              <a:rPr lang="en-US" dirty="0" smtClean="0"/>
              <a:t>Always men (never women).</a:t>
            </a:r>
          </a:p>
          <a:p>
            <a:r>
              <a:rPr lang="en-US" dirty="0" smtClean="0"/>
              <a:t> Strangers.</a:t>
            </a:r>
          </a:p>
          <a:p>
            <a:r>
              <a:rPr lang="en-US" dirty="0" smtClean="0"/>
              <a:t>Mentally ill people.</a:t>
            </a:r>
          </a:p>
        </p:txBody>
      </p:sp>
    </p:spTree>
    <p:extLst>
      <p:ext uri="{BB962C8B-B14F-4D97-AF65-F5344CB8AC3E}">
        <p14:creationId xmlns:p14="http://schemas.microsoft.com/office/powerpoint/2010/main" val="3531538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IN" b="1" dirty="0" smtClean="0"/>
              <a:t>Where CSA Occurs</a:t>
            </a:r>
            <a:endParaRPr lang="en-IN" b="1" dirty="0"/>
          </a:p>
        </p:txBody>
      </p:sp>
      <p:sp>
        <p:nvSpPr>
          <p:cNvPr id="3" name="Content Placeholder 2"/>
          <p:cNvSpPr>
            <a:spLocks noGrp="1"/>
          </p:cNvSpPr>
          <p:nvPr>
            <p:ph idx="1"/>
          </p:nvPr>
        </p:nvSpPr>
        <p:spPr>
          <a:xfrm>
            <a:off x="179512" y="764704"/>
            <a:ext cx="8856984" cy="6093296"/>
          </a:xfrm>
        </p:spPr>
        <p:txBody>
          <a:bodyPr>
            <a:normAutofit fontScale="85000" lnSpcReduction="20000"/>
          </a:bodyPr>
          <a:lstStyle/>
          <a:p>
            <a:pPr marL="0" indent="0">
              <a:buNone/>
            </a:pPr>
            <a:r>
              <a:rPr lang="en-IN" b="1" dirty="0" smtClean="0"/>
              <a:t>Agree or Disagree?</a:t>
            </a:r>
          </a:p>
          <a:p>
            <a:r>
              <a:rPr lang="en-IN" dirty="0"/>
              <a:t>CSA is more likely to occur in places where risk of detection is </a:t>
            </a:r>
            <a:r>
              <a:rPr lang="en-IN" dirty="0" smtClean="0"/>
              <a:t>low.</a:t>
            </a:r>
          </a:p>
          <a:p>
            <a:r>
              <a:rPr lang="en-IN" dirty="0"/>
              <a:t>abuse happens most in lonely, isolated places that are unfamiliar to the child, or where there are no people nearby</a:t>
            </a:r>
            <a:r>
              <a:rPr lang="en-IN" dirty="0" smtClean="0"/>
              <a:t>.</a:t>
            </a:r>
          </a:p>
          <a:p>
            <a:r>
              <a:rPr lang="en-IN" dirty="0" smtClean="0"/>
              <a:t>Ensuring children are always attended will </a:t>
            </a:r>
            <a:r>
              <a:rPr lang="en-IN" dirty="0"/>
              <a:t>protect </a:t>
            </a:r>
            <a:r>
              <a:rPr lang="en-IN" dirty="0" smtClean="0"/>
              <a:t>them (so CCTV cameras are the way to go!). </a:t>
            </a:r>
          </a:p>
          <a:p>
            <a:r>
              <a:rPr lang="en-IN" dirty="0"/>
              <a:t>actual abuse incident can occur quickly (commonly 5 to 15 minutes), and thus CSA can occur anywhere. </a:t>
            </a:r>
            <a:endParaRPr lang="en-IN" dirty="0" smtClean="0"/>
          </a:p>
          <a:p>
            <a:r>
              <a:rPr lang="en-IN" dirty="0" smtClean="0"/>
              <a:t>It </a:t>
            </a:r>
            <a:r>
              <a:rPr lang="en-IN" dirty="0"/>
              <a:t>can occur within the home (especially if the perpetrator is a family member</a:t>
            </a:r>
            <a:r>
              <a:rPr lang="en-IN" dirty="0" smtClean="0"/>
              <a:t>). </a:t>
            </a:r>
          </a:p>
          <a:p>
            <a:r>
              <a:rPr lang="en-IN" dirty="0" smtClean="0"/>
              <a:t>It can occur in places </a:t>
            </a:r>
            <a:r>
              <a:rPr lang="en-IN" dirty="0"/>
              <a:t>the child regularly visits or performs routine activities, such as schools, tutorials, playgrounds and other public spaces. </a:t>
            </a:r>
            <a:endParaRPr lang="en-IN" dirty="0" smtClean="0"/>
          </a:p>
          <a:p>
            <a:pPr marL="0" indent="0">
              <a:buNone/>
            </a:pPr>
            <a:r>
              <a:rPr lang="en-IN" b="1" i="1" dirty="0" smtClean="0">
                <a:solidFill>
                  <a:srgbClr val="92D050"/>
                </a:solidFill>
              </a:rPr>
              <a:t>*Where does it occur most? By whom?</a:t>
            </a:r>
            <a:endParaRPr lang="en-IN" b="1" i="1" dirty="0">
              <a:solidFill>
                <a:srgbClr val="92D050"/>
              </a:solidFill>
            </a:endParaRPr>
          </a:p>
          <a:p>
            <a:endParaRPr lang="en-IN" dirty="0"/>
          </a:p>
        </p:txBody>
      </p:sp>
    </p:spTree>
    <p:extLst>
      <p:ext uri="{BB962C8B-B14F-4D97-AF65-F5344CB8AC3E}">
        <p14:creationId xmlns:p14="http://schemas.microsoft.com/office/powerpoint/2010/main" val="3535284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CSA Processes in Younger Children</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1636490"/>
              </p:ext>
            </p:extLst>
          </p:nvPr>
        </p:nvGraphicFramePr>
        <p:xfrm>
          <a:off x="323528" y="1124744"/>
          <a:ext cx="8229600" cy="5125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IN" dirty="0" smtClean="0"/>
                        <a:t>Abuse Process</a:t>
                      </a:r>
                      <a:endParaRPr lang="en-IN" dirty="0"/>
                    </a:p>
                  </a:txBody>
                  <a:tcPr/>
                </a:tc>
                <a:tc>
                  <a:txBody>
                    <a:bodyPr/>
                    <a:lstStyle/>
                    <a:p>
                      <a:r>
                        <a:rPr lang="en-IN" dirty="0" smtClean="0"/>
                        <a:t>Impact</a:t>
                      </a:r>
                      <a:endParaRPr lang="en-IN" dirty="0"/>
                    </a:p>
                  </a:txBody>
                  <a:tcPr/>
                </a:tc>
              </a:tr>
              <a:tr h="370840">
                <a:tc>
                  <a:txBody>
                    <a:bodyPr/>
                    <a:lstStyle/>
                    <a:p>
                      <a:pPr>
                        <a:spcAft>
                          <a:spcPts val="0"/>
                        </a:spcAft>
                      </a:pPr>
                      <a:r>
                        <a:rPr lang="en-US" sz="1800" dirty="0" smtClean="0">
                          <a:effectLst/>
                        </a:rPr>
                        <a:t>Child rewarded for sexual behavior </a:t>
                      </a:r>
                      <a:endParaRPr lang="en-IN" sz="1800" dirty="0" smtClean="0">
                        <a:effectLst/>
                      </a:endParaRPr>
                    </a:p>
                    <a:p>
                      <a:pPr>
                        <a:spcAft>
                          <a:spcPts val="0"/>
                        </a:spcAft>
                      </a:pPr>
                      <a:r>
                        <a:rPr lang="en-US" sz="1800" dirty="0" smtClean="0">
                          <a:effectLst/>
                        </a:rPr>
                        <a:t> inappropriate to developmental level—</a:t>
                      </a:r>
                      <a:r>
                        <a:rPr lang="en-US" sz="1800" baseline="0" dirty="0" smtClean="0">
                          <a:effectLst/>
                        </a:rPr>
                        <a:t> ‘</a:t>
                      </a:r>
                      <a:r>
                        <a:rPr lang="en-US" sz="1800" dirty="0" smtClean="0">
                          <a:effectLst/>
                        </a:rPr>
                        <a:t>I will give you chocolate/ toy if you…’</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 Offender exchanges attention and </a:t>
                      </a:r>
                      <a:endParaRPr lang="en-IN" sz="1800" dirty="0" smtClean="0">
                        <a:effectLst/>
                      </a:endParaRPr>
                    </a:p>
                    <a:p>
                      <a:pPr>
                        <a:spcAft>
                          <a:spcPts val="0"/>
                        </a:spcAft>
                      </a:pPr>
                      <a:r>
                        <a:rPr lang="en-US" sz="1800" dirty="0" smtClean="0">
                          <a:effectLst/>
                        </a:rPr>
                        <a:t>affection for sex. </a:t>
                      </a:r>
                    </a:p>
                    <a:p>
                      <a:pPr>
                        <a:spcAft>
                          <a:spcPts val="0"/>
                        </a:spcAft>
                      </a:pPr>
                      <a:endParaRPr lang="en-US" sz="1800" dirty="0" smtClean="0">
                        <a:effectLst/>
                      </a:endParaRPr>
                    </a:p>
                    <a:p>
                      <a:pPr>
                        <a:spcAft>
                          <a:spcPts val="0"/>
                        </a:spcAft>
                      </a:pPr>
                      <a:r>
                        <a:rPr lang="en-US" sz="1800" dirty="0" smtClean="0">
                          <a:effectLst/>
                        </a:rPr>
                        <a:t>Creating excitement &amp; secrecy around the act--‘This is our special secret…no one should know about it.’</a:t>
                      </a: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Threatening child/ creating fear in the child—’If you don’t do as I tell you/ and if you tell anyone about it…I will kill you/ I will harm your parents.’</a:t>
                      </a:r>
                    </a:p>
                    <a:p>
                      <a:pPr>
                        <a:spcAft>
                          <a:spcPts val="0"/>
                        </a:spcAft>
                      </a:pPr>
                      <a:endParaRPr lang="en-US" sz="1800" dirty="0" smtClean="0">
                        <a:effectLst/>
                      </a:endParaRPr>
                    </a:p>
                  </a:txBody>
                  <a:tcPr/>
                </a:tc>
                <a:tc>
                  <a:txBody>
                    <a:bodyPr/>
                    <a:lstStyle/>
                    <a:p>
                      <a:pPr>
                        <a:spcAft>
                          <a:spcPts val="0"/>
                        </a:spcAft>
                      </a:pPr>
                      <a:endParaRPr lang="en-US" sz="1800" dirty="0" smtClean="0">
                        <a:effectLst/>
                      </a:endParaRP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Confusion of sex </a:t>
                      </a:r>
                      <a:endParaRPr lang="en-IN" sz="1800" dirty="0" smtClean="0">
                        <a:effectLst/>
                      </a:endParaRPr>
                    </a:p>
                    <a:p>
                      <a:pPr>
                        <a:spcAft>
                          <a:spcPts val="0"/>
                        </a:spcAft>
                      </a:pPr>
                      <a:r>
                        <a:rPr lang="en-US" sz="1800" dirty="0" smtClean="0">
                          <a:effectLst/>
                        </a:rPr>
                        <a:t>with love and care getting/care giving</a:t>
                      </a:r>
                      <a:endParaRPr lang="en-IN" sz="1800" dirty="0" smtClean="0">
                        <a:effectLst/>
                      </a:endParaRP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Confusion about </a:t>
                      </a:r>
                      <a:endParaRPr lang="en-IN" sz="1800" dirty="0" smtClean="0">
                        <a:effectLst/>
                      </a:endParaRPr>
                    </a:p>
                    <a:p>
                      <a:pPr>
                        <a:spcAft>
                          <a:spcPts val="0"/>
                        </a:spcAft>
                      </a:pPr>
                      <a:r>
                        <a:rPr lang="en-US" sz="1800" dirty="0" smtClean="0">
                          <a:effectLst/>
                        </a:rPr>
                        <a:t>sexual identity</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Confusion about </a:t>
                      </a:r>
                      <a:endParaRPr lang="en-IN" sz="1800" dirty="0" smtClean="0">
                        <a:effectLst/>
                      </a:endParaRPr>
                    </a:p>
                    <a:p>
                      <a:pPr>
                        <a:spcAft>
                          <a:spcPts val="0"/>
                        </a:spcAft>
                      </a:pPr>
                      <a:r>
                        <a:rPr lang="en-US" sz="1800" dirty="0" smtClean="0">
                          <a:effectLst/>
                        </a:rPr>
                        <a:t>sexual norms</a:t>
                      </a:r>
                    </a:p>
                    <a:p>
                      <a:pPr>
                        <a:spcAft>
                          <a:spcPts val="0"/>
                        </a:spcAft>
                      </a:pPr>
                      <a:endParaRPr lang="en-IN" sz="1800" dirty="0" smtClean="0">
                        <a:effectLst/>
                      </a:endParaRPr>
                    </a:p>
                    <a:p>
                      <a:pPr>
                        <a:spcAft>
                          <a:spcPts val="0"/>
                        </a:spcAft>
                      </a:pPr>
                      <a:r>
                        <a:rPr lang="en-IN" sz="1800" dirty="0" smtClean="0">
                          <a:effectLst/>
                        </a:rPr>
                        <a:t>Fear and compliance</a:t>
                      </a:r>
                    </a:p>
                    <a:p>
                      <a:pPr>
                        <a:spcAft>
                          <a:spcPts val="0"/>
                        </a:spcAft>
                      </a:pPr>
                      <a:endParaRPr lang="en-IN" sz="1800" dirty="0" smtClean="0">
                        <a:effectLst/>
                      </a:endParaRPr>
                    </a:p>
                    <a:p>
                      <a:endParaRPr lang="en-IN" dirty="0"/>
                    </a:p>
                  </a:txBody>
                  <a:tcPr/>
                </a:tc>
              </a:tr>
            </a:tbl>
          </a:graphicData>
        </a:graphic>
      </p:graphicFrame>
    </p:spTree>
    <p:extLst>
      <p:ext uri="{BB962C8B-B14F-4D97-AF65-F5344CB8AC3E}">
        <p14:creationId xmlns:p14="http://schemas.microsoft.com/office/powerpoint/2010/main" val="3207408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28670"/>
          </a:xfrm>
        </p:spPr>
        <p:txBody>
          <a:bodyPr/>
          <a:lstStyle/>
          <a:p>
            <a:r>
              <a:rPr lang="en-IN" b="1" dirty="0" smtClean="0"/>
              <a:t>Our Learning Objectives</a:t>
            </a:r>
            <a:endParaRPr lang="en-IN" b="1" dirty="0"/>
          </a:p>
        </p:txBody>
      </p:sp>
      <p:sp>
        <p:nvSpPr>
          <p:cNvPr id="3" name="Content Placeholder 2"/>
          <p:cNvSpPr>
            <a:spLocks noGrp="1"/>
          </p:cNvSpPr>
          <p:nvPr>
            <p:ph sz="quarter" idx="1"/>
          </p:nvPr>
        </p:nvSpPr>
        <p:spPr>
          <a:xfrm>
            <a:off x="467544" y="1285860"/>
            <a:ext cx="8496944" cy="5239484"/>
          </a:xfrm>
        </p:spPr>
        <p:txBody>
          <a:bodyPr>
            <a:normAutofit fontScale="85000" lnSpcReduction="10000"/>
          </a:bodyPr>
          <a:lstStyle/>
          <a:p>
            <a:pPr lvl="0"/>
            <a:r>
              <a:rPr lang="en-US" dirty="0" smtClean="0"/>
              <a:t>Understanding the processes and effects of child sexual abuse.</a:t>
            </a:r>
          </a:p>
          <a:p>
            <a:pPr lvl="0"/>
            <a:r>
              <a:rPr lang="en-US" dirty="0" smtClean="0"/>
              <a:t>Understanding the impact of sexual abuse on child development.</a:t>
            </a:r>
          </a:p>
          <a:p>
            <a:r>
              <a:rPr lang="en-US" dirty="0"/>
              <a:t>When to suspect/ how to identify child sexual abuse.</a:t>
            </a:r>
          </a:p>
          <a:p>
            <a:pPr lvl="0"/>
            <a:r>
              <a:rPr lang="en-US" dirty="0" smtClean="0"/>
              <a:t>Developing skills in:</a:t>
            </a:r>
          </a:p>
          <a:p>
            <a:pPr lvl="1"/>
            <a:r>
              <a:rPr lang="en-US" dirty="0" smtClean="0"/>
              <a:t>Counseling children who have been sexually abused.</a:t>
            </a:r>
          </a:p>
          <a:p>
            <a:pPr lvl="1"/>
            <a:r>
              <a:rPr lang="en-US" dirty="0" smtClean="0"/>
              <a:t>First-level/ emergency response to CSA..</a:t>
            </a:r>
          </a:p>
          <a:p>
            <a:pPr lvl="1"/>
            <a:r>
              <a:rPr lang="en-US" dirty="0" smtClean="0"/>
              <a:t>CSA prevention.</a:t>
            </a:r>
          </a:p>
          <a:p>
            <a:pPr lvl="0"/>
            <a:r>
              <a:rPr lang="en-US" dirty="0" smtClean="0"/>
              <a:t>Gaining a brief understanding of systemic issues:</a:t>
            </a:r>
          </a:p>
          <a:p>
            <a:pPr lvl="1"/>
            <a:r>
              <a:rPr lang="en-US" dirty="0" smtClean="0"/>
              <a:t>CSA response in schools</a:t>
            </a:r>
          </a:p>
          <a:p>
            <a:pPr lvl="1"/>
            <a:r>
              <a:rPr lang="en-US" dirty="0" smtClean="0"/>
              <a:t>Legal issues &amp; forensic interviewing in CSA</a:t>
            </a:r>
          </a:p>
        </p:txBody>
      </p:sp>
      <p:sp>
        <p:nvSpPr>
          <p:cNvPr id="4" name="Slide Number Placeholder 3"/>
          <p:cNvSpPr>
            <a:spLocks noGrp="1"/>
          </p:cNvSpPr>
          <p:nvPr>
            <p:ph type="sldNum" sz="quarter" idx="12"/>
          </p:nvPr>
        </p:nvSpPr>
        <p:spPr/>
        <p:txBody>
          <a:bodyPr/>
          <a:lstStyle/>
          <a:p>
            <a:fld id="{F42C4A4B-6EFE-42E2-BAF9-5D545D2F71FF}" type="slidenum">
              <a:rPr lang="en-IN" smtClean="0"/>
              <a:pPr/>
              <a:t>2</a:t>
            </a:fld>
            <a:endParaRPr lang="en-IN"/>
          </a:p>
        </p:txBody>
      </p:sp>
    </p:spTree>
    <p:extLst>
      <p:ext uri="{BB962C8B-B14F-4D97-AF65-F5344CB8AC3E}">
        <p14:creationId xmlns:p14="http://schemas.microsoft.com/office/powerpoint/2010/main" val="2304687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normAutofit fontScale="90000"/>
          </a:bodyPr>
          <a:lstStyle/>
          <a:p>
            <a:r>
              <a:rPr lang="en-IN" b="1" dirty="0" smtClean="0"/>
              <a:t>CSA Processes in Older Children &amp; Adolescents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5064477"/>
              </p:ext>
            </p:extLst>
          </p:nvPr>
        </p:nvGraphicFramePr>
        <p:xfrm>
          <a:off x="107504" y="1268760"/>
          <a:ext cx="9036496" cy="512572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IN" dirty="0" smtClean="0"/>
                        <a:t>Abuse Process</a:t>
                      </a:r>
                      <a:endParaRPr lang="en-IN" dirty="0"/>
                    </a:p>
                  </a:txBody>
                  <a:tcPr/>
                </a:tc>
                <a:tc>
                  <a:txBody>
                    <a:bodyPr/>
                    <a:lstStyle/>
                    <a:p>
                      <a:r>
                        <a:rPr lang="en-IN" dirty="0" smtClean="0"/>
                        <a:t>Impact</a:t>
                      </a:r>
                      <a:endParaRPr lang="en-IN" dirty="0"/>
                    </a:p>
                  </a:txBody>
                  <a:tcPr/>
                </a:tc>
              </a:tr>
              <a:tr h="370840">
                <a:tc>
                  <a:txBody>
                    <a:bodyPr/>
                    <a:lstStyle/>
                    <a:p>
                      <a:pPr>
                        <a:spcAft>
                          <a:spcPts val="0"/>
                        </a:spcAft>
                      </a:pPr>
                      <a:r>
                        <a:rPr lang="en-US" sz="1800" dirty="0" smtClean="0">
                          <a:effectLst/>
                        </a:rPr>
                        <a:t>Offender transmits misconceptions</a:t>
                      </a:r>
                      <a:endParaRPr lang="en-IN" sz="1800" dirty="0" smtClean="0">
                        <a:effectLst/>
                      </a:endParaRPr>
                    </a:p>
                    <a:p>
                      <a:pPr>
                        <a:spcAft>
                          <a:spcPts val="0"/>
                        </a:spcAft>
                      </a:pPr>
                      <a:r>
                        <a:rPr lang="en-US" sz="1800" dirty="0" smtClean="0">
                          <a:effectLst/>
                        </a:rPr>
                        <a:t>about sexual behavior and sexual </a:t>
                      </a:r>
                      <a:endParaRPr lang="en-IN" sz="1800" dirty="0" smtClean="0">
                        <a:effectLst/>
                      </a:endParaRPr>
                    </a:p>
                    <a:p>
                      <a:pPr>
                        <a:spcAft>
                          <a:spcPts val="0"/>
                        </a:spcAft>
                      </a:pPr>
                      <a:r>
                        <a:rPr lang="en-US" sz="1800" dirty="0" smtClean="0">
                          <a:effectLst/>
                        </a:rPr>
                        <a:t>morality</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Conditioning of sexual activity with</a:t>
                      </a:r>
                      <a:endParaRPr lang="en-IN" sz="1800" dirty="0" smtClean="0">
                        <a:effectLst/>
                      </a:endParaRPr>
                    </a:p>
                    <a:p>
                      <a:pPr>
                        <a:spcAft>
                          <a:spcPts val="0"/>
                        </a:spcAft>
                      </a:pPr>
                      <a:r>
                        <a:rPr lang="en-US" sz="1800" dirty="0" smtClean="0">
                          <a:effectLst/>
                        </a:rPr>
                        <a:t> negative emotions &amp; memories</a:t>
                      </a:r>
                    </a:p>
                    <a:p>
                      <a:pPr>
                        <a:spcAft>
                          <a:spcPts val="0"/>
                        </a:spcAft>
                      </a:pPr>
                      <a:endParaRPr lang="en-IN" sz="1800" dirty="0" smtClean="0">
                        <a:effectLst/>
                      </a:endParaRPr>
                    </a:p>
                    <a:p>
                      <a:pPr>
                        <a:spcAft>
                          <a:spcPts val="0"/>
                        </a:spcAft>
                      </a:pPr>
                      <a:r>
                        <a:rPr lang="en-US" sz="1800" dirty="0" smtClean="0">
                          <a:effectLst/>
                        </a:rPr>
                        <a:t> </a:t>
                      </a:r>
                    </a:p>
                    <a:p>
                      <a:pPr>
                        <a:spcAft>
                          <a:spcPts val="0"/>
                        </a:spcAft>
                      </a:pPr>
                      <a:r>
                        <a:rPr lang="en-US" sz="1800" dirty="0" smtClean="0">
                          <a:effectLst/>
                        </a:rPr>
                        <a:t>Pressure on child for secrecy from</a:t>
                      </a:r>
                      <a:endParaRPr lang="en-IN" sz="1800" dirty="0" smtClean="0">
                        <a:effectLst/>
                      </a:endParaRPr>
                    </a:p>
                    <a:p>
                      <a:pPr>
                        <a:spcAft>
                          <a:spcPts val="0"/>
                        </a:spcAft>
                      </a:pPr>
                      <a:r>
                        <a:rPr lang="en-US" sz="1800" dirty="0" smtClean="0">
                          <a:effectLst/>
                        </a:rPr>
                        <a:t> the offender</a:t>
                      </a:r>
                      <a:endParaRPr lang="en-IN" sz="1800" dirty="0" smtClean="0">
                        <a:effectLst/>
                      </a:endParaRPr>
                    </a:p>
                    <a:p>
                      <a:pPr>
                        <a:spcAft>
                          <a:spcPts val="0"/>
                        </a:spcAft>
                      </a:pPr>
                      <a:endParaRPr lang="en-US" sz="1800" dirty="0" smtClean="0">
                        <a:effectLst/>
                      </a:endParaRPr>
                    </a:p>
                    <a:p>
                      <a:pPr>
                        <a:spcAft>
                          <a:spcPts val="0"/>
                        </a:spcAft>
                      </a:pPr>
                      <a:r>
                        <a:rPr lang="en-US" sz="1800" dirty="0" smtClean="0">
                          <a:effectLst/>
                        </a:rPr>
                        <a:t>- Offender blames, degenerates </a:t>
                      </a:r>
                      <a:endParaRPr lang="en-IN" sz="1800" dirty="0" smtClean="0">
                        <a:effectLst/>
                      </a:endParaRPr>
                    </a:p>
                    <a:p>
                      <a:pPr>
                        <a:spcAft>
                          <a:spcPts val="0"/>
                        </a:spcAft>
                      </a:pPr>
                      <a:r>
                        <a:rPr lang="en-US" sz="1800" dirty="0" smtClean="0">
                          <a:effectLst/>
                        </a:rPr>
                        <a:t> victim</a:t>
                      </a:r>
                      <a:endParaRPr lang="en-IN" sz="1800" dirty="0" smtClean="0">
                        <a:effectLst/>
                      </a:endParaRPr>
                    </a:p>
                    <a:p>
                      <a:pPr>
                        <a:spcAft>
                          <a:spcPts val="0"/>
                        </a:spcAft>
                      </a:pPr>
                      <a:r>
                        <a:rPr lang="en-US" sz="1800" dirty="0" smtClean="0">
                          <a:effectLst/>
                        </a:rPr>
                        <a:t> - Child infers attitude of shame about</a:t>
                      </a:r>
                      <a:endParaRPr lang="en-IN" sz="1800" dirty="0" smtClean="0">
                        <a:effectLst/>
                      </a:endParaRPr>
                    </a:p>
                    <a:p>
                      <a:pPr>
                        <a:spcAft>
                          <a:spcPts val="0"/>
                        </a:spcAft>
                      </a:pPr>
                      <a:r>
                        <a:rPr lang="en-US" sz="1800" dirty="0" smtClean="0">
                          <a:effectLst/>
                        </a:rPr>
                        <a:t> activities</a:t>
                      </a:r>
                      <a:endParaRPr lang="en-IN" sz="1800" dirty="0" smtClean="0">
                        <a:effectLst/>
                      </a:endParaRPr>
                    </a:p>
                    <a:p>
                      <a:pPr>
                        <a:spcAft>
                          <a:spcPts val="0"/>
                        </a:spcAft>
                      </a:pPr>
                      <a:r>
                        <a:rPr lang="en-US" sz="1800" dirty="0" smtClean="0">
                          <a:effectLst/>
                        </a:rPr>
                        <a:t> </a:t>
                      </a:r>
                      <a:r>
                        <a:rPr lang="en-IN" sz="1800" dirty="0" smtClean="0">
                          <a:effectLst/>
                        </a:rPr>
                        <a:t>-</a:t>
                      </a:r>
                      <a:r>
                        <a:rPr lang="en-IN" sz="1800" baseline="0" dirty="0" smtClean="0">
                          <a:effectLst/>
                        </a:rPr>
                        <a:t> </a:t>
                      </a:r>
                      <a:r>
                        <a:rPr lang="en-US" sz="1800" dirty="0" smtClean="0">
                          <a:effectLst/>
                        </a:rPr>
                        <a:t>Victim is stereotyped as “damaged </a:t>
                      </a:r>
                      <a:endParaRPr lang="en-IN" sz="1800" dirty="0" smtClean="0">
                        <a:effectLst/>
                      </a:endParaRPr>
                    </a:p>
                    <a:p>
                      <a:pPr>
                        <a:spcAft>
                          <a:spcPts val="0"/>
                        </a:spcAft>
                      </a:pPr>
                      <a:r>
                        <a:rPr lang="en-US" sz="1800" dirty="0" smtClean="0">
                          <a:effectLst/>
                        </a:rPr>
                        <a:t> goods”</a:t>
                      </a:r>
                      <a:endParaRPr lang="en-IN" sz="1800" dirty="0" smtClean="0">
                        <a:effectLst/>
                      </a:endParaRPr>
                    </a:p>
                  </a:txBody>
                  <a:tcPr/>
                </a:tc>
                <a:tc>
                  <a:txBody>
                    <a:bodyPr/>
                    <a:lstStyle/>
                    <a:p>
                      <a:pPr>
                        <a:spcAft>
                          <a:spcPts val="0"/>
                        </a:spcAft>
                      </a:pPr>
                      <a:r>
                        <a:rPr lang="en-US" sz="1800" dirty="0" smtClean="0">
                          <a:effectLst/>
                        </a:rPr>
                        <a:t>Confusion of sex </a:t>
                      </a:r>
                      <a:endParaRPr lang="en-IN" sz="1800" dirty="0" smtClean="0">
                        <a:effectLst/>
                      </a:endParaRPr>
                    </a:p>
                    <a:p>
                      <a:pPr>
                        <a:spcAft>
                          <a:spcPts val="0"/>
                        </a:spcAft>
                      </a:pPr>
                      <a:r>
                        <a:rPr lang="en-US" sz="1800" dirty="0" smtClean="0">
                          <a:effectLst/>
                        </a:rPr>
                        <a:t>with love and care getting/care giving</a:t>
                      </a:r>
                      <a:endParaRPr lang="en-IN" sz="1800" dirty="0" smtClean="0">
                        <a:effectLst/>
                      </a:endParaRPr>
                    </a:p>
                    <a:p>
                      <a:pPr>
                        <a:spcAft>
                          <a:spcPts val="0"/>
                        </a:spcAft>
                      </a:pPr>
                      <a:r>
                        <a:rPr lang="en-US" sz="1800" dirty="0" smtClean="0">
                          <a:effectLst/>
                        </a:rPr>
                        <a:t> </a:t>
                      </a:r>
                      <a:endParaRPr lang="en-IN" sz="1800" dirty="0" smtClean="0">
                        <a:effectLst/>
                      </a:endParaRPr>
                    </a:p>
                    <a:p>
                      <a:pPr>
                        <a:spcAft>
                          <a:spcPts val="0"/>
                        </a:spcAft>
                      </a:pPr>
                      <a:r>
                        <a:rPr lang="en-US" sz="1800" dirty="0" smtClean="0">
                          <a:effectLst/>
                        </a:rPr>
                        <a:t>- Negative associations</a:t>
                      </a:r>
                      <a:endParaRPr lang="en-IN" sz="1800" dirty="0" smtClean="0">
                        <a:effectLst/>
                      </a:endParaRPr>
                    </a:p>
                    <a:p>
                      <a:pPr>
                        <a:spcAft>
                          <a:spcPts val="0"/>
                        </a:spcAft>
                      </a:pPr>
                      <a:r>
                        <a:rPr lang="en-US" sz="1800" dirty="0" smtClean="0">
                          <a:effectLst/>
                        </a:rPr>
                        <a:t>to sexual activities </a:t>
                      </a:r>
                      <a:endParaRPr lang="en-IN" sz="1800" dirty="0" smtClean="0">
                        <a:effectLst/>
                      </a:endParaRPr>
                    </a:p>
                    <a:p>
                      <a:pPr>
                        <a:spcAft>
                          <a:spcPts val="0"/>
                        </a:spcAft>
                      </a:pPr>
                      <a:r>
                        <a:rPr lang="en-US" sz="1800" dirty="0" smtClean="0">
                          <a:effectLst/>
                        </a:rPr>
                        <a:t>and arousal sensations</a:t>
                      </a:r>
                      <a:endParaRPr lang="en-IN" sz="1800" dirty="0" smtClean="0">
                        <a:effectLst/>
                      </a:endParaRPr>
                    </a:p>
                    <a:p>
                      <a:pPr>
                        <a:spcAft>
                          <a:spcPts val="0"/>
                        </a:spcAft>
                      </a:pPr>
                      <a:r>
                        <a:rPr lang="en-US" sz="1800" dirty="0" smtClean="0">
                          <a:effectLst/>
                        </a:rPr>
                        <a:t>- Aversion to sexual </a:t>
                      </a:r>
                      <a:endParaRPr lang="en-IN" sz="1800" dirty="0" smtClean="0">
                        <a:effectLst/>
                      </a:endParaRPr>
                    </a:p>
                    <a:p>
                      <a:pPr>
                        <a:spcAft>
                          <a:spcPts val="0"/>
                        </a:spcAft>
                      </a:pPr>
                      <a:r>
                        <a:rPr lang="en-US" sz="1800" dirty="0" smtClean="0">
                          <a:effectLst/>
                        </a:rPr>
                        <a:t>intimacy</a:t>
                      </a:r>
                      <a:endParaRPr lang="en-IN" sz="1800" dirty="0" smtClean="0">
                        <a:effectLst/>
                        <a:latin typeface="Times New Roman"/>
                        <a:ea typeface="Times New Roman"/>
                      </a:endParaRPr>
                    </a:p>
                    <a:p>
                      <a:pPr marL="285750" indent="-285750">
                        <a:buFontTx/>
                        <a:buChar char="-"/>
                      </a:pPr>
                      <a:r>
                        <a:rPr lang="en-IN" dirty="0" smtClean="0"/>
                        <a:t>Fear and compliance</a:t>
                      </a:r>
                    </a:p>
                    <a:p>
                      <a:pPr>
                        <a:spcAft>
                          <a:spcPts val="0"/>
                        </a:spcAft>
                      </a:pPr>
                      <a:endParaRPr lang="en-US" sz="1800" dirty="0" smtClean="0">
                        <a:effectLst/>
                      </a:endParaRPr>
                    </a:p>
                    <a:p>
                      <a:pPr>
                        <a:spcAft>
                          <a:spcPts val="0"/>
                        </a:spcAft>
                      </a:pPr>
                      <a:endParaRPr lang="en-US" sz="1800" dirty="0" smtClean="0">
                        <a:effectLst/>
                      </a:endParaRPr>
                    </a:p>
                    <a:p>
                      <a:pPr>
                        <a:spcAft>
                          <a:spcPts val="0"/>
                        </a:spcAft>
                      </a:pPr>
                      <a:r>
                        <a:rPr lang="en-US" sz="1800" dirty="0" smtClean="0">
                          <a:effectLst/>
                        </a:rPr>
                        <a:t>- Guilt, shame</a:t>
                      </a:r>
                      <a:endParaRPr lang="en-IN" sz="1800" dirty="0" smtClean="0">
                        <a:effectLst/>
                      </a:endParaRPr>
                    </a:p>
                    <a:p>
                      <a:pPr>
                        <a:spcAft>
                          <a:spcPts val="0"/>
                        </a:spcAft>
                      </a:pPr>
                      <a:r>
                        <a:rPr lang="en-US" sz="1800" dirty="0" smtClean="0">
                          <a:effectLst/>
                        </a:rPr>
                        <a:t> - Lowered self esteem</a:t>
                      </a:r>
                      <a:endParaRPr lang="en-IN" sz="1800" dirty="0" smtClean="0">
                        <a:effectLst/>
                      </a:endParaRPr>
                    </a:p>
                    <a:p>
                      <a:pPr>
                        <a:spcAft>
                          <a:spcPts val="0"/>
                        </a:spcAft>
                      </a:pPr>
                      <a:r>
                        <a:rPr lang="en-US" sz="1800" dirty="0" smtClean="0">
                          <a:effectLst/>
                        </a:rPr>
                        <a:t> - Sense of differentness from others</a:t>
                      </a:r>
                      <a:endParaRPr lang="en-IN" sz="1800" dirty="0" smtClean="0">
                        <a:effectLst/>
                        <a:latin typeface="Times New Roman"/>
                        <a:ea typeface="Times New Roman"/>
                      </a:endParaRPr>
                    </a:p>
                    <a:p>
                      <a:pPr marL="285750" indent="-285750">
                        <a:buFontTx/>
                        <a:buChar char="-"/>
                      </a:pPr>
                      <a:endParaRPr lang="en-IN" dirty="0"/>
                    </a:p>
                  </a:txBody>
                  <a:tcPr/>
                </a:tc>
              </a:tr>
            </a:tbl>
          </a:graphicData>
        </a:graphic>
      </p:graphicFrame>
    </p:spTree>
    <p:extLst>
      <p:ext uri="{BB962C8B-B14F-4D97-AF65-F5344CB8AC3E}">
        <p14:creationId xmlns:p14="http://schemas.microsoft.com/office/powerpoint/2010/main" val="870414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IN" dirty="0" smtClean="0"/>
              <a:t>Other Immediate Impacts</a:t>
            </a:r>
            <a:endParaRPr lang="en-IN" dirty="0"/>
          </a:p>
        </p:txBody>
      </p:sp>
      <p:sp>
        <p:nvSpPr>
          <p:cNvPr id="3" name="Content Placeholder 2"/>
          <p:cNvSpPr>
            <a:spLocks noGrp="1"/>
          </p:cNvSpPr>
          <p:nvPr>
            <p:ph idx="1"/>
          </p:nvPr>
        </p:nvSpPr>
        <p:spPr>
          <a:xfrm>
            <a:off x="251520" y="764704"/>
            <a:ext cx="8435280" cy="5832648"/>
          </a:xfrm>
        </p:spPr>
        <p:txBody>
          <a:bodyPr>
            <a:normAutofit/>
          </a:bodyPr>
          <a:lstStyle/>
          <a:p>
            <a:r>
              <a:rPr lang="en-IN" dirty="0" smtClean="0"/>
              <a:t>Betrayal</a:t>
            </a:r>
          </a:p>
          <a:p>
            <a:pPr lvl="1"/>
            <a:r>
              <a:rPr lang="en-US" dirty="0" smtClean="0">
                <a:effectLst/>
              </a:rPr>
              <a:t>Trust and vulnerability manipulated</a:t>
            </a:r>
            <a:endParaRPr lang="en-IN" dirty="0" smtClean="0">
              <a:effectLst/>
            </a:endParaRPr>
          </a:p>
          <a:p>
            <a:pPr lvl="1"/>
            <a:r>
              <a:rPr lang="en-US" dirty="0" smtClean="0">
                <a:effectLst/>
              </a:rPr>
              <a:t>Violation of expectation that others will provide care and protection </a:t>
            </a:r>
            <a:endParaRPr lang="en-IN" dirty="0" smtClean="0">
              <a:effectLst/>
            </a:endParaRPr>
          </a:p>
          <a:p>
            <a:pPr lvl="1"/>
            <a:r>
              <a:rPr lang="en-US" dirty="0" smtClean="0">
                <a:effectLst/>
              </a:rPr>
              <a:t>Lack of support and protection from parents  </a:t>
            </a:r>
            <a:endParaRPr lang="en-IN" dirty="0" smtClean="0"/>
          </a:p>
          <a:p>
            <a:r>
              <a:rPr lang="en-IN" dirty="0" smtClean="0"/>
              <a:t>Powerlessness</a:t>
            </a:r>
          </a:p>
          <a:p>
            <a:pPr lvl="1"/>
            <a:r>
              <a:rPr lang="en-US" dirty="0" smtClean="0">
                <a:effectLst/>
              </a:rPr>
              <a:t>Body territory, invaded against </a:t>
            </a:r>
            <a:r>
              <a:rPr lang="en-IN" dirty="0"/>
              <a:t> </a:t>
            </a:r>
            <a:r>
              <a:rPr lang="en-US" dirty="0" smtClean="0">
                <a:effectLst/>
              </a:rPr>
              <a:t>child’s wishes</a:t>
            </a:r>
            <a:endParaRPr lang="en-IN" dirty="0" smtClean="0">
              <a:effectLst/>
            </a:endParaRPr>
          </a:p>
          <a:p>
            <a:pPr lvl="1"/>
            <a:r>
              <a:rPr lang="en-US" dirty="0" smtClean="0">
                <a:effectLst/>
              </a:rPr>
              <a:t>Vulnerability to invasion continues over time</a:t>
            </a:r>
            <a:endParaRPr lang="en-IN" dirty="0" smtClean="0">
              <a:effectLst/>
            </a:endParaRPr>
          </a:p>
          <a:p>
            <a:pPr lvl="1"/>
            <a:r>
              <a:rPr lang="en-US" b="1" dirty="0" smtClean="0">
                <a:solidFill>
                  <a:srgbClr val="00B0F0"/>
                </a:solidFill>
                <a:effectLst/>
              </a:rPr>
              <a:t> Child feels unable to protect self and halt abuse</a:t>
            </a:r>
            <a:endParaRPr lang="en-IN" b="1" dirty="0" smtClean="0">
              <a:solidFill>
                <a:srgbClr val="00B0F0"/>
              </a:solidFill>
              <a:effectLst/>
            </a:endParaRPr>
          </a:p>
          <a:p>
            <a:pPr lvl="1"/>
            <a:r>
              <a:rPr lang="en-US" b="1" dirty="0" smtClean="0">
                <a:solidFill>
                  <a:srgbClr val="00B0F0"/>
                </a:solidFill>
                <a:effectLst/>
              </a:rPr>
              <a:t> Child is unable to make others believe</a:t>
            </a:r>
            <a:endParaRPr lang="en-IN" b="1" dirty="0" smtClean="0">
              <a:solidFill>
                <a:srgbClr val="00B0F0"/>
              </a:solidFill>
              <a:effectLst/>
              <a:latin typeface="Times New Roman"/>
              <a:ea typeface="Times New Roman"/>
            </a:endParaRPr>
          </a:p>
          <a:p>
            <a:endParaRPr lang="en-IN" dirty="0"/>
          </a:p>
        </p:txBody>
      </p:sp>
    </p:spTree>
    <p:extLst>
      <p:ext uri="{BB962C8B-B14F-4D97-AF65-F5344CB8AC3E}">
        <p14:creationId xmlns:p14="http://schemas.microsoft.com/office/powerpoint/2010/main" val="3287271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b="1" dirty="0" smtClean="0"/>
              <a:t>Longer-Term Impacts</a:t>
            </a:r>
            <a:endParaRPr lang="en-IN" b="1" dirty="0"/>
          </a:p>
        </p:txBody>
      </p:sp>
      <p:sp>
        <p:nvSpPr>
          <p:cNvPr id="3" name="Content Placeholder 2"/>
          <p:cNvSpPr>
            <a:spLocks noGrp="1"/>
          </p:cNvSpPr>
          <p:nvPr>
            <p:ph idx="1"/>
          </p:nvPr>
        </p:nvSpPr>
        <p:spPr/>
        <p:txBody>
          <a:bodyPr>
            <a:normAutofit fontScale="92500" lnSpcReduction="20000"/>
          </a:bodyPr>
          <a:lstStyle/>
          <a:p>
            <a:pPr>
              <a:spcAft>
                <a:spcPts val="0"/>
              </a:spcAft>
            </a:pPr>
            <a:r>
              <a:rPr lang="en-US" dirty="0" smtClean="0">
                <a:effectLst/>
              </a:rPr>
              <a:t>Sexual preoccupations and compulsive sexual behaviors</a:t>
            </a:r>
            <a:endParaRPr lang="en-IN" dirty="0" smtClean="0">
              <a:effectLst/>
            </a:endParaRPr>
          </a:p>
          <a:p>
            <a:pPr>
              <a:spcAft>
                <a:spcPts val="0"/>
              </a:spcAft>
            </a:pPr>
            <a:r>
              <a:rPr lang="en-US" dirty="0" smtClean="0">
                <a:effectLst/>
              </a:rPr>
              <a:t> Sexual dysfunctions; flashbacks, difficulty in arousal and orgasm</a:t>
            </a:r>
            <a:endParaRPr lang="en-IN" dirty="0" smtClean="0">
              <a:effectLst/>
            </a:endParaRPr>
          </a:p>
          <a:p>
            <a:pPr>
              <a:spcAft>
                <a:spcPts val="0"/>
              </a:spcAft>
            </a:pPr>
            <a:r>
              <a:rPr lang="en-US" dirty="0" smtClean="0">
                <a:effectLst/>
              </a:rPr>
              <a:t> Avoidance of or phobic reactions to sexual intimacy</a:t>
            </a:r>
            <a:endParaRPr lang="en-IN" dirty="0" smtClean="0">
              <a:effectLst/>
            </a:endParaRPr>
          </a:p>
          <a:p>
            <a:pPr>
              <a:spcAft>
                <a:spcPts val="0"/>
              </a:spcAft>
            </a:pPr>
            <a:r>
              <a:rPr lang="en-US" dirty="0" smtClean="0">
                <a:effectLst/>
              </a:rPr>
              <a:t> Discomfort in intimate relationships</a:t>
            </a:r>
            <a:endParaRPr lang="en-IN" dirty="0" smtClean="0">
              <a:effectLst/>
            </a:endParaRPr>
          </a:p>
          <a:p>
            <a:pPr>
              <a:spcAft>
                <a:spcPts val="0"/>
              </a:spcAft>
            </a:pPr>
            <a:r>
              <a:rPr lang="en-US" dirty="0" smtClean="0">
                <a:effectLst/>
              </a:rPr>
              <a:t> Marital problems</a:t>
            </a:r>
          </a:p>
          <a:p>
            <a:r>
              <a:rPr lang="en-US" dirty="0" smtClean="0">
                <a:effectLst/>
              </a:rPr>
              <a:t>Vulnerability to further abuse</a:t>
            </a:r>
          </a:p>
          <a:p>
            <a:r>
              <a:rPr lang="en-IN" dirty="0" err="1" smtClean="0">
                <a:effectLst/>
              </a:rPr>
              <a:t>Aggressivity</a:t>
            </a:r>
            <a:endParaRPr lang="en-IN" dirty="0" smtClean="0">
              <a:effectLst/>
            </a:endParaRPr>
          </a:p>
          <a:p>
            <a:pPr>
              <a:spcAft>
                <a:spcPts val="0"/>
              </a:spcAft>
            </a:pPr>
            <a:endParaRPr lang="en-IN" dirty="0" smtClean="0">
              <a:effectLst/>
            </a:endParaRPr>
          </a:p>
          <a:p>
            <a:pPr>
              <a:spcAft>
                <a:spcPts val="0"/>
              </a:spcAft>
            </a:pPr>
            <a:endParaRPr lang="en-IN" dirty="0"/>
          </a:p>
        </p:txBody>
      </p:sp>
    </p:spTree>
    <p:extLst>
      <p:ext uri="{BB962C8B-B14F-4D97-AF65-F5344CB8AC3E}">
        <p14:creationId xmlns:p14="http://schemas.microsoft.com/office/powerpoint/2010/main" val="4156679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r>
              <a:rPr lang="en-IN" sz="3600" b="1" dirty="0" smtClean="0"/>
              <a:t>Emotional &amp; Behavioural Consequences of CSA</a:t>
            </a:r>
            <a:endParaRPr lang="en-IN" sz="3600" b="1" dirty="0"/>
          </a:p>
        </p:txBody>
      </p:sp>
      <p:sp>
        <p:nvSpPr>
          <p:cNvPr id="3" name="Content Placeholder 2"/>
          <p:cNvSpPr>
            <a:spLocks noGrp="1"/>
          </p:cNvSpPr>
          <p:nvPr>
            <p:ph idx="1"/>
          </p:nvPr>
        </p:nvSpPr>
        <p:spPr>
          <a:xfrm>
            <a:off x="179512" y="908720"/>
            <a:ext cx="8784976" cy="5832648"/>
          </a:xfrm>
        </p:spPr>
        <p:txBody>
          <a:bodyPr>
            <a:normAutofit fontScale="92500" lnSpcReduction="10000"/>
          </a:bodyPr>
          <a:lstStyle/>
          <a:p>
            <a:pPr marL="0" indent="0">
              <a:buNone/>
            </a:pPr>
            <a:r>
              <a:rPr lang="en-IN" b="1" dirty="0" smtClean="0"/>
              <a:t>In Younger Children…</a:t>
            </a:r>
          </a:p>
          <a:p>
            <a:r>
              <a:rPr lang="en-IN" dirty="0" smtClean="0"/>
              <a:t>Sexualized behaviour</a:t>
            </a:r>
          </a:p>
          <a:p>
            <a:r>
              <a:rPr lang="en-IN" dirty="0" smtClean="0"/>
              <a:t>Avoidance of specific adults</a:t>
            </a:r>
          </a:p>
          <a:p>
            <a:r>
              <a:rPr lang="en-IN" dirty="0" smtClean="0"/>
              <a:t>Nightmares/ Sleep disturbance</a:t>
            </a:r>
          </a:p>
          <a:p>
            <a:r>
              <a:rPr lang="en-IN" dirty="0" smtClean="0"/>
              <a:t>Clingy behaviour/ separation anxiety</a:t>
            </a:r>
          </a:p>
          <a:p>
            <a:r>
              <a:rPr lang="en-IN" dirty="0" smtClean="0"/>
              <a:t>Fearfulness and anxiety</a:t>
            </a:r>
          </a:p>
          <a:p>
            <a:r>
              <a:rPr lang="en-IN" dirty="0" smtClean="0"/>
              <a:t>Bedwetting</a:t>
            </a:r>
          </a:p>
          <a:p>
            <a:r>
              <a:rPr lang="en-US" dirty="0" smtClean="0"/>
              <a:t>School refusal</a:t>
            </a:r>
          </a:p>
          <a:p>
            <a:r>
              <a:rPr lang="en-US" dirty="0" smtClean="0"/>
              <a:t>Decreased scholastic performance</a:t>
            </a:r>
          </a:p>
          <a:p>
            <a:r>
              <a:rPr lang="en-US" dirty="0" smtClean="0"/>
              <a:t>Medically unexplained body aches and pains</a:t>
            </a:r>
          </a:p>
          <a:p>
            <a:pPr marL="0" indent="0">
              <a:buNone/>
            </a:pPr>
            <a:r>
              <a:rPr lang="en-US" dirty="0" smtClean="0"/>
              <a:t> </a:t>
            </a:r>
          </a:p>
          <a:p>
            <a:pPr marL="0" indent="0">
              <a:buNone/>
            </a:pPr>
            <a:endParaRPr lang="en-IN" dirty="0"/>
          </a:p>
        </p:txBody>
      </p:sp>
    </p:spTree>
    <p:extLst>
      <p:ext uri="{BB962C8B-B14F-4D97-AF65-F5344CB8AC3E}">
        <p14:creationId xmlns:p14="http://schemas.microsoft.com/office/powerpoint/2010/main" val="4085586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92688"/>
          </a:xfrm>
        </p:spPr>
        <p:txBody>
          <a:bodyPr>
            <a:normAutofit fontScale="92500" lnSpcReduction="20000"/>
          </a:bodyPr>
          <a:lstStyle/>
          <a:p>
            <a:pPr marL="0" indent="0">
              <a:buNone/>
            </a:pPr>
            <a:r>
              <a:rPr lang="en-IN" b="1" dirty="0" smtClean="0"/>
              <a:t>In Older Children/ Adolescents…</a:t>
            </a:r>
          </a:p>
          <a:p>
            <a:r>
              <a:rPr lang="en-IN" dirty="0" smtClean="0"/>
              <a:t>Self-harm</a:t>
            </a:r>
          </a:p>
          <a:p>
            <a:r>
              <a:rPr lang="en-IN" dirty="0" smtClean="0"/>
              <a:t>Depression/ isolation</a:t>
            </a:r>
          </a:p>
          <a:p>
            <a:r>
              <a:rPr lang="en-IN" dirty="0" smtClean="0"/>
              <a:t>Anger</a:t>
            </a:r>
          </a:p>
          <a:p>
            <a:r>
              <a:rPr lang="en-IN" dirty="0" smtClean="0"/>
              <a:t>Fearfulness and anxiety</a:t>
            </a:r>
          </a:p>
          <a:p>
            <a:r>
              <a:rPr lang="en-IN" dirty="0" smtClean="0"/>
              <a:t>Sleep disturbance/ nightmares/ flashbacks</a:t>
            </a:r>
          </a:p>
          <a:p>
            <a:r>
              <a:rPr lang="en-IN" dirty="0" smtClean="0"/>
              <a:t>Avoidance of specific adults</a:t>
            </a:r>
          </a:p>
          <a:p>
            <a:r>
              <a:rPr lang="en-US" dirty="0" smtClean="0"/>
              <a:t>School refusal</a:t>
            </a:r>
          </a:p>
          <a:p>
            <a:r>
              <a:rPr lang="en-US" dirty="0" smtClean="0"/>
              <a:t>Decreased scholastic performance</a:t>
            </a:r>
          </a:p>
          <a:p>
            <a:r>
              <a:rPr lang="en-US" dirty="0" smtClean="0"/>
              <a:t>Medically unexplained body aches and pains/ fainting attacks</a:t>
            </a:r>
            <a:endParaRPr lang="en-US" dirty="0" smtClean="0">
              <a:solidFill>
                <a:srgbClr val="FF0000"/>
              </a:solidFill>
            </a:endParaRPr>
          </a:p>
          <a:p>
            <a:r>
              <a:rPr lang="en-US" dirty="0" smtClean="0"/>
              <a:t>High risk </a:t>
            </a:r>
            <a:r>
              <a:rPr lang="en-US" dirty="0" err="1" smtClean="0"/>
              <a:t>behaviours</a:t>
            </a:r>
            <a:r>
              <a:rPr lang="en-US" dirty="0" smtClean="0"/>
              <a:t>—sexual </a:t>
            </a:r>
            <a:r>
              <a:rPr lang="en-US" dirty="0" err="1" smtClean="0"/>
              <a:t>behaviour</a:t>
            </a:r>
            <a:r>
              <a:rPr lang="en-US" dirty="0" smtClean="0"/>
              <a:t>/ substance abuse/ runaway</a:t>
            </a:r>
          </a:p>
          <a:p>
            <a:pPr marL="0" indent="0">
              <a:buNone/>
            </a:pPr>
            <a:endParaRPr lang="en-IN" dirty="0"/>
          </a:p>
        </p:txBody>
      </p:sp>
    </p:spTree>
    <p:extLst>
      <p:ext uri="{BB962C8B-B14F-4D97-AF65-F5344CB8AC3E}">
        <p14:creationId xmlns:p14="http://schemas.microsoft.com/office/powerpoint/2010/main" val="3531777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b="1" dirty="0" smtClean="0"/>
              <a:t>Physical Signs/ Symptoms of CSA</a:t>
            </a:r>
            <a:endParaRPr lang="en-IN" b="1" dirty="0"/>
          </a:p>
        </p:txBody>
      </p:sp>
      <p:sp>
        <p:nvSpPr>
          <p:cNvPr id="3" name="Content Placeholder 2"/>
          <p:cNvSpPr>
            <a:spLocks noGrp="1"/>
          </p:cNvSpPr>
          <p:nvPr>
            <p:ph idx="1"/>
          </p:nvPr>
        </p:nvSpPr>
        <p:spPr/>
        <p:txBody>
          <a:bodyPr/>
          <a:lstStyle/>
          <a:p>
            <a:r>
              <a:rPr lang="en-IN" dirty="0" smtClean="0"/>
              <a:t>Pregnancy (in adolescents)</a:t>
            </a:r>
          </a:p>
          <a:p>
            <a:r>
              <a:rPr lang="en-IN" dirty="0" smtClean="0"/>
              <a:t>Genital injuries</a:t>
            </a:r>
          </a:p>
          <a:p>
            <a:r>
              <a:rPr lang="en-IN" dirty="0" smtClean="0"/>
              <a:t>Urinary infections</a:t>
            </a:r>
            <a:endParaRPr lang="en-IN" dirty="0"/>
          </a:p>
        </p:txBody>
      </p:sp>
    </p:spTree>
    <p:extLst>
      <p:ext uri="{BB962C8B-B14F-4D97-AF65-F5344CB8AC3E}">
        <p14:creationId xmlns:p14="http://schemas.microsoft.com/office/powerpoint/2010/main" val="2025017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When to Suspect Child Sexual Abuse</a:t>
            </a:r>
            <a:endParaRPr lang="en-IN"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59" y="1916832"/>
            <a:ext cx="910206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1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27</a:t>
            </a:fld>
            <a:endParaRPr lang="en-IN"/>
          </a:p>
        </p:txBody>
      </p:sp>
      <p:sp>
        <p:nvSpPr>
          <p:cNvPr id="4" name="Content Placeholder 3"/>
          <p:cNvSpPr>
            <a:spLocks noGrp="1"/>
          </p:cNvSpPr>
          <p:nvPr>
            <p:ph sz="quarter" idx="1"/>
          </p:nvPr>
        </p:nvSpPr>
        <p:spPr>
          <a:xfrm>
            <a:off x="251520" y="116632"/>
            <a:ext cx="8640960" cy="6408712"/>
          </a:xfrm>
        </p:spPr>
        <p:txBody>
          <a:bodyPr/>
          <a:lstStyle/>
          <a:p>
            <a:pPr marL="0" indent="0">
              <a:buNone/>
            </a:pPr>
            <a:r>
              <a:rPr lang="en-IN" b="1" dirty="0" smtClean="0"/>
              <a:t>Activity 1/Process 2:</a:t>
            </a:r>
          </a:p>
          <a:p>
            <a:pPr marL="0" indent="0">
              <a:buNone/>
            </a:pPr>
            <a:r>
              <a:rPr lang="en-US" dirty="0" smtClean="0"/>
              <a:t>What is the impact of CSA on children’s  developmental needs? </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923188629"/>
              </p:ext>
            </p:extLst>
          </p:nvPr>
        </p:nvGraphicFramePr>
        <p:xfrm>
          <a:off x="395536" y="1745880"/>
          <a:ext cx="8064895" cy="5014682"/>
        </p:xfrm>
        <a:graphic>
          <a:graphicData uri="http://schemas.openxmlformats.org/drawingml/2006/table">
            <a:tbl>
              <a:tblPr firstRow="1" firstCol="1" bandRow="1">
                <a:tableStyleId>{5C22544A-7EE6-4342-B048-85BDC9FD1C3A}</a:tableStyleId>
              </a:tblPr>
              <a:tblGrid>
                <a:gridCol w="1728192"/>
                <a:gridCol w="1008112"/>
                <a:gridCol w="1584176"/>
                <a:gridCol w="855726"/>
                <a:gridCol w="1204045"/>
                <a:gridCol w="1684644"/>
              </a:tblGrid>
              <a:tr h="694209">
                <a:tc rowSpan="2">
                  <a:txBody>
                    <a:bodyPr/>
                    <a:lstStyle/>
                    <a:p>
                      <a:pPr>
                        <a:lnSpc>
                          <a:spcPct val="115000"/>
                        </a:lnSpc>
                        <a:spcAft>
                          <a:spcPts val="0"/>
                        </a:spcAft>
                      </a:pPr>
                      <a:r>
                        <a:rPr lang="en-US" sz="1600" dirty="0">
                          <a:effectLst/>
                        </a:rPr>
                        <a:t>Age Group</a:t>
                      </a:r>
                      <a:endParaRPr lang="en-IN" sz="1600" dirty="0">
                        <a:effectLst/>
                        <a:latin typeface="Calibri"/>
                        <a:ea typeface="Calibri"/>
                        <a:cs typeface="Times New Roman"/>
                      </a:endParaRPr>
                    </a:p>
                  </a:txBody>
                  <a:tcPr marL="68580" marR="68580" marT="0" marB="0"/>
                </a:tc>
                <a:tc gridSpan="5">
                  <a:txBody>
                    <a:bodyPr/>
                    <a:lstStyle/>
                    <a:p>
                      <a:pPr>
                        <a:lnSpc>
                          <a:spcPct val="115000"/>
                        </a:lnSpc>
                        <a:spcAft>
                          <a:spcPts val="0"/>
                        </a:spcAft>
                      </a:pPr>
                      <a:r>
                        <a:rPr lang="en-IN" sz="1600" dirty="0" smtClean="0">
                          <a:effectLst/>
                          <a:latin typeface="Calibri"/>
                          <a:ea typeface="Calibri"/>
                          <a:cs typeface="Times New Roman"/>
                        </a:rPr>
                        <a:t>Developmental Needs</a:t>
                      </a: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r>
              <a:tr h="822055">
                <a:tc v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IN" sz="1600" dirty="0" smtClean="0">
                          <a:effectLst/>
                        </a:rPr>
                        <a:t>Physical Needs</a:t>
                      </a:r>
                      <a:endParaRPr lang="en-IN" sz="1600" dirty="0">
                        <a:effectLst/>
                      </a:endParaRPr>
                    </a:p>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smtClean="0">
                          <a:effectLst/>
                        </a:rPr>
                        <a:t>Speech</a:t>
                      </a:r>
                      <a:r>
                        <a:rPr lang="en-US" sz="1600" baseline="0" dirty="0" smtClean="0">
                          <a:effectLst/>
                        </a:rPr>
                        <a:t> &amp; Language 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Social 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smtClean="0">
                          <a:effectLst/>
                        </a:rPr>
                        <a:t>Cognitive </a:t>
                      </a:r>
                      <a:r>
                        <a:rPr lang="en-US" sz="1600" dirty="0">
                          <a:effectLst/>
                        </a:rPr>
                        <a:t>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IN" sz="1600" dirty="0" smtClean="0">
                          <a:effectLst/>
                        </a:rPr>
                        <a:t>Emotional Needs</a:t>
                      </a:r>
                      <a:endParaRPr lang="en-IN" sz="1600" dirty="0">
                        <a:effectLst/>
                      </a:endParaRPr>
                    </a:p>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r h="665056">
                <a:tc>
                  <a:txBody>
                    <a:bodyPr/>
                    <a:lstStyle/>
                    <a:p>
                      <a:pPr>
                        <a:lnSpc>
                          <a:spcPct val="115000"/>
                        </a:lnSpc>
                        <a:spcAft>
                          <a:spcPts val="0"/>
                        </a:spcAft>
                      </a:pPr>
                      <a:r>
                        <a:rPr lang="en-US" sz="1600" dirty="0">
                          <a:effectLst/>
                        </a:rPr>
                        <a:t>Early Childhood (age 1 to 5 years)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r>
              <a:tr h="513459">
                <a:tc>
                  <a:txBody>
                    <a:bodyPr/>
                    <a:lstStyle/>
                    <a:p>
                      <a:pPr>
                        <a:lnSpc>
                          <a:spcPct val="115000"/>
                        </a:lnSpc>
                        <a:spcAft>
                          <a:spcPts val="0"/>
                        </a:spcAft>
                      </a:pPr>
                      <a:r>
                        <a:rPr lang="en-IN" sz="1600" dirty="0" smtClean="0">
                          <a:solidFill>
                            <a:srgbClr val="FF0000"/>
                          </a:solidFill>
                          <a:effectLst/>
                          <a:latin typeface="Calibri"/>
                          <a:ea typeface="Calibri"/>
                          <a:cs typeface="Times New Roman"/>
                        </a:rPr>
                        <a:t>Impact of CSA</a:t>
                      </a:r>
                      <a:endParaRPr lang="en-IN" sz="16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r>
              <a:tr h="612383">
                <a:tc>
                  <a:txBody>
                    <a:bodyPr/>
                    <a:lstStyle/>
                    <a:p>
                      <a:pPr>
                        <a:lnSpc>
                          <a:spcPct val="115000"/>
                        </a:lnSpc>
                        <a:spcAft>
                          <a:spcPts val="0"/>
                        </a:spcAft>
                      </a:pPr>
                      <a:r>
                        <a:rPr lang="en-US" sz="1600" dirty="0">
                          <a:effectLst/>
                        </a:rPr>
                        <a:t>Middle Childhood (age 6 to 11 years)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r h="281461">
                <a:tc>
                  <a:txBody>
                    <a:bodyPr/>
                    <a:lstStyle/>
                    <a:p>
                      <a:pPr>
                        <a:lnSpc>
                          <a:spcPct val="115000"/>
                        </a:lnSpc>
                        <a:spcAft>
                          <a:spcPts val="0"/>
                        </a:spcAft>
                      </a:pPr>
                      <a:r>
                        <a:rPr lang="en-IN" sz="1600" dirty="0" smtClean="0">
                          <a:solidFill>
                            <a:srgbClr val="FF0000"/>
                          </a:solidFill>
                          <a:effectLst/>
                          <a:latin typeface="Calibri"/>
                          <a:ea typeface="Calibri"/>
                          <a:cs typeface="Times New Roman"/>
                        </a:rPr>
                        <a:t>Impact of CSA</a:t>
                      </a:r>
                      <a:endParaRPr lang="en-IN" sz="16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r>
              <a:tr h="703433">
                <a:tc>
                  <a:txBody>
                    <a:bodyPr/>
                    <a:lstStyle/>
                    <a:p>
                      <a:pPr>
                        <a:lnSpc>
                          <a:spcPct val="115000"/>
                        </a:lnSpc>
                        <a:spcAft>
                          <a:spcPts val="0"/>
                        </a:spcAft>
                      </a:pPr>
                      <a:r>
                        <a:rPr lang="en-US" sz="1600" dirty="0">
                          <a:effectLst/>
                        </a:rPr>
                        <a:t>Adolescents (age 12 to 18 years)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r h="703433">
                <a:tc>
                  <a:txBody>
                    <a:bodyPr/>
                    <a:lstStyle/>
                    <a:p>
                      <a:pPr>
                        <a:lnSpc>
                          <a:spcPct val="115000"/>
                        </a:lnSpc>
                        <a:spcAft>
                          <a:spcPts val="0"/>
                        </a:spcAft>
                      </a:pPr>
                      <a:r>
                        <a:rPr lang="en-IN" sz="1600" dirty="0" smtClean="0">
                          <a:solidFill>
                            <a:srgbClr val="FF0000"/>
                          </a:solidFill>
                          <a:effectLst/>
                          <a:latin typeface="Calibri"/>
                          <a:ea typeface="Calibri"/>
                          <a:cs typeface="Times New Roman"/>
                        </a:rPr>
                        <a:t>Impact of CSA</a:t>
                      </a:r>
                      <a:endParaRPr lang="en-IN" sz="16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38779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b="1" dirty="0"/>
          </a:p>
        </p:txBody>
      </p:sp>
      <p:sp>
        <p:nvSpPr>
          <p:cNvPr id="3" name="Content Placeholder 2"/>
          <p:cNvSpPr>
            <a:spLocks noGrp="1"/>
          </p:cNvSpPr>
          <p:nvPr>
            <p:ph idx="1"/>
          </p:nvPr>
        </p:nvSpPr>
        <p:spPr/>
        <p:txBody>
          <a:bodyPr>
            <a:normAutofit/>
          </a:bodyPr>
          <a:lstStyle/>
          <a:p>
            <a:pPr marL="0" indent="0" algn="ctr">
              <a:buNone/>
            </a:pPr>
            <a:r>
              <a:rPr lang="en-IN" sz="6000" b="1" dirty="0" smtClean="0"/>
              <a:t>III. Communication </a:t>
            </a:r>
            <a:r>
              <a:rPr lang="en-IN" sz="6000" b="1" dirty="0"/>
              <a:t>Techniques &amp; Counselling Skills with Sexually Abused Children</a:t>
            </a:r>
          </a:p>
        </p:txBody>
      </p:sp>
    </p:spTree>
    <p:extLst>
      <p:ext uri="{BB962C8B-B14F-4D97-AF65-F5344CB8AC3E}">
        <p14:creationId xmlns:p14="http://schemas.microsoft.com/office/powerpoint/2010/main" val="312832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IN" b="1" dirty="0" smtClean="0"/>
              <a:t>Activity 1: Thinking about What Trauma Means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29</a:t>
            </a:fld>
            <a:endParaRPr lang="en-IN"/>
          </a:p>
        </p:txBody>
      </p:sp>
      <p:sp>
        <p:nvSpPr>
          <p:cNvPr id="4" name="Content Placeholder 3"/>
          <p:cNvSpPr>
            <a:spLocks noGrp="1"/>
          </p:cNvSpPr>
          <p:nvPr>
            <p:ph sz="quarter" idx="1"/>
          </p:nvPr>
        </p:nvSpPr>
        <p:spPr>
          <a:xfrm>
            <a:off x="323528" y="1447800"/>
            <a:ext cx="8363272" cy="4572000"/>
          </a:xfrm>
        </p:spPr>
        <p:txBody>
          <a:bodyPr>
            <a:normAutofit fontScale="70000" lnSpcReduction="20000"/>
          </a:bodyPr>
          <a:lstStyle/>
          <a:p>
            <a:pPr marL="0" indent="0">
              <a:buNone/>
            </a:pPr>
            <a:r>
              <a:rPr lang="en-IN" sz="2800" dirty="0" smtClean="0"/>
              <a:t>Objective</a:t>
            </a:r>
            <a:r>
              <a:rPr lang="en-IN" sz="2800" dirty="0"/>
              <a:t>: </a:t>
            </a:r>
            <a:endParaRPr lang="en-IN" sz="3600" dirty="0"/>
          </a:p>
          <a:p>
            <a:pPr lvl="0"/>
            <a:r>
              <a:rPr lang="en-IN" sz="2800" dirty="0"/>
              <a:t>To understand what trauma is and how we view it.</a:t>
            </a:r>
            <a:endParaRPr lang="en-IN" sz="3600" dirty="0"/>
          </a:p>
          <a:p>
            <a:r>
              <a:rPr lang="en-IN" sz="2800" dirty="0"/>
              <a:t>Method: Visualization, drawing, narrative</a:t>
            </a:r>
            <a:endParaRPr lang="en-IN" sz="3600" dirty="0"/>
          </a:p>
          <a:p>
            <a:r>
              <a:rPr lang="en-IN" sz="2800" dirty="0"/>
              <a:t>Materials: paper and colours</a:t>
            </a:r>
            <a:endParaRPr lang="en-IN" sz="3600" dirty="0"/>
          </a:p>
          <a:p>
            <a:pPr marL="0" indent="0">
              <a:buNone/>
            </a:pPr>
            <a:r>
              <a:rPr lang="en-IN" sz="2800" dirty="0"/>
              <a:t>Process:</a:t>
            </a:r>
            <a:endParaRPr lang="en-IN" sz="3600" dirty="0"/>
          </a:p>
          <a:p>
            <a:pPr lvl="0"/>
            <a:r>
              <a:rPr lang="en-IN" sz="2800" dirty="0"/>
              <a:t>Ask participants to do the following, step by step:</a:t>
            </a:r>
            <a:endParaRPr lang="en-IN" sz="3600" dirty="0"/>
          </a:p>
          <a:p>
            <a:pPr lvl="1"/>
            <a:r>
              <a:rPr lang="en-IN" dirty="0"/>
              <a:t>Close your eyes and think of a traumatic time/event in your lives.</a:t>
            </a:r>
            <a:endParaRPr lang="en-IN" sz="3200" dirty="0"/>
          </a:p>
          <a:p>
            <a:pPr lvl="1"/>
            <a:r>
              <a:rPr lang="en-IN" dirty="0"/>
              <a:t>Imagine the event/ time as an image (not a narrative/ not in words)…like a still photograph.</a:t>
            </a:r>
            <a:endParaRPr lang="en-IN" sz="3200" dirty="0"/>
          </a:p>
          <a:p>
            <a:pPr lvl="1"/>
            <a:r>
              <a:rPr lang="en-IN" dirty="0"/>
              <a:t>Now, draw it.</a:t>
            </a:r>
            <a:endParaRPr lang="en-IN" sz="3200" dirty="0"/>
          </a:p>
          <a:p>
            <a:pPr lvl="1"/>
            <a:r>
              <a:rPr lang="en-IN" dirty="0"/>
              <a:t>Now describe it—either to yourself or the person next to you.</a:t>
            </a:r>
            <a:endParaRPr lang="en-IN" sz="3200" dirty="0"/>
          </a:p>
          <a:p>
            <a:pPr marL="0" indent="0">
              <a:buNone/>
            </a:pPr>
            <a:r>
              <a:rPr lang="en-IN" sz="2800" dirty="0"/>
              <a:t>Discussion:</a:t>
            </a:r>
            <a:endParaRPr lang="en-IN" sz="3600" dirty="0"/>
          </a:p>
          <a:p>
            <a:pPr lvl="0"/>
            <a:r>
              <a:rPr lang="en-IN" sz="2800" dirty="0"/>
              <a:t>What sort of images and feelings came back to you?</a:t>
            </a:r>
            <a:endParaRPr lang="en-IN" sz="3600" dirty="0"/>
          </a:p>
          <a:p>
            <a:pPr lvl="0"/>
            <a:r>
              <a:rPr lang="en-IN" sz="2800" dirty="0"/>
              <a:t>Was it easy to express the emotions you felt?</a:t>
            </a:r>
            <a:endParaRPr lang="en-IN" sz="3600" dirty="0"/>
          </a:p>
          <a:p>
            <a:endParaRPr lang="en-IN" dirty="0"/>
          </a:p>
        </p:txBody>
      </p:sp>
    </p:spTree>
    <p:extLst>
      <p:ext uri="{BB962C8B-B14F-4D97-AF65-F5344CB8AC3E}">
        <p14:creationId xmlns:p14="http://schemas.microsoft.com/office/powerpoint/2010/main" val="76251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32"/>
          </a:xfrm>
        </p:spPr>
        <p:txBody>
          <a:bodyPr/>
          <a:lstStyle/>
          <a:p>
            <a:r>
              <a:rPr lang="en-IN" b="1" dirty="0" smtClean="0"/>
              <a:t>Our Learning Methods</a:t>
            </a:r>
            <a:endParaRPr lang="en-IN" b="1" dirty="0"/>
          </a:p>
        </p:txBody>
      </p:sp>
      <p:sp>
        <p:nvSpPr>
          <p:cNvPr id="3" name="Content Placeholder 2"/>
          <p:cNvSpPr>
            <a:spLocks noGrp="1"/>
          </p:cNvSpPr>
          <p:nvPr>
            <p:ph sz="quarter" idx="1"/>
          </p:nvPr>
        </p:nvSpPr>
        <p:spPr>
          <a:xfrm>
            <a:off x="0" y="1357298"/>
            <a:ext cx="8786842" cy="4662502"/>
          </a:xfrm>
        </p:spPr>
        <p:txBody>
          <a:bodyPr/>
          <a:lstStyle/>
          <a:p>
            <a:r>
              <a:rPr lang="en-IN" dirty="0" smtClean="0"/>
              <a:t>Slides/ materials</a:t>
            </a:r>
          </a:p>
          <a:p>
            <a:r>
              <a:rPr lang="en-IN" dirty="0" smtClean="0"/>
              <a:t>Do-and-learn (skills)</a:t>
            </a:r>
          </a:p>
          <a:p>
            <a:r>
              <a:rPr lang="en-IN" dirty="0" smtClean="0"/>
              <a:t>Role Plays</a:t>
            </a:r>
          </a:p>
          <a:p>
            <a:r>
              <a:rPr lang="en-IN" dirty="0" smtClean="0"/>
              <a:t>Case-Studies/ Examples</a:t>
            </a:r>
          </a:p>
          <a:p>
            <a:r>
              <a:rPr lang="en-IN" dirty="0" smtClean="0"/>
              <a:t>Participatory Group Activities </a:t>
            </a:r>
          </a:p>
          <a:p>
            <a:pPr marL="0" indent="0">
              <a:buNone/>
            </a:pPr>
            <a:r>
              <a:rPr lang="en-IN" dirty="0" smtClean="0"/>
              <a:t>And Discussion</a:t>
            </a:r>
          </a:p>
        </p:txBody>
      </p:sp>
      <p:pic>
        <p:nvPicPr>
          <p:cNvPr id="4" name="Picture 3" descr="BANK"/>
          <p:cNvPicPr>
            <a:picLocks noChangeAspect="1" noChangeArrowheads="1"/>
          </p:cNvPicPr>
          <p:nvPr/>
        </p:nvPicPr>
        <p:blipFill>
          <a:blip r:embed="rId2" cstate="print"/>
          <a:srcRect/>
          <a:stretch>
            <a:fillRect/>
          </a:stretch>
        </p:blipFill>
        <p:spPr bwMode="auto">
          <a:xfrm>
            <a:off x="5389472" y="3861048"/>
            <a:ext cx="3754528" cy="2993026"/>
          </a:xfrm>
          <a:prstGeom prst="rect">
            <a:avLst/>
          </a:prstGeom>
          <a:noFill/>
        </p:spPr>
      </p:pic>
      <p:sp>
        <p:nvSpPr>
          <p:cNvPr id="5" name="Slide Number Placeholder 4"/>
          <p:cNvSpPr>
            <a:spLocks noGrp="1"/>
          </p:cNvSpPr>
          <p:nvPr>
            <p:ph type="sldNum" sz="quarter" idx="12"/>
          </p:nvPr>
        </p:nvSpPr>
        <p:spPr/>
        <p:txBody>
          <a:bodyPr/>
          <a:lstStyle/>
          <a:p>
            <a:fld id="{F42C4A4B-6EFE-42E2-BAF9-5D545D2F71FF}" type="slidenum">
              <a:rPr lang="en-IN" smtClean="0"/>
              <a:pPr/>
              <a:t>3</a:t>
            </a:fld>
            <a:endParaRPr lang="en-IN"/>
          </a:p>
        </p:txBody>
      </p:sp>
    </p:spTree>
    <p:extLst>
      <p:ext uri="{BB962C8B-B14F-4D97-AF65-F5344CB8AC3E}">
        <p14:creationId xmlns:p14="http://schemas.microsoft.com/office/powerpoint/2010/main" val="477757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IN" sz="4000" b="1" dirty="0" smtClean="0"/>
              <a:t>Trauma Internalizations</a:t>
            </a:r>
            <a:endParaRPr lang="en-IN" sz="4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589965" cy="565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55124D6-B63E-43F8-800B-A49973767DB3}" type="slidenum">
              <a:rPr lang="en-IN" smtClean="0"/>
              <a:t>30</a:t>
            </a:fld>
            <a:endParaRPr lang="en-IN"/>
          </a:p>
        </p:txBody>
      </p:sp>
    </p:spTree>
    <p:extLst>
      <p:ext uri="{BB962C8B-B14F-4D97-AF65-F5344CB8AC3E}">
        <p14:creationId xmlns:p14="http://schemas.microsoft.com/office/powerpoint/2010/main" val="507658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584176"/>
          </a:xfrm>
        </p:spPr>
        <p:txBody>
          <a:bodyPr>
            <a:normAutofit fontScale="90000"/>
          </a:bodyPr>
          <a:lstStyle/>
          <a:p>
            <a:r>
              <a:rPr lang="en-US" sz="4400" b="1" dirty="0" smtClean="0"/>
              <a:t>Basic Skills: </a:t>
            </a:r>
            <a:br>
              <a:rPr lang="en-US" sz="4400" b="1" dirty="0" smtClean="0"/>
            </a:br>
            <a:r>
              <a:rPr lang="en-IN" sz="4400" b="1" dirty="0" smtClean="0"/>
              <a:t>How to Communicate with Sexually Abused Children</a:t>
            </a:r>
            <a:endParaRPr lang="en-IN" sz="4400" b="1" dirty="0"/>
          </a:p>
        </p:txBody>
      </p:sp>
      <p:sp>
        <p:nvSpPr>
          <p:cNvPr id="3" name="Content Placeholder 2"/>
          <p:cNvSpPr>
            <a:spLocks noGrp="1"/>
          </p:cNvSpPr>
          <p:nvPr>
            <p:ph sz="quarter" idx="1"/>
          </p:nvPr>
        </p:nvSpPr>
        <p:spPr>
          <a:xfrm>
            <a:off x="214282" y="2564904"/>
            <a:ext cx="8715436" cy="4007368"/>
          </a:xfrm>
        </p:spPr>
        <p:txBody>
          <a:bodyPr>
            <a:normAutofit/>
          </a:bodyPr>
          <a:lstStyle/>
          <a:p>
            <a:r>
              <a:rPr lang="en-IN" sz="3200" b="1" dirty="0" smtClean="0">
                <a:solidFill>
                  <a:schemeClr val="accent2">
                    <a:lumMod val="75000"/>
                  </a:schemeClr>
                </a:solidFill>
              </a:rPr>
              <a:t>Getting to know the child (Rapport Building)</a:t>
            </a:r>
          </a:p>
          <a:p>
            <a:r>
              <a:rPr lang="en-IN" sz="3200" b="1" dirty="0" smtClean="0">
                <a:solidFill>
                  <a:schemeClr val="accent2">
                    <a:lumMod val="75000"/>
                  </a:schemeClr>
                </a:solidFill>
              </a:rPr>
              <a:t>Listening and Interest</a:t>
            </a:r>
          </a:p>
          <a:p>
            <a:r>
              <a:rPr lang="en-IN" sz="3200" b="1" dirty="0" smtClean="0">
                <a:solidFill>
                  <a:schemeClr val="accent2">
                    <a:lumMod val="75000"/>
                  </a:schemeClr>
                </a:solidFill>
              </a:rPr>
              <a:t>Recognizing and acknowledging emotions</a:t>
            </a:r>
          </a:p>
          <a:p>
            <a:r>
              <a:rPr lang="en-IN" sz="3200" b="1" dirty="0" smtClean="0">
                <a:solidFill>
                  <a:schemeClr val="accent2">
                    <a:lumMod val="75000"/>
                  </a:schemeClr>
                </a:solidFill>
              </a:rPr>
              <a:t>Non-judgemental approach</a:t>
            </a:r>
          </a:p>
          <a:p>
            <a:r>
              <a:rPr lang="en-IN" sz="3200" b="1" dirty="0">
                <a:solidFill>
                  <a:schemeClr val="accent2">
                    <a:lumMod val="75000"/>
                  </a:schemeClr>
                </a:solidFill>
              </a:rPr>
              <a:t>Questioning and </a:t>
            </a:r>
            <a:r>
              <a:rPr lang="en-IN" sz="3200" b="1" dirty="0" smtClean="0">
                <a:solidFill>
                  <a:schemeClr val="accent2">
                    <a:lumMod val="75000"/>
                  </a:schemeClr>
                </a:solidFill>
              </a:rPr>
              <a:t>paraphrasing</a:t>
            </a:r>
          </a:p>
        </p:txBody>
      </p:sp>
      <p:sp>
        <p:nvSpPr>
          <p:cNvPr id="4" name="Slide Number Placeholder 3"/>
          <p:cNvSpPr>
            <a:spLocks noGrp="1"/>
          </p:cNvSpPr>
          <p:nvPr>
            <p:ph type="sldNum" sz="quarter" idx="12"/>
          </p:nvPr>
        </p:nvSpPr>
        <p:spPr/>
        <p:txBody>
          <a:bodyPr/>
          <a:lstStyle/>
          <a:p>
            <a:fld id="{F42C4A4B-6EFE-42E2-BAF9-5D545D2F71FF}" type="slidenum">
              <a:rPr lang="en-IN" smtClean="0"/>
              <a:pPr/>
              <a:t>31</a:t>
            </a:fld>
            <a:endParaRPr lang="en-IN"/>
          </a:p>
        </p:txBody>
      </p:sp>
    </p:spTree>
    <p:extLst>
      <p:ext uri="{BB962C8B-B14F-4D97-AF65-F5344CB8AC3E}">
        <p14:creationId xmlns:p14="http://schemas.microsoft.com/office/powerpoint/2010/main" val="428555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32"/>
          </a:xfrm>
        </p:spPr>
        <p:txBody>
          <a:bodyPr>
            <a:normAutofit/>
          </a:bodyPr>
          <a:lstStyle/>
          <a:p>
            <a:r>
              <a:rPr lang="en-IN" b="1" dirty="0" smtClean="0"/>
              <a:t>Skill </a:t>
            </a:r>
            <a:r>
              <a:rPr lang="en-IN" b="1" dirty="0"/>
              <a:t>1: Getting to Know the </a:t>
            </a:r>
            <a:r>
              <a:rPr lang="en-IN" b="1" dirty="0" smtClean="0"/>
              <a:t>Child</a:t>
            </a:r>
            <a:endParaRPr lang="en-IN" b="1" dirty="0"/>
          </a:p>
        </p:txBody>
      </p:sp>
      <p:sp>
        <p:nvSpPr>
          <p:cNvPr id="3" name="Content Placeholder 2"/>
          <p:cNvSpPr>
            <a:spLocks noGrp="1"/>
          </p:cNvSpPr>
          <p:nvPr>
            <p:ph sz="quarter" idx="1"/>
          </p:nvPr>
        </p:nvSpPr>
        <p:spPr>
          <a:xfrm>
            <a:off x="0" y="928670"/>
            <a:ext cx="8686800" cy="5091130"/>
          </a:xfrm>
        </p:spPr>
        <p:txBody>
          <a:bodyPr>
            <a:normAutofit/>
          </a:bodyPr>
          <a:lstStyle/>
          <a:p>
            <a:pPr>
              <a:buNone/>
            </a:pPr>
            <a:r>
              <a:rPr lang="en-US" b="1" dirty="0" smtClean="0"/>
              <a:t>Rapport Building: </a:t>
            </a:r>
          </a:p>
          <a:p>
            <a:pPr>
              <a:buNone/>
            </a:pPr>
            <a:r>
              <a:rPr lang="en-US" dirty="0" smtClean="0"/>
              <a:t>First stage of building a relationship with the child.</a:t>
            </a:r>
          </a:p>
          <a:p>
            <a:pPr>
              <a:buNone/>
            </a:pPr>
            <a:endParaRPr lang="en-US" dirty="0" smtClean="0"/>
          </a:p>
          <a:p>
            <a:pPr>
              <a:buNone/>
            </a:pPr>
            <a:r>
              <a:rPr lang="en-US" b="1" dirty="0" smtClean="0"/>
              <a:t>3 steps to rapport building get to know the child</a:t>
            </a:r>
            <a:endParaRPr lang="en-IN" dirty="0" smtClean="0"/>
          </a:p>
          <a:p>
            <a:r>
              <a:rPr lang="en-IN" dirty="0" smtClean="0"/>
              <a:t>Step 1: Greeting the Child</a:t>
            </a:r>
          </a:p>
          <a:p>
            <a:r>
              <a:rPr lang="en-IN" dirty="0" smtClean="0"/>
              <a:t>Step 2: Preliminary Establishment of Context</a:t>
            </a:r>
          </a:p>
          <a:p>
            <a:r>
              <a:rPr lang="en-IN" dirty="0" smtClean="0"/>
              <a:t>Step 3: Let’s get to know each other (activities)</a:t>
            </a:r>
          </a:p>
        </p:txBody>
      </p:sp>
      <p:sp>
        <p:nvSpPr>
          <p:cNvPr id="4" name="Slide Number Placeholder 3"/>
          <p:cNvSpPr>
            <a:spLocks noGrp="1"/>
          </p:cNvSpPr>
          <p:nvPr>
            <p:ph type="sldNum" sz="quarter" idx="12"/>
          </p:nvPr>
        </p:nvSpPr>
        <p:spPr/>
        <p:txBody>
          <a:bodyPr/>
          <a:lstStyle/>
          <a:p>
            <a:fld id="{F42C4A4B-6EFE-42E2-BAF9-5D545D2F71FF}" type="slidenum">
              <a:rPr lang="en-IN" smtClean="0"/>
              <a:pPr/>
              <a:t>32</a:t>
            </a:fld>
            <a:endParaRPr lang="en-IN"/>
          </a:p>
        </p:txBody>
      </p:sp>
    </p:spTree>
    <p:extLst>
      <p:ext uri="{BB962C8B-B14F-4D97-AF65-F5344CB8AC3E}">
        <p14:creationId xmlns:p14="http://schemas.microsoft.com/office/powerpoint/2010/main" val="986956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428604"/>
            <a:ext cx="8643998" cy="6143668"/>
          </a:xfrm>
        </p:spPr>
        <p:txBody>
          <a:bodyPr>
            <a:normAutofit fontScale="85000" lnSpcReduction="20000"/>
          </a:bodyPr>
          <a:lstStyle/>
          <a:p>
            <a:pPr>
              <a:buNone/>
            </a:pPr>
            <a:r>
              <a:rPr lang="en-IN" b="1" u="sng" dirty="0" smtClean="0"/>
              <a:t>Step 1: Introducing yourself (as PSS </a:t>
            </a:r>
            <a:r>
              <a:rPr lang="en-IN" b="1" u="sng" dirty="0" err="1" smtClean="0"/>
              <a:t>Counselor</a:t>
            </a:r>
            <a:r>
              <a:rPr lang="en-IN" b="1" u="sng" dirty="0" smtClean="0"/>
              <a:t>/Childcare worker)</a:t>
            </a:r>
          </a:p>
          <a:p>
            <a:pPr lvl="1"/>
            <a:r>
              <a:rPr lang="en-IN" b="1" dirty="0" smtClean="0"/>
              <a:t>Greeting</a:t>
            </a:r>
          </a:p>
          <a:p>
            <a:pPr lvl="2"/>
            <a:r>
              <a:rPr lang="en-IN" dirty="0" smtClean="0"/>
              <a:t>Greet the child.</a:t>
            </a:r>
          </a:p>
          <a:p>
            <a:pPr lvl="2"/>
            <a:r>
              <a:rPr lang="en-IN" dirty="0" smtClean="0"/>
              <a:t>Shake hands if appropriate.</a:t>
            </a:r>
          </a:p>
          <a:p>
            <a:pPr lvl="2"/>
            <a:r>
              <a:rPr lang="en-IN" dirty="0" smtClean="0"/>
              <a:t>Tell her your name and ask </a:t>
            </a:r>
            <a:r>
              <a:rPr lang="en-IN" dirty="0" err="1" smtClean="0"/>
              <a:t>her’s</a:t>
            </a:r>
            <a:r>
              <a:rPr lang="en-IN" dirty="0" smtClean="0"/>
              <a:t>.</a:t>
            </a:r>
          </a:p>
          <a:p>
            <a:pPr lvl="1"/>
            <a:r>
              <a:rPr lang="en-IN" b="1" dirty="0" smtClean="0"/>
              <a:t>Clearing misconceptions about counselling/ alleviating fears</a:t>
            </a:r>
          </a:p>
          <a:p>
            <a:pPr lvl="2"/>
            <a:r>
              <a:rPr lang="en-US" dirty="0" smtClean="0"/>
              <a:t>“</a:t>
            </a:r>
            <a:r>
              <a:rPr lang="en-US" sz="2200" i="1" dirty="0"/>
              <a:t>I am not here to give you medicines or injections. Am only here to talk to you and play with you when you feel like it…and just to be with you.”</a:t>
            </a:r>
          </a:p>
          <a:p>
            <a:pPr lvl="2"/>
            <a:r>
              <a:rPr lang="en-US" sz="2200" i="1" dirty="0"/>
              <a:t>“I am aware that you and your family are going through a difficult time. My </a:t>
            </a:r>
            <a:r>
              <a:rPr lang="en-US" sz="2200" i="1" dirty="0" smtClean="0"/>
              <a:t>intention is to assist you in this situation.”</a:t>
            </a:r>
            <a:endParaRPr lang="en-IN" sz="2200" i="1" dirty="0"/>
          </a:p>
          <a:p>
            <a:pPr lvl="1"/>
            <a:r>
              <a:rPr lang="en-IN" b="1" dirty="0" smtClean="0"/>
              <a:t>Normalizing the phenomenon of getting help</a:t>
            </a:r>
          </a:p>
          <a:p>
            <a:pPr lvl="2"/>
            <a:r>
              <a:rPr lang="en-US" dirty="0" smtClean="0"/>
              <a:t>‘</a:t>
            </a:r>
            <a:r>
              <a:rPr lang="en-US" sz="2200" i="1" dirty="0" smtClean="0"/>
              <a:t>When you have fever or tummy ache, you go to a doctor to help you. In the same way, when you are feeling sad and upset about many things, I am here to help you feel better and see how to solve some of the problems you might have. We can play or talk about the things that are worrying you and we can see how best to make them better.’</a:t>
            </a:r>
            <a:endParaRPr lang="en-IN" sz="2200" i="1" dirty="0" smtClean="0"/>
          </a:p>
          <a:p>
            <a:pPr lvl="2"/>
            <a:r>
              <a:rPr lang="en-US" sz="2200" i="1" dirty="0" smtClean="0"/>
              <a:t> ‘At school, you have a foot-ball/ sports coach who helps you play games better. I am a bit like that…I am here to help you feel stronger and happier…to help you with any troubles you may have…help you think about things and think about how best to solve some of your troubles.’</a:t>
            </a:r>
            <a:endParaRPr lang="en-IN" sz="2200" i="1" dirty="0" smtClean="0"/>
          </a:p>
          <a:p>
            <a:pPr lvl="1"/>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33</a:t>
            </a:fld>
            <a:endParaRPr lang="en-IN"/>
          </a:p>
        </p:txBody>
      </p:sp>
    </p:spTree>
    <p:extLst>
      <p:ext uri="{BB962C8B-B14F-4D97-AF65-F5344CB8AC3E}">
        <p14:creationId xmlns:p14="http://schemas.microsoft.com/office/powerpoint/2010/main" val="2436438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14290"/>
            <a:ext cx="9144000" cy="6643710"/>
          </a:xfrm>
        </p:spPr>
        <p:txBody>
          <a:bodyPr>
            <a:normAutofit fontScale="77500" lnSpcReduction="20000"/>
          </a:bodyPr>
          <a:lstStyle/>
          <a:p>
            <a:pPr>
              <a:buNone/>
            </a:pPr>
            <a:r>
              <a:rPr lang="en-IN" b="1" u="sng" dirty="0" smtClean="0"/>
              <a:t>Step 2: Preliminary Establishment of Context</a:t>
            </a:r>
          </a:p>
          <a:p>
            <a:pPr lvl="2">
              <a:buNone/>
            </a:pPr>
            <a:endParaRPr lang="en-IN" dirty="0" smtClean="0"/>
          </a:p>
          <a:p>
            <a:pPr lvl="1"/>
            <a:r>
              <a:rPr lang="en-US" sz="2800" b="1" dirty="0" smtClean="0"/>
              <a:t>Establishing child’s knowledge and understanding:</a:t>
            </a:r>
            <a:endParaRPr lang="en-IN" sz="2800" b="1" dirty="0" smtClean="0"/>
          </a:p>
          <a:p>
            <a:pPr lvl="2"/>
            <a:r>
              <a:rPr lang="en-US" dirty="0" smtClean="0"/>
              <a:t>“I am aware of the difficult experience you have gone through. Would you like to tell me anything about it…your concerns and worries about it?</a:t>
            </a:r>
          </a:p>
          <a:p>
            <a:pPr lvl="2"/>
            <a:endParaRPr lang="en-IN" dirty="0" smtClean="0"/>
          </a:p>
          <a:p>
            <a:pPr lvl="1"/>
            <a:r>
              <a:rPr lang="en-US" b="1" dirty="0"/>
              <a:t>Universalizing the child’s experience:</a:t>
            </a:r>
            <a:endParaRPr lang="en-IN" b="1" dirty="0"/>
          </a:p>
          <a:p>
            <a:pPr lvl="2"/>
            <a:r>
              <a:rPr lang="en-US" dirty="0" smtClean="0"/>
              <a:t>‘Like you, other children, have had similar, difficult experiences. Some of them are frightened and upset and need help with what they are feeling and experiencing—just like you might .’</a:t>
            </a:r>
          </a:p>
          <a:p>
            <a:pPr lvl="1"/>
            <a:endParaRPr lang="en-US" sz="2800" b="1" dirty="0" smtClean="0"/>
          </a:p>
          <a:p>
            <a:pPr lvl="1"/>
            <a:r>
              <a:rPr lang="en-US" sz="2800" b="1" dirty="0" smtClean="0"/>
              <a:t>Individualize the child’s experience: In response to what the child may say about why he/ she is with you: </a:t>
            </a:r>
            <a:endParaRPr lang="en-IN" sz="2800" b="1" dirty="0" smtClean="0"/>
          </a:p>
          <a:p>
            <a:pPr lvl="2"/>
            <a:r>
              <a:rPr lang="en-US" dirty="0" smtClean="0"/>
              <a:t>‘While other children may have gone through such an experience--similar to </a:t>
            </a:r>
            <a:r>
              <a:rPr lang="en-US" dirty="0" err="1" smtClean="0"/>
              <a:t>your’s</a:t>
            </a:r>
            <a:r>
              <a:rPr lang="en-US" dirty="0" smtClean="0"/>
              <a:t>,--your experience is personal and specific to you. Everyone needs help in different ways. I am here to understand and support you.’</a:t>
            </a:r>
            <a:endParaRPr lang="en-IN" dirty="0" smtClean="0"/>
          </a:p>
          <a:p>
            <a:endParaRPr lang="en-IN" dirty="0" smtClean="0"/>
          </a:p>
          <a:p>
            <a:pPr lvl="1"/>
            <a:r>
              <a:rPr lang="en-US" sz="2800" b="1" dirty="0" smtClean="0"/>
              <a:t>Ensuring Confidentiality </a:t>
            </a:r>
            <a:endParaRPr lang="en-IN" sz="2800" b="1" dirty="0" smtClean="0"/>
          </a:p>
          <a:p>
            <a:pPr lvl="2"/>
            <a:r>
              <a:rPr lang="en-US" dirty="0" smtClean="0"/>
              <a:t>‘I want you to also know that when we talk or play, whatever we share will be between us. I won’t tell anyone about your feelings or upsets. If there is a time/ a need to have to tell some of it to other people, I will only do it after consulting you and getting your permission—never without.’ (Assuming that CSA has already been reported).</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34</a:t>
            </a:fld>
            <a:endParaRPr lang="en-IN"/>
          </a:p>
        </p:txBody>
      </p:sp>
    </p:spTree>
    <p:extLst>
      <p:ext uri="{BB962C8B-B14F-4D97-AF65-F5344CB8AC3E}">
        <p14:creationId xmlns:p14="http://schemas.microsoft.com/office/powerpoint/2010/main" val="3201629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85728"/>
            <a:ext cx="8715436" cy="6357982"/>
          </a:xfrm>
        </p:spPr>
        <p:txBody>
          <a:bodyPr>
            <a:normAutofit fontScale="92500" lnSpcReduction="10000"/>
          </a:bodyPr>
          <a:lstStyle/>
          <a:p>
            <a:pPr>
              <a:buNone/>
            </a:pPr>
            <a:r>
              <a:rPr lang="en-IN" b="1" u="sng" dirty="0" smtClean="0"/>
              <a:t>Step 3: Let’s get to know each other…</a:t>
            </a:r>
          </a:p>
          <a:p>
            <a:pPr>
              <a:buNone/>
            </a:pPr>
            <a:endParaRPr lang="en-IN" b="1" u="sng" dirty="0" smtClean="0"/>
          </a:p>
          <a:p>
            <a:pPr lvl="1">
              <a:lnSpc>
                <a:spcPct val="80000"/>
              </a:lnSpc>
            </a:pPr>
            <a:r>
              <a:rPr lang="en-US" b="1" dirty="0" smtClean="0"/>
              <a:t>Ask child neutral, non-threatening questions to elicit information about his/ her likes/ dislikes and interests:</a:t>
            </a:r>
          </a:p>
          <a:p>
            <a:pPr lvl="2"/>
            <a:r>
              <a:rPr lang="en-US" dirty="0" smtClean="0"/>
              <a:t>What did you eat today?/What have you been doing all morning?</a:t>
            </a:r>
            <a:endParaRPr lang="en-IN" dirty="0" smtClean="0"/>
          </a:p>
          <a:p>
            <a:pPr lvl="2"/>
            <a:r>
              <a:rPr lang="en-US" dirty="0" smtClean="0"/>
              <a:t>Flip   a coin: The counselor and the child each choose ‘heads’ or ‘tails’ of a coin. When the coin is flipped, depending on what comes up, the person has to reveal a personal detail i.e. if the counselor chose ‘heads’ and heads comes up, she must reveal a fact about herself; if ‘tails’ comes up, it is the child’s turn to reveal a fact about herself. Example: “Blue is my favorite </a:t>
            </a:r>
            <a:r>
              <a:rPr lang="en-US" dirty="0" err="1" smtClean="0"/>
              <a:t>colour</a:t>
            </a:r>
            <a:r>
              <a:rPr lang="en-US" dirty="0" smtClean="0"/>
              <a:t>”, or “my </a:t>
            </a:r>
            <a:r>
              <a:rPr lang="en-US" dirty="0" err="1" smtClean="0"/>
              <a:t>favourite</a:t>
            </a:r>
            <a:r>
              <a:rPr lang="en-US" dirty="0" smtClean="0"/>
              <a:t> food is…”.</a:t>
            </a:r>
          </a:p>
          <a:p>
            <a:pPr lvl="2">
              <a:buNone/>
            </a:pPr>
            <a:endParaRPr lang="en-US" b="1" dirty="0" smtClean="0"/>
          </a:p>
          <a:p>
            <a:pPr lvl="1">
              <a:lnSpc>
                <a:spcPct val="80000"/>
              </a:lnSpc>
            </a:pPr>
            <a:r>
              <a:rPr lang="en-US" b="1" dirty="0" smtClean="0"/>
              <a:t>Establish a spirit of collaboration</a:t>
            </a:r>
            <a:endParaRPr lang="en-IN" b="1" dirty="0" smtClean="0"/>
          </a:p>
          <a:p>
            <a:pPr lvl="2">
              <a:lnSpc>
                <a:spcPct val="80000"/>
              </a:lnSpc>
            </a:pPr>
            <a:r>
              <a:rPr lang="en-US" dirty="0" smtClean="0"/>
              <a:t>Do an activity together—drawing/ coloring, a puzzle, reading a story…anything that interests the child.</a:t>
            </a:r>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35</a:t>
            </a:fld>
            <a:endParaRPr lang="en-IN"/>
          </a:p>
        </p:txBody>
      </p:sp>
    </p:spTree>
    <p:extLst>
      <p:ext uri="{BB962C8B-B14F-4D97-AF65-F5344CB8AC3E}">
        <p14:creationId xmlns:p14="http://schemas.microsoft.com/office/powerpoint/2010/main" val="174665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922114"/>
          </a:xfrm>
        </p:spPr>
        <p:txBody>
          <a:bodyPr>
            <a:normAutofit fontScale="90000"/>
          </a:bodyPr>
          <a:lstStyle/>
          <a:p>
            <a:r>
              <a:rPr lang="en-IN" b="1" dirty="0" smtClean="0">
                <a:solidFill>
                  <a:srgbClr val="00B0F0"/>
                </a:solidFill>
              </a:rPr>
              <a:t>Activity 1: Getting to Know the Child</a:t>
            </a:r>
            <a:endParaRPr lang="en-IN" b="1" dirty="0">
              <a:solidFill>
                <a:srgbClr val="00B0F0"/>
              </a:solidFill>
            </a:endParaRPr>
          </a:p>
        </p:txBody>
      </p:sp>
      <p:sp>
        <p:nvSpPr>
          <p:cNvPr id="3" name="Slide Number Placeholder 2"/>
          <p:cNvSpPr>
            <a:spLocks noGrp="1"/>
          </p:cNvSpPr>
          <p:nvPr>
            <p:ph type="sldNum" sz="quarter" idx="12"/>
          </p:nvPr>
        </p:nvSpPr>
        <p:spPr/>
        <p:txBody>
          <a:bodyPr/>
          <a:lstStyle/>
          <a:p>
            <a:fld id="{F42C4A4B-6EFE-42E2-BAF9-5D545D2F71FF}" type="slidenum">
              <a:rPr lang="en-IN" smtClean="0"/>
              <a:pPr/>
              <a:t>36</a:t>
            </a:fld>
            <a:endParaRPr lang="en-IN"/>
          </a:p>
        </p:txBody>
      </p:sp>
      <p:sp>
        <p:nvSpPr>
          <p:cNvPr id="4" name="Content Placeholder 3"/>
          <p:cNvSpPr>
            <a:spLocks noGrp="1"/>
          </p:cNvSpPr>
          <p:nvPr>
            <p:ph sz="quarter" idx="1"/>
          </p:nvPr>
        </p:nvSpPr>
        <p:spPr>
          <a:xfrm>
            <a:off x="539552" y="1447800"/>
            <a:ext cx="8147248" cy="5005536"/>
          </a:xfrm>
        </p:spPr>
        <p:txBody>
          <a:bodyPr>
            <a:normAutofit fontScale="77500" lnSpcReduction="20000"/>
          </a:bodyPr>
          <a:lstStyle/>
          <a:p>
            <a:pPr>
              <a:buNone/>
            </a:pPr>
            <a:r>
              <a:rPr lang="en-US" b="1" dirty="0"/>
              <a:t>Objective</a:t>
            </a:r>
            <a:r>
              <a:rPr lang="en-US" b="1" dirty="0" smtClean="0"/>
              <a:t>:</a:t>
            </a:r>
          </a:p>
          <a:p>
            <a:r>
              <a:rPr lang="en-US" dirty="0"/>
              <a:t>To learn to build rapport with the </a:t>
            </a:r>
            <a:r>
              <a:rPr lang="en-US" dirty="0" smtClean="0"/>
              <a:t>child who has undergone CSA.</a:t>
            </a:r>
            <a:endParaRPr lang="en-US" dirty="0"/>
          </a:p>
          <a:p>
            <a:pPr>
              <a:buNone/>
            </a:pPr>
            <a:r>
              <a:rPr lang="en-US" b="1" dirty="0"/>
              <a:t>Process:</a:t>
            </a:r>
            <a:endParaRPr lang="en-IN" dirty="0"/>
          </a:p>
          <a:p>
            <a:r>
              <a:rPr lang="en-US" dirty="0"/>
              <a:t>Role play in pairs…</a:t>
            </a:r>
          </a:p>
          <a:p>
            <a:pPr lvl="1"/>
            <a:r>
              <a:rPr lang="en-US" dirty="0"/>
              <a:t>Introduce yourself to the child</a:t>
            </a:r>
          </a:p>
          <a:p>
            <a:pPr lvl="1"/>
            <a:r>
              <a:rPr lang="en-US" dirty="0"/>
              <a:t>Establish context of interaction.</a:t>
            </a:r>
          </a:p>
          <a:p>
            <a:pPr lvl="1"/>
            <a:r>
              <a:rPr lang="en-US" dirty="0"/>
              <a:t>Get to know each other </a:t>
            </a:r>
            <a:r>
              <a:rPr lang="en-US" dirty="0" smtClean="0"/>
              <a:t>better</a:t>
            </a:r>
            <a:endParaRPr lang="en-US" b="1" dirty="0"/>
          </a:p>
          <a:p>
            <a:pPr marL="0" indent="0">
              <a:buNone/>
            </a:pPr>
            <a:r>
              <a:rPr lang="en-US" b="1" dirty="0"/>
              <a:t>Discussion:</a:t>
            </a:r>
          </a:p>
          <a:p>
            <a:r>
              <a:rPr lang="en-IN" dirty="0" smtClean="0"/>
              <a:t>Volunteers?</a:t>
            </a:r>
          </a:p>
          <a:p>
            <a:r>
              <a:rPr lang="en-IN" dirty="0" smtClean="0"/>
              <a:t>What did we do right?</a:t>
            </a:r>
          </a:p>
          <a:p>
            <a:r>
              <a:rPr lang="en-IN" dirty="0" smtClean="0"/>
              <a:t>What elements of the 3 steps were we able to implement?</a:t>
            </a:r>
          </a:p>
          <a:p>
            <a:pPr marL="0" indent="0">
              <a:buNone/>
            </a:pPr>
            <a:endParaRPr lang="en-IN" dirty="0"/>
          </a:p>
        </p:txBody>
      </p:sp>
    </p:spTree>
    <p:extLst>
      <p:ext uri="{BB962C8B-B14F-4D97-AF65-F5344CB8AC3E}">
        <p14:creationId xmlns:p14="http://schemas.microsoft.com/office/powerpoint/2010/main" val="223744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1156" cy="857232"/>
          </a:xfrm>
        </p:spPr>
        <p:txBody>
          <a:bodyPr/>
          <a:lstStyle/>
          <a:p>
            <a:r>
              <a:rPr lang="en-IN" b="1" dirty="0" smtClean="0"/>
              <a:t>Skill 2: </a:t>
            </a:r>
            <a:r>
              <a:rPr lang="en-IN" b="1" dirty="0"/>
              <a:t>Listening and Interest</a:t>
            </a:r>
          </a:p>
        </p:txBody>
      </p:sp>
      <p:sp>
        <p:nvSpPr>
          <p:cNvPr id="3" name="Content Placeholder 2"/>
          <p:cNvSpPr>
            <a:spLocks noGrp="1"/>
          </p:cNvSpPr>
          <p:nvPr>
            <p:ph sz="quarter" idx="1"/>
          </p:nvPr>
        </p:nvSpPr>
        <p:spPr>
          <a:xfrm>
            <a:off x="214282" y="857232"/>
            <a:ext cx="8929718" cy="5786478"/>
          </a:xfrm>
        </p:spPr>
        <p:txBody>
          <a:bodyPr/>
          <a:lstStyle/>
          <a:p>
            <a:r>
              <a:rPr lang="en-US" b="1" dirty="0" smtClean="0"/>
              <a:t>Reflective Listening/ Verbal response:</a:t>
            </a:r>
          </a:p>
          <a:p>
            <a:pPr lvl="1"/>
            <a:r>
              <a:rPr lang="en-US" dirty="0" smtClean="0"/>
              <a:t>Ok…</a:t>
            </a:r>
            <a:endParaRPr lang="en-IN" dirty="0" smtClean="0"/>
          </a:p>
          <a:p>
            <a:pPr lvl="1"/>
            <a:r>
              <a:rPr lang="en-US" dirty="0" smtClean="0"/>
              <a:t>Hmm…</a:t>
            </a:r>
            <a:endParaRPr lang="en-IN" dirty="0" smtClean="0"/>
          </a:p>
          <a:p>
            <a:pPr lvl="1"/>
            <a:r>
              <a:rPr lang="en-US" dirty="0" smtClean="0"/>
              <a:t>Alright…</a:t>
            </a:r>
            <a:endParaRPr lang="en-IN" dirty="0" smtClean="0"/>
          </a:p>
          <a:p>
            <a:pPr lvl="1"/>
            <a:r>
              <a:rPr lang="en-US" dirty="0" smtClean="0"/>
              <a:t>Yes…</a:t>
            </a:r>
            <a:endParaRPr lang="en-US" b="1" dirty="0" smtClean="0"/>
          </a:p>
          <a:p>
            <a:r>
              <a:rPr lang="en-US" b="1" dirty="0" smtClean="0"/>
              <a:t>Attentive listening:</a:t>
            </a:r>
          </a:p>
          <a:p>
            <a:pPr lvl="1"/>
            <a:r>
              <a:rPr lang="en-US" dirty="0" smtClean="0"/>
              <a:t>Maintaining  eye contact </a:t>
            </a:r>
            <a:endParaRPr lang="en-IN" dirty="0" smtClean="0"/>
          </a:p>
          <a:p>
            <a:pPr lvl="1"/>
            <a:r>
              <a:rPr lang="en-US" dirty="0" smtClean="0"/>
              <a:t>Nodding of the head </a:t>
            </a:r>
            <a:endParaRPr lang="en-IN" dirty="0" smtClean="0"/>
          </a:p>
          <a:p>
            <a:pPr lvl="1"/>
            <a:r>
              <a:rPr lang="en-US" dirty="0" smtClean="0"/>
              <a:t>Body posture like leaning forwards towards the child. </a:t>
            </a:r>
            <a:endParaRPr lang="en-IN" dirty="0" smtClean="0"/>
          </a:p>
          <a:p>
            <a:pPr lvl="1"/>
            <a:r>
              <a:rPr lang="en-US" dirty="0" smtClean="0"/>
              <a:t>Empathetic gestures like supportive pat on the shoulder or hand.</a:t>
            </a:r>
            <a:endParaRPr lang="en-IN" dirty="0" smtClean="0"/>
          </a:p>
        </p:txBody>
      </p:sp>
      <p:sp>
        <p:nvSpPr>
          <p:cNvPr id="4" name="Slide Number Placeholder 3"/>
          <p:cNvSpPr>
            <a:spLocks noGrp="1"/>
          </p:cNvSpPr>
          <p:nvPr>
            <p:ph type="sldNum" sz="quarter" idx="12"/>
          </p:nvPr>
        </p:nvSpPr>
        <p:spPr/>
        <p:txBody>
          <a:bodyPr/>
          <a:lstStyle/>
          <a:p>
            <a:fld id="{F42C4A4B-6EFE-42E2-BAF9-5D545D2F71FF}" type="slidenum">
              <a:rPr lang="en-IN" smtClean="0"/>
              <a:pPr/>
              <a:t>37</a:t>
            </a:fld>
            <a:endParaRPr lang="en-IN"/>
          </a:p>
        </p:txBody>
      </p:sp>
    </p:spTree>
    <p:extLst>
      <p:ext uri="{BB962C8B-B14F-4D97-AF65-F5344CB8AC3E}">
        <p14:creationId xmlns:p14="http://schemas.microsoft.com/office/powerpoint/2010/main" val="1295118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428604"/>
            <a:ext cx="8715436" cy="6143668"/>
          </a:xfrm>
        </p:spPr>
        <p:txBody>
          <a:bodyPr/>
          <a:lstStyle/>
          <a:p>
            <a:r>
              <a:rPr lang="en-IN" b="1" dirty="0" smtClean="0"/>
              <a:t>Appropriate Body Language:</a:t>
            </a:r>
          </a:p>
          <a:p>
            <a:pPr lvl="1"/>
            <a:r>
              <a:rPr lang="en-IN" dirty="0" smtClean="0"/>
              <a:t>Attentive but relaxed sitting posture (no slouching/ drooping).</a:t>
            </a:r>
          </a:p>
          <a:p>
            <a:pPr lvl="1"/>
            <a:r>
              <a:rPr lang="en-IN" dirty="0" smtClean="0"/>
              <a:t>No fidgeting.</a:t>
            </a:r>
          </a:p>
          <a:p>
            <a:pPr lvl="1"/>
            <a:r>
              <a:rPr lang="en-IN" dirty="0" smtClean="0"/>
              <a:t>No writing notes/ doing other activities.</a:t>
            </a:r>
          </a:p>
          <a:p>
            <a:pPr lvl="1"/>
            <a:r>
              <a:rPr lang="en-IN" dirty="0" smtClean="0"/>
              <a:t>No looking elsewhere/ poor eye contact.</a:t>
            </a:r>
          </a:p>
          <a:p>
            <a:pPr lvl="1">
              <a:buNone/>
            </a:pPr>
            <a:endParaRPr lang="en-IN" dirty="0" smtClean="0"/>
          </a:p>
          <a:p>
            <a:pPr lvl="1">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812147139"/>
              </p:ext>
            </p:extLst>
          </p:nvPr>
        </p:nvGraphicFramePr>
        <p:xfrm>
          <a:off x="428596" y="3000372"/>
          <a:ext cx="8072494" cy="3077790"/>
        </p:xfrm>
        <a:graphic>
          <a:graphicData uri="http://schemas.openxmlformats.org/drawingml/2006/table">
            <a:tbl>
              <a:tblPr firstRow="1" bandRow="1">
                <a:tableStyleId>{5C22544A-7EE6-4342-B048-85BDC9FD1C3A}</a:tableStyleId>
              </a:tblPr>
              <a:tblGrid>
                <a:gridCol w="4036247"/>
                <a:gridCol w="4036247"/>
              </a:tblGrid>
              <a:tr h="428628">
                <a:tc gridSpan="2">
                  <a:txBody>
                    <a:bodyPr/>
                    <a:lstStyle/>
                    <a:p>
                      <a:pPr marL="342900" lvl="0" indent="-342900" algn="ctr">
                        <a:lnSpc>
                          <a:spcPct val="115000"/>
                        </a:lnSpc>
                        <a:spcAft>
                          <a:spcPts val="0"/>
                        </a:spcAft>
                        <a:buFont typeface="Symbol"/>
                        <a:buNone/>
                      </a:pPr>
                      <a:r>
                        <a:rPr lang="en-IN" sz="1400" dirty="0" smtClean="0">
                          <a:latin typeface="Arial" pitchFamily="34" charset="0"/>
                          <a:ea typeface="Calibri"/>
                          <a:cs typeface="Arial" pitchFamily="34" charset="0"/>
                        </a:rPr>
                        <a:t>Listening Dos and Don’ts…</a:t>
                      </a:r>
                      <a:endParaRPr lang="en-IN" sz="1400" dirty="0">
                        <a:latin typeface="Arial" pitchFamily="34" charset="0"/>
                        <a:ea typeface="Calibri"/>
                        <a:cs typeface="Arial" pitchFamily="34" charset="0"/>
                      </a:endParaRPr>
                    </a:p>
                  </a:txBody>
                  <a:tcPr marL="68580" marR="68580" marT="0" marB="0"/>
                </a:tc>
                <a:tc hMerge="1">
                  <a:txBody>
                    <a:bodyPr/>
                    <a:lstStyle/>
                    <a:p>
                      <a:pPr marL="342900" lvl="0" indent="-342900" algn="just">
                        <a:lnSpc>
                          <a:spcPct val="115000"/>
                        </a:lnSpc>
                        <a:spcAft>
                          <a:spcPts val="0"/>
                        </a:spcAft>
                        <a:buFont typeface="Symbol"/>
                        <a:buChar char=""/>
                      </a:pPr>
                      <a:endParaRPr lang="en-IN" sz="1100" dirty="0">
                        <a:latin typeface="Calibri"/>
                        <a:ea typeface="Calibri"/>
                        <a:cs typeface="Times New Roman"/>
                      </a:endParaRPr>
                    </a:p>
                  </a:txBody>
                  <a:tcPr marL="68580" marR="68580" marT="0" marB="0"/>
                </a:tc>
              </a:tr>
              <a:tr h="2649162">
                <a:tc>
                  <a:txBody>
                    <a:bodyPr/>
                    <a:lstStyle/>
                    <a:p>
                      <a:pPr algn="just">
                        <a:lnSpc>
                          <a:spcPct val="115000"/>
                        </a:lnSpc>
                        <a:spcAft>
                          <a:spcPts val="0"/>
                        </a:spcAft>
                      </a:pPr>
                      <a:r>
                        <a:rPr lang="en-US" sz="1400" dirty="0">
                          <a:latin typeface="Arial" pitchFamily="34" charset="0"/>
                          <a:ea typeface="Calibri"/>
                          <a:cs typeface="Arial" pitchFamily="34" charset="0"/>
                        </a:rPr>
                        <a:t>DO…</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Show interest.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Be empathetic and understanding.</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Demonstrate your interest through verbal and non-verbal cues.</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Listen for causes of the problem.</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Observe silence as appropriate.</a:t>
                      </a:r>
                      <a:endParaRPr lang="en-IN" sz="14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en-US" sz="1400" dirty="0">
                          <a:latin typeface="Arial" pitchFamily="34" charset="0"/>
                          <a:ea typeface="Calibri"/>
                          <a:cs typeface="Arial" pitchFamily="34" charset="0"/>
                        </a:rPr>
                        <a:t>DO NOT…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Argue.</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Interrupt.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Be inattentive.</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Do other work.</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Pass </a:t>
                      </a:r>
                      <a:r>
                        <a:rPr lang="en-US" sz="1400" dirty="0" smtClean="0">
                          <a:latin typeface="Arial" pitchFamily="34" charset="0"/>
                          <a:ea typeface="Calibri"/>
                          <a:cs typeface="Arial" pitchFamily="34" charset="0"/>
                        </a:rPr>
                        <a:t>judgment.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Give advice immediately.</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Jump to conclusions.</a:t>
                      </a:r>
                      <a:endParaRPr lang="en-IN" sz="1400" dirty="0">
                        <a:latin typeface="Arial" pitchFamily="34" charset="0"/>
                        <a:ea typeface="Calibri"/>
                        <a:cs typeface="Arial" pitchFamily="34"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42C4A4B-6EFE-42E2-BAF9-5D545D2F71FF}" type="slidenum">
              <a:rPr lang="en-IN" smtClean="0"/>
              <a:pPr/>
              <a:t>38</a:t>
            </a:fld>
            <a:endParaRPr lang="en-IN"/>
          </a:p>
        </p:txBody>
      </p:sp>
    </p:spTree>
    <p:extLst>
      <p:ext uri="{BB962C8B-B14F-4D97-AF65-F5344CB8AC3E}">
        <p14:creationId xmlns:p14="http://schemas.microsoft.com/office/powerpoint/2010/main" val="2369564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2400" cy="792088"/>
          </a:xfrm>
        </p:spPr>
        <p:txBody>
          <a:bodyPr>
            <a:noAutofit/>
          </a:bodyPr>
          <a:lstStyle/>
          <a:p>
            <a:r>
              <a:rPr lang="en-IN" sz="3600" b="1" dirty="0" smtClean="0">
                <a:solidFill>
                  <a:srgbClr val="00B0F0"/>
                </a:solidFill>
              </a:rPr>
              <a:t>Activity </a:t>
            </a:r>
            <a:r>
              <a:rPr lang="en-IN" sz="3600" b="1" dirty="0">
                <a:solidFill>
                  <a:srgbClr val="00B0F0"/>
                </a:solidFill>
              </a:rPr>
              <a:t>2: </a:t>
            </a:r>
            <a:r>
              <a:rPr lang="en-IN" sz="3600" b="1" dirty="0" smtClean="0">
                <a:solidFill>
                  <a:srgbClr val="00B0F0"/>
                </a:solidFill>
              </a:rPr>
              <a:t>Listening </a:t>
            </a:r>
            <a:r>
              <a:rPr lang="en-IN" sz="3600" b="1" dirty="0">
                <a:solidFill>
                  <a:srgbClr val="00B0F0"/>
                </a:solidFill>
              </a:rPr>
              <a:t>&amp; Interest</a:t>
            </a:r>
          </a:p>
        </p:txBody>
      </p:sp>
      <p:sp>
        <p:nvSpPr>
          <p:cNvPr id="3" name="Slide Number Placeholder 2"/>
          <p:cNvSpPr>
            <a:spLocks noGrp="1"/>
          </p:cNvSpPr>
          <p:nvPr>
            <p:ph type="sldNum" sz="quarter" idx="12"/>
          </p:nvPr>
        </p:nvSpPr>
        <p:spPr/>
        <p:txBody>
          <a:bodyPr/>
          <a:lstStyle/>
          <a:p>
            <a:fld id="{F42C4A4B-6EFE-42E2-BAF9-5D545D2F71FF}" type="slidenum">
              <a:rPr lang="en-IN" smtClean="0"/>
              <a:pPr/>
              <a:t>39</a:t>
            </a:fld>
            <a:endParaRPr lang="en-IN"/>
          </a:p>
        </p:txBody>
      </p:sp>
      <p:sp>
        <p:nvSpPr>
          <p:cNvPr id="4" name="Content Placeholder 3"/>
          <p:cNvSpPr>
            <a:spLocks noGrp="1"/>
          </p:cNvSpPr>
          <p:nvPr>
            <p:ph sz="quarter" idx="1"/>
          </p:nvPr>
        </p:nvSpPr>
        <p:spPr>
          <a:xfrm>
            <a:off x="179512" y="908720"/>
            <a:ext cx="8712968" cy="5616624"/>
          </a:xfrm>
        </p:spPr>
        <p:txBody>
          <a:bodyPr>
            <a:normAutofit fontScale="70000" lnSpcReduction="20000"/>
          </a:bodyPr>
          <a:lstStyle/>
          <a:p>
            <a:pPr marL="0" indent="0">
              <a:buNone/>
            </a:pPr>
            <a:r>
              <a:rPr lang="en-IN" b="1" dirty="0" smtClean="0"/>
              <a:t>Objectives:</a:t>
            </a:r>
          </a:p>
          <a:p>
            <a:r>
              <a:rPr lang="en-IN" dirty="0" smtClean="0"/>
              <a:t>Learning different ways of listening.</a:t>
            </a:r>
          </a:p>
          <a:p>
            <a:pPr marL="0" indent="0">
              <a:buNone/>
            </a:pPr>
            <a:r>
              <a:rPr lang="en-IN" b="1" dirty="0" smtClean="0"/>
              <a:t>Process:</a:t>
            </a:r>
          </a:p>
          <a:p>
            <a:pPr lvl="0"/>
            <a:r>
              <a:rPr lang="en-US" dirty="0" smtClean="0"/>
              <a:t>Divide </a:t>
            </a:r>
            <a:r>
              <a:rPr lang="en-US" dirty="0"/>
              <a:t>into pairs. One member of each pair leaves the room and one stays in.</a:t>
            </a:r>
            <a:endParaRPr lang="en-IN" dirty="0"/>
          </a:p>
          <a:p>
            <a:pPr lvl="0"/>
            <a:r>
              <a:rPr lang="en-US" dirty="0"/>
              <a:t>Round 1: Group that is outside (when they re-join their partners) to talk for a minute continuously about some very important event in their lives to their partners. Instruct the group inside to sit with their fingers blocking their ears i.e. not to listen to their partners talking.</a:t>
            </a:r>
            <a:endParaRPr lang="en-IN" dirty="0"/>
          </a:p>
          <a:p>
            <a:pPr lvl="0"/>
            <a:r>
              <a:rPr lang="en-US" dirty="0"/>
              <a:t>Round 2: Group outside to talk for a minute about some very happy event in their lives tot heir partners. Instruct the group inside to look away, not make eye contact, not respond and act as if they are not listening.</a:t>
            </a:r>
            <a:endParaRPr lang="en-IN" dirty="0"/>
          </a:p>
          <a:p>
            <a:pPr lvl="0"/>
            <a:r>
              <a:rPr lang="en-US" dirty="0"/>
              <a:t>Round 3: Group inside and outside to talk non-stop to their partners. Neither should listen.</a:t>
            </a:r>
            <a:endParaRPr lang="en-IN" dirty="0"/>
          </a:p>
          <a:p>
            <a:pPr lvl="0"/>
            <a:r>
              <a:rPr lang="en-US" dirty="0"/>
              <a:t>Round 4: Group outside to share some very difficult experience in their lives with their partners. Instruct the group inside to be attentive, make eye contact, and express emotion.</a:t>
            </a:r>
            <a:endParaRPr lang="en-IN" dirty="0"/>
          </a:p>
          <a:p>
            <a:pPr marL="0" indent="0">
              <a:buNone/>
            </a:pPr>
            <a:endParaRPr lang="en-IN" dirty="0" smtClean="0"/>
          </a:p>
        </p:txBody>
      </p:sp>
    </p:spTree>
    <p:extLst>
      <p:ext uri="{BB962C8B-B14F-4D97-AF65-F5344CB8AC3E}">
        <p14:creationId xmlns:p14="http://schemas.microsoft.com/office/powerpoint/2010/main" val="159988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5"/>
          </a:xfrm>
        </p:spPr>
        <p:txBody>
          <a:bodyPr>
            <a:normAutofit/>
          </a:bodyPr>
          <a:lstStyle/>
          <a:p>
            <a:pPr marL="0" indent="0" algn="ctr">
              <a:buNone/>
            </a:pPr>
            <a:r>
              <a:rPr lang="en-IN" sz="6000" b="1" dirty="0" smtClean="0"/>
              <a:t>I. Children &amp; Childhood</a:t>
            </a:r>
            <a:endParaRPr lang="en-IN" sz="6000" b="1" dirty="0"/>
          </a:p>
        </p:txBody>
      </p:sp>
    </p:spTree>
    <p:extLst>
      <p:ext uri="{BB962C8B-B14F-4D97-AF65-F5344CB8AC3E}">
        <p14:creationId xmlns:p14="http://schemas.microsoft.com/office/powerpoint/2010/main" val="528555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40</a:t>
            </a:fld>
            <a:endParaRPr lang="en-IN"/>
          </a:p>
        </p:txBody>
      </p:sp>
      <p:sp>
        <p:nvSpPr>
          <p:cNvPr id="4" name="Content Placeholder 3"/>
          <p:cNvSpPr>
            <a:spLocks noGrp="1"/>
          </p:cNvSpPr>
          <p:nvPr>
            <p:ph sz="quarter" idx="1"/>
          </p:nvPr>
        </p:nvSpPr>
        <p:spPr>
          <a:xfrm>
            <a:off x="611560" y="404664"/>
            <a:ext cx="8075240" cy="5615136"/>
          </a:xfrm>
        </p:spPr>
        <p:txBody>
          <a:bodyPr/>
          <a:lstStyle/>
          <a:p>
            <a:pPr marL="0" lvl="0" indent="0">
              <a:buNone/>
            </a:pPr>
            <a:endParaRPr lang="en-US" b="1" dirty="0" smtClean="0"/>
          </a:p>
          <a:p>
            <a:pPr marL="0" lvl="0" indent="0">
              <a:buNone/>
            </a:pPr>
            <a:r>
              <a:rPr lang="en-US" b="1" dirty="0" smtClean="0"/>
              <a:t>Discussion:</a:t>
            </a:r>
          </a:p>
          <a:p>
            <a:pPr lvl="0"/>
            <a:r>
              <a:rPr lang="en-US" dirty="0" smtClean="0"/>
              <a:t>How </a:t>
            </a:r>
            <a:r>
              <a:rPr lang="en-US" dirty="0"/>
              <a:t>the group outside felt during each round of the game?</a:t>
            </a:r>
            <a:endParaRPr lang="en-IN" dirty="0"/>
          </a:p>
          <a:p>
            <a:pPr lvl="0"/>
            <a:r>
              <a:rPr lang="en-US" dirty="0"/>
              <a:t>Various levels of listening i.e. from not listening at all (1) to ‘hearing’ without listening (2) to talking so much that there is no listening (3) and finally active listening (4). In which round is good communication taking place? Why?</a:t>
            </a:r>
            <a:endParaRPr lang="en-IN" dirty="0"/>
          </a:p>
          <a:p>
            <a:endParaRPr lang="en-IN" dirty="0"/>
          </a:p>
        </p:txBody>
      </p:sp>
    </p:spTree>
    <p:extLst>
      <p:ext uri="{BB962C8B-B14F-4D97-AF65-F5344CB8AC3E}">
        <p14:creationId xmlns:p14="http://schemas.microsoft.com/office/powerpoint/2010/main" val="3145888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Autofit/>
          </a:bodyPr>
          <a:lstStyle/>
          <a:p>
            <a:r>
              <a:rPr lang="en-IN" b="1" dirty="0" smtClean="0"/>
              <a:t>Skill 3: </a:t>
            </a:r>
            <a:r>
              <a:rPr lang="en-IN" b="1" dirty="0"/>
              <a:t>Recognizing and Acknowledging Emotions</a:t>
            </a:r>
          </a:p>
        </p:txBody>
      </p:sp>
      <p:sp>
        <p:nvSpPr>
          <p:cNvPr id="3" name="Slide Number Placeholder 2"/>
          <p:cNvSpPr>
            <a:spLocks noGrp="1"/>
          </p:cNvSpPr>
          <p:nvPr>
            <p:ph type="sldNum" sz="quarter" idx="12"/>
          </p:nvPr>
        </p:nvSpPr>
        <p:spPr/>
        <p:txBody>
          <a:bodyPr/>
          <a:lstStyle/>
          <a:p>
            <a:fld id="{F42C4A4B-6EFE-42E2-BAF9-5D545D2F71FF}" type="slidenum">
              <a:rPr lang="en-IN" smtClean="0"/>
              <a:pPr/>
              <a:t>41</a:t>
            </a:fld>
            <a:endParaRPr lang="en-IN"/>
          </a:p>
        </p:txBody>
      </p:sp>
      <p:sp>
        <p:nvSpPr>
          <p:cNvPr id="4" name="Content Placeholder 3"/>
          <p:cNvSpPr>
            <a:spLocks noGrp="1"/>
          </p:cNvSpPr>
          <p:nvPr>
            <p:ph sz="quarter" idx="1"/>
          </p:nvPr>
        </p:nvSpPr>
        <p:spPr>
          <a:xfrm>
            <a:off x="251520" y="1447800"/>
            <a:ext cx="8712968" cy="5149552"/>
          </a:xfrm>
        </p:spPr>
        <p:txBody>
          <a:bodyPr>
            <a:normAutofit fontScale="85000" lnSpcReduction="10000"/>
          </a:bodyPr>
          <a:lstStyle/>
          <a:p>
            <a:r>
              <a:rPr lang="en-IN" dirty="0" smtClean="0"/>
              <a:t>What are the ways in which we recognize and identify emotions?</a:t>
            </a:r>
          </a:p>
          <a:p>
            <a:pPr lvl="1"/>
            <a:r>
              <a:rPr lang="en-IN" dirty="0" smtClean="0"/>
              <a:t>Non-verbal cues: facial expressions, gestures</a:t>
            </a:r>
          </a:p>
          <a:p>
            <a:pPr lvl="1"/>
            <a:r>
              <a:rPr lang="en-IN" dirty="0" smtClean="0"/>
              <a:t>Verbal expressions: tone of voice, actual content of speech</a:t>
            </a:r>
          </a:p>
          <a:p>
            <a:pPr lvl="1"/>
            <a:r>
              <a:rPr lang="en-IN" dirty="0" smtClean="0"/>
              <a:t>Other behaviours</a:t>
            </a:r>
          </a:p>
          <a:p>
            <a:r>
              <a:rPr lang="en-IN" dirty="0" smtClean="0"/>
              <a:t>Of course we sympathize…and we feel for the child but how do we show it?</a:t>
            </a:r>
          </a:p>
          <a:p>
            <a:pPr lvl="1"/>
            <a:r>
              <a:rPr lang="en-IN" dirty="0" smtClean="0"/>
              <a:t>Non-verbal cues (holding hands, facial expressions, hugging…)</a:t>
            </a:r>
          </a:p>
          <a:p>
            <a:pPr lvl="1"/>
            <a:r>
              <a:rPr lang="en-IN" dirty="0" smtClean="0"/>
              <a:t>Verbal expressions ( tone of voice, “I know it must have been difficult…it seems like you are really hurt and angry…”</a:t>
            </a:r>
          </a:p>
          <a:p>
            <a:pPr lvl="1"/>
            <a:r>
              <a:rPr lang="en-IN" dirty="0" smtClean="0"/>
              <a:t>NO judgement of emotions expressed! Emotions are neither good nor bad…they just are and we feel them, no matter that. “It is alright for you to feel angry and frustrated…”</a:t>
            </a:r>
          </a:p>
        </p:txBody>
      </p:sp>
    </p:spTree>
    <p:extLst>
      <p:ext uri="{BB962C8B-B14F-4D97-AF65-F5344CB8AC3E}">
        <p14:creationId xmlns:p14="http://schemas.microsoft.com/office/powerpoint/2010/main" val="4931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82154"/>
          </a:xfrm>
        </p:spPr>
        <p:txBody>
          <a:bodyPr>
            <a:normAutofit fontScale="90000"/>
          </a:bodyPr>
          <a:lstStyle/>
          <a:p>
            <a:r>
              <a:rPr lang="en-IN" b="1" dirty="0" smtClean="0"/>
              <a:t/>
            </a:r>
            <a:br>
              <a:rPr lang="en-IN" b="1" dirty="0" smtClean="0"/>
            </a:br>
            <a:r>
              <a:rPr lang="en-IN" b="1" dirty="0" smtClean="0">
                <a:solidFill>
                  <a:srgbClr val="00B0F0"/>
                </a:solidFill>
              </a:rPr>
              <a:t>Activity 3: </a:t>
            </a:r>
            <a:r>
              <a:rPr lang="en-IN" b="1" dirty="0">
                <a:solidFill>
                  <a:srgbClr val="00B0F0"/>
                </a:solidFill>
              </a:rPr>
              <a:t>Recognizing and Acknowledging Emotions</a:t>
            </a:r>
          </a:p>
        </p:txBody>
      </p:sp>
      <p:sp>
        <p:nvSpPr>
          <p:cNvPr id="3" name="Content Placeholder 2"/>
          <p:cNvSpPr>
            <a:spLocks noGrp="1"/>
          </p:cNvSpPr>
          <p:nvPr>
            <p:ph sz="quarter" idx="1"/>
          </p:nvPr>
        </p:nvSpPr>
        <p:spPr>
          <a:xfrm>
            <a:off x="285720" y="1700808"/>
            <a:ext cx="8643998" cy="4728588"/>
          </a:xfrm>
        </p:spPr>
        <p:txBody>
          <a:bodyPr>
            <a:normAutofit fontScale="70000" lnSpcReduction="20000"/>
          </a:bodyPr>
          <a:lstStyle/>
          <a:p>
            <a:pPr>
              <a:buNone/>
            </a:pPr>
            <a:r>
              <a:rPr lang="en-US" sz="2800" b="1" dirty="0" smtClean="0"/>
              <a:t>Objective: </a:t>
            </a:r>
          </a:p>
          <a:p>
            <a:r>
              <a:rPr lang="en-US" sz="2800" b="1" dirty="0" smtClean="0"/>
              <a:t>How to identify and recognize emotions.</a:t>
            </a:r>
          </a:p>
          <a:p>
            <a:r>
              <a:rPr lang="en-US" sz="2800" b="1" dirty="0" smtClean="0"/>
              <a:t>How to communicate to a child that you recognize &amp; acknowledge his/her emotions.</a:t>
            </a:r>
          </a:p>
          <a:p>
            <a:pPr>
              <a:buNone/>
            </a:pPr>
            <a:r>
              <a:rPr lang="en-IN" sz="2800" b="1" dirty="0" smtClean="0"/>
              <a:t>Process: </a:t>
            </a:r>
          </a:p>
          <a:p>
            <a:pPr lvl="0"/>
            <a:r>
              <a:rPr lang="en-US" sz="2800" dirty="0" smtClean="0"/>
              <a:t>Divide into pairs.</a:t>
            </a:r>
            <a:endParaRPr lang="en-IN" sz="2800" dirty="0" smtClean="0"/>
          </a:p>
          <a:p>
            <a:pPr lvl="0"/>
            <a:r>
              <a:rPr lang="en-US" sz="2800" dirty="0" smtClean="0"/>
              <a:t>Read the children’s expressions provided.</a:t>
            </a:r>
            <a:endParaRPr lang="en-IN" sz="2800" dirty="0" smtClean="0"/>
          </a:p>
          <a:p>
            <a:pPr lvl="0"/>
            <a:r>
              <a:rPr lang="en-US" sz="2800" dirty="0" smtClean="0"/>
              <a:t>Identify the emotions expressed.</a:t>
            </a:r>
            <a:endParaRPr lang="en-IN" sz="2800" dirty="0" smtClean="0"/>
          </a:p>
          <a:p>
            <a:pPr lvl="0"/>
            <a:r>
              <a:rPr lang="en-US" sz="2800" dirty="0" smtClean="0"/>
              <a:t>Next, one participant assumes role of child and the other that of PSS counselor.</a:t>
            </a:r>
            <a:endParaRPr lang="en-IN" sz="2800" dirty="0" smtClean="0"/>
          </a:p>
          <a:p>
            <a:pPr lvl="0"/>
            <a:r>
              <a:rPr lang="en-US" sz="2800" dirty="0" smtClean="0"/>
              <a:t>Use the dialogues of the children (below) and do the following: </a:t>
            </a:r>
            <a:endParaRPr lang="en-IN" sz="2800" dirty="0" smtClean="0"/>
          </a:p>
          <a:p>
            <a:pPr lvl="0"/>
            <a:r>
              <a:rPr lang="en-US" sz="2800" dirty="0" smtClean="0"/>
              <a:t>Role-play your response to the child. How will you respond to them? </a:t>
            </a:r>
            <a:endParaRPr lang="en-IN" sz="2800" dirty="0" smtClean="0"/>
          </a:p>
          <a:p>
            <a:pPr lvl="1"/>
            <a:r>
              <a:rPr lang="en-US" dirty="0" smtClean="0"/>
              <a:t>State your verbal response—to show that you recognize and acknowledge the emotions felt by the child.</a:t>
            </a:r>
            <a:endParaRPr lang="en-IN" dirty="0" smtClean="0"/>
          </a:p>
          <a:p>
            <a:pPr lvl="1"/>
            <a:r>
              <a:rPr lang="en-US" dirty="0" smtClean="0"/>
              <a:t>Demonstrate non-verbal responses you would provide.</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42</a:t>
            </a:fld>
            <a:endParaRPr lang="en-IN"/>
          </a:p>
        </p:txBody>
      </p:sp>
    </p:spTree>
    <p:extLst>
      <p:ext uri="{BB962C8B-B14F-4D97-AF65-F5344CB8AC3E}">
        <p14:creationId xmlns:p14="http://schemas.microsoft.com/office/powerpoint/2010/main" val="4018021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24" y="116632"/>
            <a:ext cx="8858280" cy="1080120"/>
          </a:xfrm>
        </p:spPr>
        <p:txBody>
          <a:bodyPr>
            <a:noAutofit/>
          </a:bodyPr>
          <a:lstStyle/>
          <a:p>
            <a:r>
              <a:rPr lang="en-IN" sz="2800" b="1" i="1" dirty="0">
                <a:solidFill>
                  <a:srgbClr val="00B0F0"/>
                </a:solidFill>
              </a:rPr>
              <a:t>Children’s Narratives </a:t>
            </a:r>
            <a:r>
              <a:rPr lang="en-IN" sz="2800" b="1" i="1" dirty="0" smtClean="0">
                <a:solidFill>
                  <a:srgbClr val="00B0F0"/>
                </a:solidFill>
              </a:rPr>
              <a:t/>
            </a:r>
            <a:br>
              <a:rPr lang="en-IN" sz="2800" b="1" i="1" dirty="0" smtClean="0">
                <a:solidFill>
                  <a:srgbClr val="00B0F0"/>
                </a:solidFill>
              </a:rPr>
            </a:br>
            <a:r>
              <a:rPr lang="en-IN" sz="2800" b="1" i="1" dirty="0" smtClean="0">
                <a:solidFill>
                  <a:srgbClr val="00B0F0"/>
                </a:solidFill>
              </a:rPr>
              <a:t>(Activity </a:t>
            </a:r>
            <a:r>
              <a:rPr lang="en-IN" sz="2800" b="1" i="1" dirty="0">
                <a:solidFill>
                  <a:srgbClr val="00B0F0"/>
                </a:solidFill>
              </a:rPr>
              <a:t>3: Recognizing &amp; Acknowledging Emotions</a:t>
            </a:r>
            <a:r>
              <a:rPr lang="en-IN" sz="2800" b="1" i="1" dirty="0" smtClean="0">
                <a:solidFill>
                  <a:srgbClr val="00B0F0"/>
                </a:solidFill>
              </a:rPr>
              <a:t>)</a:t>
            </a:r>
            <a:endParaRPr lang="en-IN" sz="2800" b="1" i="1" dirty="0">
              <a:solidFill>
                <a:srgbClr val="00B0F0"/>
              </a:solidFill>
            </a:endParaRPr>
          </a:p>
        </p:txBody>
      </p:sp>
      <p:sp>
        <p:nvSpPr>
          <p:cNvPr id="25602" name="Text Box 2"/>
          <p:cNvSpPr txBox="1">
            <a:spLocks noChangeArrowheads="1"/>
          </p:cNvSpPr>
          <p:nvPr/>
        </p:nvSpPr>
        <p:spPr bwMode="auto">
          <a:xfrm>
            <a:off x="233646" y="3140968"/>
            <a:ext cx="8715436" cy="12479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ts val="500"/>
              </a:spcBef>
              <a:spcAft>
                <a:spcPts val="500"/>
              </a:spcAft>
            </a:pPr>
            <a:r>
              <a:rPr lang="en-US" sz="1600" b="1" dirty="0">
                <a:solidFill>
                  <a:srgbClr val="000000"/>
                </a:solidFill>
                <a:latin typeface="Comic Sans MS" pitchFamily="66" charset="0"/>
                <a:cs typeface="Arial" pitchFamily="34" charset="0"/>
              </a:rPr>
              <a:t>Shekhar, age 10</a:t>
            </a:r>
          </a:p>
          <a:p>
            <a:pPr marL="0" marR="0" lvl="0" indent="0" algn="l" defTabSz="914400" rtl="0" eaLnBrk="1" fontAlgn="base" latinLnBrk="0" hangingPunct="1">
              <a:lnSpc>
                <a:spcPct val="100000"/>
              </a:lnSpc>
              <a:spcBef>
                <a:spcPct val="0"/>
              </a:spcBef>
              <a:spcAft>
                <a:spcPct val="0"/>
              </a:spcAft>
              <a:buClrTx/>
              <a:buSzTx/>
              <a:buFontTx/>
              <a:buNone/>
              <a:tabLst/>
            </a:pPr>
            <a:r>
              <a:rPr lang="en-US" sz="1600" baseline="0" dirty="0" smtClean="0">
                <a:latin typeface="Arial" pitchFamily="34" charset="0"/>
                <a:cs typeface="Arial" pitchFamily="34" charset="0"/>
              </a:rPr>
              <a:t>“</a:t>
            </a:r>
            <a:r>
              <a:rPr lang="en-US" sz="1600" dirty="0">
                <a:solidFill>
                  <a:srgbClr val="000000"/>
                </a:solidFill>
                <a:latin typeface="Comic Sans MS" pitchFamily="66" charset="0"/>
                <a:cs typeface="Arial" pitchFamily="34" charset="0"/>
              </a:rPr>
              <a:t>Two years ago, I was sent to work as a helper in a shop to supplement the family income. The shop owner often </a:t>
            </a:r>
            <a:r>
              <a:rPr lang="en-US" sz="1600" dirty="0" smtClean="0">
                <a:solidFill>
                  <a:srgbClr val="000000"/>
                </a:solidFill>
                <a:latin typeface="Comic Sans MS" pitchFamily="66" charset="0"/>
                <a:cs typeface="Arial" pitchFamily="34" charset="0"/>
              </a:rPr>
              <a:t>in whose room I sleep makes me touch his private parts. But </a:t>
            </a:r>
            <a:r>
              <a:rPr lang="en-US" sz="1600" dirty="0">
                <a:solidFill>
                  <a:srgbClr val="000000"/>
                </a:solidFill>
                <a:latin typeface="Comic Sans MS" pitchFamily="66" charset="0"/>
                <a:cs typeface="Arial" pitchFamily="34" charset="0"/>
              </a:rPr>
              <a:t>I cannot do anything because my family needs the little money that I earn.”</a:t>
            </a:r>
          </a:p>
        </p:txBody>
      </p:sp>
      <p:sp>
        <p:nvSpPr>
          <p:cNvPr id="25603" name="Text Box 3"/>
          <p:cNvSpPr txBox="1">
            <a:spLocks noChangeArrowheads="1"/>
          </p:cNvSpPr>
          <p:nvPr/>
        </p:nvSpPr>
        <p:spPr bwMode="auto">
          <a:xfrm>
            <a:off x="214282" y="4797152"/>
            <a:ext cx="8643998" cy="15841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IN" sz="1600" b="1" i="0" u="none" strike="noStrike" cap="none" normalizeH="0" baseline="0" dirty="0" err="1" smtClean="0">
                <a:ln>
                  <a:noFill/>
                </a:ln>
                <a:solidFill>
                  <a:srgbClr val="000000"/>
                </a:solidFill>
                <a:effectLst/>
                <a:latin typeface="Comic Sans MS" pitchFamily="66" charset="0"/>
                <a:cs typeface="Arial" pitchFamily="34" charset="0"/>
              </a:rPr>
              <a:t>Mamata</a:t>
            </a:r>
            <a:r>
              <a:rPr kumimoji="0" lang="en-IN" sz="1600" b="1" i="0" u="none" strike="noStrike" cap="none" normalizeH="0" baseline="0" dirty="0" smtClean="0">
                <a:ln>
                  <a:noFill/>
                </a:ln>
                <a:solidFill>
                  <a:srgbClr val="000000"/>
                </a:solidFill>
                <a:effectLst/>
                <a:latin typeface="Comic Sans MS" pitchFamily="66" charset="0"/>
                <a:cs typeface="Arial" pitchFamily="34" charset="0"/>
              </a:rPr>
              <a:t>, age 14:</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IN" sz="1600" b="0" i="0" u="none" strike="noStrike" cap="none" normalizeH="0" baseline="0" dirty="0" smtClean="0">
                <a:ln>
                  <a:noFill/>
                </a:ln>
                <a:solidFill>
                  <a:srgbClr val="000000"/>
                </a:solidFill>
                <a:effectLst/>
                <a:latin typeface="Comic Sans MS" pitchFamily="66" charset="0"/>
                <a:cs typeface="Arial" pitchFamily="34" charset="0"/>
              </a:rPr>
              <a:t>  “ My 25 year old cousin came to stay with us for a holiday. When</a:t>
            </a:r>
            <a:r>
              <a:rPr kumimoji="0" lang="en-IN" sz="1600" b="0" i="0" u="none" strike="noStrike" cap="none" normalizeH="0" dirty="0" smtClean="0">
                <a:ln>
                  <a:noFill/>
                </a:ln>
                <a:solidFill>
                  <a:srgbClr val="000000"/>
                </a:solidFill>
                <a:effectLst/>
                <a:latin typeface="Comic Sans MS" pitchFamily="66" charset="0"/>
                <a:cs typeface="Arial" pitchFamily="34" charset="0"/>
              </a:rPr>
              <a:t> my family was in another room, he said he loved me and he kissed me and put his hands inside my blouse and touched my breasts. I did not like it; he has gone back and is not in contact with me. I don’t know what to do.</a:t>
            </a:r>
            <a:r>
              <a:rPr kumimoji="0" lang="en-IN" sz="1600" b="0" i="0" u="none" strike="noStrike" cap="none" normalizeH="0" baseline="0" dirty="0" smtClean="0">
                <a:ln>
                  <a:noFill/>
                </a:ln>
                <a:solidFill>
                  <a:srgbClr val="000000"/>
                </a:solidFill>
                <a:effectLst/>
                <a:latin typeface="Comic Sans MS" pitchFamily="66"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42C4A4B-6EFE-42E2-BAF9-5D545D2F71FF}" type="slidenum">
              <a:rPr lang="en-IN" smtClean="0"/>
              <a:pPr/>
              <a:t>43</a:t>
            </a:fld>
            <a:endParaRPr lang="en-IN"/>
          </a:p>
        </p:txBody>
      </p:sp>
      <p:sp>
        <p:nvSpPr>
          <p:cNvPr id="3" name="Rectangle 2"/>
          <p:cNvSpPr/>
          <p:nvPr/>
        </p:nvSpPr>
        <p:spPr>
          <a:xfrm>
            <a:off x="279047" y="1484784"/>
            <a:ext cx="8624634" cy="1296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500"/>
              </a:spcBef>
              <a:spcAft>
                <a:spcPts val="500"/>
              </a:spcAft>
            </a:pPr>
            <a:endParaRPr lang="en-IN" sz="1600" b="1" dirty="0" smtClean="0">
              <a:solidFill>
                <a:srgbClr val="000000"/>
              </a:solidFill>
              <a:latin typeface="Comic Sans MS" pitchFamily="66" charset="0"/>
              <a:cs typeface="Arial" pitchFamily="34" charset="0"/>
            </a:endParaRPr>
          </a:p>
          <a:p>
            <a:pPr algn="just" fontAlgn="base">
              <a:spcBef>
                <a:spcPts val="500"/>
              </a:spcBef>
              <a:spcAft>
                <a:spcPts val="500"/>
              </a:spcAft>
            </a:pPr>
            <a:r>
              <a:rPr lang="en-IN" sz="1600" b="1" dirty="0" err="1" smtClean="0">
                <a:solidFill>
                  <a:schemeClr val="bg1"/>
                </a:solidFill>
                <a:latin typeface="Comic Sans MS" pitchFamily="66" charset="0"/>
                <a:cs typeface="Arial" pitchFamily="34" charset="0"/>
              </a:rPr>
              <a:t>Saira</a:t>
            </a:r>
            <a:r>
              <a:rPr lang="en-IN" sz="1600" b="1" dirty="0">
                <a:solidFill>
                  <a:schemeClr val="bg1"/>
                </a:solidFill>
                <a:latin typeface="Comic Sans MS" pitchFamily="66" charset="0"/>
                <a:cs typeface="Arial" pitchFamily="34" charset="0"/>
              </a:rPr>
              <a:t>, age 5</a:t>
            </a:r>
          </a:p>
          <a:p>
            <a:r>
              <a:rPr lang="en-IN" dirty="0" smtClean="0">
                <a:solidFill>
                  <a:schemeClr val="bg1"/>
                </a:solidFill>
              </a:rPr>
              <a:t>“</a:t>
            </a:r>
            <a:r>
              <a:rPr lang="en-IN" sz="1600" dirty="0">
                <a:solidFill>
                  <a:schemeClr val="bg1"/>
                </a:solidFill>
                <a:latin typeface="Comic Sans MS" pitchFamily="66" charset="0"/>
                <a:cs typeface="Arial" pitchFamily="34" charset="0"/>
              </a:rPr>
              <a:t>Anna at school is bad. He took me again and again to the store room …he said he will show me something special. And he hurt me in my wee-wee, with his hand. I don’t like him</a:t>
            </a:r>
            <a:r>
              <a:rPr lang="en-IN" sz="1600" dirty="0" smtClean="0">
                <a:solidFill>
                  <a:schemeClr val="bg1"/>
                </a:solidFill>
                <a:latin typeface="Comic Sans MS" pitchFamily="66" charset="0"/>
                <a:cs typeface="Arial" pitchFamily="34" charset="0"/>
              </a:rPr>
              <a:t>.”</a:t>
            </a:r>
            <a:endParaRPr lang="en-IN" sz="1600" dirty="0">
              <a:solidFill>
                <a:schemeClr val="bg1"/>
              </a:solidFill>
              <a:latin typeface="Comic Sans MS" pitchFamily="66" charset="0"/>
              <a:cs typeface="Arial" pitchFamily="34" charset="0"/>
            </a:endParaRPr>
          </a:p>
          <a:p>
            <a:endParaRPr lang="en-IN" dirty="0">
              <a:solidFill>
                <a:schemeClr val="tx1"/>
              </a:solidFill>
            </a:endParaRPr>
          </a:p>
        </p:txBody>
      </p:sp>
    </p:spTree>
    <p:extLst>
      <p:ext uri="{BB962C8B-B14F-4D97-AF65-F5344CB8AC3E}">
        <p14:creationId xmlns:p14="http://schemas.microsoft.com/office/powerpoint/2010/main" val="1698184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29718" cy="1052736"/>
          </a:xfrm>
        </p:spPr>
        <p:txBody>
          <a:bodyPr>
            <a:normAutofit fontScale="90000"/>
          </a:bodyPr>
          <a:lstStyle/>
          <a:p>
            <a:pPr algn="l"/>
            <a:r>
              <a:rPr lang="en-IN" b="1" dirty="0" smtClean="0"/>
              <a:t>Skill 4: Non </a:t>
            </a:r>
            <a:r>
              <a:rPr lang="en-IN" b="1" dirty="0"/>
              <a:t>Judgemental </a:t>
            </a:r>
            <a:r>
              <a:rPr lang="en-IN" b="1" dirty="0" smtClean="0"/>
              <a:t>Attitude &amp; Acceptance</a:t>
            </a:r>
            <a:endParaRPr lang="en-IN" b="1" dirty="0"/>
          </a:p>
        </p:txBody>
      </p:sp>
      <p:sp>
        <p:nvSpPr>
          <p:cNvPr id="3" name="Content Placeholder 2"/>
          <p:cNvSpPr>
            <a:spLocks noGrp="1"/>
          </p:cNvSpPr>
          <p:nvPr>
            <p:ph sz="quarter" idx="1"/>
          </p:nvPr>
        </p:nvSpPr>
        <p:spPr>
          <a:xfrm>
            <a:off x="214282" y="1196752"/>
            <a:ext cx="8715436" cy="5375520"/>
          </a:xfrm>
        </p:spPr>
        <p:txBody>
          <a:bodyPr>
            <a:normAutofit fontScale="77500" lnSpcReduction="20000"/>
          </a:bodyPr>
          <a:lstStyle/>
          <a:p>
            <a:pPr>
              <a:buNone/>
            </a:pPr>
            <a:r>
              <a:rPr lang="en-IN" b="1" dirty="0" smtClean="0"/>
              <a:t>What does non-judgemental attitude mean?</a:t>
            </a:r>
          </a:p>
          <a:p>
            <a:r>
              <a:rPr lang="en-IN" dirty="0" smtClean="0"/>
              <a:t>Allowing the child to hurt herself in distress?</a:t>
            </a:r>
          </a:p>
          <a:p>
            <a:r>
              <a:rPr lang="en-IN" dirty="0" smtClean="0"/>
              <a:t>Telling the child it is alright not to go to school if she does not feel comfortable?</a:t>
            </a:r>
          </a:p>
          <a:p>
            <a:r>
              <a:rPr lang="en-IN" dirty="0" smtClean="0"/>
              <a:t>Assuring the child it is alright for him to feel very angry about the shop owner’s abusing him?</a:t>
            </a:r>
          </a:p>
          <a:p>
            <a:r>
              <a:rPr lang="en-IN" dirty="0" smtClean="0"/>
              <a:t>Acknowledging to the child that the store room can indeed by frightening?</a:t>
            </a:r>
          </a:p>
          <a:p>
            <a:pPr>
              <a:buNone/>
            </a:pPr>
            <a:r>
              <a:rPr lang="en-IN" b="1" dirty="0" smtClean="0"/>
              <a:t>Non-judgemental </a:t>
            </a:r>
            <a:r>
              <a:rPr lang="en-IN" b="1" dirty="0"/>
              <a:t>attitude </a:t>
            </a:r>
            <a:r>
              <a:rPr lang="en-IN" b="1" dirty="0" smtClean="0"/>
              <a:t>involves…</a:t>
            </a:r>
          </a:p>
          <a:p>
            <a:r>
              <a:rPr lang="en-IN" dirty="0" smtClean="0"/>
              <a:t>Recognizing and acknowledging a feeling/emotion—WITHOUT being judgemental about whether that feeling is ‘right’ or ‘wrong’.</a:t>
            </a:r>
          </a:p>
          <a:p>
            <a:r>
              <a:rPr lang="en-IN" dirty="0" smtClean="0"/>
              <a:t>NOT giving your personal opinion in a way that is critical or blaming in any way.</a:t>
            </a:r>
          </a:p>
          <a:p>
            <a:r>
              <a:rPr lang="en-IN" dirty="0" smtClean="0"/>
              <a:t>Accepting the child for who and what he/she is.</a:t>
            </a:r>
          </a:p>
          <a:p>
            <a:pPr marL="0" indent="0">
              <a:buNone/>
            </a:pPr>
            <a:endParaRPr lang="en-IN" dirty="0" smtClean="0"/>
          </a:p>
          <a:p>
            <a:pPr>
              <a:buNone/>
            </a:pPr>
            <a:endParaRPr lang="en-IN" dirty="0" smtClean="0"/>
          </a:p>
          <a:p>
            <a:endParaRPr lang="en-IN" dirty="0"/>
          </a:p>
        </p:txBody>
      </p:sp>
      <p:sp>
        <p:nvSpPr>
          <p:cNvPr id="5" name="Slide Number Placeholder 4"/>
          <p:cNvSpPr>
            <a:spLocks noGrp="1"/>
          </p:cNvSpPr>
          <p:nvPr>
            <p:ph type="sldNum" sz="quarter" idx="12"/>
          </p:nvPr>
        </p:nvSpPr>
        <p:spPr/>
        <p:txBody>
          <a:bodyPr/>
          <a:lstStyle/>
          <a:p>
            <a:fld id="{F42C4A4B-6EFE-42E2-BAF9-5D545D2F71FF}" type="slidenum">
              <a:rPr lang="en-IN" smtClean="0"/>
              <a:pPr/>
              <a:t>44</a:t>
            </a:fld>
            <a:endParaRPr lang="en-IN"/>
          </a:p>
        </p:txBody>
      </p:sp>
    </p:spTree>
    <p:extLst>
      <p:ext uri="{BB962C8B-B14F-4D97-AF65-F5344CB8AC3E}">
        <p14:creationId xmlns:p14="http://schemas.microsoft.com/office/powerpoint/2010/main" val="1306594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850106"/>
          </a:xfrm>
        </p:spPr>
        <p:txBody>
          <a:bodyPr>
            <a:normAutofit fontScale="90000"/>
          </a:bodyPr>
          <a:lstStyle/>
          <a:p>
            <a:r>
              <a:rPr lang="en-IN" b="1" dirty="0" smtClean="0">
                <a:solidFill>
                  <a:srgbClr val="00B0F0"/>
                </a:solidFill>
              </a:rPr>
              <a:t>Activity 4: Non-Judgemental Attitude</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45</a:t>
            </a:fld>
            <a:endParaRPr lang="en-IN"/>
          </a:p>
        </p:txBody>
      </p:sp>
      <p:sp>
        <p:nvSpPr>
          <p:cNvPr id="4" name="Content Placeholder 3"/>
          <p:cNvSpPr>
            <a:spLocks noGrp="1"/>
          </p:cNvSpPr>
          <p:nvPr>
            <p:ph sz="quarter" idx="1"/>
          </p:nvPr>
        </p:nvSpPr>
        <p:spPr>
          <a:xfrm>
            <a:off x="179512" y="1124744"/>
            <a:ext cx="8784976" cy="5400600"/>
          </a:xfrm>
        </p:spPr>
        <p:txBody>
          <a:bodyPr>
            <a:normAutofit fontScale="92500" lnSpcReduction="20000"/>
          </a:bodyPr>
          <a:lstStyle/>
          <a:p>
            <a:pPr marL="0" indent="0">
              <a:buNone/>
            </a:pPr>
            <a:r>
              <a:rPr lang="en-IN" b="1" dirty="0" smtClean="0"/>
              <a:t>Objectives:</a:t>
            </a:r>
          </a:p>
          <a:p>
            <a:r>
              <a:rPr lang="en-IN" dirty="0" smtClean="0"/>
              <a:t>To understand what non-judgemental attitude means.</a:t>
            </a:r>
          </a:p>
          <a:p>
            <a:r>
              <a:rPr lang="en-IN" dirty="0" smtClean="0"/>
              <a:t>To reflect non-judgemental attitude in communication with children.</a:t>
            </a:r>
          </a:p>
          <a:p>
            <a:pPr marL="0" indent="0">
              <a:buNone/>
            </a:pPr>
            <a:r>
              <a:rPr lang="en-IN" b="1" dirty="0" smtClean="0"/>
              <a:t>Process:</a:t>
            </a:r>
          </a:p>
          <a:p>
            <a:pPr marL="0" indent="0">
              <a:buNone/>
            </a:pPr>
            <a:r>
              <a:rPr lang="en-IN" dirty="0" smtClean="0"/>
              <a:t>Read the two scenarios/conversations below between </a:t>
            </a:r>
            <a:r>
              <a:rPr lang="en-IN" dirty="0" err="1" smtClean="0"/>
              <a:t>counselor</a:t>
            </a:r>
            <a:r>
              <a:rPr lang="en-IN" dirty="0" smtClean="0"/>
              <a:t> &amp; child.</a:t>
            </a:r>
          </a:p>
          <a:p>
            <a:r>
              <a:rPr lang="en-US" sz="2400" b="1" dirty="0"/>
              <a:t>Discussion:</a:t>
            </a:r>
            <a:endParaRPr lang="en-IN" sz="2400" dirty="0"/>
          </a:p>
          <a:p>
            <a:pPr lvl="0"/>
            <a:r>
              <a:rPr lang="en-US" sz="2400" dirty="0"/>
              <a:t>What did the counselor do differently in scenario 2 versus scenario 1?</a:t>
            </a:r>
            <a:endParaRPr lang="en-IN" sz="2400" dirty="0"/>
          </a:p>
          <a:p>
            <a:pPr lvl="0"/>
            <a:r>
              <a:rPr lang="en-US" sz="2400" dirty="0"/>
              <a:t>Which do you think would be more effective in building a relationship with the child and why?</a:t>
            </a:r>
            <a:endParaRPr lang="en-IN" sz="2400" dirty="0"/>
          </a:p>
          <a:p>
            <a:pPr lvl="0"/>
            <a:r>
              <a:rPr lang="en-US" sz="2400" dirty="0"/>
              <a:t>How do you think the child would have responded/ said next in </a:t>
            </a:r>
            <a:r>
              <a:rPr lang="en-US" sz="2400" dirty="0" err="1"/>
              <a:t>i</a:t>
            </a:r>
            <a:r>
              <a:rPr lang="en-US" sz="2400" dirty="0"/>
              <a:t>) scenario 1; scenario 2?</a:t>
            </a:r>
            <a:endParaRPr lang="en-IN" sz="2400" dirty="0"/>
          </a:p>
          <a:p>
            <a:pPr marL="0" indent="0">
              <a:buNone/>
            </a:pPr>
            <a:endParaRPr lang="en-IN" dirty="0"/>
          </a:p>
        </p:txBody>
      </p:sp>
    </p:spTree>
    <p:extLst>
      <p:ext uri="{BB962C8B-B14F-4D97-AF65-F5344CB8AC3E}">
        <p14:creationId xmlns:p14="http://schemas.microsoft.com/office/powerpoint/2010/main" val="965189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929718" cy="1988840"/>
          </a:xfrm>
        </p:spPr>
        <p:txBody>
          <a:bodyPr>
            <a:normAutofit fontScale="90000"/>
          </a:bodyPr>
          <a:lstStyle/>
          <a:p>
            <a:r>
              <a:rPr lang="en-IN" b="1" i="1" dirty="0" smtClean="0">
                <a:solidFill>
                  <a:srgbClr val="00B0F0"/>
                </a:solidFill>
              </a:rPr>
              <a:t>Counsellor-Child conversations in a Child Care Institution: </a:t>
            </a:r>
            <a:br>
              <a:rPr lang="en-IN" b="1" i="1" dirty="0" smtClean="0">
                <a:solidFill>
                  <a:srgbClr val="00B0F0"/>
                </a:solidFill>
              </a:rPr>
            </a:br>
            <a:r>
              <a:rPr lang="en-IN" b="1" i="1" dirty="0" smtClean="0">
                <a:solidFill>
                  <a:srgbClr val="00B0F0"/>
                </a:solidFill>
              </a:rPr>
              <a:t>(Activity 4: Non-Judgemental Attitude)</a:t>
            </a:r>
            <a:endParaRPr lang="en-IN" b="1" dirty="0"/>
          </a:p>
        </p:txBody>
      </p:sp>
      <p:sp>
        <p:nvSpPr>
          <p:cNvPr id="3" name="Content Placeholder 2"/>
          <p:cNvSpPr>
            <a:spLocks noGrp="1"/>
          </p:cNvSpPr>
          <p:nvPr>
            <p:ph sz="quarter" idx="1"/>
          </p:nvPr>
        </p:nvSpPr>
        <p:spPr>
          <a:xfrm>
            <a:off x="214282" y="1772816"/>
            <a:ext cx="8715436" cy="4799456"/>
          </a:xfrm>
        </p:spPr>
        <p:txBody>
          <a:bodyPr/>
          <a:lstStyle/>
          <a:p>
            <a:pPr>
              <a:buNone/>
            </a:pPr>
            <a:endParaRPr lang="en-IN" dirty="0" smtClean="0"/>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792165823"/>
              </p:ext>
            </p:extLst>
          </p:nvPr>
        </p:nvGraphicFramePr>
        <p:xfrm>
          <a:off x="179512" y="1988840"/>
          <a:ext cx="8784976" cy="4608512"/>
        </p:xfrm>
        <a:graphic>
          <a:graphicData uri="http://schemas.openxmlformats.org/drawingml/2006/table">
            <a:tbl>
              <a:tblPr firstRow="1" bandRow="1">
                <a:tableStyleId>{5C22544A-7EE6-4342-B048-85BDC9FD1C3A}</a:tableStyleId>
              </a:tblPr>
              <a:tblGrid>
                <a:gridCol w="4320401"/>
                <a:gridCol w="4464575"/>
              </a:tblGrid>
              <a:tr h="518327">
                <a:tc>
                  <a:txBody>
                    <a:bodyPr/>
                    <a:lstStyle/>
                    <a:p>
                      <a:pPr algn="just">
                        <a:lnSpc>
                          <a:spcPct val="115000"/>
                        </a:lnSpc>
                        <a:spcAft>
                          <a:spcPts val="0"/>
                        </a:spcAft>
                      </a:pPr>
                      <a:r>
                        <a:rPr lang="en-US" sz="1600" dirty="0">
                          <a:latin typeface="Comic Sans MS" pitchFamily="66" charset="0"/>
                          <a:ea typeface="Calibri"/>
                          <a:cs typeface="Arial"/>
                        </a:rPr>
                        <a:t>Scenario 1</a:t>
                      </a:r>
                      <a:endParaRPr lang="en-IN" sz="1600" dirty="0">
                        <a:latin typeface="Comic Sans MS" pitchFamily="66" charset="0"/>
                        <a:ea typeface="Calibri"/>
                        <a:cs typeface="Times New Roman"/>
                      </a:endParaRPr>
                    </a:p>
                  </a:txBody>
                  <a:tcPr marL="68580" marR="68580" marT="0" marB="0"/>
                </a:tc>
                <a:tc>
                  <a:txBody>
                    <a:bodyPr/>
                    <a:lstStyle/>
                    <a:p>
                      <a:pPr algn="just">
                        <a:lnSpc>
                          <a:spcPct val="115000"/>
                        </a:lnSpc>
                        <a:spcAft>
                          <a:spcPts val="0"/>
                        </a:spcAft>
                      </a:pPr>
                      <a:r>
                        <a:rPr lang="en-US" sz="1600" dirty="0">
                          <a:latin typeface="Comic Sans MS" pitchFamily="66" charset="0"/>
                          <a:ea typeface="Calibri"/>
                          <a:cs typeface="Arial"/>
                        </a:rPr>
                        <a:t>Scenario 2</a:t>
                      </a:r>
                      <a:endParaRPr lang="en-IN" sz="1600" dirty="0">
                        <a:latin typeface="Comic Sans MS" pitchFamily="66" charset="0"/>
                        <a:ea typeface="Calibri"/>
                        <a:cs typeface="Times New Roman"/>
                      </a:endParaRPr>
                    </a:p>
                  </a:txBody>
                  <a:tcPr marL="68580" marR="68580" marT="0" marB="0"/>
                </a:tc>
              </a:tr>
              <a:tr h="4090185">
                <a:tc>
                  <a:txBody>
                    <a:bodyPr/>
                    <a:lstStyle/>
                    <a:p>
                      <a:pPr>
                        <a:lnSpc>
                          <a:spcPct val="115000"/>
                        </a:lnSpc>
                        <a:spcAft>
                          <a:spcPts val="0"/>
                        </a:spcAft>
                      </a:pPr>
                      <a:r>
                        <a:rPr lang="en-US" sz="1600" dirty="0">
                          <a:latin typeface="Comic Sans MS" pitchFamily="66" charset="0"/>
                          <a:ea typeface="Calibri"/>
                          <a:cs typeface="Times New Roman"/>
                        </a:rPr>
                        <a:t>Child: I hate being here in this </a:t>
                      </a:r>
                      <a:r>
                        <a:rPr lang="en-US" sz="1600" dirty="0" smtClean="0">
                          <a:latin typeface="Comic Sans MS" pitchFamily="66" charset="0"/>
                          <a:ea typeface="Calibri"/>
                          <a:cs typeface="Times New Roman"/>
                        </a:rPr>
                        <a:t>home! </a:t>
                      </a:r>
                      <a:r>
                        <a:rPr lang="en-US" sz="1600" dirty="0">
                          <a:latin typeface="Comic Sans MS" pitchFamily="66" charset="0"/>
                          <a:ea typeface="Calibri"/>
                          <a:cs typeface="Times New Roman"/>
                        </a:rPr>
                        <a:t>I don’t want to stay here! </a:t>
                      </a:r>
                      <a:r>
                        <a:rPr lang="en-US" sz="1600" dirty="0" smtClean="0">
                          <a:latin typeface="Comic Sans MS" pitchFamily="66" charset="0"/>
                          <a:ea typeface="Calibri"/>
                          <a:cs typeface="Times New Roman"/>
                        </a:rPr>
                        <a:t>I want to go back</a:t>
                      </a:r>
                      <a:r>
                        <a:rPr lang="en-US" sz="1600" baseline="0" dirty="0" smtClean="0">
                          <a:latin typeface="Comic Sans MS" pitchFamily="66" charset="0"/>
                          <a:ea typeface="Calibri"/>
                          <a:cs typeface="Times New Roman"/>
                        </a:rPr>
                        <a:t> to my life on the street…</a:t>
                      </a:r>
                      <a:r>
                        <a:rPr lang="en-US" sz="1600" dirty="0" smtClean="0">
                          <a:latin typeface="Comic Sans MS" pitchFamily="66" charset="0"/>
                          <a:ea typeface="Calibri"/>
                          <a:cs typeface="Times New Roman"/>
                        </a:rPr>
                        <a:t>!</a:t>
                      </a:r>
                      <a:endParaRPr lang="en-IN" sz="1600" dirty="0" smtClean="0">
                        <a:latin typeface="Comic Sans MS" pitchFamily="66" charset="0"/>
                        <a:ea typeface="Calibri"/>
                        <a:cs typeface="Times New Roman"/>
                      </a:endParaRPr>
                    </a:p>
                    <a:p>
                      <a:pPr algn="just">
                        <a:lnSpc>
                          <a:spcPct val="115000"/>
                        </a:lnSpc>
                        <a:spcAft>
                          <a:spcPts val="0"/>
                        </a:spcAft>
                      </a:pPr>
                      <a:r>
                        <a:rPr lang="en-US" sz="1600" dirty="0" smtClean="0">
                          <a:latin typeface="Comic Sans MS" pitchFamily="66" charset="0"/>
                          <a:ea typeface="Calibri"/>
                          <a:cs typeface="Times New Roman"/>
                        </a:rPr>
                        <a:t>Counselor</a:t>
                      </a:r>
                      <a:r>
                        <a:rPr lang="en-US" sz="1600" dirty="0">
                          <a:latin typeface="Comic Sans MS" pitchFamily="66" charset="0"/>
                          <a:ea typeface="Calibri"/>
                          <a:cs typeface="Times New Roman"/>
                        </a:rPr>
                        <a:t>: Yes, it may be difficult for you to be here. But think about all those children who do not have </a:t>
                      </a:r>
                      <a:r>
                        <a:rPr lang="en-IN" sz="1600" dirty="0" smtClean="0">
                          <a:latin typeface="Comic Sans MS" pitchFamily="66" charset="0"/>
                          <a:ea typeface="Calibri"/>
                          <a:cs typeface="Times New Roman"/>
                        </a:rPr>
                        <a:t>been abused on the street such as you have…</a:t>
                      </a:r>
                      <a:endParaRPr lang="en-IN" sz="1600" dirty="0">
                        <a:latin typeface="Comic Sans MS" pitchFamily="66" charset="0"/>
                        <a:ea typeface="Calibri"/>
                        <a:cs typeface="Times New Roman"/>
                      </a:endParaRPr>
                    </a:p>
                    <a:p>
                      <a:pPr algn="just">
                        <a:lnSpc>
                          <a:spcPct val="115000"/>
                        </a:lnSpc>
                        <a:spcAft>
                          <a:spcPts val="0"/>
                        </a:spcAft>
                      </a:pPr>
                      <a:r>
                        <a:rPr lang="en-US" sz="1600" dirty="0">
                          <a:latin typeface="Comic Sans MS" pitchFamily="66" charset="0"/>
                          <a:ea typeface="Calibri"/>
                          <a:cs typeface="Times New Roman"/>
                        </a:rPr>
                        <a:t>Child: </a:t>
                      </a:r>
                      <a:r>
                        <a:rPr lang="en-US" sz="1600" dirty="0" smtClean="0">
                          <a:latin typeface="Comic Sans MS" pitchFamily="66" charset="0"/>
                          <a:ea typeface="Calibri"/>
                          <a:cs typeface="Times New Roman"/>
                        </a:rPr>
                        <a:t>How do I know that I can be safe here? </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a:t>
                      </a:r>
                      <a:r>
                        <a:rPr lang="en-US" sz="1600" dirty="0" smtClean="0">
                          <a:latin typeface="Comic Sans MS" pitchFamily="66" charset="0"/>
                          <a:ea typeface="Calibri"/>
                          <a:cs typeface="Times New Roman"/>
                        </a:rPr>
                        <a:t>Has anything happened here for you to feel unsafe? No, right? So, then why are you saying that?</a:t>
                      </a:r>
                      <a:endParaRPr lang="en-IN" sz="1600" dirty="0">
                        <a:latin typeface="Comic Sans MS" pitchFamily="66" charset="0"/>
                        <a:ea typeface="Calibri"/>
                        <a:cs typeface="Times New Roman"/>
                      </a:endParaRPr>
                    </a:p>
                  </a:txBody>
                  <a:tcPr marL="68580" marR="68580" marT="0" marB="0"/>
                </a:tc>
                <a:tc>
                  <a:txBody>
                    <a:bodyPr/>
                    <a:lstStyle/>
                    <a:p>
                      <a:pPr>
                        <a:lnSpc>
                          <a:spcPct val="115000"/>
                        </a:lnSpc>
                        <a:spcAft>
                          <a:spcPts val="0"/>
                        </a:spcAft>
                      </a:pPr>
                      <a:r>
                        <a:rPr lang="en-US" sz="1600" dirty="0">
                          <a:latin typeface="Comic Sans MS" pitchFamily="66" charset="0"/>
                          <a:ea typeface="Calibri"/>
                          <a:cs typeface="Times New Roman"/>
                        </a:rPr>
                        <a:t>Child: I hate being here in this </a:t>
                      </a:r>
                      <a:r>
                        <a:rPr lang="en-US" sz="1600" dirty="0" smtClean="0">
                          <a:latin typeface="Comic Sans MS" pitchFamily="66" charset="0"/>
                          <a:ea typeface="Calibri"/>
                          <a:cs typeface="Times New Roman"/>
                        </a:rPr>
                        <a:t>home! </a:t>
                      </a:r>
                      <a:r>
                        <a:rPr lang="en-US" sz="1600" dirty="0">
                          <a:latin typeface="Comic Sans MS" pitchFamily="66" charset="0"/>
                          <a:ea typeface="Calibri"/>
                          <a:cs typeface="Times New Roman"/>
                        </a:rPr>
                        <a:t>I don’t want to stay here! I want to go </a:t>
                      </a:r>
                      <a:r>
                        <a:rPr lang="en-US" sz="1600" dirty="0" smtClean="0">
                          <a:latin typeface="Comic Sans MS" pitchFamily="66" charset="0"/>
                          <a:ea typeface="Calibri"/>
                          <a:cs typeface="Times New Roman"/>
                        </a:rPr>
                        <a:t>back</a:t>
                      </a:r>
                      <a:r>
                        <a:rPr lang="en-US" sz="1600" baseline="0" dirty="0" smtClean="0">
                          <a:latin typeface="Comic Sans MS" pitchFamily="66" charset="0"/>
                          <a:ea typeface="Calibri"/>
                          <a:cs typeface="Times New Roman"/>
                        </a:rPr>
                        <a:t> to my life on the street…</a:t>
                      </a:r>
                      <a:r>
                        <a:rPr lang="en-US" sz="1600" dirty="0" smtClean="0">
                          <a:latin typeface="Comic Sans MS" pitchFamily="66" charset="0"/>
                          <a:ea typeface="Calibri"/>
                          <a:cs typeface="Times New Roman"/>
                        </a:rPr>
                        <a:t>!</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Yes, it must be difficult for you…it must make you </a:t>
                      </a:r>
                      <a:r>
                        <a:rPr lang="en-US" sz="1600" dirty="0" smtClean="0">
                          <a:latin typeface="Comic Sans MS" pitchFamily="66" charset="0"/>
                          <a:ea typeface="Calibri"/>
                          <a:cs typeface="Times New Roman"/>
                        </a:rPr>
                        <a:t>angry </a:t>
                      </a:r>
                      <a:r>
                        <a:rPr lang="en-US" sz="1600" dirty="0">
                          <a:latin typeface="Comic Sans MS" pitchFamily="66" charset="0"/>
                          <a:ea typeface="Calibri"/>
                          <a:cs typeface="Times New Roman"/>
                        </a:rPr>
                        <a:t>to be in a place you dislike, where you don’t have the </a:t>
                      </a:r>
                      <a:r>
                        <a:rPr lang="en-US" sz="1600" dirty="0" smtClean="0">
                          <a:latin typeface="Comic Sans MS" pitchFamily="66" charset="0"/>
                          <a:ea typeface="Calibri"/>
                          <a:cs typeface="Times New Roman"/>
                        </a:rPr>
                        <a:t>freedom </a:t>
                      </a:r>
                      <a:r>
                        <a:rPr lang="en-US" sz="1600" dirty="0">
                          <a:latin typeface="Comic Sans MS" pitchFamily="66" charset="0"/>
                          <a:ea typeface="Calibri"/>
                          <a:cs typeface="Times New Roman"/>
                        </a:rPr>
                        <a:t>you are used to</a:t>
                      </a:r>
                      <a:r>
                        <a:rPr lang="en-US" sz="1600" dirty="0" smtClean="0">
                          <a:latin typeface="Comic Sans MS" pitchFamily="66" charset="0"/>
                          <a:ea typeface="Calibri"/>
                          <a:cs typeface="Times New Roman"/>
                        </a:rPr>
                        <a:t>. But we</a:t>
                      </a:r>
                      <a:r>
                        <a:rPr lang="en-US" sz="1600" baseline="0" dirty="0" smtClean="0">
                          <a:latin typeface="Comic Sans MS" pitchFamily="66" charset="0"/>
                          <a:ea typeface="Calibri"/>
                          <a:cs typeface="Times New Roman"/>
                        </a:rPr>
                        <a:t> are concerned about your safety…</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Child: </a:t>
                      </a:r>
                      <a:r>
                        <a:rPr lang="en-US" sz="1600" dirty="0" smtClean="0">
                          <a:latin typeface="Comic Sans MS" pitchFamily="66" charset="0"/>
                          <a:ea typeface="Calibri"/>
                          <a:cs typeface="Times New Roman"/>
                        </a:rPr>
                        <a:t>How do I know I can be safe here? </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a:t>
                      </a:r>
                      <a:r>
                        <a:rPr lang="en-US" sz="1600" dirty="0" smtClean="0">
                          <a:latin typeface="Comic Sans MS" pitchFamily="66" charset="0"/>
                          <a:ea typeface="Calibri"/>
                          <a:cs typeface="Times New Roman"/>
                        </a:rPr>
                        <a:t>It is natural for you to feel insecure, given what you have gone through…we</a:t>
                      </a:r>
                      <a:r>
                        <a:rPr lang="en-US" sz="1600" baseline="0" dirty="0" smtClean="0">
                          <a:latin typeface="Comic Sans MS" pitchFamily="66" charset="0"/>
                          <a:ea typeface="Calibri"/>
                          <a:cs typeface="Times New Roman"/>
                        </a:rPr>
                        <a:t> will try to ensure that we identify a supervisor of your choice to assist you.</a:t>
                      </a:r>
                      <a:endParaRPr lang="en-IN" sz="1600" dirty="0">
                        <a:latin typeface="Comic Sans MS" pitchFamily="66" charset="0"/>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42C4A4B-6EFE-42E2-BAF9-5D545D2F71FF}" type="slidenum">
              <a:rPr lang="en-IN" smtClean="0"/>
              <a:pPr/>
              <a:t>46</a:t>
            </a:fld>
            <a:endParaRPr lang="en-IN"/>
          </a:p>
        </p:txBody>
      </p:sp>
    </p:spTree>
    <p:extLst>
      <p:ext uri="{BB962C8B-B14F-4D97-AF65-F5344CB8AC3E}">
        <p14:creationId xmlns:p14="http://schemas.microsoft.com/office/powerpoint/2010/main" val="3777587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929718" cy="1556792"/>
          </a:xfrm>
        </p:spPr>
        <p:txBody>
          <a:bodyPr>
            <a:normAutofit fontScale="90000"/>
          </a:bodyPr>
          <a:lstStyle/>
          <a:p>
            <a:r>
              <a:rPr lang="en-IN" sz="3600" b="1" i="1" dirty="0" smtClean="0">
                <a:solidFill>
                  <a:srgbClr val="00B0F0"/>
                </a:solidFill>
              </a:rPr>
              <a:t>Counsellor-Adolescent conversations in the context of pregnancy </a:t>
            </a:r>
            <a:br>
              <a:rPr lang="en-IN" sz="3600" b="1" i="1" dirty="0" smtClean="0">
                <a:solidFill>
                  <a:srgbClr val="00B0F0"/>
                </a:solidFill>
              </a:rPr>
            </a:br>
            <a:r>
              <a:rPr lang="en-IN" sz="3600" b="1" i="1" dirty="0" smtClean="0">
                <a:solidFill>
                  <a:srgbClr val="00B0F0"/>
                </a:solidFill>
              </a:rPr>
              <a:t>(Activity 4: Non-Judgemental Attitude)</a:t>
            </a:r>
            <a:endParaRPr lang="en-IN" sz="3600" b="1" dirty="0"/>
          </a:p>
        </p:txBody>
      </p:sp>
      <p:sp>
        <p:nvSpPr>
          <p:cNvPr id="3" name="Content Placeholder 2"/>
          <p:cNvSpPr>
            <a:spLocks noGrp="1"/>
          </p:cNvSpPr>
          <p:nvPr>
            <p:ph sz="quarter" idx="1"/>
          </p:nvPr>
        </p:nvSpPr>
        <p:spPr>
          <a:xfrm>
            <a:off x="214282" y="1772816"/>
            <a:ext cx="8715436" cy="4799456"/>
          </a:xfrm>
        </p:spPr>
        <p:txBody>
          <a:bodyPr/>
          <a:lstStyle/>
          <a:p>
            <a:pPr>
              <a:buNone/>
            </a:pPr>
            <a:endParaRPr lang="en-IN" dirty="0" smtClean="0"/>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559314131"/>
              </p:ext>
            </p:extLst>
          </p:nvPr>
        </p:nvGraphicFramePr>
        <p:xfrm>
          <a:off x="0" y="1515103"/>
          <a:ext cx="9036496" cy="5198388"/>
        </p:xfrm>
        <a:graphic>
          <a:graphicData uri="http://schemas.openxmlformats.org/drawingml/2006/table">
            <a:tbl>
              <a:tblPr firstRow="1" bandRow="1">
                <a:tableStyleId>{5C22544A-7EE6-4342-B048-85BDC9FD1C3A}</a:tableStyleId>
              </a:tblPr>
              <a:tblGrid>
                <a:gridCol w="4682548"/>
                <a:gridCol w="4353948"/>
              </a:tblGrid>
              <a:tr h="431316">
                <a:tc>
                  <a:txBody>
                    <a:bodyPr/>
                    <a:lstStyle/>
                    <a:p>
                      <a:pPr algn="just">
                        <a:lnSpc>
                          <a:spcPct val="115000"/>
                        </a:lnSpc>
                        <a:spcAft>
                          <a:spcPts val="0"/>
                        </a:spcAft>
                      </a:pPr>
                      <a:r>
                        <a:rPr lang="en-US" sz="1600" dirty="0">
                          <a:latin typeface="Comic Sans MS" pitchFamily="66" charset="0"/>
                          <a:ea typeface="Calibri"/>
                          <a:cs typeface="Arial"/>
                        </a:rPr>
                        <a:t>Scenario 1</a:t>
                      </a:r>
                      <a:endParaRPr lang="en-IN" sz="1600" dirty="0">
                        <a:latin typeface="Comic Sans MS" pitchFamily="66" charset="0"/>
                        <a:ea typeface="Calibri"/>
                        <a:cs typeface="Times New Roman"/>
                      </a:endParaRPr>
                    </a:p>
                  </a:txBody>
                  <a:tcPr marL="68580" marR="68580" marT="0" marB="0"/>
                </a:tc>
                <a:tc>
                  <a:txBody>
                    <a:bodyPr/>
                    <a:lstStyle/>
                    <a:p>
                      <a:pPr algn="just">
                        <a:lnSpc>
                          <a:spcPct val="115000"/>
                        </a:lnSpc>
                        <a:spcAft>
                          <a:spcPts val="0"/>
                        </a:spcAft>
                      </a:pPr>
                      <a:r>
                        <a:rPr lang="en-US" sz="1600" dirty="0">
                          <a:latin typeface="Comic Sans MS" pitchFamily="66" charset="0"/>
                          <a:ea typeface="Calibri"/>
                          <a:cs typeface="Arial"/>
                        </a:rPr>
                        <a:t>Scenario 2</a:t>
                      </a:r>
                      <a:endParaRPr lang="en-IN" sz="1600" dirty="0">
                        <a:latin typeface="Comic Sans MS" pitchFamily="66" charset="0"/>
                        <a:ea typeface="Calibri"/>
                        <a:cs typeface="Times New Roman"/>
                      </a:endParaRPr>
                    </a:p>
                  </a:txBody>
                  <a:tcPr marL="68580" marR="68580" marT="0" marB="0"/>
                </a:tc>
              </a:tr>
              <a:tr h="4562254">
                <a:tc>
                  <a:txBody>
                    <a:bodyPr/>
                    <a:lstStyle/>
                    <a:p>
                      <a:pPr>
                        <a:lnSpc>
                          <a:spcPct val="115000"/>
                        </a:lnSpc>
                        <a:spcAft>
                          <a:spcPts val="0"/>
                        </a:spcAft>
                      </a:pPr>
                      <a:r>
                        <a:rPr lang="en-US" sz="1600" dirty="0" smtClean="0">
                          <a:latin typeface="Comic Sans MS" pitchFamily="66" charset="0"/>
                          <a:ea typeface="Calibri"/>
                          <a:cs typeface="Times New Roman"/>
                        </a:rPr>
                        <a:t>Counselor: Did you know this person before you</a:t>
                      </a:r>
                      <a:r>
                        <a:rPr lang="en-US" sz="1600" baseline="0" dirty="0" smtClean="0">
                          <a:latin typeface="Comic Sans MS" pitchFamily="66" charset="0"/>
                          <a:ea typeface="Calibri"/>
                          <a:cs typeface="Times New Roman"/>
                        </a:rPr>
                        <a:t> ran away with him?</a:t>
                      </a:r>
                      <a:endParaRPr lang="en-US" sz="1600" dirty="0" smtClean="0">
                        <a:latin typeface="Comic Sans MS" pitchFamily="66" charset="0"/>
                        <a:ea typeface="Calibri"/>
                        <a:cs typeface="Times New Roman"/>
                      </a:endParaRPr>
                    </a:p>
                    <a:p>
                      <a:pPr>
                        <a:lnSpc>
                          <a:spcPct val="115000"/>
                        </a:lnSpc>
                        <a:spcAft>
                          <a:spcPts val="0"/>
                        </a:spcAft>
                      </a:pPr>
                      <a:r>
                        <a:rPr lang="en-US" sz="1600" dirty="0" smtClean="0">
                          <a:latin typeface="Comic Sans MS" pitchFamily="66" charset="0"/>
                          <a:ea typeface="Calibri"/>
                          <a:cs typeface="Times New Roman"/>
                        </a:rPr>
                        <a:t>Adolescent: Yes, we were friends.</a:t>
                      </a:r>
                    </a:p>
                    <a:p>
                      <a:pPr>
                        <a:lnSpc>
                          <a:spcPct val="115000"/>
                        </a:lnSpc>
                        <a:spcAft>
                          <a:spcPts val="0"/>
                        </a:spcAft>
                      </a:pPr>
                      <a:r>
                        <a:rPr lang="en-US" sz="1600" dirty="0" smtClean="0">
                          <a:latin typeface="Comic Sans MS" pitchFamily="66" charset="0"/>
                          <a:ea typeface="Calibri"/>
                          <a:cs typeface="Times New Roman"/>
                        </a:rPr>
                        <a:t>Counselor: But he was so much older than you…</a:t>
                      </a:r>
                    </a:p>
                    <a:p>
                      <a:pPr>
                        <a:lnSpc>
                          <a:spcPct val="115000"/>
                        </a:lnSpc>
                        <a:spcAft>
                          <a:spcPts val="0"/>
                        </a:spcAft>
                      </a:pPr>
                      <a:r>
                        <a:rPr lang="en-US" sz="1600" dirty="0" smtClean="0">
                          <a:latin typeface="Comic Sans MS" pitchFamily="66" charset="0"/>
                          <a:ea typeface="Calibri"/>
                          <a:cs typeface="Times New Roman"/>
                        </a:rPr>
                        <a:t>Adolescent: Yes, but he said he cared for me and that he would look after me.</a:t>
                      </a:r>
                    </a:p>
                    <a:p>
                      <a:pPr>
                        <a:lnSpc>
                          <a:spcPct val="115000"/>
                        </a:lnSpc>
                        <a:spcAft>
                          <a:spcPts val="0"/>
                        </a:spcAft>
                      </a:pPr>
                      <a:r>
                        <a:rPr lang="en-US" sz="1600" dirty="0" smtClean="0">
                          <a:latin typeface="Comic Sans MS" pitchFamily="66" charset="0"/>
                          <a:ea typeface="Calibri"/>
                          <a:cs typeface="Times New Roman"/>
                        </a:rPr>
                        <a:t>Counselor</a:t>
                      </a:r>
                      <a:r>
                        <a:rPr lang="en-US" sz="1600" dirty="0">
                          <a:latin typeface="Comic Sans MS" pitchFamily="66" charset="0"/>
                          <a:ea typeface="Calibri"/>
                          <a:cs typeface="Times New Roman"/>
                        </a:rPr>
                        <a:t>: </a:t>
                      </a:r>
                      <a:r>
                        <a:rPr lang="en-US" sz="1600" dirty="0" smtClean="0">
                          <a:latin typeface="Comic Sans MS" pitchFamily="66" charset="0"/>
                          <a:ea typeface="Calibri"/>
                          <a:cs typeface="Times New Roman"/>
                        </a:rPr>
                        <a:t>Don’t you know that girls</a:t>
                      </a:r>
                      <a:r>
                        <a:rPr lang="en-US" sz="1600" baseline="0" dirty="0" smtClean="0">
                          <a:latin typeface="Comic Sans MS" pitchFamily="66" charset="0"/>
                          <a:ea typeface="Calibri"/>
                          <a:cs typeface="Times New Roman"/>
                        </a:rPr>
                        <a:t> should be careful? and it will be a problem if we just believe some man like that…</a:t>
                      </a:r>
                      <a:endParaRPr lang="en-US" sz="1600" dirty="0" smtClean="0">
                        <a:latin typeface="Comic Sans MS" pitchFamily="66" charset="0"/>
                        <a:ea typeface="Calibri"/>
                        <a:cs typeface="Times New Roman"/>
                      </a:endParaRPr>
                    </a:p>
                    <a:p>
                      <a:pPr>
                        <a:lnSpc>
                          <a:spcPct val="115000"/>
                        </a:lnSpc>
                        <a:spcAft>
                          <a:spcPts val="0"/>
                        </a:spcAft>
                      </a:pPr>
                      <a:r>
                        <a:rPr lang="en-US" sz="1600" dirty="0" smtClean="0">
                          <a:latin typeface="Comic Sans MS" pitchFamily="66" charset="0"/>
                          <a:ea typeface="Calibri"/>
                          <a:cs typeface="Times New Roman"/>
                        </a:rPr>
                        <a:t>Child</a:t>
                      </a:r>
                      <a:r>
                        <a:rPr lang="en-US" sz="1600" baseline="0" dirty="0" smtClean="0">
                          <a:latin typeface="Comic Sans MS" pitchFamily="66" charset="0"/>
                          <a:ea typeface="Calibri"/>
                          <a:cs typeface="Times New Roman"/>
                        </a:rPr>
                        <a:t> is silent.</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Comic Sans MS" pitchFamily="66" charset="0"/>
                          <a:ea typeface="Calibri"/>
                          <a:cs typeface="Times New Roman"/>
                        </a:rPr>
                        <a:t>Counselor: And now you see what has happened…girls should be </a:t>
                      </a:r>
                      <a:r>
                        <a:rPr lang="en-US" sz="1600" baseline="0" dirty="0" smtClean="0">
                          <a:latin typeface="Comic Sans MS" pitchFamily="66" charset="0"/>
                          <a:ea typeface="Calibri"/>
                          <a:cs typeface="Times New Roman"/>
                        </a:rPr>
                        <a:t>careful about who they give themselves to…</a:t>
                      </a:r>
                      <a:endParaRPr lang="en-IN" sz="1600" dirty="0" smtClean="0">
                        <a:latin typeface="Comic Sans MS" pitchFamily="66" charset="0"/>
                        <a:ea typeface="Calibri"/>
                        <a:cs typeface="Times New Roman"/>
                      </a:endParaRPr>
                    </a:p>
                    <a:p>
                      <a:pPr>
                        <a:lnSpc>
                          <a:spcPct val="115000"/>
                        </a:lnSpc>
                        <a:spcAft>
                          <a:spcPts val="0"/>
                        </a:spcAft>
                      </a:pPr>
                      <a:r>
                        <a:rPr lang="en-US" sz="1600" dirty="0" smtClean="0">
                          <a:latin typeface="Comic Sans MS" pitchFamily="66" charset="0"/>
                          <a:ea typeface="Calibri"/>
                          <a:cs typeface="Times New Roman"/>
                        </a:rPr>
                        <a:t>and once an</a:t>
                      </a:r>
                      <a:r>
                        <a:rPr lang="en-US" sz="1600" baseline="0" dirty="0" smtClean="0">
                          <a:latin typeface="Comic Sans MS" pitchFamily="66" charset="0"/>
                          <a:ea typeface="Calibri"/>
                          <a:cs typeface="Times New Roman"/>
                        </a:rPr>
                        <a:t> unmarried girl gets pregnant…</a:t>
                      </a:r>
                      <a:endParaRPr lang="en-IN" sz="1600" dirty="0">
                        <a:latin typeface="Comic Sans MS" pitchFamily="66" charset="0"/>
                        <a:ea typeface="Calibri"/>
                        <a:cs typeface="Times New Roman"/>
                      </a:endParaRPr>
                    </a:p>
                  </a:txBody>
                  <a:tcPr marL="68580" marR="68580" marT="0" marB="0"/>
                </a:tc>
                <a:tc>
                  <a:txBody>
                    <a:bodyPr/>
                    <a:lstStyle/>
                    <a:p>
                      <a:pPr>
                        <a:lnSpc>
                          <a:spcPct val="115000"/>
                        </a:lnSpc>
                        <a:spcAft>
                          <a:spcPts val="0"/>
                        </a:spcAft>
                      </a:pPr>
                      <a:r>
                        <a:rPr lang="en-US" sz="1600" dirty="0" smtClean="0">
                          <a:latin typeface="Comic Sans MS" pitchFamily="66" charset="0"/>
                          <a:ea typeface="Calibri"/>
                          <a:cs typeface="Times New Roman"/>
                        </a:rPr>
                        <a:t>Counselor: Did you know this person before you</a:t>
                      </a:r>
                      <a:r>
                        <a:rPr lang="en-US" sz="1600" baseline="0" dirty="0" smtClean="0">
                          <a:latin typeface="Comic Sans MS" pitchFamily="66" charset="0"/>
                          <a:ea typeface="Calibri"/>
                          <a:cs typeface="Times New Roman"/>
                        </a:rPr>
                        <a:t> ran away with him?</a:t>
                      </a:r>
                      <a:endParaRPr lang="en-US" sz="1600" dirty="0" smtClean="0">
                        <a:latin typeface="Comic Sans MS" pitchFamily="66" charset="0"/>
                        <a:ea typeface="Calibri"/>
                        <a:cs typeface="Times New Roman"/>
                      </a:endParaRPr>
                    </a:p>
                    <a:p>
                      <a:pPr>
                        <a:lnSpc>
                          <a:spcPct val="115000"/>
                        </a:lnSpc>
                        <a:spcAft>
                          <a:spcPts val="0"/>
                        </a:spcAft>
                      </a:pPr>
                      <a:r>
                        <a:rPr lang="en-US" sz="1600" dirty="0" smtClean="0">
                          <a:latin typeface="Comic Sans MS" pitchFamily="66" charset="0"/>
                          <a:ea typeface="Calibri"/>
                          <a:cs typeface="Times New Roman"/>
                        </a:rPr>
                        <a:t>Adolescent: Yes, we were friends.</a:t>
                      </a:r>
                    </a:p>
                    <a:p>
                      <a:pPr>
                        <a:lnSpc>
                          <a:spcPct val="115000"/>
                        </a:lnSpc>
                        <a:spcAft>
                          <a:spcPts val="0"/>
                        </a:spcAft>
                      </a:pPr>
                      <a:r>
                        <a:rPr lang="en-US" sz="1600" dirty="0" smtClean="0">
                          <a:latin typeface="Comic Sans MS" pitchFamily="66" charset="0"/>
                          <a:ea typeface="Calibri"/>
                          <a:cs typeface="Times New Roman"/>
                        </a:rPr>
                        <a:t>Counselor: Did you feel comfortable and confident being with him?</a:t>
                      </a:r>
                    </a:p>
                    <a:p>
                      <a:pPr>
                        <a:lnSpc>
                          <a:spcPct val="115000"/>
                        </a:lnSpc>
                        <a:spcAft>
                          <a:spcPts val="0"/>
                        </a:spcAft>
                      </a:pPr>
                      <a:r>
                        <a:rPr lang="en-US" sz="1600" dirty="0" smtClean="0">
                          <a:latin typeface="Comic Sans MS" pitchFamily="66" charset="0"/>
                          <a:ea typeface="Calibri"/>
                          <a:cs typeface="Times New Roman"/>
                        </a:rPr>
                        <a:t>Adolescent: Yes, </a:t>
                      </a:r>
                      <a:r>
                        <a:rPr lang="en-US" sz="1600" baseline="0" dirty="0" smtClean="0">
                          <a:latin typeface="Comic Sans MS" pitchFamily="66" charset="0"/>
                          <a:ea typeface="Calibri"/>
                          <a:cs typeface="Times New Roman"/>
                        </a:rPr>
                        <a:t> </a:t>
                      </a:r>
                      <a:r>
                        <a:rPr lang="en-US" sz="1600" dirty="0" smtClean="0">
                          <a:latin typeface="Comic Sans MS" pitchFamily="66" charset="0"/>
                          <a:ea typeface="Calibri"/>
                          <a:cs typeface="Times New Roman"/>
                        </a:rPr>
                        <a:t>he said he cared for me and that he would look after me.</a:t>
                      </a:r>
                    </a:p>
                    <a:p>
                      <a:pPr>
                        <a:lnSpc>
                          <a:spcPct val="115000"/>
                        </a:lnSpc>
                        <a:spcAft>
                          <a:spcPts val="0"/>
                        </a:spcAft>
                      </a:pPr>
                      <a:r>
                        <a:rPr lang="en-US" sz="1600" dirty="0" smtClean="0">
                          <a:latin typeface="Comic Sans MS" pitchFamily="66" charset="0"/>
                          <a:ea typeface="Calibri"/>
                          <a:cs typeface="Times New Roman"/>
                        </a:rPr>
                        <a:t>Counselor: Yes, I guess you trusted him. Sometimes we all can get manipulated. </a:t>
                      </a:r>
                    </a:p>
                    <a:p>
                      <a:pPr>
                        <a:lnSpc>
                          <a:spcPct val="115000"/>
                        </a:lnSpc>
                        <a:spcAft>
                          <a:spcPts val="0"/>
                        </a:spcAft>
                      </a:pPr>
                      <a:r>
                        <a:rPr lang="en-US" sz="1600" dirty="0" smtClean="0">
                          <a:latin typeface="Comic Sans MS" pitchFamily="66" charset="0"/>
                          <a:ea typeface="Calibri"/>
                          <a:cs typeface="Times New Roman"/>
                        </a:rPr>
                        <a:t>Child</a:t>
                      </a:r>
                      <a:r>
                        <a:rPr lang="en-US" sz="1600" baseline="0" dirty="0" smtClean="0">
                          <a:latin typeface="Comic Sans MS" pitchFamily="66" charset="0"/>
                          <a:ea typeface="Calibri"/>
                          <a:cs typeface="Times New Roman"/>
                        </a:rPr>
                        <a:t> is silent.</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Comic Sans MS" pitchFamily="66" charset="0"/>
                          <a:ea typeface="Calibri"/>
                          <a:cs typeface="Times New Roman"/>
                        </a:rPr>
                        <a:t>Counselor: </a:t>
                      </a:r>
                      <a:r>
                        <a:rPr lang="en-IN" sz="1600" dirty="0" smtClean="0">
                          <a:latin typeface="Comic Sans MS" pitchFamily="66" charset="0"/>
                          <a:ea typeface="Calibri"/>
                          <a:cs typeface="Times New Roman"/>
                        </a:rPr>
                        <a:t>Now that pregnancy has happened, we would like to help you carry out</a:t>
                      </a:r>
                      <a:r>
                        <a:rPr lang="en-IN" sz="1600" baseline="0" dirty="0" smtClean="0">
                          <a:latin typeface="Comic Sans MS" pitchFamily="66" charset="0"/>
                          <a:ea typeface="Calibri"/>
                          <a:cs typeface="Times New Roman"/>
                        </a:rPr>
                        <a:t> whatever decisions you want to take.  I know this must be frightening and confusing for you but I assure you of our support to you.</a:t>
                      </a:r>
                      <a:endParaRPr lang="en-IN" sz="1600" dirty="0" smtClean="0">
                        <a:latin typeface="Comic Sans MS" pitchFamily="66"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IN" sz="1600" dirty="0">
                        <a:latin typeface="Comic Sans MS" pitchFamily="66" charset="0"/>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42C4A4B-6EFE-42E2-BAF9-5D545D2F71FF}" type="slidenum">
              <a:rPr lang="en-IN" smtClean="0"/>
              <a:pPr/>
              <a:t>47</a:t>
            </a:fld>
            <a:endParaRPr lang="en-IN"/>
          </a:p>
        </p:txBody>
      </p:sp>
    </p:spTree>
    <p:extLst>
      <p:ext uri="{BB962C8B-B14F-4D97-AF65-F5344CB8AC3E}">
        <p14:creationId xmlns:p14="http://schemas.microsoft.com/office/powerpoint/2010/main" val="3029159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48</a:t>
            </a:fld>
            <a:endParaRPr lang="en-IN"/>
          </a:p>
        </p:txBody>
      </p:sp>
      <p:sp>
        <p:nvSpPr>
          <p:cNvPr id="4" name="Content Placeholder 3"/>
          <p:cNvSpPr>
            <a:spLocks noGrp="1"/>
          </p:cNvSpPr>
          <p:nvPr>
            <p:ph sz="quarter" idx="1"/>
          </p:nvPr>
        </p:nvSpPr>
        <p:spPr>
          <a:xfrm>
            <a:off x="611560" y="332656"/>
            <a:ext cx="8075240" cy="6192688"/>
          </a:xfrm>
        </p:spPr>
        <p:txBody>
          <a:bodyPr>
            <a:normAutofit fontScale="92500" lnSpcReduction="20000"/>
          </a:bodyPr>
          <a:lstStyle/>
          <a:p>
            <a:r>
              <a:rPr lang="en-US" sz="2800" b="1" dirty="0"/>
              <a:t>Discussion:</a:t>
            </a:r>
            <a:endParaRPr lang="en-IN" sz="2800" dirty="0"/>
          </a:p>
          <a:p>
            <a:pPr lvl="0"/>
            <a:r>
              <a:rPr lang="en-US" sz="2800" dirty="0"/>
              <a:t>What did the counselor do differently in scenario 2 versus scenario 1?</a:t>
            </a:r>
            <a:endParaRPr lang="en-IN" sz="2800" dirty="0"/>
          </a:p>
          <a:p>
            <a:pPr lvl="0"/>
            <a:r>
              <a:rPr lang="en-US" sz="2800" dirty="0"/>
              <a:t>Which do you think would be more effective in building a relationship with the child and why?</a:t>
            </a:r>
            <a:endParaRPr lang="en-IN" sz="2800" dirty="0"/>
          </a:p>
          <a:p>
            <a:pPr lvl="0"/>
            <a:r>
              <a:rPr lang="en-US" sz="2800" dirty="0"/>
              <a:t>How do you think the child would have responded/ said next in </a:t>
            </a:r>
            <a:r>
              <a:rPr lang="en-US" sz="2800" dirty="0" err="1"/>
              <a:t>i</a:t>
            </a:r>
            <a:r>
              <a:rPr lang="en-US" sz="2800" dirty="0"/>
              <a:t>) scenario 1; scenario 2?</a:t>
            </a:r>
            <a:endParaRPr lang="en-IN" sz="2800" dirty="0"/>
          </a:p>
          <a:p>
            <a:pPr marL="0" lvl="0" indent="0">
              <a:buNone/>
            </a:pPr>
            <a:endParaRPr lang="en-US" sz="2800" b="1" dirty="0" smtClean="0"/>
          </a:p>
          <a:p>
            <a:pPr marL="0" lvl="0" indent="0">
              <a:buNone/>
            </a:pPr>
            <a:r>
              <a:rPr lang="en-US" sz="2800" b="1" dirty="0" smtClean="0"/>
              <a:t>Process (b):</a:t>
            </a:r>
          </a:p>
          <a:p>
            <a:pPr marL="0" lvl="0" indent="0">
              <a:buNone/>
            </a:pPr>
            <a:r>
              <a:rPr lang="en-US" sz="2800" dirty="0" smtClean="0"/>
              <a:t>Divide </a:t>
            </a:r>
            <a:r>
              <a:rPr lang="en-US" sz="2800" dirty="0"/>
              <a:t>(participants) into pairs and role play a conversation between counselor and child on the following issues: </a:t>
            </a:r>
            <a:endParaRPr lang="en-IN" sz="2800" dirty="0"/>
          </a:p>
          <a:p>
            <a:pPr lvl="1"/>
            <a:r>
              <a:rPr lang="en-US" dirty="0" smtClean="0"/>
              <a:t>A 15 year old boy who sexually abused a 8 year old girl.</a:t>
            </a:r>
            <a:endParaRPr lang="en-IN" dirty="0"/>
          </a:p>
          <a:p>
            <a:pPr lvl="1"/>
            <a:r>
              <a:rPr lang="en-US" dirty="0" smtClean="0"/>
              <a:t>A 16 year old girl who ran away with an older man and has just returned home, with genital injuries. There are also severe complaints from her parents about her </a:t>
            </a:r>
            <a:r>
              <a:rPr lang="en-US" dirty="0" err="1" smtClean="0"/>
              <a:t>behaviour</a:t>
            </a:r>
            <a:r>
              <a:rPr lang="en-US" dirty="0" smtClean="0"/>
              <a:t>/ family reputation etc.</a:t>
            </a:r>
            <a:endParaRPr lang="en-IN" dirty="0"/>
          </a:p>
          <a:p>
            <a:endParaRPr lang="en-IN" dirty="0"/>
          </a:p>
        </p:txBody>
      </p:sp>
    </p:spTree>
    <p:extLst>
      <p:ext uri="{BB962C8B-B14F-4D97-AF65-F5344CB8AC3E}">
        <p14:creationId xmlns:p14="http://schemas.microsoft.com/office/powerpoint/2010/main" val="1355024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14290"/>
            <a:ext cx="8822214" cy="6429420"/>
          </a:xfrm>
        </p:spPr>
        <p:txBody>
          <a:bodyPr>
            <a:normAutofit fontScale="77500" lnSpcReduction="20000"/>
          </a:bodyPr>
          <a:lstStyle/>
          <a:p>
            <a:endParaRPr lang="en-US" b="1" dirty="0" smtClean="0"/>
          </a:p>
          <a:p>
            <a:pPr marL="0" indent="0">
              <a:buNone/>
            </a:pPr>
            <a:endParaRPr lang="en-US" b="1" dirty="0"/>
          </a:p>
          <a:p>
            <a:r>
              <a:rPr lang="en-US" b="1" dirty="0" smtClean="0"/>
              <a:t>Closed ended questions:</a:t>
            </a:r>
            <a:r>
              <a:rPr lang="en-US" dirty="0" smtClean="0"/>
              <a:t> These type of questions lead to responses in monosyllables, which might not help explore what happened or encourage the child to talk about all the aspects and dimension of his/her situation.</a:t>
            </a:r>
          </a:p>
          <a:p>
            <a:pPr>
              <a:buNone/>
            </a:pPr>
            <a:r>
              <a:rPr lang="en-US" i="1" dirty="0" err="1" smtClean="0"/>
              <a:t>Leela</a:t>
            </a:r>
            <a:r>
              <a:rPr lang="en-US" i="1" dirty="0" smtClean="0"/>
              <a:t> : He behaved badly with me.</a:t>
            </a:r>
            <a:endParaRPr lang="en-IN" dirty="0" smtClean="0"/>
          </a:p>
          <a:p>
            <a:pPr>
              <a:buNone/>
            </a:pPr>
            <a:r>
              <a:rPr lang="en-US" i="1" dirty="0" smtClean="0"/>
              <a:t>Counselor: </a:t>
            </a:r>
            <a:r>
              <a:rPr lang="en-IN" i="1" dirty="0" smtClean="0"/>
              <a:t>Did he touch you?</a:t>
            </a:r>
            <a:endParaRPr lang="en-IN" dirty="0" smtClean="0"/>
          </a:p>
          <a:p>
            <a:pPr>
              <a:buNone/>
            </a:pPr>
            <a:r>
              <a:rPr lang="en-US" i="1" dirty="0" err="1" smtClean="0"/>
              <a:t>Leela</a:t>
            </a:r>
            <a:r>
              <a:rPr lang="en-US" i="1" dirty="0" smtClean="0"/>
              <a:t>: Yes.</a:t>
            </a:r>
            <a:endParaRPr lang="en-IN" dirty="0" smtClean="0"/>
          </a:p>
          <a:p>
            <a:pPr>
              <a:buNone/>
            </a:pPr>
            <a:r>
              <a:rPr lang="en-US" i="1" dirty="0" smtClean="0"/>
              <a:t>Counselor: </a:t>
            </a:r>
            <a:r>
              <a:rPr lang="en-IN" i="1" dirty="0" smtClean="0"/>
              <a:t>Did he touch you in your private parts?</a:t>
            </a:r>
            <a:endParaRPr lang="en-IN" dirty="0" smtClean="0"/>
          </a:p>
          <a:p>
            <a:pPr>
              <a:buNone/>
            </a:pPr>
            <a:r>
              <a:rPr lang="en-US" i="1" dirty="0" err="1" smtClean="0"/>
              <a:t>Leela</a:t>
            </a:r>
            <a:r>
              <a:rPr lang="en-US" i="1" dirty="0" smtClean="0"/>
              <a:t>: Yes.</a:t>
            </a:r>
            <a:endParaRPr lang="en-IN" dirty="0" smtClean="0"/>
          </a:p>
          <a:p>
            <a:pPr>
              <a:buNone/>
            </a:pPr>
            <a:r>
              <a:rPr lang="en-US" i="1" dirty="0" smtClean="0"/>
              <a:t>Counselor: </a:t>
            </a:r>
            <a:r>
              <a:rPr lang="en-IN" i="1" dirty="0" smtClean="0"/>
              <a:t>Did you try to scream for help?</a:t>
            </a:r>
            <a:endParaRPr lang="en-IN" dirty="0" smtClean="0"/>
          </a:p>
          <a:p>
            <a:pPr>
              <a:buNone/>
            </a:pPr>
            <a:r>
              <a:rPr lang="en-US" i="1" dirty="0" err="1" smtClean="0"/>
              <a:t>Leela</a:t>
            </a:r>
            <a:r>
              <a:rPr lang="en-US" i="1" dirty="0" smtClean="0"/>
              <a:t>: Yes.</a:t>
            </a:r>
            <a:endParaRPr lang="en-IN" dirty="0" smtClean="0"/>
          </a:p>
          <a:p>
            <a:pPr>
              <a:buNone/>
            </a:pPr>
            <a:r>
              <a:rPr lang="en-US" i="1" dirty="0" smtClean="0"/>
              <a:t>Counselor: </a:t>
            </a:r>
            <a:r>
              <a:rPr lang="en-IN" i="1" dirty="0" smtClean="0"/>
              <a:t>And did someone come to help you?</a:t>
            </a:r>
          </a:p>
          <a:p>
            <a:pPr>
              <a:buNone/>
            </a:pPr>
            <a:endParaRPr lang="en-US" dirty="0" smtClean="0"/>
          </a:p>
          <a:p>
            <a:r>
              <a:rPr lang="en-US" sz="2400" i="1" u="sng" dirty="0" smtClean="0"/>
              <a:t>Note:</a:t>
            </a:r>
            <a:r>
              <a:rPr lang="en-US" sz="2400" i="1" dirty="0" smtClean="0"/>
              <a:t> Close-ended questions are not wrong or unnecessary! Use them but to a lesser extent and in ways that will not block further information/ response.</a:t>
            </a:r>
            <a:endParaRPr lang="en-IN" sz="2400"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49</a:t>
            </a:fld>
            <a:endParaRPr lang="en-IN"/>
          </a:p>
        </p:txBody>
      </p:sp>
      <p:sp>
        <p:nvSpPr>
          <p:cNvPr id="5" name="Title 1"/>
          <p:cNvSpPr>
            <a:spLocks noGrp="1"/>
          </p:cNvSpPr>
          <p:nvPr>
            <p:ph type="title"/>
          </p:nvPr>
        </p:nvSpPr>
        <p:spPr>
          <a:xfrm>
            <a:off x="0" y="19472"/>
            <a:ext cx="9144000" cy="936104"/>
          </a:xfrm>
        </p:spPr>
        <p:txBody>
          <a:bodyPr>
            <a:noAutofit/>
          </a:bodyPr>
          <a:lstStyle/>
          <a:p>
            <a:r>
              <a:rPr lang="en-IN" b="1" dirty="0" smtClean="0"/>
              <a:t>Skill 5: Questioning &amp; </a:t>
            </a:r>
            <a:r>
              <a:rPr lang="en-IN" b="1" dirty="0"/>
              <a:t>Paraphrasing</a:t>
            </a:r>
          </a:p>
        </p:txBody>
      </p:sp>
    </p:spTree>
    <p:extLst>
      <p:ext uri="{BB962C8B-B14F-4D97-AF65-F5344CB8AC3E}">
        <p14:creationId xmlns:p14="http://schemas.microsoft.com/office/powerpoint/2010/main" val="188145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Setting the Tone…</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5</a:t>
            </a:fld>
            <a:endParaRPr lang="en-IN"/>
          </a:p>
        </p:txBody>
      </p:sp>
      <p:sp>
        <p:nvSpPr>
          <p:cNvPr id="4" name="Content Placeholder 3"/>
          <p:cNvSpPr>
            <a:spLocks noGrp="1"/>
          </p:cNvSpPr>
          <p:nvPr>
            <p:ph sz="quarter" idx="1"/>
          </p:nvPr>
        </p:nvSpPr>
        <p:spPr/>
        <p:txBody>
          <a:bodyPr/>
          <a:lstStyle/>
          <a:p>
            <a:r>
              <a:rPr lang="en-IN" dirty="0" smtClean="0"/>
              <a:t>Re-visiting childhood.</a:t>
            </a:r>
            <a:endParaRPr lang="en-IN" dirty="0"/>
          </a:p>
        </p:txBody>
      </p:sp>
    </p:spTree>
    <p:extLst>
      <p:ext uri="{BB962C8B-B14F-4D97-AF65-F5344CB8AC3E}">
        <p14:creationId xmlns:p14="http://schemas.microsoft.com/office/powerpoint/2010/main" val="695805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412776"/>
            <a:ext cx="8715436" cy="5040560"/>
          </a:xfrm>
        </p:spPr>
        <p:txBody>
          <a:bodyPr>
            <a:normAutofit fontScale="92500" lnSpcReduction="20000"/>
          </a:bodyPr>
          <a:lstStyle/>
          <a:p>
            <a:pPr>
              <a:buNone/>
            </a:pPr>
            <a:r>
              <a:rPr lang="en-US" b="1" dirty="0" smtClean="0"/>
              <a:t>Open ended questions:</a:t>
            </a:r>
            <a:r>
              <a:rPr lang="en-US" dirty="0" smtClean="0"/>
              <a:t> These types of question lead to elaborate answers that do not end in one word.</a:t>
            </a:r>
          </a:p>
          <a:p>
            <a:pPr>
              <a:buNone/>
            </a:pPr>
            <a:r>
              <a:rPr lang="en-US" i="1" dirty="0" err="1" smtClean="0"/>
              <a:t>Leela</a:t>
            </a:r>
            <a:r>
              <a:rPr lang="en-US" i="1" dirty="0" smtClean="0"/>
              <a:t> : He behaved badly with me.</a:t>
            </a:r>
            <a:endParaRPr lang="en-IN" dirty="0" smtClean="0"/>
          </a:p>
          <a:p>
            <a:pPr>
              <a:buNone/>
            </a:pPr>
            <a:r>
              <a:rPr lang="en-US" i="1" dirty="0" smtClean="0"/>
              <a:t>Counselor: What happened?”</a:t>
            </a:r>
            <a:endParaRPr lang="en-IN" dirty="0" smtClean="0"/>
          </a:p>
          <a:p>
            <a:pPr>
              <a:buNone/>
            </a:pPr>
            <a:r>
              <a:rPr lang="en-US" i="1" dirty="0" err="1" smtClean="0"/>
              <a:t>Leela</a:t>
            </a:r>
            <a:r>
              <a:rPr lang="en-US" i="1" dirty="0" smtClean="0"/>
              <a:t>: He touched me and made me uncomfortable.</a:t>
            </a:r>
            <a:endParaRPr lang="en-IN" dirty="0" smtClean="0"/>
          </a:p>
          <a:p>
            <a:pPr>
              <a:buNone/>
            </a:pPr>
            <a:r>
              <a:rPr lang="en-US" i="1" dirty="0" smtClean="0"/>
              <a:t>Counselor: </a:t>
            </a:r>
            <a:r>
              <a:rPr lang="en-IN" i="1" dirty="0" smtClean="0"/>
              <a:t>Could you tell me a little more about that?</a:t>
            </a:r>
            <a:endParaRPr lang="en-IN" dirty="0" smtClean="0"/>
          </a:p>
          <a:p>
            <a:pPr>
              <a:buNone/>
            </a:pPr>
            <a:r>
              <a:rPr lang="en-US" i="1" dirty="0" err="1" smtClean="0"/>
              <a:t>Leela</a:t>
            </a:r>
            <a:r>
              <a:rPr lang="en-US" i="1" dirty="0" smtClean="0"/>
              <a:t>: He put his hands under my skirt and rubbed it.</a:t>
            </a:r>
            <a:endParaRPr lang="en-IN" dirty="0" smtClean="0"/>
          </a:p>
          <a:p>
            <a:pPr>
              <a:buNone/>
            </a:pPr>
            <a:r>
              <a:rPr lang="en-US" i="1" dirty="0" smtClean="0"/>
              <a:t>Counselor: What did you do then?</a:t>
            </a:r>
            <a:endParaRPr lang="en-IN" dirty="0" smtClean="0"/>
          </a:p>
          <a:p>
            <a:pPr>
              <a:buNone/>
            </a:pPr>
            <a:r>
              <a:rPr lang="en-US" i="1" dirty="0" err="1" smtClean="0"/>
              <a:t>Leela</a:t>
            </a:r>
            <a:r>
              <a:rPr lang="en-US" i="1" dirty="0" smtClean="0"/>
              <a:t>: I was so scared…I tried to scream…and then I ran from there…</a:t>
            </a:r>
            <a:endParaRPr lang="en-IN" dirty="0" smtClean="0"/>
          </a:p>
          <a:p>
            <a:pPr>
              <a:buNone/>
            </a:pPr>
            <a:r>
              <a:rPr lang="en-US" i="1" dirty="0" smtClean="0"/>
              <a:t>Counselor: Sounds really scary. What happened next?</a:t>
            </a:r>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50</a:t>
            </a:fld>
            <a:endParaRPr lang="en-IN"/>
          </a:p>
        </p:txBody>
      </p:sp>
      <p:sp>
        <p:nvSpPr>
          <p:cNvPr id="5" name="Title 4"/>
          <p:cNvSpPr>
            <a:spLocks noGrp="1"/>
          </p:cNvSpPr>
          <p:nvPr>
            <p:ph type="title"/>
          </p:nvPr>
        </p:nvSpPr>
        <p:spPr/>
        <p:txBody>
          <a:bodyPr/>
          <a:lstStyle/>
          <a:p>
            <a:endParaRPr lang="en-IN"/>
          </a:p>
        </p:txBody>
      </p:sp>
    </p:spTree>
    <p:extLst>
      <p:ext uri="{BB962C8B-B14F-4D97-AF65-F5344CB8AC3E}">
        <p14:creationId xmlns:p14="http://schemas.microsoft.com/office/powerpoint/2010/main" val="1199556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85728"/>
            <a:ext cx="8715436" cy="6239616"/>
          </a:xfrm>
        </p:spPr>
        <p:txBody>
          <a:bodyPr>
            <a:normAutofit fontScale="92500" lnSpcReduction="10000"/>
          </a:bodyPr>
          <a:lstStyle/>
          <a:p>
            <a:r>
              <a:rPr lang="en-US" b="1" dirty="0" smtClean="0"/>
              <a:t>Paraphrasing:</a:t>
            </a:r>
            <a:r>
              <a:rPr lang="en-US" dirty="0" smtClean="0"/>
              <a:t> </a:t>
            </a:r>
          </a:p>
          <a:p>
            <a:pPr lvl="1"/>
            <a:r>
              <a:rPr lang="en-US" dirty="0" smtClean="0"/>
              <a:t>re-phrasing the content shared by the child to ensure and confirm that the counselor has not misinterpreted or missed out any information provided by the child. </a:t>
            </a:r>
          </a:p>
          <a:p>
            <a:pPr lvl="1"/>
            <a:r>
              <a:rPr lang="en-US" dirty="0" smtClean="0"/>
              <a:t>helps avoid incorrect inferences, conclusions and judgments being made by the counselor.</a:t>
            </a:r>
          </a:p>
          <a:p>
            <a:pPr lvl="1"/>
            <a:r>
              <a:rPr lang="en-US" dirty="0" smtClean="0"/>
              <a:t>Also allows for reflection of child’s feelings about the experience.</a:t>
            </a:r>
          </a:p>
          <a:p>
            <a:pPr>
              <a:buNone/>
            </a:pPr>
            <a:r>
              <a:rPr lang="en-US" dirty="0" smtClean="0"/>
              <a:t>Example:</a:t>
            </a:r>
          </a:p>
          <a:p>
            <a:pPr>
              <a:buNone/>
            </a:pPr>
            <a:r>
              <a:rPr lang="en-US" dirty="0" smtClean="0"/>
              <a:t>“</a:t>
            </a:r>
            <a:r>
              <a:rPr lang="en-US" i="1" dirty="0" smtClean="0"/>
              <a:t>It looks like he touched you on your private parts and made you really uncomfortable and scared. But you managed to scream for help and run away, despite being scared—and that shows quick thinking and presence of mind.”</a:t>
            </a:r>
            <a:endParaRPr lang="en-IN" i="1"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51</a:t>
            </a:fld>
            <a:endParaRPr lang="en-IN"/>
          </a:p>
        </p:txBody>
      </p:sp>
    </p:spTree>
    <p:extLst>
      <p:ext uri="{BB962C8B-B14F-4D97-AF65-F5344CB8AC3E}">
        <p14:creationId xmlns:p14="http://schemas.microsoft.com/office/powerpoint/2010/main" val="1615996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79296" cy="1152128"/>
          </a:xfrm>
        </p:spPr>
        <p:txBody>
          <a:bodyPr>
            <a:normAutofit fontScale="90000"/>
          </a:bodyPr>
          <a:lstStyle/>
          <a:p>
            <a:r>
              <a:rPr lang="en-US" b="1" dirty="0" smtClean="0">
                <a:solidFill>
                  <a:srgbClr val="00B0F0"/>
                </a:solidFill>
              </a:rPr>
              <a:t>Activity 5: Questioning &amp; Paraphrasing</a:t>
            </a:r>
            <a:r>
              <a:rPr lang="en-IN" b="1" dirty="0">
                <a:solidFill>
                  <a:srgbClr val="00B0F0"/>
                </a:solidFill>
              </a:rPr>
              <a:t/>
            </a:r>
            <a:br>
              <a:rPr lang="en-IN" b="1" dirty="0">
                <a:solidFill>
                  <a:srgbClr val="00B0F0"/>
                </a:solidFill>
              </a:rPr>
            </a:b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52</a:t>
            </a:fld>
            <a:endParaRPr lang="en-IN"/>
          </a:p>
        </p:txBody>
      </p:sp>
      <p:sp>
        <p:nvSpPr>
          <p:cNvPr id="4" name="Content Placeholder 3"/>
          <p:cNvSpPr>
            <a:spLocks noGrp="1"/>
          </p:cNvSpPr>
          <p:nvPr>
            <p:ph sz="quarter" idx="1"/>
          </p:nvPr>
        </p:nvSpPr>
        <p:spPr>
          <a:xfrm>
            <a:off x="179512" y="980728"/>
            <a:ext cx="8784976" cy="5616624"/>
          </a:xfrm>
        </p:spPr>
        <p:txBody>
          <a:bodyPr>
            <a:normAutofit fontScale="77500" lnSpcReduction="20000"/>
          </a:bodyPr>
          <a:lstStyle/>
          <a:p>
            <a:pPr marL="0" indent="0">
              <a:buNone/>
            </a:pPr>
            <a:r>
              <a:rPr lang="en-IN" b="1" dirty="0" smtClean="0"/>
              <a:t>Objectives:</a:t>
            </a:r>
          </a:p>
          <a:p>
            <a:r>
              <a:rPr lang="en-IN" dirty="0" smtClean="0"/>
              <a:t>To learn when and how to use open and close-ended questions.</a:t>
            </a:r>
          </a:p>
          <a:p>
            <a:r>
              <a:rPr lang="en-IN" dirty="0" smtClean="0"/>
              <a:t>To learn how to paraphrase what children express.</a:t>
            </a:r>
          </a:p>
          <a:p>
            <a:pPr marL="0" lvl="0" indent="0">
              <a:buNone/>
            </a:pPr>
            <a:r>
              <a:rPr lang="en-US" sz="2800" b="1" dirty="0" smtClean="0"/>
              <a:t>Process:</a:t>
            </a:r>
          </a:p>
          <a:p>
            <a:pPr lvl="0"/>
            <a:r>
              <a:rPr lang="en-US" sz="2800" dirty="0" smtClean="0"/>
              <a:t>Divide </a:t>
            </a:r>
            <a:r>
              <a:rPr lang="en-US" sz="2800" dirty="0"/>
              <a:t>into pairs.</a:t>
            </a:r>
            <a:endParaRPr lang="en-IN" sz="2800" dirty="0"/>
          </a:p>
          <a:p>
            <a:pPr lvl="0"/>
            <a:r>
              <a:rPr lang="en-US" sz="2800" dirty="0" smtClean="0"/>
              <a:t>Assume role </a:t>
            </a:r>
            <a:r>
              <a:rPr lang="en-US" sz="2800" dirty="0"/>
              <a:t>of child and </a:t>
            </a:r>
            <a:r>
              <a:rPr lang="en-US" sz="2800" dirty="0" smtClean="0"/>
              <a:t>counselor</a:t>
            </a:r>
            <a:r>
              <a:rPr lang="en-US" sz="2800" dirty="0"/>
              <a:t>.</a:t>
            </a:r>
            <a:endParaRPr lang="en-IN" sz="2800" dirty="0"/>
          </a:p>
          <a:p>
            <a:pPr lvl="0"/>
            <a:r>
              <a:rPr lang="en-US" sz="2800" dirty="0"/>
              <a:t>Use the (children’s) sentences below to practice exploring/understanding the issue with the child by asking open-ended questions and paraphrasing:</a:t>
            </a:r>
            <a:endParaRPr lang="en-IN" sz="2800" dirty="0"/>
          </a:p>
          <a:p>
            <a:pPr lvl="1"/>
            <a:r>
              <a:rPr lang="en-IN" dirty="0" smtClean="0">
                <a:latin typeface="Comic Sans MS" pitchFamily="66" charset="0"/>
              </a:rPr>
              <a:t>“I hate what he did to me.”</a:t>
            </a:r>
            <a:endParaRPr lang="en-IN" dirty="0">
              <a:latin typeface="Comic Sans MS" pitchFamily="66" charset="0"/>
            </a:endParaRPr>
          </a:p>
          <a:p>
            <a:pPr lvl="1"/>
            <a:r>
              <a:rPr lang="en-IN" dirty="0" smtClean="0">
                <a:latin typeface="Comic Sans MS" pitchFamily="66" charset="0"/>
              </a:rPr>
              <a:t>“I feel like killing him, am so angry…”</a:t>
            </a:r>
            <a:endParaRPr lang="en-IN" dirty="0">
              <a:latin typeface="Comic Sans MS" pitchFamily="66" charset="0"/>
            </a:endParaRPr>
          </a:p>
          <a:p>
            <a:pPr lvl="1"/>
            <a:r>
              <a:rPr lang="en-IN" dirty="0" smtClean="0">
                <a:latin typeface="Comic Sans MS" pitchFamily="66" charset="0"/>
              </a:rPr>
              <a:t>“I feel scared all the time…if it will happen again…”</a:t>
            </a:r>
            <a:endParaRPr lang="en-IN" dirty="0">
              <a:latin typeface="Comic Sans MS" pitchFamily="66" charset="0"/>
            </a:endParaRPr>
          </a:p>
          <a:p>
            <a:pPr lvl="0"/>
            <a:r>
              <a:rPr lang="en-US" sz="2800" dirty="0" smtClean="0"/>
              <a:t>Use </a:t>
            </a:r>
            <a:r>
              <a:rPr lang="en-US" sz="2800" dirty="0"/>
              <a:t>the same sentences above to develop a communication with close-ended questions</a:t>
            </a:r>
            <a:r>
              <a:rPr lang="en-US" sz="2800" dirty="0" smtClean="0"/>
              <a:t>.</a:t>
            </a:r>
          </a:p>
          <a:p>
            <a:pPr lvl="0"/>
            <a:r>
              <a:rPr lang="en-US" sz="2800" dirty="0" smtClean="0"/>
              <a:t>Paraphrase your conversation with the child.</a:t>
            </a:r>
            <a:endParaRPr lang="en-IN" sz="2800" dirty="0"/>
          </a:p>
          <a:p>
            <a:endParaRPr lang="en-IN" dirty="0"/>
          </a:p>
        </p:txBody>
      </p:sp>
    </p:spTree>
    <p:extLst>
      <p:ext uri="{BB962C8B-B14F-4D97-AF65-F5344CB8AC3E}">
        <p14:creationId xmlns:p14="http://schemas.microsoft.com/office/powerpoint/2010/main" val="3594481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124744"/>
            <a:ext cx="8643998" cy="4895056"/>
          </a:xfrm>
        </p:spPr>
        <p:txBody>
          <a:bodyPr>
            <a:normAutofit/>
          </a:bodyPr>
          <a:lstStyle/>
          <a:p>
            <a:pPr lvl="0">
              <a:buNone/>
            </a:pPr>
            <a:r>
              <a:rPr lang="en-US" sz="2800" b="1" dirty="0" smtClean="0"/>
              <a:t>Discussion:</a:t>
            </a:r>
          </a:p>
          <a:p>
            <a:pPr lvl="0"/>
            <a:r>
              <a:rPr lang="en-US" sz="2800" dirty="0" smtClean="0"/>
              <a:t>What was the difference between using open versus close-ended questions?</a:t>
            </a:r>
          </a:p>
          <a:p>
            <a:pPr lvl="0"/>
            <a:r>
              <a:rPr lang="en-US" sz="2800" dirty="0" smtClean="0"/>
              <a:t>Which one was helpful and why/ where?</a:t>
            </a:r>
          </a:p>
          <a:p>
            <a:pPr lvl="0"/>
            <a:r>
              <a:rPr lang="en-US" sz="2800" dirty="0" smtClean="0"/>
              <a:t>Why is paraphrasing important?</a:t>
            </a:r>
            <a:endParaRPr lang="en-IN" sz="2800" dirty="0" smtClean="0"/>
          </a:p>
          <a:p>
            <a:pPr marL="0" indent="0">
              <a:buNone/>
            </a:pPr>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53</a:t>
            </a:fld>
            <a:endParaRPr lang="en-IN"/>
          </a:p>
        </p:txBody>
      </p:sp>
    </p:spTree>
    <p:extLst>
      <p:ext uri="{BB962C8B-B14F-4D97-AF65-F5344CB8AC3E}">
        <p14:creationId xmlns:p14="http://schemas.microsoft.com/office/powerpoint/2010/main" val="2731037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N" sz="6000" b="1" dirty="0" smtClean="0"/>
              <a:t>IV. Child Sexual Abuse Response &amp; Prevention</a:t>
            </a:r>
            <a:endParaRPr lang="en-IN" sz="6000" b="1" dirty="0"/>
          </a:p>
        </p:txBody>
      </p:sp>
    </p:spTree>
    <p:extLst>
      <p:ext uri="{BB962C8B-B14F-4D97-AF65-F5344CB8AC3E}">
        <p14:creationId xmlns:p14="http://schemas.microsoft.com/office/powerpoint/2010/main" val="1177430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 Framework for Working with CSA Issues</a:t>
            </a:r>
            <a:endParaRPr lang="en-IN" dirty="0"/>
          </a:p>
        </p:txBody>
      </p:sp>
      <p:sp>
        <p:nvSpPr>
          <p:cNvPr id="3" name="Content Placeholder 2"/>
          <p:cNvSpPr>
            <a:spLocks noGrp="1"/>
          </p:cNvSpPr>
          <p:nvPr>
            <p:ph idx="1"/>
          </p:nvPr>
        </p:nvSpPr>
        <p:spPr/>
        <p:txBody>
          <a:bodyPr/>
          <a:lstStyle/>
          <a:p>
            <a:pPr marL="0" indent="0">
              <a:buNone/>
            </a:pPr>
            <a:r>
              <a:rPr lang="en-IN" b="1" dirty="0" smtClean="0"/>
              <a:t>CSA Response: When CSA is occurs…</a:t>
            </a:r>
          </a:p>
          <a:p>
            <a:r>
              <a:rPr lang="en-IN" dirty="0" smtClean="0"/>
              <a:t>Reporting to CWC/ Police (Mandatory Reporting).</a:t>
            </a:r>
          </a:p>
          <a:p>
            <a:r>
              <a:rPr lang="en-IN" dirty="0" smtClean="0"/>
              <a:t>Guiding/ Supporting family through Medical &amp; Legal Processes.</a:t>
            </a:r>
          </a:p>
          <a:p>
            <a:r>
              <a:rPr lang="en-IN" dirty="0" smtClean="0"/>
              <a:t>First-Level/ Emergency Response with Child</a:t>
            </a:r>
          </a:p>
          <a:p>
            <a:r>
              <a:rPr lang="en-IN" dirty="0" smtClean="0"/>
              <a:t>Longer-Term/ Healing Responses with Child</a:t>
            </a:r>
          </a:p>
          <a:p>
            <a:pPr marL="0" indent="0">
              <a:buNone/>
            </a:pPr>
            <a:endParaRPr lang="en-IN" dirty="0" smtClean="0"/>
          </a:p>
          <a:p>
            <a:endParaRPr lang="en-IN" dirty="0"/>
          </a:p>
        </p:txBody>
      </p:sp>
    </p:spTree>
    <p:extLst>
      <p:ext uri="{BB962C8B-B14F-4D97-AF65-F5344CB8AC3E}">
        <p14:creationId xmlns:p14="http://schemas.microsoft.com/office/powerpoint/2010/main" val="507016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6192688"/>
          </a:xfrm>
        </p:spPr>
        <p:txBody>
          <a:bodyPr>
            <a:normAutofit fontScale="85000" lnSpcReduction="20000"/>
          </a:bodyPr>
          <a:lstStyle/>
          <a:p>
            <a:pPr marL="0" indent="0">
              <a:buNone/>
            </a:pPr>
            <a:r>
              <a:rPr lang="en-IN" b="1" dirty="0" smtClean="0"/>
              <a:t>CSA Prevention:</a:t>
            </a:r>
          </a:p>
          <a:p>
            <a:pPr marL="0" indent="0">
              <a:buNone/>
            </a:pPr>
            <a:r>
              <a:rPr lang="en-IN" b="1" dirty="0" smtClean="0"/>
              <a:t>Can CSA really be prevented from occurring?</a:t>
            </a:r>
          </a:p>
          <a:p>
            <a:r>
              <a:rPr lang="en-IN" dirty="0" smtClean="0"/>
              <a:t>Limitations of human nature will always exist.</a:t>
            </a:r>
          </a:p>
          <a:p>
            <a:r>
              <a:rPr lang="en-IN" dirty="0" smtClean="0"/>
              <a:t>Those motivated to engage in CSA will always find ways to do so.</a:t>
            </a:r>
          </a:p>
          <a:p>
            <a:r>
              <a:rPr lang="en-IN" dirty="0"/>
              <a:t>Child safety policies (CCTVs/ background checks </a:t>
            </a:r>
            <a:r>
              <a:rPr lang="en-IN" dirty="0" err="1"/>
              <a:t>etc</a:t>
            </a:r>
            <a:r>
              <a:rPr lang="en-IN" dirty="0"/>
              <a:t>), though useful, as they act as deterrents, cannot totally prevent abuse. </a:t>
            </a:r>
            <a:endParaRPr lang="en-IN" dirty="0" smtClean="0"/>
          </a:p>
          <a:p>
            <a:r>
              <a:rPr lang="en-IN" dirty="0"/>
              <a:t>C</a:t>
            </a:r>
            <a:r>
              <a:rPr lang="en-IN" dirty="0" smtClean="0"/>
              <a:t>oercive/ violent acts of sexual abuse are not preventable i.e. children cannot be expected to protect themselves.</a:t>
            </a:r>
          </a:p>
          <a:p>
            <a:r>
              <a:rPr lang="en-IN" dirty="0" smtClean="0"/>
              <a:t>Non-coercive forms of CSA (contact and non-contact) occur due to the nature of child adult relationships i.e. hierarchical/ authoritative…in a culture of obedience, where it is not acceptable for children to say ‘no’…protecting themselves from CSA is difficult.</a:t>
            </a:r>
          </a:p>
          <a:p>
            <a:endParaRPr lang="en-IN" dirty="0"/>
          </a:p>
        </p:txBody>
      </p:sp>
    </p:spTree>
    <p:extLst>
      <p:ext uri="{BB962C8B-B14F-4D97-AF65-F5344CB8AC3E}">
        <p14:creationId xmlns:p14="http://schemas.microsoft.com/office/powerpoint/2010/main" val="3342445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6192688"/>
          </a:xfrm>
        </p:spPr>
        <p:txBody>
          <a:bodyPr>
            <a:normAutofit fontScale="92500" lnSpcReduction="20000"/>
          </a:bodyPr>
          <a:lstStyle/>
          <a:p>
            <a:pPr marL="0" indent="0">
              <a:buNone/>
            </a:pPr>
            <a:r>
              <a:rPr lang="en-IN" b="1" dirty="0"/>
              <a:t>So </a:t>
            </a:r>
            <a:r>
              <a:rPr lang="en-IN" b="1" dirty="0" smtClean="0"/>
              <a:t>then what </a:t>
            </a:r>
            <a:r>
              <a:rPr lang="en-IN" b="1" dirty="0"/>
              <a:t>does CSA prevention really mean? How can preventive activities help ?</a:t>
            </a:r>
          </a:p>
          <a:p>
            <a:r>
              <a:rPr lang="en-IN" dirty="0"/>
              <a:t>Early reporting </a:t>
            </a:r>
            <a:r>
              <a:rPr lang="en-IN" dirty="0" smtClean="0"/>
              <a:t>by </a:t>
            </a:r>
            <a:r>
              <a:rPr lang="en-IN" dirty="0"/>
              <a:t>children/ family/ </a:t>
            </a:r>
            <a:r>
              <a:rPr lang="en-IN" dirty="0" smtClean="0"/>
              <a:t>caregivers.</a:t>
            </a:r>
            <a:endParaRPr lang="en-IN" dirty="0"/>
          </a:p>
          <a:p>
            <a:r>
              <a:rPr lang="en-IN" dirty="0"/>
              <a:t>Increased alertness and ability of </a:t>
            </a:r>
            <a:r>
              <a:rPr lang="en-IN" dirty="0" smtClean="0"/>
              <a:t>child to </a:t>
            </a:r>
            <a:r>
              <a:rPr lang="en-IN" dirty="0"/>
              <a:t>resist </a:t>
            </a:r>
            <a:r>
              <a:rPr lang="en-IN" dirty="0" smtClean="0"/>
              <a:t>(further) abuse.</a:t>
            </a:r>
          </a:p>
          <a:p>
            <a:r>
              <a:rPr lang="en-IN" dirty="0" smtClean="0"/>
              <a:t>Reduced psychological morbidity (greater awareness/ understanding—therefore less chances of shame/ guilt and negative self-thoughts).</a:t>
            </a:r>
          </a:p>
          <a:p>
            <a:r>
              <a:rPr lang="en-IN" dirty="0" smtClean="0"/>
              <a:t>Adolescents at risk, due to family and situation vulnerabilities, can be better equipped to protect themselves from abuse. (</a:t>
            </a:r>
            <a:r>
              <a:rPr lang="en-IN" dirty="0" err="1" smtClean="0"/>
              <a:t>eg</a:t>
            </a:r>
            <a:r>
              <a:rPr lang="en-IN" dirty="0" smtClean="0"/>
              <a:t>- devadasi children/ street children).</a:t>
            </a:r>
          </a:p>
          <a:p>
            <a:pPr marL="0" indent="0">
              <a:buNone/>
            </a:pPr>
            <a:r>
              <a:rPr lang="en-IN" dirty="0" smtClean="0"/>
              <a:t>*Prevention= Response=Prevention or prevention is a part of response. </a:t>
            </a:r>
            <a:endParaRPr lang="en-IN" dirty="0"/>
          </a:p>
          <a:p>
            <a:endParaRPr lang="en-IN" dirty="0"/>
          </a:p>
        </p:txBody>
      </p:sp>
    </p:spTree>
    <p:extLst>
      <p:ext uri="{BB962C8B-B14F-4D97-AF65-F5344CB8AC3E}">
        <p14:creationId xmlns:p14="http://schemas.microsoft.com/office/powerpoint/2010/main" val="5487817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22114"/>
          </a:xfrm>
        </p:spPr>
        <p:txBody>
          <a:bodyPr/>
          <a:lstStyle/>
          <a:p>
            <a:r>
              <a:rPr lang="en-IN" b="1" dirty="0" smtClean="0"/>
              <a:t>A. CSA Response</a:t>
            </a:r>
            <a:endParaRPr lang="en-IN" b="1" dirty="0"/>
          </a:p>
        </p:txBody>
      </p:sp>
      <p:sp>
        <p:nvSpPr>
          <p:cNvPr id="3" name="Content Placeholder 2"/>
          <p:cNvSpPr>
            <a:spLocks noGrp="1"/>
          </p:cNvSpPr>
          <p:nvPr>
            <p:ph idx="1"/>
          </p:nvPr>
        </p:nvSpPr>
        <p:spPr>
          <a:xfrm>
            <a:off x="179512" y="1052736"/>
            <a:ext cx="8712968" cy="5616624"/>
          </a:xfrm>
        </p:spPr>
        <p:txBody>
          <a:bodyPr/>
          <a:lstStyle/>
          <a:p>
            <a:r>
              <a:rPr lang="en-IN" dirty="0" smtClean="0"/>
              <a:t>What are immediate/ emergency responses? (Medical and immediate psychosocial issues)</a:t>
            </a:r>
          </a:p>
          <a:p>
            <a:r>
              <a:rPr lang="en-IN" dirty="0" smtClean="0"/>
              <a:t>How to address family concerns?</a:t>
            </a:r>
          </a:p>
          <a:p>
            <a:r>
              <a:rPr lang="en-IN" dirty="0" smtClean="0"/>
              <a:t>What role can you play in legal processes and forensic interviewing?</a:t>
            </a:r>
          </a:p>
          <a:p>
            <a:r>
              <a:rPr lang="en-IN" dirty="0" smtClean="0"/>
              <a:t>What are medium to long term responses to the child? (Working with the child).</a:t>
            </a:r>
            <a:endParaRPr lang="en-IN" dirty="0"/>
          </a:p>
        </p:txBody>
      </p:sp>
    </p:spTree>
    <p:extLst>
      <p:ext uri="{BB962C8B-B14F-4D97-AF65-F5344CB8AC3E}">
        <p14:creationId xmlns:p14="http://schemas.microsoft.com/office/powerpoint/2010/main" val="2101384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643998" cy="1340768"/>
          </a:xfrm>
        </p:spPr>
        <p:txBody>
          <a:bodyPr>
            <a:normAutofit fontScale="90000"/>
          </a:bodyPr>
          <a:lstStyle/>
          <a:p>
            <a:r>
              <a:rPr lang="en-IN" dirty="0" smtClean="0"/>
              <a:t>Immediate Medical Interventions for Child Sexual Abuse</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59</a:t>
            </a:fld>
            <a:endParaRPr lang="en-IN"/>
          </a:p>
        </p:txBody>
      </p:sp>
      <p:sp>
        <p:nvSpPr>
          <p:cNvPr id="4" name="Content Placeholder 3"/>
          <p:cNvSpPr>
            <a:spLocks noGrp="1"/>
          </p:cNvSpPr>
          <p:nvPr>
            <p:ph sz="quarter" idx="1"/>
          </p:nvPr>
        </p:nvSpPr>
        <p:spPr>
          <a:xfrm>
            <a:off x="214282" y="1412776"/>
            <a:ext cx="8715436" cy="4607024"/>
          </a:xfrm>
        </p:spPr>
        <p:txBody>
          <a:bodyPr>
            <a:normAutofit fontScale="92500" lnSpcReduction="20000"/>
          </a:bodyPr>
          <a:lstStyle/>
          <a:p>
            <a:pPr lvl="0"/>
            <a:r>
              <a:rPr lang="en-GB" dirty="0" smtClean="0"/>
              <a:t>Medical Interventions</a:t>
            </a:r>
          </a:p>
          <a:p>
            <a:pPr lvl="1"/>
            <a:r>
              <a:rPr lang="en-GB" dirty="0" smtClean="0"/>
              <a:t>Check and treat for injuries.</a:t>
            </a:r>
          </a:p>
          <a:p>
            <a:pPr lvl="1"/>
            <a:r>
              <a:rPr lang="en-GB" dirty="0" smtClean="0"/>
              <a:t>Consider use of PEP Kit (Post-exposure prophylaxis kit)—emergency kit for protection from HIV</a:t>
            </a:r>
            <a:r>
              <a:rPr lang="en-IN" dirty="0" smtClean="0"/>
              <a:t>, sexually transmitted infection and pregnancy.</a:t>
            </a:r>
          </a:p>
          <a:p>
            <a:pPr lvl="2"/>
            <a:r>
              <a:rPr lang="en-IN" dirty="0" smtClean="0"/>
              <a:t>Usually used for rape/ sexual assault survivors</a:t>
            </a:r>
          </a:p>
          <a:p>
            <a:pPr lvl="2"/>
            <a:r>
              <a:rPr lang="en-IN" dirty="0" smtClean="0"/>
              <a:t>Used ideally within 2‐24 hours and no later than 48‐72 hours).</a:t>
            </a:r>
          </a:p>
          <a:p>
            <a:pPr lvl="2"/>
            <a:r>
              <a:rPr lang="en-IN" dirty="0" smtClean="0"/>
              <a:t>Contains anti-retroviral (HIV), morning after pill (pregnancy) and antibiotics (sexually transmitted infections).</a:t>
            </a:r>
            <a:endParaRPr lang="en-GB" dirty="0" smtClean="0"/>
          </a:p>
          <a:p>
            <a:pPr lvl="1"/>
            <a:r>
              <a:rPr lang="en-GB" dirty="0" smtClean="0"/>
              <a:t>Check if medical termination of pregnancy needs to be done for (young/unmarried adolescents) BUT only in consultation with the adolescent!</a:t>
            </a:r>
          </a:p>
          <a:p>
            <a:pPr lvl="1"/>
            <a:endParaRPr lang="en-GB" dirty="0" smtClean="0"/>
          </a:p>
          <a:p>
            <a:endParaRPr lang="en-IN" dirty="0"/>
          </a:p>
        </p:txBody>
      </p:sp>
    </p:spTree>
    <p:extLst>
      <p:ext uri="{BB962C8B-B14F-4D97-AF65-F5344CB8AC3E}">
        <p14:creationId xmlns:p14="http://schemas.microsoft.com/office/powerpoint/2010/main" val="89465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28670"/>
          </a:xfrm>
        </p:spPr>
        <p:txBody>
          <a:bodyPr>
            <a:normAutofit/>
          </a:bodyPr>
          <a:lstStyle/>
          <a:p>
            <a:r>
              <a:rPr lang="en-IN" b="1" dirty="0"/>
              <a:t>Re-Connecting with Your Childhood </a:t>
            </a:r>
          </a:p>
        </p:txBody>
      </p:sp>
      <p:sp>
        <p:nvSpPr>
          <p:cNvPr id="3" name="Content Placeholder 2"/>
          <p:cNvSpPr>
            <a:spLocks noGrp="1"/>
          </p:cNvSpPr>
          <p:nvPr>
            <p:ph sz="quarter" idx="1"/>
          </p:nvPr>
        </p:nvSpPr>
        <p:spPr>
          <a:xfrm>
            <a:off x="0" y="1071546"/>
            <a:ext cx="8686800" cy="4948254"/>
          </a:xfrm>
        </p:spPr>
        <p:txBody>
          <a:bodyPr>
            <a:normAutofit fontScale="92500" lnSpcReduction="20000"/>
          </a:bodyPr>
          <a:lstStyle/>
          <a:p>
            <a:pPr lvl="0">
              <a:buNone/>
            </a:pPr>
            <a:r>
              <a:rPr lang="en-US" b="1" u="sng" dirty="0" smtClean="0"/>
              <a:t>Activity:</a:t>
            </a:r>
          </a:p>
          <a:p>
            <a:pPr lvl="0"/>
            <a:r>
              <a:rPr lang="en-US" dirty="0" smtClean="0"/>
              <a:t>Close your eyes and remember your childhood days. Re-visit people, places, events that occurred then. </a:t>
            </a:r>
            <a:endParaRPr lang="en-IN" dirty="0" smtClean="0"/>
          </a:p>
          <a:p>
            <a:pPr lvl="0"/>
            <a:r>
              <a:rPr lang="en-US" dirty="0" smtClean="0"/>
              <a:t>Share your childhood memory with their group members. Anyone who wishes to share in the larger groups may also do so.</a:t>
            </a:r>
            <a:endParaRPr lang="en-IN" dirty="0" smtClean="0"/>
          </a:p>
          <a:p>
            <a:pPr lvl="0"/>
            <a:r>
              <a:rPr lang="en-US" dirty="0" smtClean="0"/>
              <a:t>Repeat the process (of closing eyes and then group sharing) by re-visiting memories of:</a:t>
            </a:r>
          </a:p>
          <a:p>
            <a:pPr lvl="1"/>
            <a:r>
              <a:rPr lang="en-US" dirty="0" err="1" smtClean="0"/>
              <a:t>i</a:t>
            </a:r>
            <a:r>
              <a:rPr lang="en-US" dirty="0" smtClean="0"/>
              <a:t>) happy childhood experiences</a:t>
            </a:r>
          </a:p>
          <a:p>
            <a:pPr lvl="1"/>
            <a:r>
              <a:rPr lang="en-US" dirty="0" smtClean="0"/>
              <a:t>ii) difficult  childhood experiences</a:t>
            </a:r>
          </a:p>
          <a:p>
            <a:pPr lvl="1"/>
            <a:r>
              <a:rPr lang="en-US" dirty="0" smtClean="0"/>
              <a:t>iii) traumatic  childhood experiences.</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6</a:t>
            </a:fld>
            <a:endParaRPr lang="en-IN"/>
          </a:p>
        </p:txBody>
      </p:sp>
    </p:spTree>
    <p:extLst>
      <p:ext uri="{BB962C8B-B14F-4D97-AF65-F5344CB8AC3E}">
        <p14:creationId xmlns:p14="http://schemas.microsoft.com/office/powerpoint/2010/main" val="1510424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60</a:t>
            </a:fld>
            <a:endParaRPr lang="en-IN"/>
          </a:p>
        </p:txBody>
      </p:sp>
      <p:sp>
        <p:nvSpPr>
          <p:cNvPr id="4" name="Content Placeholder 3"/>
          <p:cNvSpPr>
            <a:spLocks noGrp="1"/>
          </p:cNvSpPr>
          <p:nvPr>
            <p:ph sz="quarter" idx="1"/>
          </p:nvPr>
        </p:nvSpPr>
        <p:spPr>
          <a:xfrm>
            <a:off x="357158" y="357166"/>
            <a:ext cx="8501122" cy="5662634"/>
          </a:xfrm>
        </p:spPr>
        <p:txBody>
          <a:bodyPr>
            <a:normAutofit fontScale="62500" lnSpcReduction="20000"/>
          </a:bodyPr>
          <a:lstStyle/>
          <a:p>
            <a:pPr lvl="0">
              <a:buNone/>
            </a:pPr>
            <a:r>
              <a:rPr lang="en-IN" sz="4500" b="1" dirty="0" smtClean="0"/>
              <a:t>Psychosocial Care Interventions</a:t>
            </a:r>
          </a:p>
          <a:p>
            <a:pPr lvl="0">
              <a:buNone/>
            </a:pPr>
            <a:r>
              <a:rPr lang="en-IN" sz="4500" b="1" dirty="0" smtClean="0"/>
              <a:t>a) Family:</a:t>
            </a:r>
          </a:p>
          <a:p>
            <a:pPr lvl="3">
              <a:lnSpc>
                <a:spcPct val="90000"/>
              </a:lnSpc>
            </a:pPr>
            <a:r>
              <a:rPr lang="en-US" sz="3400" dirty="0" smtClean="0"/>
              <a:t>Where </a:t>
            </a:r>
            <a:r>
              <a:rPr lang="en-US" sz="3400" dirty="0"/>
              <a:t>is the child living?</a:t>
            </a:r>
          </a:p>
          <a:p>
            <a:pPr lvl="3">
              <a:lnSpc>
                <a:spcPct val="90000"/>
              </a:lnSpc>
            </a:pPr>
            <a:r>
              <a:rPr lang="en-US" sz="3400" dirty="0"/>
              <a:t>Depending on who abused child (perpetrator within family or outside), is the child safe with the family? </a:t>
            </a:r>
            <a:endParaRPr lang="en-US" sz="3400" dirty="0" smtClean="0"/>
          </a:p>
          <a:p>
            <a:pPr lvl="3">
              <a:lnSpc>
                <a:spcPct val="90000"/>
              </a:lnSpc>
            </a:pPr>
            <a:r>
              <a:rPr lang="en-US" sz="3400" dirty="0" smtClean="0"/>
              <a:t>How </a:t>
            </a:r>
            <a:r>
              <a:rPr lang="en-US" sz="3400" dirty="0"/>
              <a:t>to protect further abuse</a:t>
            </a:r>
            <a:r>
              <a:rPr lang="en-US" sz="3400" dirty="0" smtClean="0"/>
              <a:t>?</a:t>
            </a:r>
          </a:p>
          <a:p>
            <a:pPr lvl="3">
              <a:lnSpc>
                <a:spcPct val="90000"/>
              </a:lnSpc>
            </a:pPr>
            <a:r>
              <a:rPr lang="en-GB" sz="3400" dirty="0"/>
              <a:t>Does the family understand what has happened to child</a:t>
            </a:r>
            <a:r>
              <a:rPr lang="en-GB" sz="3400" dirty="0" smtClean="0"/>
              <a:t>?</a:t>
            </a:r>
          </a:p>
          <a:p>
            <a:pPr lvl="3">
              <a:lnSpc>
                <a:spcPct val="90000"/>
              </a:lnSpc>
            </a:pPr>
            <a:r>
              <a:rPr lang="en-GB" sz="3400" dirty="0"/>
              <a:t>Does family understand how to support child, including medical interventions</a:t>
            </a:r>
            <a:r>
              <a:rPr lang="en-GB" sz="3400" dirty="0" smtClean="0"/>
              <a:t>?</a:t>
            </a:r>
          </a:p>
          <a:p>
            <a:pPr lvl="3">
              <a:lnSpc>
                <a:spcPct val="90000"/>
              </a:lnSpc>
            </a:pPr>
            <a:r>
              <a:rPr lang="en-GB" sz="3400" dirty="0" smtClean="0"/>
              <a:t>How to reassure the family?</a:t>
            </a:r>
          </a:p>
          <a:p>
            <a:pPr lvl="3">
              <a:lnSpc>
                <a:spcPct val="90000"/>
              </a:lnSpc>
            </a:pPr>
            <a:r>
              <a:rPr lang="en-GB" sz="3400" dirty="0" smtClean="0"/>
              <a:t>Does the family want to go legal/ report?</a:t>
            </a:r>
          </a:p>
          <a:p>
            <a:pPr lvl="3">
              <a:lnSpc>
                <a:spcPct val="90000"/>
              </a:lnSpc>
            </a:pPr>
            <a:r>
              <a:rPr lang="en-GB" sz="3400" dirty="0" smtClean="0"/>
              <a:t>Mandatory reporting as per POCSO?</a:t>
            </a:r>
            <a:endParaRPr lang="en-US" sz="2900" dirty="0"/>
          </a:p>
          <a:p>
            <a:pPr lvl="3">
              <a:lnSpc>
                <a:spcPct val="90000"/>
              </a:lnSpc>
            </a:pPr>
            <a:endParaRPr lang="en-US" sz="2900" dirty="0"/>
          </a:p>
          <a:p>
            <a:pPr>
              <a:buNone/>
            </a:pPr>
            <a:r>
              <a:rPr lang="en-US" sz="4500" b="1" dirty="0" smtClean="0"/>
              <a:t>b) Social</a:t>
            </a:r>
            <a:r>
              <a:rPr lang="en-US" sz="4500" b="1" dirty="0"/>
              <a:t>:</a:t>
            </a:r>
          </a:p>
          <a:p>
            <a:pPr lvl="3">
              <a:lnSpc>
                <a:spcPct val="90000"/>
              </a:lnSpc>
            </a:pPr>
            <a:r>
              <a:rPr lang="en-US" sz="3500" dirty="0"/>
              <a:t>Does the school know?</a:t>
            </a:r>
          </a:p>
          <a:p>
            <a:pPr lvl="3">
              <a:lnSpc>
                <a:spcPct val="90000"/>
              </a:lnSpc>
            </a:pPr>
            <a:r>
              <a:rPr lang="en-US" sz="3500" dirty="0"/>
              <a:t>Is it necessary for the school to know?</a:t>
            </a:r>
          </a:p>
          <a:p>
            <a:pPr lvl="3">
              <a:lnSpc>
                <a:spcPct val="90000"/>
              </a:lnSpc>
            </a:pPr>
            <a:r>
              <a:rPr lang="en-US" sz="3500" dirty="0"/>
              <a:t>Placement issues?</a:t>
            </a:r>
          </a:p>
          <a:p>
            <a:pPr marL="868680" lvl="3" indent="0">
              <a:lnSpc>
                <a:spcPct val="90000"/>
              </a:lnSpc>
              <a:buNone/>
            </a:pPr>
            <a:endParaRPr lang="en-US" sz="2900" dirty="0"/>
          </a:p>
          <a:p>
            <a:pPr lvl="3">
              <a:lnSpc>
                <a:spcPct val="90000"/>
              </a:lnSpc>
            </a:pPr>
            <a:endParaRPr lang="en-GB" sz="3500" dirty="0"/>
          </a:p>
          <a:p>
            <a:pPr lvl="1">
              <a:buNone/>
            </a:pPr>
            <a:endParaRPr lang="en-IN" dirty="0" smtClean="0"/>
          </a:p>
          <a:p>
            <a:endParaRPr lang="en-IN" dirty="0"/>
          </a:p>
        </p:txBody>
      </p:sp>
    </p:spTree>
    <p:extLst>
      <p:ext uri="{BB962C8B-B14F-4D97-AF65-F5344CB8AC3E}">
        <p14:creationId xmlns:p14="http://schemas.microsoft.com/office/powerpoint/2010/main" val="3820325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908720"/>
          </a:xfrm>
        </p:spPr>
        <p:txBody>
          <a:bodyPr>
            <a:normAutofit/>
          </a:bodyPr>
          <a:lstStyle/>
          <a:p>
            <a:r>
              <a:rPr lang="en-IN" sz="3600" b="1" dirty="0" smtClean="0"/>
              <a:t>Guiding Families/ Caregivers on CSA Response</a:t>
            </a:r>
            <a:endParaRPr lang="en-IN" sz="3600" b="1" dirty="0"/>
          </a:p>
        </p:txBody>
      </p:sp>
      <p:sp>
        <p:nvSpPr>
          <p:cNvPr id="3" name="Content Placeholder 2"/>
          <p:cNvSpPr>
            <a:spLocks noGrp="1"/>
          </p:cNvSpPr>
          <p:nvPr>
            <p:ph idx="1"/>
          </p:nvPr>
        </p:nvSpPr>
        <p:spPr>
          <a:xfrm>
            <a:off x="107504" y="908720"/>
            <a:ext cx="9036496" cy="5832648"/>
          </a:xfrm>
        </p:spPr>
        <p:txBody>
          <a:bodyPr>
            <a:normAutofit fontScale="47500" lnSpcReduction="20000"/>
          </a:bodyPr>
          <a:lstStyle/>
          <a:p>
            <a:pPr marL="0" indent="0">
              <a:buNone/>
            </a:pPr>
            <a:r>
              <a:rPr lang="en-IN" b="1" dirty="0" smtClean="0"/>
              <a:t>Immediate Response of Caregivers/ Families…</a:t>
            </a:r>
            <a:r>
              <a:rPr lang="en-IN" b="1" dirty="0"/>
              <a:t> </a:t>
            </a:r>
            <a:endParaRPr lang="en-IN" dirty="0"/>
          </a:p>
          <a:p>
            <a:pPr lvl="0"/>
            <a:r>
              <a:rPr lang="en-IN" sz="4200" dirty="0"/>
              <a:t>Do not ignore or undermine a child’s statements and innocuous remarks. </a:t>
            </a:r>
          </a:p>
          <a:p>
            <a:pPr lvl="0"/>
            <a:r>
              <a:rPr lang="en-IN" sz="4200" dirty="0"/>
              <a:t>Believe what your child tells you. </a:t>
            </a:r>
          </a:p>
          <a:p>
            <a:pPr lvl="0"/>
            <a:r>
              <a:rPr lang="en-IN" sz="4200" dirty="0"/>
              <a:t>Do not to blame the child.</a:t>
            </a:r>
          </a:p>
          <a:p>
            <a:pPr lvl="0"/>
            <a:r>
              <a:rPr lang="en-IN" sz="4200" dirty="0"/>
              <a:t>Contact </a:t>
            </a:r>
            <a:r>
              <a:rPr lang="en-IN" sz="4200" dirty="0" err="1"/>
              <a:t>Childline</a:t>
            </a:r>
            <a:r>
              <a:rPr lang="en-IN" sz="4200" dirty="0"/>
              <a:t> (1098) for assistance on how to report to police, Child Welfare Committee and medical/ psychological help systems.</a:t>
            </a:r>
          </a:p>
          <a:p>
            <a:pPr lvl="0"/>
            <a:r>
              <a:rPr lang="en-IN" sz="4200" dirty="0"/>
              <a:t>File an FIR or </a:t>
            </a:r>
            <a:r>
              <a:rPr lang="en-IN" sz="4200" dirty="0" smtClean="0"/>
              <a:t>police report</a:t>
            </a:r>
            <a:r>
              <a:rPr lang="en-IN" sz="4200" dirty="0"/>
              <a:t>.</a:t>
            </a:r>
          </a:p>
          <a:p>
            <a:pPr lvl="0"/>
            <a:r>
              <a:rPr lang="en-IN" sz="4200" dirty="0"/>
              <a:t>Ensure that the child is provided with emergency medical services (EMS) (within 24 hours of filing the FIR) provided by state Registered Medical Practitioners (RMP) in government hospitals.</a:t>
            </a:r>
          </a:p>
          <a:p>
            <a:pPr lvl="0"/>
            <a:r>
              <a:rPr lang="en-IN" sz="4200" dirty="0"/>
              <a:t>Seek counselling from child mental health experts in government institutions to ensure that psychosocial assistance and healing interventions are provided to the child; and that evidence gathering and other legal processes are embedded within the healing context</a:t>
            </a:r>
            <a:r>
              <a:rPr lang="en-IN" sz="4200" dirty="0" smtClean="0"/>
              <a:t>.</a:t>
            </a:r>
          </a:p>
          <a:p>
            <a:r>
              <a:rPr lang="en-IN" sz="4200" dirty="0" err="1" smtClean="0"/>
              <a:t>Tellthe</a:t>
            </a:r>
            <a:r>
              <a:rPr lang="en-IN" sz="4200" dirty="0" smtClean="0"/>
              <a:t> </a:t>
            </a:r>
            <a:r>
              <a:rPr lang="en-IN" sz="4200" dirty="0"/>
              <a:t>child that the abuse was not the child’s fault. </a:t>
            </a:r>
            <a:r>
              <a:rPr lang="en-IN" sz="4200" dirty="0" smtClean="0"/>
              <a:t>Explain </a:t>
            </a:r>
            <a:r>
              <a:rPr lang="en-IN" sz="4200" dirty="0"/>
              <a:t>to the child about the measures that are being taken to make the child feel safe at home and at school. </a:t>
            </a:r>
          </a:p>
          <a:p>
            <a:pPr lvl="0"/>
            <a:r>
              <a:rPr lang="en-IN" sz="4200" dirty="0"/>
              <a:t>S</a:t>
            </a:r>
            <a:r>
              <a:rPr lang="en-IN" sz="4200" dirty="0" smtClean="0"/>
              <a:t>how </a:t>
            </a:r>
            <a:r>
              <a:rPr lang="en-IN" sz="4200" dirty="0"/>
              <a:t>openness to the child sharing his/her experiences by saying,” When you want to tell me about what happened, how you feel about it, I am ready to listen."</a:t>
            </a:r>
          </a:p>
          <a:p>
            <a:r>
              <a:rPr lang="en-IN" sz="4200" dirty="0"/>
              <a:t>G</a:t>
            </a:r>
            <a:r>
              <a:rPr lang="en-IN" sz="4200" dirty="0" smtClean="0"/>
              <a:t>et </a:t>
            </a:r>
            <a:r>
              <a:rPr lang="en-IN" sz="4200" dirty="0"/>
              <a:t>the child back to maintaining regular home (mealtime, bedtime) and school routines. </a:t>
            </a:r>
            <a:r>
              <a:rPr lang="en-IN" sz="4200" dirty="0" smtClean="0"/>
              <a:t> (Normalizing  process is essential to recovery)</a:t>
            </a:r>
            <a:endParaRPr lang="en-IN" sz="4200" dirty="0"/>
          </a:p>
        </p:txBody>
      </p:sp>
    </p:spTree>
    <p:extLst>
      <p:ext uri="{BB962C8B-B14F-4D97-AF65-F5344CB8AC3E}">
        <p14:creationId xmlns:p14="http://schemas.microsoft.com/office/powerpoint/2010/main" val="1781495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IN" b="1" dirty="0" smtClean="0"/>
              <a:t>Dilemmas of Mandatory Reporting</a:t>
            </a:r>
            <a:endParaRPr lang="en-IN" b="1" dirty="0"/>
          </a:p>
        </p:txBody>
      </p:sp>
      <p:sp>
        <p:nvSpPr>
          <p:cNvPr id="3" name="Content Placeholder 2"/>
          <p:cNvSpPr>
            <a:spLocks noGrp="1"/>
          </p:cNvSpPr>
          <p:nvPr>
            <p:ph idx="1"/>
          </p:nvPr>
        </p:nvSpPr>
        <p:spPr>
          <a:xfrm>
            <a:off x="457200" y="1196752"/>
            <a:ext cx="8229600" cy="4929411"/>
          </a:xfrm>
        </p:spPr>
        <p:txBody>
          <a:bodyPr>
            <a:normAutofit fontScale="85000" lnSpcReduction="20000"/>
          </a:bodyPr>
          <a:lstStyle/>
          <a:p>
            <a:r>
              <a:rPr lang="en-IN" dirty="0" smtClean="0"/>
              <a:t>POCSO states that if you know of CSA, you must report to police/ CWC.</a:t>
            </a:r>
          </a:p>
          <a:p>
            <a:r>
              <a:rPr lang="en-IN" dirty="0" smtClean="0"/>
              <a:t>Family and/or child may not be willing to report or pleads with you not to report.</a:t>
            </a:r>
          </a:p>
          <a:p>
            <a:r>
              <a:rPr lang="en-IN" dirty="0" smtClean="0"/>
              <a:t>Your dilemma: mandatory reporting </a:t>
            </a:r>
            <a:r>
              <a:rPr lang="en-IN" dirty="0" err="1" smtClean="0"/>
              <a:t>vs</a:t>
            </a:r>
            <a:r>
              <a:rPr lang="en-IN" dirty="0" smtClean="0"/>
              <a:t> violation of confidentiality of child/ family.</a:t>
            </a:r>
          </a:p>
          <a:p>
            <a:r>
              <a:rPr lang="en-IN" dirty="0" smtClean="0"/>
              <a:t>What is in the best interests of the child?</a:t>
            </a:r>
          </a:p>
          <a:p>
            <a:r>
              <a:rPr lang="en-IN" dirty="0" smtClean="0"/>
              <a:t>Discussion and persuasion on reporting  is a process (not a one-off):</a:t>
            </a:r>
          </a:p>
          <a:p>
            <a:pPr lvl="1"/>
            <a:r>
              <a:rPr lang="en-IN" dirty="0" smtClean="0"/>
              <a:t>Understand family/ child’s hesitations.</a:t>
            </a:r>
          </a:p>
          <a:p>
            <a:pPr lvl="1"/>
            <a:r>
              <a:rPr lang="en-IN" dirty="0" smtClean="0"/>
              <a:t>Address &amp; reassure them accordingly.</a:t>
            </a:r>
          </a:p>
          <a:p>
            <a:pPr lvl="1"/>
            <a:r>
              <a:rPr lang="en-IN" dirty="0" smtClean="0"/>
              <a:t>Ensure confidentiality.</a:t>
            </a:r>
          </a:p>
          <a:p>
            <a:pPr lvl="1"/>
            <a:r>
              <a:rPr lang="en-IN" dirty="0" smtClean="0"/>
              <a:t>Explain all processes involved to child and family.</a:t>
            </a:r>
          </a:p>
          <a:p>
            <a:pPr marL="0" indent="0">
              <a:buNone/>
            </a:pPr>
            <a:endParaRPr lang="en-IN" dirty="0"/>
          </a:p>
        </p:txBody>
      </p:sp>
    </p:spTree>
    <p:extLst>
      <p:ext uri="{BB962C8B-B14F-4D97-AF65-F5344CB8AC3E}">
        <p14:creationId xmlns:p14="http://schemas.microsoft.com/office/powerpoint/2010/main" val="2914123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63</a:t>
            </a:fld>
            <a:endParaRPr lang="en-IN"/>
          </a:p>
        </p:txBody>
      </p:sp>
      <p:sp>
        <p:nvSpPr>
          <p:cNvPr id="4" name="Content Placeholder 3"/>
          <p:cNvSpPr>
            <a:spLocks noGrp="1"/>
          </p:cNvSpPr>
          <p:nvPr>
            <p:ph sz="quarter" idx="1"/>
          </p:nvPr>
        </p:nvSpPr>
        <p:spPr>
          <a:xfrm>
            <a:off x="214282" y="357166"/>
            <a:ext cx="8822214" cy="6384202"/>
          </a:xfrm>
        </p:spPr>
        <p:txBody>
          <a:bodyPr>
            <a:normAutofit/>
          </a:bodyPr>
          <a:lstStyle/>
          <a:p>
            <a:pPr lvl="0">
              <a:buNone/>
            </a:pPr>
            <a:r>
              <a:rPr lang="en-GB" b="1" dirty="0" smtClean="0"/>
              <a:t>Immediate Psychological Interventions with Child</a:t>
            </a:r>
          </a:p>
          <a:p>
            <a:r>
              <a:rPr lang="en-GB" dirty="0" smtClean="0"/>
              <a:t>Asking questions ,attempting to establish depth interventions when the child is facing a crisis is </a:t>
            </a:r>
            <a:r>
              <a:rPr lang="en-GB" b="1" u="sng" dirty="0" smtClean="0"/>
              <a:t>not </a:t>
            </a:r>
            <a:r>
              <a:rPr lang="en-GB" dirty="0" smtClean="0"/>
              <a:t>a useful beginning. This is not the time to for detailed enquiry.</a:t>
            </a:r>
          </a:p>
          <a:p>
            <a:pPr lvl="0"/>
            <a:r>
              <a:rPr lang="en-GB" dirty="0" smtClean="0"/>
              <a:t>If there are serious and disruptive manifestations --like self harm behaviours, incapacitating anxiety, PTSD symptoms with severe panic:</a:t>
            </a:r>
          </a:p>
          <a:p>
            <a:pPr lvl="1"/>
            <a:r>
              <a:rPr lang="en-GB" dirty="0" smtClean="0"/>
              <a:t> Appropriate psychiatric referral at this stage is important (psychiatric medication).</a:t>
            </a:r>
          </a:p>
          <a:p>
            <a:pPr lvl="1"/>
            <a:r>
              <a:rPr lang="en-GB" dirty="0" smtClean="0"/>
              <a:t>Long </a:t>
            </a:r>
            <a:r>
              <a:rPr lang="en-GB" dirty="0"/>
              <a:t>term/ healing work</a:t>
            </a:r>
          </a:p>
          <a:p>
            <a:pPr marL="457200" lvl="1" indent="0">
              <a:buNone/>
            </a:pPr>
            <a:endParaRPr lang="en-GB" dirty="0" smtClean="0"/>
          </a:p>
          <a:p>
            <a:pPr lvl="2"/>
            <a:endParaRPr lang="en-GB" dirty="0"/>
          </a:p>
          <a:p>
            <a:pPr lvl="2"/>
            <a:endParaRPr lang="en-GB" dirty="0" smtClean="0"/>
          </a:p>
          <a:p>
            <a:endParaRPr lang="en-IN" dirty="0"/>
          </a:p>
        </p:txBody>
      </p:sp>
    </p:spTree>
    <p:extLst>
      <p:ext uri="{BB962C8B-B14F-4D97-AF65-F5344CB8AC3E}">
        <p14:creationId xmlns:p14="http://schemas.microsoft.com/office/powerpoint/2010/main" val="26602825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5" y="188640"/>
            <a:ext cx="9036496" cy="936104"/>
          </a:xfrm>
        </p:spPr>
        <p:txBody>
          <a:bodyPr>
            <a:noAutofit/>
          </a:bodyPr>
          <a:lstStyle/>
          <a:p>
            <a:r>
              <a:rPr lang="en-IN" sz="4000" b="1" dirty="0" smtClean="0"/>
              <a:t>Objectives of Initial Anxiety &amp; Trauma</a:t>
            </a:r>
            <a:r>
              <a:rPr lang="en-IN" sz="4000" dirty="0"/>
              <a:t/>
            </a:r>
            <a:br>
              <a:rPr lang="en-IN" sz="4000" dirty="0"/>
            </a:br>
            <a:endParaRPr lang="en-IN" sz="40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64</a:t>
            </a:fld>
            <a:endParaRPr lang="en-IN"/>
          </a:p>
        </p:txBody>
      </p:sp>
      <p:sp>
        <p:nvSpPr>
          <p:cNvPr id="4" name="Content Placeholder 3"/>
          <p:cNvSpPr>
            <a:spLocks noGrp="1"/>
          </p:cNvSpPr>
          <p:nvPr>
            <p:ph sz="quarter" idx="1"/>
          </p:nvPr>
        </p:nvSpPr>
        <p:spPr>
          <a:xfrm>
            <a:off x="251520" y="1268760"/>
            <a:ext cx="8496944" cy="5256584"/>
          </a:xfrm>
        </p:spPr>
        <p:txBody>
          <a:bodyPr>
            <a:normAutofit fontScale="77500" lnSpcReduction="20000"/>
          </a:bodyPr>
          <a:lstStyle/>
          <a:p>
            <a:r>
              <a:rPr lang="en-IN" dirty="0" smtClean="0"/>
              <a:t>First-level </a:t>
            </a:r>
            <a:r>
              <a:rPr lang="en-IN" dirty="0"/>
              <a:t>response is about alleviating immediate suffering and providing initial relief.</a:t>
            </a:r>
          </a:p>
          <a:p>
            <a:r>
              <a:rPr lang="en-IN" dirty="0"/>
              <a:t>If anxiety is not dealt with,  or is very severe, it becomes difficult for the child to carry out daily activities.</a:t>
            </a:r>
          </a:p>
          <a:p>
            <a:r>
              <a:rPr lang="en-IN" dirty="0"/>
              <a:t>Feelings of unpredictability and lack of control can be debilitating for a child.</a:t>
            </a:r>
          </a:p>
          <a:p>
            <a:r>
              <a:rPr lang="en-IN" dirty="0"/>
              <a:t>Anxiety becomes the basis for development of depression (and other psychological problems).</a:t>
            </a:r>
          </a:p>
          <a:p>
            <a:r>
              <a:rPr lang="en-IN" dirty="0"/>
              <a:t>Severe anxiety manifesting itself in aches/pains/black-outs can be very frightening and worrying for children and caregivers—therefore immediate reassurance on the cause should be provided.</a:t>
            </a:r>
          </a:p>
          <a:p>
            <a:r>
              <a:rPr lang="en-IN" dirty="0"/>
              <a:t>Makes the child increasingly vulnerable to negative coping mechanisms—such as aggressive behaviours, substance abuse etc.</a:t>
            </a:r>
          </a:p>
          <a:p>
            <a:endParaRPr lang="en-IN" dirty="0"/>
          </a:p>
        </p:txBody>
      </p:sp>
    </p:spTree>
    <p:extLst>
      <p:ext uri="{BB962C8B-B14F-4D97-AF65-F5344CB8AC3E}">
        <p14:creationId xmlns:p14="http://schemas.microsoft.com/office/powerpoint/2010/main" val="1975703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1143000"/>
          </a:xfrm>
        </p:spPr>
        <p:txBody>
          <a:bodyPr>
            <a:normAutofit fontScale="90000"/>
          </a:bodyPr>
          <a:lstStyle/>
          <a:p>
            <a:r>
              <a:rPr lang="en-IN" b="1" dirty="0" smtClean="0"/>
              <a:t>What Initial Psychological Response Entails</a:t>
            </a:r>
            <a:endParaRPr lang="en-IN" b="1" dirty="0"/>
          </a:p>
        </p:txBody>
      </p:sp>
      <p:sp>
        <p:nvSpPr>
          <p:cNvPr id="3" name="Content Placeholder 2"/>
          <p:cNvSpPr>
            <a:spLocks noGrp="1"/>
          </p:cNvSpPr>
          <p:nvPr>
            <p:ph idx="1"/>
          </p:nvPr>
        </p:nvSpPr>
        <p:spPr>
          <a:xfrm>
            <a:off x="107504" y="1600200"/>
            <a:ext cx="8856984" cy="5069160"/>
          </a:xfrm>
        </p:spPr>
        <p:txBody>
          <a:bodyPr>
            <a:normAutofit lnSpcReduction="10000"/>
          </a:bodyPr>
          <a:lstStyle/>
          <a:p>
            <a:pPr marL="457200" lvl="1" indent="0">
              <a:buNone/>
            </a:pPr>
            <a:r>
              <a:rPr lang="en-GB" dirty="0" smtClean="0"/>
              <a:t>Reassure child about safety/help.</a:t>
            </a:r>
          </a:p>
          <a:p>
            <a:pPr marL="457200" lvl="1" indent="0">
              <a:buNone/>
            </a:pPr>
            <a:r>
              <a:rPr lang="en-GB" dirty="0" smtClean="0"/>
              <a:t>Focus </a:t>
            </a:r>
            <a:r>
              <a:rPr lang="en-GB" dirty="0"/>
              <a:t>on containment techniques…containment techniques are:</a:t>
            </a:r>
          </a:p>
          <a:p>
            <a:pPr lvl="2"/>
            <a:r>
              <a:rPr lang="en-GB" dirty="0"/>
              <a:t>A means of temporarily suppressing bothersome feelings and memories to shield the child from the immediate impact of abuse.</a:t>
            </a:r>
          </a:p>
          <a:p>
            <a:pPr lvl="2"/>
            <a:r>
              <a:rPr lang="en-GB" dirty="0"/>
              <a:t>Used when the child may be too overwhelmed to address the issues and feelings at hand.</a:t>
            </a:r>
          </a:p>
          <a:p>
            <a:pPr lvl="2"/>
            <a:r>
              <a:rPr lang="en-GB" dirty="0"/>
              <a:t>Used to keep the child from extreme levels of anxiety/ increasing anxiety that might make him/ her even more dysfunctional.</a:t>
            </a:r>
          </a:p>
          <a:p>
            <a:pPr lvl="2"/>
            <a:r>
              <a:rPr lang="en-GB" dirty="0"/>
              <a:t>Containment techniques: Relaxation, recreation, family support/ reassurance, meeting developmental needs</a:t>
            </a:r>
          </a:p>
          <a:p>
            <a:endParaRPr lang="en-IN" dirty="0"/>
          </a:p>
        </p:txBody>
      </p:sp>
    </p:spTree>
    <p:extLst>
      <p:ext uri="{BB962C8B-B14F-4D97-AF65-F5344CB8AC3E}">
        <p14:creationId xmlns:p14="http://schemas.microsoft.com/office/powerpoint/2010/main" val="12237835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1. Relaxation Exercises for Child</a:t>
            </a:r>
            <a:endParaRPr lang="en-IN" b="1" dirty="0"/>
          </a:p>
        </p:txBody>
      </p:sp>
      <p:sp>
        <p:nvSpPr>
          <p:cNvPr id="3" name="Content Placeholder 2"/>
          <p:cNvSpPr>
            <a:spLocks noGrp="1"/>
          </p:cNvSpPr>
          <p:nvPr>
            <p:ph idx="1"/>
          </p:nvPr>
        </p:nvSpPr>
        <p:spPr>
          <a:xfrm>
            <a:off x="179512" y="1600200"/>
            <a:ext cx="8712968" cy="4925144"/>
          </a:xfrm>
        </p:spPr>
        <p:txBody>
          <a:bodyPr>
            <a:normAutofit fontScale="92500" lnSpcReduction="20000"/>
          </a:bodyPr>
          <a:lstStyle/>
          <a:p>
            <a:pPr marL="0" indent="0">
              <a:buNone/>
            </a:pPr>
            <a:r>
              <a:rPr lang="en-IN" b="1" dirty="0" smtClean="0"/>
              <a:t>Deep Breathing</a:t>
            </a:r>
          </a:p>
          <a:p>
            <a:pPr lvl="0"/>
            <a:r>
              <a:rPr lang="en-IN" dirty="0"/>
              <a:t>Close your eyes and sit up straight.</a:t>
            </a:r>
          </a:p>
          <a:p>
            <a:pPr lvl="0"/>
            <a:r>
              <a:rPr lang="en-IN" dirty="0"/>
              <a:t>Place your hand on your lower stomach/ abdomen.</a:t>
            </a:r>
          </a:p>
          <a:p>
            <a:pPr lvl="0"/>
            <a:r>
              <a:rPr lang="en-IN" dirty="0"/>
              <a:t>Close your mouth and breathe deeply through your nose—you should feel your hand moving outwards as your stomach/abdomen moves outwards (you are taking in lots of air...as much as you possibly can).</a:t>
            </a:r>
          </a:p>
          <a:p>
            <a:pPr lvl="0"/>
            <a:r>
              <a:rPr lang="en-IN" dirty="0"/>
              <a:t>Slowly breathe out through your mouth—open your mouth and expel all the air you took in.</a:t>
            </a:r>
          </a:p>
          <a:p>
            <a:pPr lvl="0"/>
            <a:r>
              <a:rPr lang="en-IN" dirty="0"/>
              <a:t>Do this several times...like 10 to 20 times or more until you feel begin to feel calmer.</a:t>
            </a:r>
          </a:p>
          <a:p>
            <a:endParaRPr lang="en-IN" dirty="0"/>
          </a:p>
        </p:txBody>
      </p:sp>
    </p:spTree>
    <p:extLst>
      <p:ext uri="{BB962C8B-B14F-4D97-AF65-F5344CB8AC3E}">
        <p14:creationId xmlns:p14="http://schemas.microsoft.com/office/powerpoint/2010/main" val="2515832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67</a:t>
            </a:fld>
            <a:endParaRPr lang="en-IN"/>
          </a:p>
        </p:txBody>
      </p:sp>
      <p:sp>
        <p:nvSpPr>
          <p:cNvPr id="2050" name="Text Box 357"/>
          <p:cNvSpPr txBox="1">
            <a:spLocks noChangeArrowheads="1"/>
          </p:cNvSpPr>
          <p:nvPr/>
        </p:nvSpPr>
        <p:spPr bwMode="auto">
          <a:xfrm>
            <a:off x="0" y="214290"/>
            <a:ext cx="9036496" cy="6429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bg1"/>
                </a:solidFill>
                <a:effectLst/>
                <a:latin typeface="+mj-lt"/>
                <a:cs typeface="Arial" pitchFamily="34" charset="0"/>
              </a:rPr>
              <a:t>Guided Imagery</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IN" sz="1200" b="0" i="0" u="none" strike="noStrike" cap="none" normalizeH="0" baseline="0" dirty="0" smtClean="0">
                <a:ln>
                  <a:noFill/>
                </a:ln>
                <a:solidFill>
                  <a:schemeClr val="bg1"/>
                </a:solidFill>
                <a:effectLst/>
                <a:latin typeface="+mj-lt"/>
                <a:cs typeface="Arial" pitchFamily="34" charset="0"/>
              </a:rPr>
              <a:t>Close your eyes and relax in your chair. Sit in a comfortable position…take your shoes off if you like. Let your hands and legs lose, relax your body muscles. Let slow, relaxed energies flow from your head, down to your neck and shoulders, your arms, your hands and finger-tips…from your neck down to your chest, stomach and abdomen…to your thighs, knees, legs…your feet and toes…until you feel your body relax and quiet. We are now going to leave this therapy room and go on a little journey, away from here…we are walking out of this room, down the steps and out of the building and up the path that leads to the street…and there on the road where the trees are, your feet lift off the ground and you slowly begin to fly…higher and higher and higher, until you pass the branches and are at tree-top level…and then you are above the trees. You move higher until the trees and buildings are far, far below you and they grow smaller and smaller in the distance.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IN" sz="1200" b="0" i="0" u="none" strike="noStrike" cap="none" normalizeH="0" baseline="0" dirty="0" smtClean="0">
                <a:ln>
                  <a:noFill/>
                </a:ln>
                <a:solidFill>
                  <a:schemeClr val="bg1"/>
                </a:solidFill>
                <a:effectLst/>
                <a:latin typeface="+mj-lt"/>
                <a:cs typeface="Arial" pitchFamily="34" charset="0"/>
              </a:rPr>
              <a:t>You float along the clouds…you can reach out and touch them, soft and warm and light…feel the sunlight streaming through the clouds to touch you…and so you fly on and on until suddenly you come out of the clouds and find yourself descending, slowly, gradually…you can now see the tree tops again as you pass them by and fly lower and lower until your feet touch the ground. Then you find that you are in a beautiful garden and your feet are on  soft green carpet of grass. You walk along a while and see the flowers…roses </a:t>
            </a:r>
            <a:r>
              <a:rPr kumimoji="0" lang="en-IN" sz="1200" b="0" i="0" u="none" strike="noStrike" cap="none" normalizeH="0" baseline="0" dirty="0" err="1" smtClean="0">
                <a:ln>
                  <a:noFill/>
                </a:ln>
                <a:solidFill>
                  <a:schemeClr val="bg1"/>
                </a:solidFill>
                <a:effectLst/>
                <a:latin typeface="+mj-lt"/>
                <a:cs typeface="Arial" pitchFamily="34" charset="0"/>
              </a:rPr>
              <a:t>lillies</a:t>
            </a:r>
            <a:r>
              <a:rPr kumimoji="0" lang="en-IN" sz="1200" b="0" i="0" u="none" strike="noStrike" cap="none" normalizeH="0" baseline="0" dirty="0" smtClean="0">
                <a:ln>
                  <a:noFill/>
                </a:ln>
                <a:solidFill>
                  <a:schemeClr val="bg1"/>
                </a:solidFill>
                <a:effectLst/>
                <a:latin typeface="+mj-lt"/>
                <a:cs typeface="Arial" pitchFamily="34" charset="0"/>
              </a:rPr>
              <a:t> and some unusual ones you’d never seen before…in colours bright and pale…pink, red, orange, yellow, sunset colours, white, mauve and blue…a lovely mix of sweet fragrances reaches you. You can hear the birds chip and the rustling of the breeze through other fruit trees…mangoes, coconut, </a:t>
            </a:r>
            <a:r>
              <a:rPr kumimoji="0" lang="en-IN" sz="1200" b="0" i="0" u="none" strike="noStrike" cap="none" normalizeH="0" baseline="0" dirty="0" err="1" smtClean="0">
                <a:ln>
                  <a:noFill/>
                </a:ln>
                <a:solidFill>
                  <a:schemeClr val="bg1"/>
                </a:solidFill>
                <a:effectLst/>
                <a:latin typeface="+mj-lt"/>
                <a:cs typeface="Arial" pitchFamily="34" charset="0"/>
              </a:rPr>
              <a:t>chikoo</a:t>
            </a:r>
            <a:r>
              <a:rPr kumimoji="0" lang="en-IN" sz="1200" b="0" i="0" u="none" strike="noStrike" cap="none" normalizeH="0" baseline="0" dirty="0" smtClean="0">
                <a:ln>
                  <a:noFill/>
                </a:ln>
                <a:solidFill>
                  <a:schemeClr val="bg1"/>
                </a:solidFill>
                <a:effectLst/>
                <a:latin typeface="+mj-lt"/>
                <a:cs typeface="Arial" pitchFamily="34" charset="0"/>
              </a:rPr>
              <a:t> and guava. You decide to sit under the mango tree…your favourite fruit…and you eat a delicious, juicy mango…now you lick the juice that’s running down your elbow…and as you look around for a place to rinse your hands, you see a beautiful lake.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IN" sz="1200" b="0" i="0" u="none" strike="noStrike" cap="none" normalizeH="0" baseline="0" dirty="0" smtClean="0">
                <a:ln>
                  <a:noFill/>
                </a:ln>
                <a:solidFill>
                  <a:schemeClr val="bg1"/>
                </a:solidFill>
                <a:effectLst/>
                <a:latin typeface="+mj-lt"/>
                <a:cs typeface="Arial" pitchFamily="34" charset="0"/>
              </a:rPr>
              <a:t>You are standing on the soft, white sands by the backwaters of the lake…your feet sink into the sand as you make patterns with your toes. When you reach down to touch the water, it feels wonderfully cool and clean. The water is so clear that as you look down at it, you can see all the way down to the bottom of it…and you can see lots of coloured fish…big fish, small fish, tiny fish…orange, red, spotted, silver and gold, some swimming quickly, others quietly floating or asleep. The water feels so good that you dip your feet in it. Then you slowly begin walking away, back into the garden, letting the breeze dry your feet and hands.</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IN" sz="1200" b="0" i="0" u="none" strike="noStrike" cap="none" normalizeH="0" baseline="0" dirty="0" smtClean="0">
                <a:ln>
                  <a:noFill/>
                </a:ln>
                <a:solidFill>
                  <a:schemeClr val="bg1"/>
                </a:solidFill>
                <a:effectLst/>
                <a:latin typeface="+mj-lt"/>
                <a:cs typeface="Arial" pitchFamily="34" charset="0"/>
              </a:rPr>
              <a:t>Now it’s time to go back home. You feel your feet lift off the ground and begin to fly…upwards, higher and higher, past the tree tops, back into the clouds, where now the sun is no longer yellow…the </a:t>
            </a:r>
            <a:r>
              <a:rPr kumimoji="0" lang="en-IN" sz="1200" b="0" i="0" u="none" strike="noStrike" cap="none" normalizeH="0" baseline="0" dirty="0" err="1" smtClean="0">
                <a:ln>
                  <a:noFill/>
                </a:ln>
                <a:solidFill>
                  <a:schemeClr val="bg1"/>
                </a:solidFill>
                <a:effectLst/>
                <a:latin typeface="+mj-lt"/>
                <a:cs typeface="Arial" pitchFamily="34" charset="0"/>
              </a:rPr>
              <a:t>pinky</a:t>
            </a:r>
            <a:r>
              <a:rPr kumimoji="0" lang="en-IN" sz="1200" b="0" i="0" u="none" strike="noStrike" cap="none" normalizeH="0" baseline="0" dirty="0" smtClean="0">
                <a:ln>
                  <a:noFill/>
                </a:ln>
                <a:solidFill>
                  <a:schemeClr val="bg1"/>
                </a:solidFill>
                <a:effectLst/>
                <a:latin typeface="+mj-lt"/>
                <a:cs typeface="Arial" pitchFamily="34" charset="0"/>
              </a:rPr>
              <a:t>-orange rays of the setting sun reach you through the clouds…still soft but tinged purple and blue now. It’s evening and the light is beginning to fade. After a time of flying, you slowly begin to descend…gradually you come lower and lower until your feet are firmly on the ground again. You find yourself once more under the tree on the road outside the hospital building. You walk slowly back towards the building, enter the child psychiatry block and walk up the stairs, down the corridor and back into the room where we are now. Relax, stretch and when you are ready, you can open your eyes.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338702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to use relaxation techniques…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68</a:t>
            </a:fld>
            <a:endParaRPr lang="en-IN"/>
          </a:p>
        </p:txBody>
      </p:sp>
      <p:sp>
        <p:nvSpPr>
          <p:cNvPr id="4" name="Content Placeholder 3"/>
          <p:cNvSpPr>
            <a:spLocks noGrp="1"/>
          </p:cNvSpPr>
          <p:nvPr>
            <p:ph sz="quarter" idx="1"/>
          </p:nvPr>
        </p:nvSpPr>
        <p:spPr>
          <a:xfrm>
            <a:off x="179512" y="1600200"/>
            <a:ext cx="8784976" cy="5069160"/>
          </a:xfrm>
        </p:spPr>
        <p:txBody>
          <a:bodyPr>
            <a:normAutofit/>
          </a:bodyPr>
          <a:lstStyle/>
          <a:p>
            <a:pPr marL="0" lvl="0" indent="0">
              <a:buNone/>
            </a:pPr>
            <a:r>
              <a:rPr lang="en-IN" b="1" dirty="0"/>
              <a:t>R</a:t>
            </a:r>
            <a:r>
              <a:rPr lang="en-IN" b="1" dirty="0" smtClean="0"/>
              <a:t>emember </a:t>
            </a:r>
            <a:r>
              <a:rPr lang="en-IN" b="1" dirty="0"/>
              <a:t>to tell children:</a:t>
            </a:r>
          </a:p>
          <a:p>
            <a:pPr lvl="0"/>
            <a:r>
              <a:rPr lang="en-IN" dirty="0" smtClean="0"/>
              <a:t>Why we use relaxation techniques—to feel better, to calm down, to reduce anxiety.</a:t>
            </a:r>
          </a:p>
          <a:p>
            <a:pPr lvl="0"/>
            <a:r>
              <a:rPr lang="en-IN" dirty="0" smtClean="0"/>
              <a:t>When </a:t>
            </a:r>
            <a:r>
              <a:rPr lang="en-IN" dirty="0"/>
              <a:t>to use </a:t>
            </a:r>
            <a:r>
              <a:rPr lang="en-IN" dirty="0" smtClean="0"/>
              <a:t>guided imagery/breathing techniques i.e</a:t>
            </a:r>
            <a:r>
              <a:rPr lang="en-IN" dirty="0"/>
              <a:t>. when they feel their anxiety rising</a:t>
            </a:r>
            <a:r>
              <a:rPr lang="en-IN" dirty="0" smtClean="0"/>
              <a:t>.</a:t>
            </a:r>
          </a:p>
          <a:p>
            <a:pPr marL="0" lvl="0" indent="0">
              <a:buNone/>
            </a:pPr>
            <a:r>
              <a:rPr lang="en-IN" dirty="0" smtClean="0"/>
              <a:t>(If this is not explained, they will not understand why and when—and the activities will not work!)</a:t>
            </a:r>
          </a:p>
          <a:p>
            <a:pPr marL="0" lvl="0" indent="0">
              <a:buNone/>
            </a:pPr>
            <a:r>
              <a:rPr lang="en-IN" dirty="0" smtClean="0"/>
              <a:t>Then, teach them how to do it…demonstrate!</a:t>
            </a:r>
            <a:endParaRPr lang="en-IN" dirty="0"/>
          </a:p>
          <a:p>
            <a:pPr marL="0" indent="0">
              <a:buNone/>
            </a:pPr>
            <a:endParaRPr lang="en-IN" dirty="0"/>
          </a:p>
        </p:txBody>
      </p:sp>
    </p:spTree>
    <p:extLst>
      <p:ext uri="{BB962C8B-B14F-4D97-AF65-F5344CB8AC3E}">
        <p14:creationId xmlns:p14="http://schemas.microsoft.com/office/powerpoint/2010/main" val="2507314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fontScale="90000"/>
          </a:bodyPr>
          <a:lstStyle/>
          <a:p>
            <a:r>
              <a:rPr lang="en-IN" b="1" dirty="0" smtClean="0"/>
              <a:t>2. Responding to Aches &amp; Pains/ Fainting Fits</a:t>
            </a:r>
            <a:endParaRPr lang="en-IN" b="1" dirty="0"/>
          </a:p>
        </p:txBody>
      </p:sp>
      <p:sp>
        <p:nvSpPr>
          <p:cNvPr id="3" name="Content Placeholder 2"/>
          <p:cNvSpPr>
            <a:spLocks noGrp="1"/>
          </p:cNvSpPr>
          <p:nvPr>
            <p:ph idx="1"/>
          </p:nvPr>
        </p:nvSpPr>
        <p:spPr>
          <a:xfrm>
            <a:off x="179512" y="1196752"/>
            <a:ext cx="8507288" cy="5400600"/>
          </a:xfrm>
        </p:spPr>
        <p:txBody>
          <a:bodyPr/>
          <a:lstStyle/>
          <a:p>
            <a:r>
              <a:rPr lang="en-IN" dirty="0" smtClean="0"/>
              <a:t>A manifestation of the extreme anxiety the child feels due to trauma.</a:t>
            </a:r>
          </a:p>
          <a:p>
            <a:r>
              <a:rPr lang="en-IN" dirty="0" smtClean="0"/>
              <a:t>Occurs when a child feels so much anxiety that he/ she cannot cope with a situation/ event. </a:t>
            </a:r>
            <a:r>
              <a:rPr lang="en-IN" dirty="0" err="1" smtClean="0"/>
              <a:t>Eg</a:t>
            </a:r>
            <a:r>
              <a:rPr lang="en-IN" dirty="0" smtClean="0"/>
              <a:t>: fainting is a means to avoid dealing with the event.</a:t>
            </a:r>
          </a:p>
          <a:p>
            <a:r>
              <a:rPr lang="en-IN" dirty="0" smtClean="0"/>
              <a:t>Child not lying/ doing ‘a drama’.</a:t>
            </a:r>
          </a:p>
          <a:p>
            <a:r>
              <a:rPr lang="en-IN" dirty="0" smtClean="0"/>
              <a:t>Use relaxation </a:t>
            </a:r>
            <a:r>
              <a:rPr lang="en-IN" dirty="0" err="1" smtClean="0"/>
              <a:t>excercises</a:t>
            </a:r>
            <a:r>
              <a:rPr lang="en-IN" dirty="0" smtClean="0"/>
              <a:t>.</a:t>
            </a:r>
          </a:p>
          <a:p>
            <a:r>
              <a:rPr lang="en-IN" dirty="0" smtClean="0"/>
              <a:t>Explain why child experiences aches/ pains/ fainting spells—to child &amp; caregiver/ parents.</a:t>
            </a:r>
            <a:endParaRPr lang="en-IN" dirty="0"/>
          </a:p>
        </p:txBody>
      </p:sp>
    </p:spTree>
    <p:extLst>
      <p:ext uri="{BB962C8B-B14F-4D97-AF65-F5344CB8AC3E}">
        <p14:creationId xmlns:p14="http://schemas.microsoft.com/office/powerpoint/2010/main" val="107495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428604"/>
            <a:ext cx="8329642" cy="5591196"/>
          </a:xfrm>
        </p:spPr>
        <p:txBody>
          <a:bodyPr>
            <a:normAutofit fontScale="92500" lnSpcReduction="20000"/>
          </a:bodyPr>
          <a:lstStyle/>
          <a:p>
            <a:pPr lvl="0">
              <a:buNone/>
            </a:pPr>
            <a:r>
              <a:rPr lang="en-US" b="1" u="sng" dirty="0" smtClean="0"/>
              <a:t>Discussion:</a:t>
            </a:r>
          </a:p>
          <a:p>
            <a:pPr lvl="0"/>
            <a:r>
              <a:rPr lang="en-US" dirty="0" smtClean="0"/>
              <a:t>How did you feel when you re-visited happy memories versus difficult and traumatic ones? </a:t>
            </a:r>
          </a:p>
          <a:p>
            <a:pPr lvl="0"/>
            <a:r>
              <a:rPr lang="en-US" dirty="0" smtClean="0"/>
              <a:t>Who helped/ how did you cope? </a:t>
            </a:r>
            <a:endParaRPr lang="en-IN" dirty="0" smtClean="0"/>
          </a:p>
          <a:p>
            <a:pPr lvl="0"/>
            <a:r>
              <a:rPr lang="en-US" dirty="0" smtClean="0"/>
              <a:t>The importance of being in touch with your own childhoods so you know what it is like to be a child, what makes children happy, angry or sad. </a:t>
            </a:r>
          </a:p>
          <a:p>
            <a:pPr lvl="0"/>
            <a:r>
              <a:rPr lang="en-US" dirty="0" smtClean="0"/>
              <a:t>How this sensitivity is essential to working effectively with children.</a:t>
            </a:r>
            <a:endParaRPr lang="en-IN" dirty="0" smtClean="0"/>
          </a:p>
          <a:p>
            <a:pPr lvl="0"/>
            <a:r>
              <a:rPr lang="en-US" dirty="0" smtClean="0"/>
              <a:t>The importance of being aware of one’s own feelings and emotions- so that one may also understand another’s feelings and emotions better.</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7</a:t>
            </a:fld>
            <a:endParaRPr lang="en-IN"/>
          </a:p>
        </p:txBody>
      </p:sp>
    </p:spTree>
    <p:extLst>
      <p:ext uri="{BB962C8B-B14F-4D97-AF65-F5344CB8AC3E}">
        <p14:creationId xmlns:p14="http://schemas.microsoft.com/office/powerpoint/2010/main" val="1023518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70</a:t>
            </a:fld>
            <a:endParaRPr lang="en-IN"/>
          </a:p>
        </p:txBody>
      </p:sp>
      <p:sp>
        <p:nvSpPr>
          <p:cNvPr id="4" name="Content Placeholder 3"/>
          <p:cNvSpPr>
            <a:spLocks noGrp="1"/>
          </p:cNvSpPr>
          <p:nvPr>
            <p:ph sz="quarter" idx="1"/>
          </p:nvPr>
        </p:nvSpPr>
        <p:spPr>
          <a:xfrm>
            <a:off x="107504" y="116632"/>
            <a:ext cx="8856984" cy="6336704"/>
          </a:xfrm>
        </p:spPr>
        <p:txBody>
          <a:bodyPr>
            <a:normAutofit fontScale="77500" lnSpcReduction="20000"/>
          </a:bodyPr>
          <a:lstStyle/>
          <a:p>
            <a:pPr marL="0" indent="0">
              <a:buNone/>
            </a:pPr>
            <a:r>
              <a:rPr lang="en-IN" b="1" dirty="0"/>
              <a:t>E</a:t>
            </a:r>
            <a:r>
              <a:rPr lang="en-IN" b="1" dirty="0" smtClean="0"/>
              <a:t>xplanatory </a:t>
            </a:r>
            <a:r>
              <a:rPr lang="en-IN" b="1" dirty="0"/>
              <a:t>model for </a:t>
            </a:r>
            <a:r>
              <a:rPr lang="en-IN" b="1" dirty="0" smtClean="0"/>
              <a:t>child:</a:t>
            </a:r>
          </a:p>
          <a:p>
            <a:pPr lvl="0"/>
            <a:r>
              <a:rPr lang="en-IN" b="1" dirty="0" smtClean="0"/>
              <a:t>Explain the mind-body relationship:</a:t>
            </a:r>
          </a:p>
          <a:p>
            <a:pPr marL="0" lvl="0" indent="0">
              <a:buNone/>
            </a:pPr>
            <a:r>
              <a:rPr lang="en-IN" dirty="0" smtClean="0"/>
              <a:t>Example 1: What </a:t>
            </a:r>
            <a:r>
              <a:rPr lang="en-IN" dirty="0"/>
              <a:t>happens when some children become very tense about an exam? They sweat, their hands shake and they have butterflies in their </a:t>
            </a:r>
            <a:r>
              <a:rPr lang="en-IN" dirty="0" smtClean="0"/>
              <a:t>stomach, stomach ache etc. </a:t>
            </a:r>
            <a:r>
              <a:rPr lang="en-IN" dirty="0"/>
              <a:t>These physical symptoms do not occur by themselves or in isolation…but they also do not occur because these children have any physical </a:t>
            </a:r>
            <a:r>
              <a:rPr lang="en-IN" dirty="0" smtClean="0"/>
              <a:t>ailment (is the child actually sick? No.). </a:t>
            </a:r>
            <a:r>
              <a:rPr lang="en-IN" dirty="0"/>
              <a:t>They are caused by an </a:t>
            </a:r>
            <a:r>
              <a:rPr lang="en-IN" dirty="0" smtClean="0"/>
              <a:t>emotion—emotions of worry, stress, anxiety.</a:t>
            </a:r>
            <a:endParaRPr lang="en-IN" dirty="0"/>
          </a:p>
          <a:p>
            <a:pPr marL="0" indent="0">
              <a:buNone/>
            </a:pPr>
            <a:r>
              <a:rPr lang="en-IN" dirty="0" smtClean="0"/>
              <a:t> </a:t>
            </a:r>
          </a:p>
          <a:p>
            <a:pPr marL="0" indent="0">
              <a:buNone/>
            </a:pPr>
            <a:r>
              <a:rPr lang="en-IN" dirty="0" smtClean="0"/>
              <a:t>Example 2: If </a:t>
            </a:r>
            <a:r>
              <a:rPr lang="en-IN" dirty="0"/>
              <a:t>you have </a:t>
            </a:r>
            <a:r>
              <a:rPr lang="en-IN" dirty="0" smtClean="0"/>
              <a:t>pizza</a:t>
            </a:r>
            <a:r>
              <a:rPr lang="en-IN" dirty="0"/>
              <a:t>, coffee, ice-cream, sandwich and then tea, </a:t>
            </a:r>
            <a:r>
              <a:rPr lang="en-IN" dirty="0" smtClean="0"/>
              <a:t>all together, one after another, what </a:t>
            </a:r>
            <a:r>
              <a:rPr lang="en-IN" dirty="0"/>
              <a:t>would happen? Your stomach would </a:t>
            </a:r>
            <a:r>
              <a:rPr lang="en-IN" dirty="0" smtClean="0"/>
              <a:t>hurt. </a:t>
            </a:r>
            <a:r>
              <a:rPr lang="en-IN" dirty="0"/>
              <a:t>S</a:t>
            </a:r>
            <a:r>
              <a:rPr lang="en-IN" dirty="0" smtClean="0"/>
              <a:t>imilarly</a:t>
            </a:r>
            <a:r>
              <a:rPr lang="en-IN" dirty="0"/>
              <a:t>, if we put a lot of things into your </a:t>
            </a:r>
            <a:r>
              <a:rPr lang="en-IN" dirty="0" smtClean="0"/>
              <a:t>head…think excessively about things…what </a:t>
            </a:r>
            <a:r>
              <a:rPr lang="en-IN" dirty="0"/>
              <a:t>would happen to it? It would hurt</a:t>
            </a:r>
            <a:r>
              <a:rPr lang="en-IN" dirty="0" smtClean="0"/>
              <a:t>.</a:t>
            </a:r>
            <a:endParaRPr lang="en-IN" dirty="0"/>
          </a:p>
          <a:p>
            <a:r>
              <a:rPr lang="en-IN" b="1" dirty="0" smtClean="0"/>
              <a:t>Reassure the child that he is alright physical</a:t>
            </a:r>
            <a:r>
              <a:rPr lang="en-IN" dirty="0" smtClean="0"/>
              <a:t>ly— “Am happy to tell you that there is nothing to worry about your physical health…so we can all be relieved about that…”</a:t>
            </a:r>
          </a:p>
          <a:p>
            <a:endParaRPr lang="en-IN" dirty="0"/>
          </a:p>
        </p:txBody>
      </p:sp>
    </p:spTree>
    <p:extLst>
      <p:ext uri="{BB962C8B-B14F-4D97-AF65-F5344CB8AC3E}">
        <p14:creationId xmlns:p14="http://schemas.microsoft.com/office/powerpoint/2010/main" val="8989809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71</a:t>
            </a:fld>
            <a:endParaRPr lang="en-IN"/>
          </a:p>
        </p:txBody>
      </p:sp>
      <p:sp>
        <p:nvSpPr>
          <p:cNvPr id="4" name="Content Placeholder 3"/>
          <p:cNvSpPr>
            <a:spLocks noGrp="1"/>
          </p:cNvSpPr>
          <p:nvPr>
            <p:ph sz="quarter" idx="1"/>
          </p:nvPr>
        </p:nvSpPr>
        <p:spPr>
          <a:xfrm>
            <a:off x="251520" y="260648"/>
            <a:ext cx="8435280" cy="6264696"/>
          </a:xfrm>
        </p:spPr>
        <p:txBody>
          <a:bodyPr>
            <a:normAutofit fontScale="85000" lnSpcReduction="20000"/>
          </a:bodyPr>
          <a:lstStyle/>
          <a:p>
            <a:pPr marL="0" indent="0">
              <a:buNone/>
            </a:pPr>
            <a:r>
              <a:rPr lang="en-IN" b="1" dirty="0" smtClean="0"/>
              <a:t>Explanatory Model for Parents:</a:t>
            </a:r>
          </a:p>
          <a:p>
            <a:r>
              <a:rPr lang="en-IN" dirty="0" smtClean="0"/>
              <a:t>Use similar models as you do for children, to explain mind-body relationships.</a:t>
            </a:r>
          </a:p>
          <a:p>
            <a:r>
              <a:rPr lang="en-IN" dirty="0" smtClean="0"/>
              <a:t>Explain PTSD/anxiety symptoms to parents—and how children are impacted by conflict.</a:t>
            </a:r>
          </a:p>
          <a:p>
            <a:r>
              <a:rPr lang="en-IN" dirty="0" smtClean="0"/>
              <a:t>Educate parents on how children are not ‘lying’ or ‘pretending’ or ‘acting’ when they suffer psychosomatic issues—the pain is very real, children suffer very much!</a:t>
            </a:r>
          </a:p>
          <a:p>
            <a:r>
              <a:rPr lang="en-IN" dirty="0" smtClean="0"/>
              <a:t>Advise parents to:</a:t>
            </a:r>
          </a:p>
          <a:p>
            <a:pPr lvl="1"/>
            <a:r>
              <a:rPr lang="en-IN" dirty="0" smtClean="0"/>
              <a:t>Spend more time playing with their child in these situations.</a:t>
            </a:r>
          </a:p>
          <a:p>
            <a:pPr lvl="1"/>
            <a:r>
              <a:rPr lang="en-IN" dirty="0" smtClean="0"/>
              <a:t>Reassure the child that there is no physical problem.</a:t>
            </a:r>
          </a:p>
          <a:p>
            <a:pPr lvl="1"/>
            <a:r>
              <a:rPr lang="en-IN" dirty="0" smtClean="0"/>
              <a:t>Be considerate and sympathetic when the child expresses these pains but NOT constantly remind the child about them i.e. do not keep asking the child how he is.</a:t>
            </a:r>
          </a:p>
          <a:p>
            <a:pPr lvl="1"/>
            <a:r>
              <a:rPr lang="en-IN" dirty="0" smtClean="0"/>
              <a:t>Distract the child and do something fun or recreational when these ‘pains’ occur.</a:t>
            </a:r>
            <a:endParaRPr lang="en-IN" dirty="0"/>
          </a:p>
        </p:txBody>
      </p:sp>
    </p:spTree>
    <p:extLst>
      <p:ext uri="{BB962C8B-B14F-4D97-AF65-F5344CB8AC3E}">
        <p14:creationId xmlns:p14="http://schemas.microsoft.com/office/powerpoint/2010/main" val="30670808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922114"/>
          </a:xfrm>
        </p:spPr>
        <p:txBody>
          <a:bodyPr>
            <a:normAutofit/>
          </a:bodyPr>
          <a:lstStyle/>
          <a:p>
            <a:r>
              <a:rPr lang="en-IN" b="1" dirty="0"/>
              <a:t>3</a:t>
            </a:r>
            <a:r>
              <a:rPr lang="en-IN" b="1" dirty="0" smtClean="0"/>
              <a:t>. Developing </a:t>
            </a:r>
            <a:r>
              <a:rPr lang="en-IN" b="1" dirty="0"/>
              <a:t>Routine</a:t>
            </a:r>
          </a:p>
        </p:txBody>
      </p:sp>
      <p:sp>
        <p:nvSpPr>
          <p:cNvPr id="3" name="Slide Number Placeholder 2"/>
          <p:cNvSpPr>
            <a:spLocks noGrp="1"/>
          </p:cNvSpPr>
          <p:nvPr>
            <p:ph type="sldNum" sz="quarter" idx="12"/>
          </p:nvPr>
        </p:nvSpPr>
        <p:spPr/>
        <p:txBody>
          <a:bodyPr/>
          <a:lstStyle/>
          <a:p>
            <a:fld id="{F42C4A4B-6EFE-42E2-BAF9-5D545D2F71FF}" type="slidenum">
              <a:rPr lang="en-IN" smtClean="0"/>
              <a:pPr/>
              <a:t>72</a:t>
            </a:fld>
            <a:endParaRPr lang="en-IN"/>
          </a:p>
        </p:txBody>
      </p:sp>
      <p:sp>
        <p:nvSpPr>
          <p:cNvPr id="4" name="Content Placeholder 3"/>
          <p:cNvSpPr>
            <a:spLocks noGrp="1"/>
          </p:cNvSpPr>
          <p:nvPr>
            <p:ph sz="quarter" idx="1"/>
          </p:nvPr>
        </p:nvSpPr>
        <p:spPr>
          <a:xfrm>
            <a:off x="179512" y="1447800"/>
            <a:ext cx="8507288" cy="5149552"/>
          </a:xfrm>
        </p:spPr>
        <p:txBody>
          <a:bodyPr>
            <a:normAutofit fontScale="77500" lnSpcReduction="20000"/>
          </a:bodyPr>
          <a:lstStyle/>
          <a:p>
            <a:r>
              <a:rPr lang="en-IN" dirty="0" smtClean="0"/>
              <a:t>Get the child/ parents/ institution to organize child’s day—to include time for:</a:t>
            </a:r>
          </a:p>
          <a:p>
            <a:pPr lvl="1"/>
            <a:r>
              <a:rPr lang="en-IN" dirty="0" smtClean="0"/>
              <a:t>Daily self-care activities (bathing, eating etc.)</a:t>
            </a:r>
          </a:p>
          <a:p>
            <a:pPr lvl="1"/>
            <a:r>
              <a:rPr lang="en-IN" dirty="0"/>
              <a:t>S</a:t>
            </a:r>
            <a:r>
              <a:rPr lang="en-IN" dirty="0" smtClean="0"/>
              <a:t>chool</a:t>
            </a:r>
          </a:p>
          <a:p>
            <a:pPr lvl="1"/>
            <a:r>
              <a:rPr lang="en-IN" dirty="0"/>
              <a:t>P</a:t>
            </a:r>
            <a:r>
              <a:rPr lang="en-IN" dirty="0" smtClean="0"/>
              <a:t>lay </a:t>
            </a:r>
          </a:p>
          <a:p>
            <a:pPr lvl="1"/>
            <a:r>
              <a:rPr lang="en-IN" dirty="0"/>
              <a:t>R</a:t>
            </a:r>
            <a:r>
              <a:rPr lang="en-IN" dirty="0" smtClean="0"/>
              <a:t>elaxation and recreation</a:t>
            </a:r>
          </a:p>
          <a:p>
            <a:pPr lvl="1"/>
            <a:r>
              <a:rPr lang="en-IN" dirty="0" smtClean="0"/>
              <a:t>Family time</a:t>
            </a:r>
          </a:p>
          <a:p>
            <a:pPr marL="320040" lvl="1" indent="0">
              <a:buNone/>
            </a:pPr>
            <a:endParaRPr lang="en-IN" dirty="0" smtClean="0"/>
          </a:p>
          <a:p>
            <a:pPr marL="0" indent="0">
              <a:buNone/>
            </a:pPr>
            <a:r>
              <a:rPr lang="en-IN" b="1" dirty="0" smtClean="0"/>
              <a:t>Why does developing a routine/schedule help?</a:t>
            </a:r>
          </a:p>
          <a:p>
            <a:r>
              <a:rPr lang="en-IN" dirty="0" smtClean="0"/>
              <a:t>It helps restore normalcy and balance.</a:t>
            </a:r>
          </a:p>
          <a:p>
            <a:r>
              <a:rPr lang="en-IN" dirty="0" smtClean="0"/>
              <a:t>It helps restore predictability.</a:t>
            </a:r>
          </a:p>
          <a:p>
            <a:r>
              <a:rPr lang="en-IN" dirty="0" smtClean="0"/>
              <a:t>It enables the child to feel that he/she has some control over time and activities, and decisions on what to do—and therefore reduces anxiety.</a:t>
            </a:r>
            <a:endParaRPr lang="en-IN" dirty="0"/>
          </a:p>
        </p:txBody>
      </p:sp>
    </p:spTree>
    <p:extLst>
      <p:ext uri="{BB962C8B-B14F-4D97-AF65-F5344CB8AC3E}">
        <p14:creationId xmlns:p14="http://schemas.microsoft.com/office/powerpoint/2010/main" val="19459397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 CSA Prevention</a:t>
            </a:r>
            <a:endParaRPr lang="en-IN" b="1" dirty="0"/>
          </a:p>
        </p:txBody>
      </p:sp>
      <p:sp>
        <p:nvSpPr>
          <p:cNvPr id="3" name="Content Placeholder 2"/>
          <p:cNvSpPr>
            <a:spLocks noGrp="1"/>
          </p:cNvSpPr>
          <p:nvPr>
            <p:ph idx="1"/>
          </p:nvPr>
        </p:nvSpPr>
        <p:spPr/>
        <p:txBody>
          <a:bodyPr/>
          <a:lstStyle/>
          <a:p>
            <a:r>
              <a:rPr lang="en-IN" dirty="0" smtClean="0"/>
              <a:t>Not helpful to talk directly about sexual abuse (especially with younger children).</a:t>
            </a:r>
          </a:p>
          <a:p>
            <a:r>
              <a:rPr lang="en-IN" dirty="0" smtClean="0"/>
              <a:t>Need to gradually introduce related issues of relationships, health and safety, consent &amp; permission…talk about sexual abuse risks in this context.</a:t>
            </a:r>
          </a:p>
          <a:p>
            <a:r>
              <a:rPr lang="en-IN" dirty="0" smtClean="0"/>
              <a:t>Thus, we use a </a:t>
            </a:r>
            <a:r>
              <a:rPr lang="en-IN" b="1" dirty="0"/>
              <a:t>W</a:t>
            </a:r>
            <a:r>
              <a:rPr lang="en-IN" b="1" dirty="0" smtClean="0"/>
              <a:t>indow Approach…</a:t>
            </a:r>
          </a:p>
          <a:p>
            <a:endParaRPr lang="en-IN" dirty="0"/>
          </a:p>
        </p:txBody>
      </p:sp>
    </p:spTree>
    <p:extLst>
      <p:ext uri="{BB962C8B-B14F-4D97-AF65-F5344CB8AC3E}">
        <p14:creationId xmlns:p14="http://schemas.microsoft.com/office/powerpoint/2010/main" val="23612301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Window 1: Health</a:t>
            </a:r>
          </a:p>
        </p:txBody>
      </p:sp>
      <p:sp>
        <p:nvSpPr>
          <p:cNvPr id="3" name="Content Placeholder 2"/>
          <p:cNvSpPr>
            <a:spLocks noGrp="1"/>
          </p:cNvSpPr>
          <p:nvPr>
            <p:ph idx="1"/>
          </p:nvPr>
        </p:nvSpPr>
        <p:spPr/>
        <p:txBody>
          <a:bodyPr/>
          <a:lstStyle/>
          <a:p>
            <a:pPr marL="0" indent="0">
              <a:buNone/>
            </a:pPr>
            <a:r>
              <a:rPr lang="en-IN" dirty="0" smtClean="0"/>
              <a:t>Objectives:</a:t>
            </a:r>
          </a:p>
          <a:p>
            <a:r>
              <a:rPr lang="en-IN" dirty="0" smtClean="0"/>
              <a:t>Enabling children to understand the concept of health and well-being.</a:t>
            </a:r>
          </a:p>
          <a:p>
            <a:r>
              <a:rPr lang="en-IN" dirty="0" smtClean="0"/>
              <a:t>To lay the ground for discussions on health in relation to sexuality and abuse issues.</a:t>
            </a:r>
            <a:endParaRPr lang="en-IN" dirty="0"/>
          </a:p>
        </p:txBody>
      </p:sp>
    </p:spTree>
    <p:extLst>
      <p:ext uri="{BB962C8B-B14F-4D97-AF65-F5344CB8AC3E}">
        <p14:creationId xmlns:p14="http://schemas.microsoft.com/office/powerpoint/2010/main" val="2131982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336704"/>
          </a:xfrm>
        </p:spPr>
        <p:txBody>
          <a:bodyPr>
            <a:normAutofit fontScale="92500"/>
          </a:bodyPr>
          <a:lstStyle/>
          <a:p>
            <a:pPr marL="0" indent="0">
              <a:buNone/>
            </a:pPr>
            <a:r>
              <a:rPr lang="en-IN" b="1" dirty="0" smtClean="0"/>
              <a:t>A. The Human Body and Health</a:t>
            </a:r>
          </a:p>
          <a:p>
            <a:r>
              <a:rPr lang="en-IN" dirty="0" smtClean="0"/>
              <a:t>Naming human body parts and discussing their functions.</a:t>
            </a:r>
          </a:p>
          <a:p>
            <a:r>
              <a:rPr lang="en-IN" dirty="0" smtClean="0"/>
              <a:t>The concept of health—if these parts are functioning  well, then one is healthy.</a:t>
            </a:r>
          </a:p>
          <a:p>
            <a:r>
              <a:rPr lang="en-IN" dirty="0" smtClean="0"/>
              <a:t>What are some of the things we need to do to ensure that they are functioning well? What must we do to stay healthy?</a:t>
            </a:r>
          </a:p>
          <a:p>
            <a:pPr lvl="1"/>
            <a:r>
              <a:rPr lang="en-IN" dirty="0" smtClean="0"/>
              <a:t>Hygiene and cleanliness</a:t>
            </a:r>
          </a:p>
          <a:p>
            <a:pPr lvl="1"/>
            <a:r>
              <a:rPr lang="en-IN" dirty="0" smtClean="0"/>
              <a:t>Healthy/ balanced life style/ habits (food/ exercise/play)</a:t>
            </a:r>
          </a:p>
          <a:p>
            <a:pPr lvl="1"/>
            <a:r>
              <a:rPr lang="en-IN" dirty="0" smtClean="0"/>
              <a:t>Protecting ourselves from illness (wearing warm clothes in cold weather/ washing hands to keep germs away)</a:t>
            </a:r>
            <a:endParaRPr lang="en-IN" dirty="0"/>
          </a:p>
        </p:txBody>
      </p:sp>
    </p:spTree>
    <p:extLst>
      <p:ext uri="{BB962C8B-B14F-4D97-AF65-F5344CB8AC3E}">
        <p14:creationId xmlns:p14="http://schemas.microsoft.com/office/powerpoint/2010/main" val="1671724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552728"/>
          </a:xfrm>
        </p:spPr>
        <p:txBody>
          <a:bodyPr>
            <a:normAutofit fontScale="92500"/>
          </a:bodyPr>
          <a:lstStyle/>
          <a:p>
            <a:pPr marL="0" indent="0">
              <a:buNone/>
            </a:pPr>
            <a:r>
              <a:rPr lang="en-IN" b="1" dirty="0" smtClean="0"/>
              <a:t>B. Acknowledging Needs and Pleasures</a:t>
            </a:r>
          </a:p>
          <a:p>
            <a:r>
              <a:rPr lang="en-IN" dirty="0" smtClean="0"/>
              <a:t>What kind of physical needs do we have?</a:t>
            </a:r>
          </a:p>
          <a:p>
            <a:r>
              <a:rPr lang="en-IN" dirty="0" smtClean="0"/>
              <a:t>For adolescents: include sexual needs.</a:t>
            </a:r>
          </a:p>
          <a:p>
            <a:r>
              <a:rPr lang="en-IN" dirty="0" smtClean="0"/>
              <a:t>What are ways in which we can get them?</a:t>
            </a:r>
          </a:p>
          <a:p>
            <a:r>
              <a:rPr lang="en-IN" dirty="0" smtClean="0"/>
              <a:t>How do we feel when these needs are met? (Joy/ pleasure…)</a:t>
            </a:r>
          </a:p>
          <a:p>
            <a:r>
              <a:rPr lang="en-IN" dirty="0" smtClean="0"/>
              <a:t>When physical needs are met, at some point there may also be negative effects felt. When does this happen? What might be some negative effects?</a:t>
            </a:r>
          </a:p>
          <a:p>
            <a:r>
              <a:rPr lang="en-IN" dirty="0" smtClean="0"/>
              <a:t>Validate needs and pleasures…discuss the amount consumed/ time spent…introduce concepts of balanced approach (incl. in sexual needs/ pleasure). </a:t>
            </a:r>
            <a:endParaRPr lang="en-IN" dirty="0"/>
          </a:p>
        </p:txBody>
      </p:sp>
    </p:spTree>
    <p:extLst>
      <p:ext uri="{BB962C8B-B14F-4D97-AF65-F5344CB8AC3E}">
        <p14:creationId xmlns:p14="http://schemas.microsoft.com/office/powerpoint/2010/main" val="1703315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25"/>
            <a:ext cx="8229600" cy="850106"/>
          </a:xfrm>
        </p:spPr>
        <p:txBody>
          <a:bodyPr/>
          <a:lstStyle/>
          <a:p>
            <a:r>
              <a:rPr lang="en-IN" dirty="0" smtClean="0"/>
              <a:t>Window 2: Safety</a:t>
            </a:r>
            <a:endParaRPr lang="en-IN" dirty="0"/>
          </a:p>
        </p:txBody>
      </p:sp>
      <p:sp>
        <p:nvSpPr>
          <p:cNvPr id="3" name="Content Placeholder 2"/>
          <p:cNvSpPr>
            <a:spLocks noGrp="1"/>
          </p:cNvSpPr>
          <p:nvPr>
            <p:ph idx="1"/>
          </p:nvPr>
        </p:nvSpPr>
        <p:spPr>
          <a:xfrm>
            <a:off x="179512" y="908720"/>
            <a:ext cx="8712968" cy="5832648"/>
          </a:xfrm>
        </p:spPr>
        <p:txBody>
          <a:bodyPr>
            <a:normAutofit/>
          </a:bodyPr>
          <a:lstStyle/>
          <a:p>
            <a:pPr marL="0" indent="0">
              <a:buNone/>
            </a:pPr>
            <a:r>
              <a:rPr lang="en-IN" b="1" dirty="0"/>
              <a:t>Objectives:</a:t>
            </a:r>
          </a:p>
          <a:p>
            <a:pPr lvl="0"/>
            <a:r>
              <a:rPr lang="en-IN" dirty="0"/>
              <a:t>Enabling children to understand concepts of personal </a:t>
            </a:r>
            <a:r>
              <a:rPr lang="en-IN" dirty="0" smtClean="0"/>
              <a:t>safety </a:t>
            </a:r>
            <a:r>
              <a:rPr lang="en-IN" dirty="0"/>
              <a:t>and boundaries. </a:t>
            </a:r>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3599374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8507288" cy="5040560"/>
          </a:xfrm>
        </p:spPr>
        <p:txBody>
          <a:bodyPr>
            <a:normAutofit/>
          </a:bodyPr>
          <a:lstStyle/>
          <a:p>
            <a:pPr marL="0" indent="0">
              <a:buNone/>
            </a:pPr>
            <a:r>
              <a:rPr lang="en-IN" b="1" dirty="0" smtClean="0"/>
              <a:t>A. General </a:t>
            </a:r>
            <a:r>
              <a:rPr lang="en-IN" b="1" dirty="0"/>
              <a:t>safety </a:t>
            </a:r>
            <a:r>
              <a:rPr lang="en-IN" b="1" dirty="0" smtClean="0"/>
              <a:t>issues</a:t>
            </a:r>
            <a:endParaRPr lang="en-IN" b="1" dirty="0"/>
          </a:p>
          <a:p>
            <a:pPr lvl="1"/>
            <a:r>
              <a:rPr lang="en-IN" dirty="0" smtClean="0"/>
              <a:t>Discuss Road </a:t>
            </a:r>
            <a:r>
              <a:rPr lang="en-IN" dirty="0"/>
              <a:t>safety</a:t>
            </a:r>
          </a:p>
          <a:p>
            <a:pPr lvl="1"/>
            <a:r>
              <a:rPr lang="en-IN" dirty="0" smtClean="0"/>
              <a:t>Discuss precautions </a:t>
            </a:r>
            <a:r>
              <a:rPr lang="en-IN" dirty="0"/>
              <a:t>we take at home (use of electricity/gas/ locking doors at night…)</a:t>
            </a:r>
          </a:p>
          <a:p>
            <a:pPr marL="0" indent="0">
              <a:buNone/>
            </a:pPr>
            <a:endParaRPr lang="en-IN" dirty="0" smtClean="0"/>
          </a:p>
          <a:p>
            <a:endParaRPr lang="en-IN" dirty="0"/>
          </a:p>
          <a:p>
            <a:endParaRPr lang="en-IN" dirty="0"/>
          </a:p>
        </p:txBody>
      </p:sp>
    </p:spTree>
    <p:extLst>
      <p:ext uri="{BB962C8B-B14F-4D97-AF65-F5344CB8AC3E}">
        <p14:creationId xmlns:p14="http://schemas.microsoft.com/office/powerpoint/2010/main" val="766469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435280" cy="6048672"/>
          </a:xfrm>
        </p:spPr>
        <p:txBody>
          <a:bodyPr>
            <a:normAutofit fontScale="92500" lnSpcReduction="10000"/>
          </a:bodyPr>
          <a:lstStyle/>
          <a:p>
            <a:pPr marL="0" indent="0">
              <a:buNone/>
            </a:pPr>
            <a:r>
              <a:rPr lang="en-IN" b="1" dirty="0" smtClean="0"/>
              <a:t>How to explain </a:t>
            </a:r>
            <a:r>
              <a:rPr lang="en-IN" b="1" dirty="0"/>
              <a:t>trust to sexually abused </a:t>
            </a:r>
            <a:r>
              <a:rPr lang="en-IN" b="1" dirty="0" smtClean="0"/>
              <a:t>children?</a:t>
            </a:r>
            <a:endParaRPr lang="en-IN" b="1" dirty="0"/>
          </a:p>
          <a:p>
            <a:pPr marL="0" indent="0">
              <a:buNone/>
            </a:pPr>
            <a:r>
              <a:rPr lang="en-IN" i="1" dirty="0" smtClean="0"/>
              <a:t>“Everybody </a:t>
            </a:r>
            <a:r>
              <a:rPr lang="en-IN" i="1" dirty="0"/>
              <a:t>deserves to feel safe and protected. Trusting a person means knowing or believing that this person will not hurt you in any way or do anything that makes you feel confused or uncomfortable. Children who have been hurt by someone have had their trust broken. It can be hard to trust others again when you have been hurt or been unsafe and unprotected. Sometimes you may not even trust yourself—and you may even believe that it was your fault that you were hurt. But you need to know that what happened was NOT YOUR FAULT</a:t>
            </a:r>
            <a:r>
              <a:rPr lang="en-IN" i="1" dirty="0" smtClean="0"/>
              <a:t>!”</a:t>
            </a:r>
            <a:endParaRPr lang="en-IN" i="1" dirty="0"/>
          </a:p>
          <a:p>
            <a:endParaRPr lang="en-IN" dirty="0"/>
          </a:p>
        </p:txBody>
      </p:sp>
    </p:spTree>
    <p:extLst>
      <p:ext uri="{BB962C8B-B14F-4D97-AF65-F5344CB8AC3E}">
        <p14:creationId xmlns:p14="http://schemas.microsoft.com/office/powerpoint/2010/main" val="334570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2348880"/>
          </a:xfrm>
        </p:spPr>
        <p:txBody>
          <a:bodyPr>
            <a:normAutofit fontScale="90000"/>
          </a:bodyPr>
          <a:lstStyle/>
          <a:p>
            <a:r>
              <a:rPr lang="en-US" b="1" dirty="0" smtClean="0"/>
              <a:t/>
            </a:r>
            <a:br>
              <a:rPr lang="en-US" b="1" dirty="0" smtClean="0"/>
            </a:br>
            <a:r>
              <a:rPr lang="en-US" sz="4400" b="1" dirty="0" smtClean="0"/>
              <a:t>Identifying </a:t>
            </a:r>
            <a:r>
              <a:rPr lang="en-US" sz="4400" b="1" dirty="0"/>
              <a:t>Child Developmental Needs &amp; How They are Impacted by </a:t>
            </a:r>
            <a:r>
              <a:rPr lang="en-US" sz="4400" b="1" dirty="0" smtClean="0"/>
              <a:t>CSA</a:t>
            </a:r>
            <a:endParaRPr lang="en-IN" sz="44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a:t>
            </a:fld>
            <a:endParaRPr lang="en-IN"/>
          </a:p>
        </p:txBody>
      </p:sp>
      <p:sp>
        <p:nvSpPr>
          <p:cNvPr id="4" name="Content Placeholder 3"/>
          <p:cNvSpPr>
            <a:spLocks noGrp="1"/>
          </p:cNvSpPr>
          <p:nvPr>
            <p:ph sz="quarter" idx="1"/>
          </p:nvPr>
        </p:nvSpPr>
        <p:spPr>
          <a:xfrm>
            <a:off x="179512" y="2564904"/>
            <a:ext cx="8712968" cy="3960440"/>
          </a:xfrm>
        </p:spPr>
        <p:txBody>
          <a:bodyPr/>
          <a:lstStyle/>
          <a:p>
            <a:pPr marL="0" indent="0">
              <a:buNone/>
            </a:pPr>
            <a:r>
              <a:rPr lang="en-US" b="1" dirty="0" smtClean="0"/>
              <a:t>Activity 1:</a:t>
            </a:r>
          </a:p>
          <a:p>
            <a:pPr marL="0" indent="0">
              <a:buNone/>
            </a:pPr>
            <a:r>
              <a:rPr lang="en-US" b="1" dirty="0" smtClean="0"/>
              <a:t>Objectives</a:t>
            </a:r>
            <a:r>
              <a:rPr lang="en-US" b="1" dirty="0"/>
              <a:t>:</a:t>
            </a:r>
            <a:endParaRPr lang="en-IN" b="1" dirty="0"/>
          </a:p>
          <a:p>
            <a:pPr lvl="0"/>
            <a:r>
              <a:rPr lang="en-US" dirty="0"/>
              <a:t>To identify children’s physical, social</a:t>
            </a:r>
            <a:r>
              <a:rPr lang="en-US" dirty="0" smtClean="0"/>
              <a:t>, speech &amp; language, </a:t>
            </a:r>
            <a:r>
              <a:rPr lang="en-US" dirty="0"/>
              <a:t>emotional and cognitive needs.</a:t>
            </a:r>
            <a:endParaRPr lang="en-IN" dirty="0"/>
          </a:p>
          <a:p>
            <a:pPr lvl="0"/>
            <a:r>
              <a:rPr lang="en-US" dirty="0"/>
              <a:t>To understand how these developmental needs </a:t>
            </a:r>
            <a:r>
              <a:rPr lang="en-US" dirty="0" smtClean="0"/>
              <a:t>are impacted </a:t>
            </a:r>
            <a:r>
              <a:rPr lang="en-US" dirty="0"/>
              <a:t>by </a:t>
            </a:r>
            <a:r>
              <a:rPr lang="en-US" dirty="0" smtClean="0"/>
              <a:t>CSA.</a:t>
            </a:r>
            <a:endParaRPr lang="en-IN" dirty="0"/>
          </a:p>
          <a:p>
            <a:pPr marL="0" indent="0">
              <a:buNone/>
            </a:pPr>
            <a:endParaRPr lang="en-IN" dirty="0"/>
          </a:p>
        </p:txBody>
      </p:sp>
    </p:spTree>
    <p:extLst>
      <p:ext uri="{BB962C8B-B14F-4D97-AF65-F5344CB8AC3E}">
        <p14:creationId xmlns:p14="http://schemas.microsoft.com/office/powerpoint/2010/main" val="16529048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552728"/>
          </a:xfrm>
        </p:spPr>
        <p:txBody>
          <a:bodyPr>
            <a:normAutofit fontScale="70000" lnSpcReduction="20000"/>
          </a:bodyPr>
          <a:lstStyle/>
          <a:p>
            <a:pPr marL="0" indent="0">
              <a:buNone/>
            </a:pPr>
            <a:r>
              <a:rPr lang="en-IN" b="1" dirty="0"/>
              <a:t>B. Personal </a:t>
            </a:r>
            <a:r>
              <a:rPr lang="en-IN" b="1" dirty="0" smtClean="0"/>
              <a:t>Safety</a:t>
            </a:r>
          </a:p>
          <a:p>
            <a:pPr marL="0" indent="0">
              <a:buNone/>
            </a:pPr>
            <a:endParaRPr lang="en-IN" b="1" dirty="0"/>
          </a:p>
          <a:p>
            <a:pPr marL="0" indent="0">
              <a:buNone/>
            </a:pPr>
            <a:r>
              <a:rPr lang="en-IN" b="1" dirty="0" smtClean="0"/>
              <a:t>Process</a:t>
            </a:r>
            <a:r>
              <a:rPr lang="en-IN" b="1" dirty="0"/>
              <a:t>:</a:t>
            </a:r>
          </a:p>
          <a:p>
            <a:r>
              <a:rPr lang="en-IN" dirty="0"/>
              <a:t>Draw a picture of a person (or people) you can trust.</a:t>
            </a:r>
          </a:p>
          <a:p>
            <a:r>
              <a:rPr lang="en-IN" dirty="0"/>
              <a:t>Draw a picture of a person (or people) you cannot trust</a:t>
            </a:r>
            <a:r>
              <a:rPr lang="en-IN" dirty="0" smtClean="0"/>
              <a:t>.</a:t>
            </a:r>
          </a:p>
          <a:p>
            <a:r>
              <a:rPr lang="en-IN" dirty="0" smtClean="0"/>
              <a:t>List places </a:t>
            </a:r>
            <a:endParaRPr lang="en-IN" dirty="0"/>
          </a:p>
          <a:p>
            <a:pPr marL="0" indent="0">
              <a:buNone/>
            </a:pPr>
            <a:endParaRPr lang="en-IN" dirty="0"/>
          </a:p>
          <a:p>
            <a:pPr marL="0" lvl="0" indent="0">
              <a:buNone/>
            </a:pPr>
            <a:r>
              <a:rPr lang="en-IN" b="1" dirty="0"/>
              <a:t>Discussion: </a:t>
            </a:r>
          </a:p>
          <a:p>
            <a:pPr lvl="0"/>
            <a:r>
              <a:rPr lang="en-IN" dirty="0"/>
              <a:t>Why do you feel safe/ unsafe in these places?</a:t>
            </a:r>
          </a:p>
          <a:p>
            <a:pPr lvl="0"/>
            <a:r>
              <a:rPr lang="en-IN" dirty="0"/>
              <a:t>Has anything ever happened to you or other children in these places to make you feel the way you do?</a:t>
            </a:r>
          </a:p>
          <a:p>
            <a:pPr lvl="0"/>
            <a:r>
              <a:rPr lang="en-IN" dirty="0"/>
              <a:t>What does trust mean to you? </a:t>
            </a:r>
          </a:p>
          <a:p>
            <a:pPr lvl="0"/>
            <a:r>
              <a:rPr lang="en-IN" dirty="0"/>
              <a:t>The person you trust—what are some of the things that this person does (or does not do) that makes you feel he/she is trustworthy?</a:t>
            </a:r>
          </a:p>
          <a:p>
            <a:pPr lvl="0"/>
            <a:r>
              <a:rPr lang="en-IN" dirty="0"/>
              <a:t>Can you share secrets with this person? Even secrets that are hard to tell?</a:t>
            </a:r>
          </a:p>
          <a:p>
            <a:pPr lvl="0"/>
            <a:r>
              <a:rPr lang="en-IN" dirty="0"/>
              <a:t>The person you do not trust-- what are some of the things that this person does (or does not do) that makes you feel he/she is NOT trustworthy?</a:t>
            </a:r>
          </a:p>
          <a:p>
            <a:pPr lvl="0"/>
            <a:r>
              <a:rPr lang="en-IN" dirty="0"/>
              <a:t>What are some ways you feel that trust can be broken?</a:t>
            </a:r>
          </a:p>
          <a:p>
            <a:endParaRPr lang="en-IN" dirty="0"/>
          </a:p>
        </p:txBody>
      </p:sp>
    </p:spTree>
    <p:extLst>
      <p:ext uri="{BB962C8B-B14F-4D97-AF65-F5344CB8AC3E}">
        <p14:creationId xmlns:p14="http://schemas.microsoft.com/office/powerpoint/2010/main" val="10134104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buNone/>
            </a:pPr>
            <a:r>
              <a:rPr lang="en-IN" b="1" dirty="0"/>
              <a:t>Suggested Safety Rules</a:t>
            </a:r>
          </a:p>
          <a:p>
            <a:pPr lvl="0"/>
            <a:r>
              <a:rPr lang="en-IN" dirty="0"/>
              <a:t>It is ok to say ‘no’ to someone who wants to get in your personal space.</a:t>
            </a:r>
          </a:p>
          <a:p>
            <a:pPr lvl="0"/>
            <a:r>
              <a:rPr lang="en-IN" dirty="0"/>
              <a:t>It is ok to express any feeling as long as you don’t hurt anyone or anything.</a:t>
            </a:r>
          </a:p>
          <a:p>
            <a:pPr lvl="0"/>
            <a:r>
              <a:rPr lang="en-IN" dirty="0"/>
              <a:t>Keep a safe distance from strangers or people who make you feel uncomfortable.</a:t>
            </a:r>
          </a:p>
          <a:p>
            <a:pPr lvl="0"/>
            <a:r>
              <a:rPr lang="en-IN" dirty="0"/>
              <a:t>It is advisable to avoid places that seem unsafe to you.</a:t>
            </a:r>
          </a:p>
          <a:p>
            <a:endParaRPr lang="en-IN" dirty="0"/>
          </a:p>
        </p:txBody>
      </p:sp>
    </p:spTree>
    <p:extLst>
      <p:ext uri="{BB962C8B-B14F-4D97-AF65-F5344CB8AC3E}">
        <p14:creationId xmlns:p14="http://schemas.microsoft.com/office/powerpoint/2010/main" val="17328619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Window 3: Privacy</a:t>
            </a:r>
            <a:endParaRPr lang="en-IN" dirty="0"/>
          </a:p>
        </p:txBody>
      </p:sp>
      <p:sp>
        <p:nvSpPr>
          <p:cNvPr id="3" name="Content Placeholder 2"/>
          <p:cNvSpPr>
            <a:spLocks noGrp="1"/>
          </p:cNvSpPr>
          <p:nvPr>
            <p:ph idx="1"/>
          </p:nvPr>
        </p:nvSpPr>
        <p:spPr>
          <a:xfrm>
            <a:off x="323528" y="1196752"/>
            <a:ext cx="8363272" cy="5256584"/>
          </a:xfrm>
        </p:spPr>
        <p:txBody>
          <a:bodyPr>
            <a:normAutofit/>
          </a:bodyPr>
          <a:lstStyle/>
          <a:p>
            <a:pPr marL="0" indent="0">
              <a:buNone/>
            </a:pPr>
            <a:r>
              <a:rPr lang="en-IN" b="1" dirty="0" smtClean="0"/>
              <a:t>Objective:</a:t>
            </a:r>
          </a:p>
          <a:p>
            <a:r>
              <a:rPr lang="en-IN" dirty="0" smtClean="0"/>
              <a:t>To understand the idea of privacy.</a:t>
            </a:r>
          </a:p>
          <a:p>
            <a:r>
              <a:rPr lang="en-IN" dirty="0" smtClean="0"/>
              <a:t>To identify what activities are done privately with certain people only.</a:t>
            </a:r>
          </a:p>
        </p:txBody>
      </p:sp>
    </p:spTree>
    <p:extLst>
      <p:ext uri="{BB962C8B-B14F-4D97-AF65-F5344CB8AC3E}">
        <p14:creationId xmlns:p14="http://schemas.microsoft.com/office/powerpoint/2010/main" val="1596756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en-IN" b="1" dirty="0"/>
              <a:t>How to explain concepts of privacy to children?</a:t>
            </a:r>
          </a:p>
          <a:p>
            <a:pPr marL="0" indent="0">
              <a:buNone/>
            </a:pPr>
            <a:r>
              <a:rPr lang="en-IN" i="1" dirty="0" smtClean="0"/>
              <a:t>“Why </a:t>
            </a:r>
            <a:r>
              <a:rPr lang="en-IN" i="1" dirty="0"/>
              <a:t>do windows have curtains? So that people, especially strangers, cannot look into our rooms/homes and see what we are doing. Why do bathrooms have doors? Because there are certain things we do in privacy, in our personal space—such as bathing or dressing—and we do not want everyone to see us doing them…unlike activities like playing, studying or eating, which we do not need to do in </a:t>
            </a:r>
            <a:r>
              <a:rPr lang="en-IN" i="1" dirty="0" smtClean="0"/>
              <a:t>privacy”.</a:t>
            </a:r>
            <a:endParaRPr lang="en-IN" i="1" dirty="0"/>
          </a:p>
          <a:p>
            <a:endParaRPr lang="en-IN" dirty="0"/>
          </a:p>
        </p:txBody>
      </p:sp>
    </p:spTree>
    <p:extLst>
      <p:ext uri="{BB962C8B-B14F-4D97-AF65-F5344CB8AC3E}">
        <p14:creationId xmlns:p14="http://schemas.microsoft.com/office/powerpoint/2010/main" val="34093749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IN" dirty="0"/>
              <a:t>Use examples to help children understand the concept of privacy—why do we shut the door when we are bathing? Why do windows have curtains?</a:t>
            </a:r>
          </a:p>
          <a:p>
            <a:r>
              <a:rPr lang="en-IN" dirty="0"/>
              <a:t>List public and private spaces.</a:t>
            </a:r>
          </a:p>
          <a:p>
            <a:r>
              <a:rPr lang="en-IN" dirty="0"/>
              <a:t>What kind of activities do people do in public versus private spaces?</a:t>
            </a:r>
          </a:p>
          <a:p>
            <a:r>
              <a:rPr lang="en-IN" dirty="0"/>
              <a:t>Do people behave differently in these spaces</a:t>
            </a:r>
            <a:r>
              <a:rPr lang="en-IN" dirty="0" smtClean="0"/>
              <a:t>?</a:t>
            </a:r>
          </a:p>
          <a:p>
            <a:r>
              <a:rPr lang="en-IN" dirty="0" smtClean="0"/>
              <a:t>Why is there a difference in ways people behave in different spaces?</a:t>
            </a:r>
            <a:endParaRPr lang="en-IN" dirty="0"/>
          </a:p>
          <a:p>
            <a:pPr marL="0" indent="0">
              <a:buNone/>
            </a:pPr>
            <a:endParaRPr lang="en-IN" dirty="0"/>
          </a:p>
        </p:txBody>
      </p:sp>
    </p:spTree>
    <p:extLst>
      <p:ext uri="{BB962C8B-B14F-4D97-AF65-F5344CB8AC3E}">
        <p14:creationId xmlns:p14="http://schemas.microsoft.com/office/powerpoint/2010/main" val="10471556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850106"/>
          </a:xfrm>
        </p:spPr>
        <p:txBody>
          <a:bodyPr/>
          <a:lstStyle/>
          <a:p>
            <a:r>
              <a:rPr lang="en-IN" dirty="0" smtClean="0"/>
              <a:t> Window 4: Consent &amp; Permission</a:t>
            </a:r>
            <a:endParaRPr lang="en-IN" dirty="0"/>
          </a:p>
        </p:txBody>
      </p:sp>
      <p:sp>
        <p:nvSpPr>
          <p:cNvPr id="3" name="Content Placeholder 2"/>
          <p:cNvSpPr>
            <a:spLocks noGrp="1"/>
          </p:cNvSpPr>
          <p:nvPr>
            <p:ph idx="1"/>
          </p:nvPr>
        </p:nvSpPr>
        <p:spPr>
          <a:xfrm>
            <a:off x="457200" y="980728"/>
            <a:ext cx="8229600" cy="5145435"/>
          </a:xfrm>
        </p:spPr>
        <p:txBody>
          <a:bodyPr/>
          <a:lstStyle/>
          <a:p>
            <a:r>
              <a:rPr lang="en-IN" dirty="0" smtClean="0"/>
              <a:t>For children to understand issues of coercion versus permission.</a:t>
            </a:r>
            <a:endParaRPr lang="en-IN" dirty="0"/>
          </a:p>
        </p:txBody>
      </p:sp>
    </p:spTree>
    <p:extLst>
      <p:ext uri="{BB962C8B-B14F-4D97-AF65-F5344CB8AC3E}">
        <p14:creationId xmlns:p14="http://schemas.microsoft.com/office/powerpoint/2010/main" val="1828841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6192688"/>
          </a:xfrm>
        </p:spPr>
        <p:txBody>
          <a:bodyPr>
            <a:normAutofit fontScale="92500"/>
          </a:bodyPr>
          <a:lstStyle/>
          <a:p>
            <a:r>
              <a:rPr lang="en-IN" dirty="0" smtClean="0"/>
              <a:t>In what spaces/ for what issues/ from what people do we need to take permission? (List examples).</a:t>
            </a:r>
          </a:p>
          <a:p>
            <a:r>
              <a:rPr lang="en-IN" dirty="0" smtClean="0"/>
              <a:t>Why do people need to take permission/ consent?</a:t>
            </a:r>
          </a:p>
          <a:p>
            <a:r>
              <a:rPr lang="en-IN" dirty="0" smtClean="0"/>
              <a:t>Let us practice how to take permission in some of these situations…</a:t>
            </a:r>
          </a:p>
          <a:p>
            <a:r>
              <a:rPr lang="en-IN" dirty="0" smtClean="0"/>
              <a:t>What happens if we do not take permission?</a:t>
            </a:r>
          </a:p>
          <a:p>
            <a:r>
              <a:rPr lang="en-IN" dirty="0" smtClean="0"/>
              <a:t>How would you feel if people did something without your permission?</a:t>
            </a:r>
          </a:p>
          <a:p>
            <a:r>
              <a:rPr lang="en-IN" dirty="0" smtClean="0"/>
              <a:t>Discuss the importance of permission/ consent—respect for others’ feelings/ choices even when they are not the same as </a:t>
            </a:r>
            <a:r>
              <a:rPr lang="en-IN" dirty="0" err="1" smtClean="0"/>
              <a:t>your’s</a:t>
            </a:r>
            <a:r>
              <a:rPr lang="en-IN" dirty="0" smtClean="0"/>
              <a:t>. </a:t>
            </a:r>
            <a:endParaRPr lang="en-IN" dirty="0"/>
          </a:p>
        </p:txBody>
      </p:sp>
    </p:spTree>
    <p:extLst>
      <p:ext uri="{BB962C8B-B14F-4D97-AF65-F5344CB8AC3E}">
        <p14:creationId xmlns:p14="http://schemas.microsoft.com/office/powerpoint/2010/main" val="2360530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78098"/>
          </a:xfrm>
        </p:spPr>
        <p:txBody>
          <a:bodyPr/>
          <a:lstStyle/>
          <a:p>
            <a:r>
              <a:rPr lang="en-IN" dirty="0" smtClean="0"/>
              <a:t>Window 5: Relationships</a:t>
            </a: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Objectives:</a:t>
            </a:r>
          </a:p>
          <a:p>
            <a:r>
              <a:rPr lang="en-IN" dirty="0" smtClean="0"/>
              <a:t>Helping children understand relationships and the roles and boundaries they entail.</a:t>
            </a:r>
          </a:p>
          <a:p>
            <a:r>
              <a:rPr lang="en-IN" dirty="0" smtClean="0"/>
              <a:t>Helping adolescents make decisions about sexual relationships/ behaviours.</a:t>
            </a:r>
            <a:endParaRPr lang="en-IN" dirty="0"/>
          </a:p>
        </p:txBody>
      </p:sp>
    </p:spTree>
    <p:extLst>
      <p:ext uri="{BB962C8B-B14F-4D97-AF65-F5344CB8AC3E}">
        <p14:creationId xmlns:p14="http://schemas.microsoft.com/office/powerpoint/2010/main" val="383202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6264696"/>
          </a:xfrm>
        </p:spPr>
        <p:txBody>
          <a:bodyPr>
            <a:normAutofit fontScale="92500" lnSpcReduction="20000"/>
          </a:bodyPr>
          <a:lstStyle/>
          <a:p>
            <a:pPr marL="0" indent="0">
              <a:buNone/>
            </a:pPr>
            <a:r>
              <a:rPr lang="en-IN" b="1" dirty="0" smtClean="0"/>
              <a:t>A. Family Relationships</a:t>
            </a:r>
          </a:p>
          <a:p>
            <a:r>
              <a:rPr lang="en-IN" dirty="0" smtClean="0"/>
              <a:t>List </a:t>
            </a:r>
            <a:r>
              <a:rPr lang="en-IN" dirty="0"/>
              <a:t>various types of relationships within </a:t>
            </a:r>
            <a:r>
              <a:rPr lang="en-IN" dirty="0" smtClean="0"/>
              <a:t>families.</a:t>
            </a:r>
            <a:endParaRPr lang="en-IN" dirty="0"/>
          </a:p>
          <a:p>
            <a:r>
              <a:rPr lang="en-IN" dirty="0"/>
              <a:t>Describe the nature and characteristics of these relationships: </a:t>
            </a:r>
          </a:p>
          <a:p>
            <a:pPr lvl="1"/>
            <a:r>
              <a:rPr lang="en-IN" dirty="0"/>
              <a:t>Feelings involved </a:t>
            </a:r>
          </a:p>
          <a:p>
            <a:pPr lvl="1"/>
            <a:r>
              <a:rPr lang="en-IN" dirty="0"/>
              <a:t>Activities done within them</a:t>
            </a:r>
          </a:p>
          <a:p>
            <a:pPr lvl="1"/>
            <a:r>
              <a:rPr lang="en-IN" dirty="0"/>
              <a:t>Expectations of each person involved</a:t>
            </a:r>
          </a:p>
          <a:p>
            <a:r>
              <a:rPr lang="en-IN" dirty="0" smtClean="0"/>
              <a:t>What are the differences even within the family, between various relationships?</a:t>
            </a:r>
          </a:p>
          <a:p>
            <a:r>
              <a:rPr lang="en-IN" dirty="0" smtClean="0"/>
              <a:t>Introduce </a:t>
            </a:r>
            <a:r>
              <a:rPr lang="en-IN" dirty="0"/>
              <a:t>the concept of rules and boundaries—that each relationship has certain boundaries/ people in it have certain roles to play…if they fail to play these roles/ do them differently, there might be a </a:t>
            </a:r>
            <a:r>
              <a:rPr lang="en-IN" dirty="0" smtClean="0"/>
              <a:t>problem/ a violation.</a:t>
            </a:r>
            <a:endParaRPr lang="en-IN" dirty="0"/>
          </a:p>
          <a:p>
            <a:endParaRPr lang="en-IN" dirty="0"/>
          </a:p>
        </p:txBody>
      </p:sp>
    </p:spTree>
    <p:extLst>
      <p:ext uri="{BB962C8B-B14F-4D97-AF65-F5344CB8AC3E}">
        <p14:creationId xmlns:p14="http://schemas.microsoft.com/office/powerpoint/2010/main" val="2447213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6336704"/>
          </a:xfrm>
        </p:spPr>
        <p:txBody>
          <a:bodyPr>
            <a:normAutofit/>
          </a:bodyPr>
          <a:lstStyle/>
          <a:p>
            <a:pPr marL="0" indent="0">
              <a:buNone/>
            </a:pPr>
            <a:r>
              <a:rPr lang="en-IN" dirty="0" smtClean="0"/>
              <a:t>Non-Family Relationships</a:t>
            </a:r>
          </a:p>
          <a:p>
            <a:r>
              <a:rPr lang="en-IN" dirty="0"/>
              <a:t>List various types of relationships </a:t>
            </a:r>
            <a:r>
              <a:rPr lang="en-IN" dirty="0" smtClean="0"/>
              <a:t>outside of the family.</a:t>
            </a:r>
            <a:endParaRPr lang="en-IN" dirty="0"/>
          </a:p>
          <a:p>
            <a:r>
              <a:rPr lang="en-IN" dirty="0"/>
              <a:t>Describe the nature and characteristics of these relationships: </a:t>
            </a:r>
          </a:p>
          <a:p>
            <a:pPr lvl="1"/>
            <a:r>
              <a:rPr lang="en-IN" dirty="0"/>
              <a:t>Feelings involved </a:t>
            </a:r>
          </a:p>
          <a:p>
            <a:pPr lvl="1"/>
            <a:r>
              <a:rPr lang="en-IN" dirty="0"/>
              <a:t>Activities done within them</a:t>
            </a:r>
          </a:p>
          <a:p>
            <a:pPr lvl="1"/>
            <a:r>
              <a:rPr lang="en-IN" dirty="0"/>
              <a:t>Expectations of each person </a:t>
            </a:r>
            <a:r>
              <a:rPr lang="en-IN" dirty="0" smtClean="0"/>
              <a:t>involved</a:t>
            </a:r>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231847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9</a:t>
            </a:fld>
            <a:endParaRPr lang="en-IN"/>
          </a:p>
        </p:txBody>
      </p:sp>
      <p:sp>
        <p:nvSpPr>
          <p:cNvPr id="4" name="Content Placeholder 3"/>
          <p:cNvSpPr>
            <a:spLocks noGrp="1"/>
          </p:cNvSpPr>
          <p:nvPr>
            <p:ph sz="quarter" idx="1"/>
          </p:nvPr>
        </p:nvSpPr>
        <p:spPr>
          <a:xfrm>
            <a:off x="179512" y="260648"/>
            <a:ext cx="8784976" cy="6480720"/>
          </a:xfrm>
        </p:spPr>
        <p:txBody>
          <a:bodyPr/>
          <a:lstStyle/>
          <a:p>
            <a:pPr marL="0" indent="0">
              <a:buNone/>
            </a:pPr>
            <a:r>
              <a:rPr lang="en-US" b="1" dirty="0" smtClean="0"/>
              <a:t>Process 1:</a:t>
            </a:r>
          </a:p>
          <a:p>
            <a:r>
              <a:rPr lang="en-US" dirty="0"/>
              <a:t>B</a:t>
            </a:r>
            <a:r>
              <a:rPr lang="en-US" dirty="0" smtClean="0"/>
              <a:t>rain-storm </a:t>
            </a:r>
            <a:r>
              <a:rPr lang="en-US" dirty="0"/>
              <a:t>and list the developmental needs children have according to the age </a:t>
            </a:r>
            <a:r>
              <a:rPr lang="en-US" dirty="0" smtClean="0"/>
              <a:t>group:</a:t>
            </a:r>
          </a:p>
        </p:txBody>
      </p:sp>
      <p:graphicFrame>
        <p:nvGraphicFramePr>
          <p:cNvPr id="8" name="Table 7"/>
          <p:cNvGraphicFramePr>
            <a:graphicFrameLocks noGrp="1"/>
          </p:cNvGraphicFramePr>
          <p:nvPr>
            <p:extLst>
              <p:ext uri="{D42A27DB-BD31-4B8C-83A1-F6EECF244321}">
                <p14:modId xmlns:p14="http://schemas.microsoft.com/office/powerpoint/2010/main" val="784691342"/>
              </p:ext>
            </p:extLst>
          </p:nvPr>
        </p:nvGraphicFramePr>
        <p:xfrm>
          <a:off x="467544" y="2420888"/>
          <a:ext cx="8064895" cy="4165969"/>
        </p:xfrm>
        <a:graphic>
          <a:graphicData uri="http://schemas.openxmlformats.org/drawingml/2006/table">
            <a:tbl>
              <a:tblPr firstRow="1" firstCol="1" bandRow="1">
                <a:tableStyleId>{5C22544A-7EE6-4342-B048-85BDC9FD1C3A}</a:tableStyleId>
              </a:tblPr>
              <a:tblGrid>
                <a:gridCol w="1728192"/>
                <a:gridCol w="1008112"/>
                <a:gridCol w="1584176"/>
                <a:gridCol w="855726"/>
                <a:gridCol w="1204045"/>
                <a:gridCol w="1684644"/>
              </a:tblGrid>
              <a:tr h="710417">
                <a:tc rowSpan="2">
                  <a:txBody>
                    <a:bodyPr/>
                    <a:lstStyle/>
                    <a:p>
                      <a:pPr>
                        <a:lnSpc>
                          <a:spcPct val="115000"/>
                        </a:lnSpc>
                        <a:spcAft>
                          <a:spcPts val="0"/>
                        </a:spcAft>
                      </a:pPr>
                      <a:r>
                        <a:rPr lang="en-US" sz="1600" dirty="0">
                          <a:effectLst/>
                        </a:rPr>
                        <a:t>Age Group</a:t>
                      </a:r>
                      <a:endParaRPr lang="en-IN" sz="1600" dirty="0">
                        <a:effectLst/>
                        <a:latin typeface="Calibri"/>
                        <a:ea typeface="Calibri"/>
                        <a:cs typeface="Times New Roman"/>
                      </a:endParaRPr>
                    </a:p>
                  </a:txBody>
                  <a:tcPr marL="68580" marR="68580" marT="0" marB="0"/>
                </a:tc>
                <a:tc gridSpan="5">
                  <a:txBody>
                    <a:bodyPr/>
                    <a:lstStyle/>
                    <a:p>
                      <a:pPr>
                        <a:lnSpc>
                          <a:spcPct val="115000"/>
                        </a:lnSpc>
                        <a:spcAft>
                          <a:spcPts val="0"/>
                        </a:spcAft>
                      </a:pPr>
                      <a:r>
                        <a:rPr lang="en-IN" sz="1600" dirty="0" smtClean="0">
                          <a:effectLst/>
                          <a:latin typeface="Calibri"/>
                          <a:ea typeface="Calibri"/>
                          <a:cs typeface="Times New Roman"/>
                        </a:rPr>
                        <a:t>Developmental Needs</a:t>
                      </a: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r>
              <a:tr h="710417">
                <a:tc vMerge="1">
                  <a:txBody>
                    <a:bodyPr/>
                    <a:lstStyle/>
                    <a:p>
                      <a:pPr>
                        <a:lnSpc>
                          <a:spcPct val="115000"/>
                        </a:lnSpc>
                        <a:spcAft>
                          <a:spcPts val="0"/>
                        </a:spcAft>
                      </a:pP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IN" sz="1600" dirty="0" smtClean="0">
                          <a:effectLst/>
                        </a:rPr>
                        <a:t>Physical Needs</a:t>
                      </a:r>
                      <a:endParaRPr lang="en-IN" sz="1600" dirty="0">
                        <a:effectLst/>
                      </a:endParaRPr>
                    </a:p>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smtClean="0">
                          <a:effectLst/>
                        </a:rPr>
                        <a:t>Speech</a:t>
                      </a:r>
                      <a:r>
                        <a:rPr lang="en-US" sz="1600" baseline="0" dirty="0" smtClean="0">
                          <a:effectLst/>
                        </a:rPr>
                        <a:t> &amp; Language 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Social 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smtClean="0">
                          <a:effectLst/>
                        </a:rPr>
                        <a:t>Cognitive </a:t>
                      </a:r>
                      <a:r>
                        <a:rPr lang="en-US" sz="1600" dirty="0">
                          <a:effectLst/>
                        </a:rPr>
                        <a:t>Needs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IN" sz="1600" dirty="0" smtClean="0">
                          <a:effectLst/>
                        </a:rPr>
                        <a:t>Emotional Needs</a:t>
                      </a:r>
                      <a:endParaRPr lang="en-IN" sz="1600" dirty="0">
                        <a:effectLst/>
                      </a:endParaRPr>
                    </a:p>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r h="947224">
                <a:tc>
                  <a:txBody>
                    <a:bodyPr/>
                    <a:lstStyle/>
                    <a:p>
                      <a:pPr>
                        <a:lnSpc>
                          <a:spcPct val="115000"/>
                        </a:lnSpc>
                        <a:spcAft>
                          <a:spcPts val="0"/>
                        </a:spcAft>
                      </a:pPr>
                      <a:r>
                        <a:rPr lang="en-US" sz="1600">
                          <a:effectLst/>
                        </a:rPr>
                        <a:t>Early Childhood (age 1 to 5 years)</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r>
              <a:tr h="947224">
                <a:tc>
                  <a:txBody>
                    <a:bodyPr/>
                    <a:lstStyle/>
                    <a:p>
                      <a:pPr>
                        <a:lnSpc>
                          <a:spcPct val="115000"/>
                        </a:lnSpc>
                        <a:spcAft>
                          <a:spcPts val="0"/>
                        </a:spcAft>
                      </a:pPr>
                      <a:r>
                        <a:rPr lang="en-US" sz="1600" dirty="0">
                          <a:effectLst/>
                        </a:rPr>
                        <a:t>Middle Childhood (age 6 to 11 years)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r h="719856">
                <a:tc>
                  <a:txBody>
                    <a:bodyPr/>
                    <a:lstStyle/>
                    <a:p>
                      <a:pPr>
                        <a:lnSpc>
                          <a:spcPct val="115000"/>
                        </a:lnSpc>
                        <a:spcAft>
                          <a:spcPts val="0"/>
                        </a:spcAft>
                      </a:pPr>
                      <a:r>
                        <a:rPr lang="en-US" sz="1600" dirty="0">
                          <a:effectLst/>
                        </a:rPr>
                        <a:t>Adolescents (age 12 to 18 years)</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a:t>
                      </a:r>
                      <a:endParaRPr lang="en-IN"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a:t>
                      </a:r>
                      <a:endParaRPr lang="en-IN"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613006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35280" cy="6336704"/>
          </a:xfrm>
        </p:spPr>
        <p:txBody>
          <a:bodyPr>
            <a:normAutofit fontScale="92500" lnSpcReduction="20000"/>
          </a:bodyPr>
          <a:lstStyle/>
          <a:p>
            <a:pPr marL="0" indent="0">
              <a:buNone/>
            </a:pPr>
            <a:r>
              <a:rPr lang="en-IN" b="1" dirty="0" smtClean="0"/>
              <a:t>Sexual Relationships:</a:t>
            </a:r>
          </a:p>
          <a:p>
            <a:r>
              <a:rPr lang="en-IN" dirty="0" smtClean="0"/>
              <a:t>Using the above framework</a:t>
            </a:r>
            <a:r>
              <a:rPr lang="en-IN" dirty="0"/>
              <a:t>, let us explore romantic relationships…</a:t>
            </a:r>
          </a:p>
          <a:p>
            <a:r>
              <a:rPr lang="en-IN" dirty="0"/>
              <a:t>How do we make decisions about sexual involvement?</a:t>
            </a:r>
          </a:p>
          <a:p>
            <a:r>
              <a:rPr lang="en-IN" dirty="0"/>
              <a:t>Discuss </a:t>
            </a:r>
            <a:r>
              <a:rPr lang="en-IN" dirty="0" smtClean="0"/>
              <a:t>3 </a:t>
            </a:r>
            <a:r>
              <a:rPr lang="en-IN" dirty="0"/>
              <a:t>parameters: </a:t>
            </a:r>
          </a:p>
          <a:p>
            <a:r>
              <a:rPr lang="en-IN" u="sng" dirty="0"/>
              <a:t>Relationship issues: </a:t>
            </a:r>
            <a:r>
              <a:rPr lang="en-IN" dirty="0"/>
              <a:t>Do I know him/ her? How well do I know him/ her? Do I love this person? What are my expectations of this relationship? Long/ short term relationship?</a:t>
            </a:r>
          </a:p>
          <a:p>
            <a:r>
              <a:rPr lang="en-IN" u="sng" dirty="0"/>
              <a:t>Health &amp; safety </a:t>
            </a:r>
            <a:r>
              <a:rPr lang="en-IN" u="sng" dirty="0" smtClean="0"/>
              <a:t>issues: </a:t>
            </a:r>
            <a:r>
              <a:rPr lang="en-IN" dirty="0" smtClean="0"/>
              <a:t>Will I be safe? Are there ways to have safe sex? (Sexually transmitted diseases/ use of condoms)</a:t>
            </a:r>
          </a:p>
          <a:p>
            <a:r>
              <a:rPr lang="en-IN" u="sng" dirty="0" smtClean="0"/>
              <a:t>Consent and Permission: </a:t>
            </a:r>
            <a:r>
              <a:rPr lang="en-IN" dirty="0" smtClean="0"/>
              <a:t>Am I being forced? Can I trust this person?</a:t>
            </a:r>
            <a:endParaRPr lang="en-IN" dirty="0"/>
          </a:p>
          <a:p>
            <a:endParaRPr lang="en-IN" dirty="0"/>
          </a:p>
        </p:txBody>
      </p:sp>
    </p:spTree>
    <p:extLst>
      <p:ext uri="{BB962C8B-B14F-4D97-AF65-F5344CB8AC3E}">
        <p14:creationId xmlns:p14="http://schemas.microsoft.com/office/powerpoint/2010/main" val="41765173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Window 6: Abuse &amp; Protection</a:t>
            </a:r>
            <a:endParaRPr lang="en-IN" dirty="0"/>
          </a:p>
        </p:txBody>
      </p:sp>
      <p:sp>
        <p:nvSpPr>
          <p:cNvPr id="3" name="Content Placeholder 2"/>
          <p:cNvSpPr>
            <a:spLocks noGrp="1"/>
          </p:cNvSpPr>
          <p:nvPr>
            <p:ph idx="1"/>
          </p:nvPr>
        </p:nvSpPr>
        <p:spPr/>
        <p:txBody>
          <a:bodyPr/>
          <a:lstStyle/>
          <a:p>
            <a:r>
              <a:rPr lang="en-IN" dirty="0" smtClean="0"/>
              <a:t>Helping children protect themselves from sexual abuse.</a:t>
            </a:r>
            <a:endParaRPr lang="en-IN" dirty="0"/>
          </a:p>
        </p:txBody>
      </p:sp>
    </p:spTree>
    <p:extLst>
      <p:ext uri="{BB962C8B-B14F-4D97-AF65-F5344CB8AC3E}">
        <p14:creationId xmlns:p14="http://schemas.microsoft.com/office/powerpoint/2010/main" val="589927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480720"/>
          </a:xfrm>
        </p:spPr>
        <p:txBody>
          <a:bodyPr>
            <a:normAutofit fontScale="62500" lnSpcReduction="20000"/>
          </a:bodyPr>
          <a:lstStyle/>
          <a:p>
            <a:pPr marL="0" indent="0">
              <a:buNone/>
            </a:pPr>
            <a:r>
              <a:rPr lang="en-IN" b="1" dirty="0" smtClean="0"/>
              <a:t>A. Boundaries &amp; Privacy (For Younger Children)</a:t>
            </a:r>
            <a:endParaRPr lang="en-IN" b="1" dirty="0"/>
          </a:p>
          <a:p>
            <a:pPr lvl="0"/>
            <a:r>
              <a:rPr lang="en-IN" dirty="0"/>
              <a:t>First, explain to the child: </a:t>
            </a:r>
          </a:p>
          <a:p>
            <a:pPr lvl="1"/>
            <a:r>
              <a:rPr lang="en-IN" dirty="0"/>
              <a:t>When you were born, like everyone else, you had a special need to be protected and kept safe. People have their own personal space around their bodies to make them feel safe. This is called a boundary. A boundary means: like when you colour a picture, you stay within the lines…this is called a boundary.</a:t>
            </a:r>
          </a:p>
          <a:p>
            <a:pPr lvl="1"/>
            <a:r>
              <a:rPr lang="en-IN" dirty="0"/>
              <a:t>If someone hits you or touches you in ways that make you uncomfortable, they have violated your boundaries.</a:t>
            </a:r>
          </a:p>
          <a:p>
            <a:pPr lvl="1"/>
            <a:r>
              <a:rPr lang="en-IN" dirty="0"/>
              <a:t>Sometimes, when our boundaries get broken, we feel confused about whether it is ok or not ok for someone to have done this.</a:t>
            </a:r>
          </a:p>
          <a:p>
            <a:pPr lvl="1"/>
            <a:r>
              <a:rPr lang="en-IN" dirty="0"/>
              <a:t>So now we are going to learn more about personal space boundaries, so that you can protect yourself and know when your boundaries are broken.</a:t>
            </a:r>
          </a:p>
          <a:p>
            <a:pPr lvl="0"/>
            <a:r>
              <a:rPr lang="en-IN" dirty="0"/>
              <a:t>Join the dots in </a:t>
            </a:r>
            <a:r>
              <a:rPr lang="en-IN" dirty="0" smtClean="0"/>
              <a:t>picture 1 to </a:t>
            </a:r>
            <a:r>
              <a:rPr lang="en-IN" dirty="0"/>
              <a:t>form the personal boundaries of these children.</a:t>
            </a:r>
          </a:p>
          <a:p>
            <a:pPr lvl="0"/>
            <a:r>
              <a:rPr lang="en-IN" dirty="0"/>
              <a:t>Colour in the personal space of the children in picture 2.</a:t>
            </a:r>
          </a:p>
          <a:p>
            <a:pPr lvl="0"/>
            <a:r>
              <a:rPr lang="en-IN" dirty="0"/>
              <a:t>Now draw a picture of yourself and colour the personal space/ mark the boundary around yourself.</a:t>
            </a:r>
          </a:p>
          <a:p>
            <a:pPr lvl="0"/>
            <a:r>
              <a:rPr lang="en-IN" dirty="0"/>
              <a:t>Look at picture 3…what this child is doing is making his private triangle. What do you think that means…? That this is his private space and no one can touch him within the private triangle. Look and the picture and let us practice making your own private triangle with your hands. (Ask the child to do it).</a:t>
            </a:r>
          </a:p>
          <a:p>
            <a:pPr lvl="0"/>
            <a:r>
              <a:rPr lang="en-IN" dirty="0"/>
              <a:t>Connect the dots in picture 4—and colour the private triangle.</a:t>
            </a:r>
          </a:p>
          <a:p>
            <a:r>
              <a:rPr lang="en-IN" dirty="0" smtClean="0"/>
              <a:t>Cut </a:t>
            </a:r>
            <a:r>
              <a:rPr lang="en-IN" dirty="0"/>
              <a:t>out the triangle and paste it on the picture of the two children—showing where the private triangle should be. </a:t>
            </a:r>
          </a:p>
        </p:txBody>
      </p:sp>
    </p:spTree>
    <p:extLst>
      <p:ext uri="{BB962C8B-B14F-4D97-AF65-F5344CB8AC3E}">
        <p14:creationId xmlns:p14="http://schemas.microsoft.com/office/powerpoint/2010/main" val="30665410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940"/>
            <a:ext cx="8229600" cy="724092"/>
          </a:xfrm>
        </p:spPr>
        <p:txBody>
          <a:bodyPr>
            <a:normAutofit fontScale="90000"/>
          </a:bodyPr>
          <a:lstStyle/>
          <a:p>
            <a:r>
              <a:rPr lang="en-IN" dirty="0" smtClean="0"/>
              <a:t>Picture 1</a:t>
            </a:r>
            <a:endParaRPr lang="en-IN" dirty="0"/>
          </a:p>
        </p:txBody>
      </p:sp>
      <p:pic>
        <p:nvPicPr>
          <p:cNvPr id="3074" name="Picture 2" descr="C:\Users\Admin\Downloads\20141226_134031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28700"/>
            <a:ext cx="8172400" cy="61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970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IN" dirty="0" smtClean="0"/>
              <a:t>Picture 2</a:t>
            </a:r>
            <a:endParaRPr lang="en-IN" dirty="0"/>
          </a:p>
        </p:txBody>
      </p:sp>
      <p:pic>
        <p:nvPicPr>
          <p:cNvPr id="2050" name="Picture 2" descr="C:\Users\Admin\Downloads\20141226_13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07674"/>
            <a:ext cx="8028384"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908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Picture 3</a:t>
            </a:r>
            <a:endParaRPr lang="en-IN" dirty="0"/>
          </a:p>
        </p:txBody>
      </p:sp>
      <p:pic>
        <p:nvPicPr>
          <p:cNvPr id="1026" name="Picture 2" descr="C:\Users\Admin\Downloads\20141226_1334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8028384"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100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pPr marL="0" indent="0">
              <a:buNone/>
            </a:pPr>
            <a:r>
              <a:rPr lang="en-IN" b="1" dirty="0"/>
              <a:t>Discussion</a:t>
            </a:r>
          </a:p>
          <a:p>
            <a:pPr lvl="0"/>
            <a:r>
              <a:rPr lang="en-IN" dirty="0"/>
              <a:t>Re-iterate and check the child’s understanding on boundaries and personal space.</a:t>
            </a:r>
          </a:p>
          <a:p>
            <a:pPr lvl="0"/>
            <a:r>
              <a:rPr lang="en-IN" dirty="0"/>
              <a:t>Re-iterate the discussion under process 1—why people should not touch the child within the private triangle…how these are private parts that can only be touched by someone like his mother during bathing or dressing.</a:t>
            </a:r>
          </a:p>
          <a:p>
            <a:pPr lvl="0"/>
            <a:r>
              <a:rPr lang="en-IN" dirty="0"/>
              <a:t>Discuss safety rules with the child. See ‘</a:t>
            </a:r>
            <a:r>
              <a:rPr lang="en-IN" i="1" dirty="0"/>
              <a:t>Suggested Safety Rules’</a:t>
            </a:r>
            <a:r>
              <a:rPr lang="en-IN" dirty="0"/>
              <a:t> and ask the child to think of others.</a:t>
            </a:r>
          </a:p>
          <a:p>
            <a:endParaRPr lang="en-IN" dirty="0"/>
          </a:p>
        </p:txBody>
      </p:sp>
    </p:spTree>
    <p:extLst>
      <p:ext uri="{BB962C8B-B14F-4D97-AF65-F5344CB8AC3E}">
        <p14:creationId xmlns:p14="http://schemas.microsoft.com/office/powerpoint/2010/main" val="15902739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480720"/>
          </a:xfrm>
        </p:spPr>
        <p:txBody>
          <a:bodyPr>
            <a:normAutofit fontScale="70000" lnSpcReduction="20000"/>
          </a:bodyPr>
          <a:lstStyle/>
          <a:p>
            <a:pPr marL="0" indent="0">
              <a:buNone/>
            </a:pPr>
            <a:r>
              <a:rPr lang="en-IN" b="1" dirty="0" smtClean="0"/>
              <a:t>B. Body Mapping/ Physical Touch/ Privacy (For </a:t>
            </a:r>
            <a:r>
              <a:rPr lang="en-IN" b="1" dirty="0"/>
              <a:t>Children and </a:t>
            </a:r>
            <a:r>
              <a:rPr lang="en-IN" b="1" dirty="0" smtClean="0"/>
              <a:t>Adolescents)</a:t>
            </a:r>
            <a:endParaRPr lang="en-IN" b="1" dirty="0"/>
          </a:p>
          <a:p>
            <a:pPr lvl="0"/>
            <a:r>
              <a:rPr lang="en-IN" dirty="0"/>
              <a:t>Ask a child volunteer to lie down on the large piece of paper on the floor: another outlines the shape of the body. It may be useful to do this exercise in two groups, one of girls and the other of boys. </a:t>
            </a:r>
          </a:p>
          <a:p>
            <a:r>
              <a:rPr lang="en-IN" dirty="0"/>
              <a:t>Name/label all the visible body parts—as many as the children can name (according to age). Make sure to name the private parts—whatever name the children give them. </a:t>
            </a:r>
          </a:p>
          <a:p>
            <a:pPr marL="0" indent="0">
              <a:buNone/>
            </a:pPr>
            <a:r>
              <a:rPr lang="en-IN" b="1" dirty="0"/>
              <a:t>Discussion:</a:t>
            </a:r>
          </a:p>
          <a:p>
            <a:pPr lvl="0"/>
            <a:r>
              <a:rPr lang="en-IN" dirty="0"/>
              <a:t>Which parts do you protect from the rain/cold? Are all these private?</a:t>
            </a:r>
          </a:p>
          <a:p>
            <a:pPr lvl="0"/>
            <a:r>
              <a:rPr lang="en-IN" dirty="0"/>
              <a:t>Draw a triangle on that part of your body that you consider private. Why do you consider it private/vulnerable?</a:t>
            </a:r>
          </a:p>
          <a:p>
            <a:pPr lvl="0"/>
            <a:r>
              <a:rPr lang="en-IN" dirty="0"/>
              <a:t>Some games have rules about touching: for example: in basket ball, you are not allowed to touch the ball with your feet; in foot-ball, you are not allowed to touch the ball with your hands. Which part is it not ok for anyone to touch?</a:t>
            </a:r>
          </a:p>
          <a:p>
            <a:pPr lvl="0"/>
            <a:r>
              <a:rPr lang="en-IN" dirty="0"/>
              <a:t>How to you greet people/ by shaking hands? Which parts are ok for people for touch and when? By whom?</a:t>
            </a:r>
          </a:p>
          <a:p>
            <a:pPr lvl="0"/>
            <a:r>
              <a:rPr lang="en-IN" dirty="0"/>
              <a:t>What would you do if someone touched you in ways that did not feel comfortable? Who would you tell?</a:t>
            </a:r>
          </a:p>
          <a:p>
            <a:pPr lvl="0"/>
            <a:endParaRPr lang="en-IN" dirty="0"/>
          </a:p>
          <a:p>
            <a:pPr marL="0" indent="0">
              <a:buNone/>
            </a:pPr>
            <a:endParaRPr lang="en-IN" dirty="0"/>
          </a:p>
        </p:txBody>
      </p:sp>
    </p:spTree>
    <p:extLst>
      <p:ext uri="{BB962C8B-B14F-4D97-AF65-F5344CB8AC3E}">
        <p14:creationId xmlns:p14="http://schemas.microsoft.com/office/powerpoint/2010/main" val="23111083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12968" cy="4497363"/>
          </a:xfrm>
        </p:spPr>
        <p:txBody>
          <a:bodyPr>
            <a:noAutofit/>
          </a:bodyPr>
          <a:lstStyle/>
          <a:p>
            <a:pPr marL="0" indent="0" algn="ctr">
              <a:buNone/>
            </a:pPr>
            <a:r>
              <a:rPr lang="en-IN" sz="6000" b="1" dirty="0" smtClean="0"/>
              <a:t>V. Understanding Systemic Responses to CSA</a:t>
            </a:r>
            <a:endParaRPr lang="en-IN" sz="6000" b="1" dirty="0"/>
          </a:p>
        </p:txBody>
      </p:sp>
    </p:spTree>
    <p:extLst>
      <p:ext uri="{BB962C8B-B14F-4D97-AF65-F5344CB8AC3E}">
        <p14:creationId xmlns:p14="http://schemas.microsoft.com/office/powerpoint/2010/main" val="14924673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56984" cy="778098"/>
          </a:xfrm>
        </p:spPr>
        <p:txBody>
          <a:bodyPr>
            <a:normAutofit fontScale="90000"/>
          </a:bodyPr>
          <a:lstStyle/>
          <a:p>
            <a:r>
              <a:rPr lang="en-IN" b="1" dirty="0" smtClean="0"/>
              <a:t>CSA Prevention &amp; Response in Schools </a:t>
            </a:r>
            <a:endParaRPr lang="en-IN" b="1" dirty="0"/>
          </a:p>
        </p:txBody>
      </p:sp>
      <p:sp>
        <p:nvSpPr>
          <p:cNvPr id="3" name="Content Placeholder 2"/>
          <p:cNvSpPr>
            <a:spLocks noGrp="1"/>
          </p:cNvSpPr>
          <p:nvPr>
            <p:ph idx="1"/>
          </p:nvPr>
        </p:nvSpPr>
        <p:spPr>
          <a:xfrm>
            <a:off x="107504" y="692696"/>
            <a:ext cx="8928992" cy="6165304"/>
          </a:xfrm>
        </p:spPr>
        <p:txBody>
          <a:bodyPr>
            <a:normAutofit fontScale="62500" lnSpcReduction="20000"/>
          </a:bodyPr>
          <a:lstStyle/>
          <a:p>
            <a:pPr marL="0" indent="0">
              <a:buNone/>
            </a:pPr>
            <a:r>
              <a:rPr lang="en-IN" sz="2600" b="1" dirty="0" smtClean="0"/>
              <a:t>Systemic Response</a:t>
            </a:r>
          </a:p>
          <a:p>
            <a:pPr marL="0" indent="0">
              <a:buNone/>
            </a:pPr>
            <a:r>
              <a:rPr lang="en-IN" sz="2600" b="1" dirty="0" smtClean="0"/>
              <a:t>When </a:t>
            </a:r>
            <a:r>
              <a:rPr lang="en-IN" sz="2600" b="1" dirty="0"/>
              <a:t>an incident of Child Sexual Abuse is Reported: Protocol for Schools </a:t>
            </a:r>
            <a:endParaRPr lang="en-IN" sz="2600" dirty="0"/>
          </a:p>
          <a:p>
            <a:r>
              <a:rPr lang="en-IN" sz="2600" b="1" dirty="0"/>
              <a:t>Whether the Act…</a:t>
            </a:r>
            <a:endParaRPr lang="en-IN" sz="2600" dirty="0"/>
          </a:p>
          <a:p>
            <a:pPr lvl="1"/>
            <a:r>
              <a:rPr lang="en-IN" sz="2600" dirty="0"/>
              <a:t>Occurs within or outside the school premises, </a:t>
            </a:r>
          </a:p>
          <a:p>
            <a:pPr lvl="1"/>
            <a:r>
              <a:rPr lang="en-IN" sz="2600" dirty="0"/>
              <a:t>Is done by school staff or others.</a:t>
            </a:r>
          </a:p>
          <a:p>
            <a:pPr lvl="1"/>
            <a:r>
              <a:rPr lang="en-IN" sz="2600" dirty="0"/>
              <a:t>Is reported by the child to anyone in school </a:t>
            </a:r>
          </a:p>
          <a:p>
            <a:r>
              <a:rPr lang="en-IN" sz="2600" b="1" dirty="0"/>
              <a:t>…The School’s Position… </a:t>
            </a:r>
            <a:endParaRPr lang="en-IN" sz="2600" dirty="0"/>
          </a:p>
          <a:p>
            <a:pPr lvl="0"/>
            <a:r>
              <a:rPr lang="en-IN" sz="2600" dirty="0"/>
              <a:t>Should be one of acknowledgment that the incident occurred. </a:t>
            </a:r>
          </a:p>
          <a:p>
            <a:pPr lvl="0"/>
            <a:r>
              <a:rPr lang="en-IN" sz="2600" dirty="0"/>
              <a:t>Involvement and absolute support for the child.</a:t>
            </a:r>
          </a:p>
          <a:p>
            <a:r>
              <a:rPr lang="en-IN" sz="2600" b="1" dirty="0"/>
              <a:t>The School’s Response…</a:t>
            </a:r>
            <a:endParaRPr lang="en-IN" sz="2600" dirty="0"/>
          </a:p>
          <a:p>
            <a:r>
              <a:rPr lang="en-IN" sz="2600" dirty="0"/>
              <a:t>Ensure a pre-set response plan which should include:</a:t>
            </a:r>
          </a:p>
          <a:p>
            <a:pPr lvl="1"/>
            <a:r>
              <a:rPr lang="en-IN" sz="2600" dirty="0"/>
              <a:t>Identification of a person at school known to the children, and who can respond in a sensitive and gentle manner to alleged instances of abuse reported by the child.</a:t>
            </a:r>
          </a:p>
          <a:p>
            <a:pPr lvl="1"/>
            <a:r>
              <a:rPr lang="en-IN" sz="2600" dirty="0"/>
              <a:t>Identification of a next-level reporting authority (such as the principal) who will inform the parents.</a:t>
            </a:r>
          </a:p>
          <a:p>
            <a:pPr lvl="1"/>
            <a:r>
              <a:rPr lang="en-IN" sz="2600" dirty="0"/>
              <a:t>Provision of guidance and help to parents to access the first level medical and other facilities, including reporting to the Child Welfare Committee (CWC).</a:t>
            </a:r>
          </a:p>
          <a:p>
            <a:pPr lvl="1"/>
            <a:r>
              <a:rPr lang="en-IN" sz="2600" dirty="0"/>
              <a:t>Referral to trained counsellors/ child mental health experts to provide psychosocial support and assistance to the child.</a:t>
            </a:r>
          </a:p>
          <a:p>
            <a:pPr lvl="1"/>
            <a:r>
              <a:rPr lang="en-IN" sz="2600" dirty="0"/>
              <a:t>Adoption of a proactive stance with the concerned parents and other parents, by addressing their fears and reassuring them that the necessary actions will be taken to help the child.</a:t>
            </a:r>
          </a:p>
          <a:p>
            <a:pPr lvl="1"/>
            <a:r>
              <a:rPr lang="en-IN" sz="2600" dirty="0"/>
              <a:t>Organization of de-briefing sessions for students and teachers following an </a:t>
            </a:r>
            <a:r>
              <a:rPr lang="en-IN" sz="2600" dirty="0" smtClean="0"/>
              <a:t>incident.</a:t>
            </a:r>
          </a:p>
          <a:p>
            <a:pPr lvl="1"/>
            <a:r>
              <a:rPr lang="en-IN" sz="2600" dirty="0" smtClean="0"/>
              <a:t>Preparation </a:t>
            </a:r>
            <a:r>
              <a:rPr lang="en-IN" sz="2600" dirty="0"/>
              <a:t>to receive the child back at school in natural and non-stigmatizing ways so that the child re-integrates comfortably.</a:t>
            </a:r>
          </a:p>
          <a:p>
            <a:endParaRPr lang="en-IN" dirty="0"/>
          </a:p>
        </p:txBody>
      </p:sp>
    </p:spTree>
    <p:extLst>
      <p:ext uri="{BB962C8B-B14F-4D97-AF65-F5344CB8AC3E}">
        <p14:creationId xmlns:p14="http://schemas.microsoft.com/office/powerpoint/2010/main" val="405886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9797</Words>
  <Application>Microsoft Office PowerPoint</Application>
  <PresentationFormat>On-screen Show (4:3)</PresentationFormat>
  <Paragraphs>1010</Paragraphs>
  <Slides>105</Slides>
  <Notes>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   Child Sexual Abuse A Counselling Perspective Training Workshop for  Childline India Foundation </vt:lpstr>
      <vt:lpstr>Our Learning Objectives</vt:lpstr>
      <vt:lpstr>Our Learning Methods</vt:lpstr>
      <vt:lpstr>PowerPoint Presentation</vt:lpstr>
      <vt:lpstr>Setting the Tone…</vt:lpstr>
      <vt:lpstr>Re-Connecting with Your Childhood </vt:lpstr>
      <vt:lpstr>PowerPoint Presentation</vt:lpstr>
      <vt:lpstr> Identifying Child Developmental Needs &amp; How They are Impacted by CSA</vt:lpstr>
      <vt:lpstr>PowerPoint Presentation</vt:lpstr>
      <vt:lpstr>Physical Development</vt:lpstr>
      <vt:lpstr>Language Development</vt:lpstr>
      <vt:lpstr>Social Development</vt:lpstr>
      <vt:lpstr>Emotional Development</vt:lpstr>
      <vt:lpstr>Cognitive Development</vt:lpstr>
      <vt:lpstr> </vt:lpstr>
      <vt:lpstr>What is CSA?</vt:lpstr>
      <vt:lpstr>Perpetrators of CSA</vt:lpstr>
      <vt:lpstr>Where CSA Occurs</vt:lpstr>
      <vt:lpstr>CSA Processes in Younger Children</vt:lpstr>
      <vt:lpstr>CSA Processes in Older Children &amp; Adolescents</vt:lpstr>
      <vt:lpstr>Other Immediate Impacts</vt:lpstr>
      <vt:lpstr>Longer-Term Impacts</vt:lpstr>
      <vt:lpstr>Emotional &amp; Behavioural Consequences of CSA</vt:lpstr>
      <vt:lpstr>PowerPoint Presentation</vt:lpstr>
      <vt:lpstr>Physical Signs/ Symptoms of CSA</vt:lpstr>
      <vt:lpstr>When to Suspect Child Sexual Abuse</vt:lpstr>
      <vt:lpstr>PowerPoint Presentation</vt:lpstr>
      <vt:lpstr>PowerPoint Presentation</vt:lpstr>
      <vt:lpstr>Activity 1: Thinking about What Trauma Means</vt:lpstr>
      <vt:lpstr>Trauma Internalizations</vt:lpstr>
      <vt:lpstr>Basic Skills:  How to Communicate with Sexually Abused Children</vt:lpstr>
      <vt:lpstr>Skill 1: Getting to Know the Child</vt:lpstr>
      <vt:lpstr>PowerPoint Presentation</vt:lpstr>
      <vt:lpstr>PowerPoint Presentation</vt:lpstr>
      <vt:lpstr>PowerPoint Presentation</vt:lpstr>
      <vt:lpstr>Activity 1: Getting to Know the Child</vt:lpstr>
      <vt:lpstr>Skill 2: Listening and Interest</vt:lpstr>
      <vt:lpstr>PowerPoint Presentation</vt:lpstr>
      <vt:lpstr>Activity 2: Listening &amp; Interest</vt:lpstr>
      <vt:lpstr>PowerPoint Presentation</vt:lpstr>
      <vt:lpstr>Skill 3: Recognizing and Acknowledging Emotions</vt:lpstr>
      <vt:lpstr> Activity 3: Recognizing and Acknowledging Emotions</vt:lpstr>
      <vt:lpstr>Children’s Narratives  (Activity 3: Recognizing &amp; Acknowledging Emotions)</vt:lpstr>
      <vt:lpstr>Skill 4: Non Judgemental Attitude &amp; Acceptance</vt:lpstr>
      <vt:lpstr>Activity 4: Non-Judgemental Attitude</vt:lpstr>
      <vt:lpstr>Counsellor-Child conversations in a Child Care Institution:  (Activity 4: Non-Judgemental Attitude)</vt:lpstr>
      <vt:lpstr>Counsellor-Adolescent conversations in the context of pregnancy  (Activity 4: Non-Judgemental Attitude)</vt:lpstr>
      <vt:lpstr>PowerPoint Presentation</vt:lpstr>
      <vt:lpstr>Skill 5: Questioning &amp; Paraphrasing</vt:lpstr>
      <vt:lpstr>PowerPoint Presentation</vt:lpstr>
      <vt:lpstr>PowerPoint Presentation</vt:lpstr>
      <vt:lpstr>Activity 5: Questioning &amp; Paraphrasing </vt:lpstr>
      <vt:lpstr>PowerPoint Presentation</vt:lpstr>
      <vt:lpstr>PowerPoint Presentation</vt:lpstr>
      <vt:lpstr>A Framework for Working with CSA Issues</vt:lpstr>
      <vt:lpstr>PowerPoint Presentation</vt:lpstr>
      <vt:lpstr>PowerPoint Presentation</vt:lpstr>
      <vt:lpstr>A. CSA Response</vt:lpstr>
      <vt:lpstr>Immediate Medical Interventions for Child Sexual Abuse</vt:lpstr>
      <vt:lpstr>PowerPoint Presentation</vt:lpstr>
      <vt:lpstr>Guiding Families/ Caregivers on CSA Response</vt:lpstr>
      <vt:lpstr>Dilemmas of Mandatory Reporting</vt:lpstr>
      <vt:lpstr>PowerPoint Presentation</vt:lpstr>
      <vt:lpstr>Objectives of Initial Anxiety &amp; Trauma </vt:lpstr>
      <vt:lpstr>What Initial Psychological Response Entails</vt:lpstr>
      <vt:lpstr>1. Relaxation Exercises for Child</vt:lpstr>
      <vt:lpstr>PowerPoint Presentation</vt:lpstr>
      <vt:lpstr>How to use relaxation techniques…</vt:lpstr>
      <vt:lpstr>2. Responding to Aches &amp; Pains/ Fainting Fits</vt:lpstr>
      <vt:lpstr>PowerPoint Presentation</vt:lpstr>
      <vt:lpstr>PowerPoint Presentation</vt:lpstr>
      <vt:lpstr>3. Developing Routine</vt:lpstr>
      <vt:lpstr>B. CSA Prevention</vt:lpstr>
      <vt:lpstr>Window 1: Health</vt:lpstr>
      <vt:lpstr>PowerPoint Presentation</vt:lpstr>
      <vt:lpstr>PowerPoint Presentation</vt:lpstr>
      <vt:lpstr>Window 2: Safety</vt:lpstr>
      <vt:lpstr>PowerPoint Presentation</vt:lpstr>
      <vt:lpstr>PowerPoint Presentation</vt:lpstr>
      <vt:lpstr>PowerPoint Presentation</vt:lpstr>
      <vt:lpstr>PowerPoint Presentation</vt:lpstr>
      <vt:lpstr>Window 3: Privacy</vt:lpstr>
      <vt:lpstr>PowerPoint Presentation</vt:lpstr>
      <vt:lpstr>PowerPoint Presentation</vt:lpstr>
      <vt:lpstr> Window 4: Consent &amp; Permission</vt:lpstr>
      <vt:lpstr>PowerPoint Presentation</vt:lpstr>
      <vt:lpstr>Window 5: Relationships</vt:lpstr>
      <vt:lpstr>PowerPoint Presentation</vt:lpstr>
      <vt:lpstr>PowerPoint Presentation</vt:lpstr>
      <vt:lpstr>PowerPoint Presentation</vt:lpstr>
      <vt:lpstr>Window 6: Abuse &amp; Protection</vt:lpstr>
      <vt:lpstr>PowerPoint Presentation</vt:lpstr>
      <vt:lpstr>Picture 1</vt:lpstr>
      <vt:lpstr>Picture 2</vt:lpstr>
      <vt:lpstr>Picture 3</vt:lpstr>
      <vt:lpstr>PowerPoint Presentation</vt:lpstr>
      <vt:lpstr>PowerPoint Presentation</vt:lpstr>
      <vt:lpstr>PowerPoint Presentation</vt:lpstr>
      <vt:lpstr>CSA Prevention &amp; Response in Schools </vt:lpstr>
      <vt:lpstr> Guiding School Teachers’ …When a Sexually Abused Child Returns to School: </vt:lpstr>
      <vt:lpstr>Prevention of CSA in Schools</vt:lpstr>
      <vt:lpstr>Legal Issues &amp; Forensic Interviewing</vt:lpstr>
      <vt:lpstr>PowerPoint Presentation</vt:lpstr>
      <vt:lpstr>Forensic Interviewing of Child in CSA Investigation Processes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84</cp:revision>
  <dcterms:created xsi:type="dcterms:W3CDTF">2014-12-27T08:06:34Z</dcterms:created>
  <dcterms:modified xsi:type="dcterms:W3CDTF">2017-02-13T07:03:21Z</dcterms:modified>
</cp:coreProperties>
</file>