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2" r:id="rId5"/>
    <p:sldId id="257" r:id="rId6"/>
    <p:sldId id="258" r:id="rId7"/>
    <p:sldId id="259" r:id="rId8"/>
    <p:sldId id="260" r:id="rId9"/>
    <p:sldId id="261" r:id="rId10"/>
    <p:sldId id="262" r:id="rId11"/>
    <p:sldId id="270" r:id="rId12"/>
    <p:sldId id="271" r:id="rId13"/>
    <p:sldId id="269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4353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727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1829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1014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0686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9709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7488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0173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9912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9513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4120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09539-B587-4658-81C1-0C675C5BC92A}" type="datetimeFigureOut">
              <a:rPr lang="en-IN" smtClean="0"/>
              <a:pPr/>
              <a:t>17-09-2016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E2AC-0006-4BC9-A6AE-05FF203D04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8321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1934" y="0"/>
            <a:ext cx="5072066" cy="3214686"/>
          </a:xfrm>
        </p:spPr>
        <p:txBody>
          <a:bodyPr>
            <a:normAutofit fontScale="90000"/>
          </a:bodyPr>
          <a:lstStyle/>
          <a:p>
            <a:r>
              <a:rPr lang="en-IN" sz="4200" b="1" dirty="0" smtClean="0"/>
              <a:t>Child-Friendly </a:t>
            </a:r>
            <a:r>
              <a:rPr lang="en-IN" sz="4200" b="1" dirty="0" smtClean="0"/>
              <a:t/>
            </a:r>
            <a:br>
              <a:rPr lang="en-IN" sz="4200" b="1" dirty="0" smtClean="0"/>
            </a:br>
            <a:r>
              <a:rPr lang="en-IN" sz="4200" b="1" dirty="0" smtClean="0"/>
              <a:t>Medico-Legal </a:t>
            </a:r>
            <a:r>
              <a:rPr lang="en-IN" sz="4200" b="1" dirty="0" smtClean="0"/>
              <a:t>Processes </a:t>
            </a:r>
            <a:br>
              <a:rPr lang="en-IN" sz="4200" b="1" dirty="0" smtClean="0"/>
            </a:br>
            <a:r>
              <a:rPr lang="en-IN" sz="4200" b="1" dirty="0" smtClean="0"/>
              <a:t>in Child Sexual Abuse Enquiry</a:t>
            </a:r>
            <a:endParaRPr lang="en-IN" sz="4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571876"/>
            <a:ext cx="8712968" cy="3286124"/>
          </a:xfrm>
        </p:spPr>
        <p:txBody>
          <a:bodyPr>
            <a:normAutofit fontScale="47500" lnSpcReduction="20000"/>
          </a:bodyPr>
          <a:lstStyle/>
          <a:p>
            <a:r>
              <a:rPr lang="en-IN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POCSO Act Workshop</a:t>
            </a:r>
          </a:p>
          <a:p>
            <a:r>
              <a:rPr lang="en-IN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Juvenile </a:t>
            </a:r>
            <a:r>
              <a:rPr lang="en-IN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Justice Committee, High Court of Karnataka </a:t>
            </a:r>
          </a:p>
          <a:p>
            <a:r>
              <a:rPr lang="en-IN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Association With</a:t>
            </a:r>
          </a:p>
          <a:p>
            <a:r>
              <a:rPr lang="en-IN" sz="4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Karnataka Judicial Academy,  </a:t>
            </a:r>
            <a:r>
              <a:rPr lang="en-IN" sz="4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Bengaluru</a:t>
            </a:r>
            <a:endParaRPr lang="en-IN" sz="4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IN" sz="4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September 2016</a:t>
            </a:r>
          </a:p>
          <a:p>
            <a:endParaRPr lang="en-I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IN" sz="3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Shekhar</a:t>
            </a:r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3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Seshadri</a:t>
            </a:r>
            <a:endParaRPr lang="en-IN" sz="3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Professor &amp; Head</a:t>
            </a:r>
            <a:endParaRPr lang="en-IN" sz="3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Dept</a:t>
            </a:r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of Child &amp; Adolescent Psychiatry,</a:t>
            </a:r>
            <a:r>
              <a:rPr lang="en-IN" sz="3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NIMHANS</a:t>
            </a:r>
          </a:p>
          <a:p>
            <a:endParaRPr lang="en-IN" sz="38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  <p:pic>
        <p:nvPicPr>
          <p:cNvPr id="4" name="Picture 2" descr="C:\Users\Admin\Desktop\0eaff64fbcc1ca0f177df7e0cd36638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121839" cy="27860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694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txBody>
          <a:bodyPr>
            <a:normAutofit/>
          </a:bodyPr>
          <a:lstStyle/>
          <a:p>
            <a:pPr algn="l"/>
            <a:r>
              <a:rPr lang="en-IN" sz="4000" b="1" dirty="0" smtClean="0"/>
              <a:t>III. Child’s </a:t>
            </a:r>
            <a:r>
              <a:rPr lang="en-IN" sz="4000" b="1" dirty="0"/>
              <a:t>Involvement in Investigative </a:t>
            </a:r>
            <a:r>
              <a:rPr lang="en-IN" sz="4000" b="1" dirty="0" smtClean="0"/>
              <a:t>Processes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IN" b="1" dirty="0" smtClean="0"/>
              <a:t>A. Interview of Child by Police</a:t>
            </a:r>
          </a:p>
          <a:p>
            <a:pPr lvl="0" algn="just"/>
            <a:r>
              <a:rPr lang="en-IN" dirty="0" smtClean="0"/>
              <a:t>Can </a:t>
            </a:r>
            <a:r>
              <a:rPr lang="en-IN" dirty="0"/>
              <a:t>inquiry with the child be conducted once instead of multiple times, and only </a:t>
            </a:r>
            <a:r>
              <a:rPr lang="en-IN" dirty="0" smtClean="0"/>
              <a:t>by police personnel trained in CSA/ forensic interviewing with children? </a:t>
            </a:r>
          </a:p>
          <a:p>
            <a:pPr lvl="0" algn="just"/>
            <a:r>
              <a:rPr lang="en-IN" dirty="0" smtClean="0"/>
              <a:t>Can </a:t>
            </a:r>
            <a:r>
              <a:rPr lang="en-IN" dirty="0"/>
              <a:t>police investigation of child be conducted only by trained SJPU or if needed assisted by child care service experts?</a:t>
            </a:r>
          </a:p>
          <a:p>
            <a:pPr lvl="0" algn="just"/>
            <a:r>
              <a:rPr lang="en-IN" dirty="0"/>
              <a:t>What is the role of the SJPU versus the (lady) IO appointed for the specific purpose of investigating CSA case</a:t>
            </a:r>
            <a:r>
              <a:rPr lang="en-IN" dirty="0" smtClean="0"/>
              <a:t>?</a:t>
            </a:r>
          </a:p>
          <a:p>
            <a:pPr algn="just"/>
            <a:r>
              <a:rPr lang="en-IN" dirty="0" smtClean="0"/>
              <a:t>Is photo identification of perpetrator needed in all CSA cases? i.e. in case of older children who have already identified/ reported perpetrator, is it necessary?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631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b="1" dirty="0" smtClean="0"/>
              <a:t>Where </a:t>
            </a:r>
            <a:r>
              <a:rPr lang="en-IN" b="1" dirty="0" smtClean="0"/>
              <a:t>Child Interviews </a:t>
            </a:r>
            <a:r>
              <a:rPr lang="en-IN" b="1" dirty="0" smtClean="0"/>
              <a:t>can be Conducted:</a:t>
            </a:r>
          </a:p>
          <a:p>
            <a:pPr lvl="0" algn="just"/>
            <a:r>
              <a:rPr lang="en-IN" dirty="0" smtClean="0"/>
              <a:t>Child should not be interviewed in police station.</a:t>
            </a:r>
          </a:p>
          <a:p>
            <a:pPr lvl="0" algn="just"/>
            <a:r>
              <a:rPr lang="en-IN" dirty="0" smtClean="0"/>
              <a:t>Interview should be conducted in one of the following places: </a:t>
            </a:r>
          </a:p>
          <a:p>
            <a:pPr lvl="0" algn="just"/>
            <a:r>
              <a:rPr lang="en-IN" dirty="0" smtClean="0"/>
              <a:t>child’s home/ place of residence</a:t>
            </a:r>
          </a:p>
          <a:p>
            <a:pPr lvl="0" algn="just"/>
            <a:r>
              <a:rPr lang="en-IN" dirty="0" smtClean="0"/>
              <a:t>a neutral space such as Police Commissioner’s Office (create child-friendly space within?)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6493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926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b="1" dirty="0" smtClean="0"/>
              <a:t>What Police Interviewing must Avoid:</a:t>
            </a:r>
          </a:p>
          <a:p>
            <a:pPr lvl="0" algn="just"/>
            <a:r>
              <a:rPr lang="en-IN" dirty="0"/>
              <a:t>H</a:t>
            </a:r>
            <a:r>
              <a:rPr lang="en-IN" dirty="0" smtClean="0"/>
              <a:t>aving the perpetrator and the child come face to face.</a:t>
            </a:r>
          </a:p>
          <a:p>
            <a:pPr lvl="0" algn="just"/>
            <a:r>
              <a:rPr lang="en-IN" dirty="0"/>
              <a:t>R</a:t>
            </a:r>
            <a:r>
              <a:rPr lang="en-IN" dirty="0" smtClean="0"/>
              <a:t>epeated questioning.</a:t>
            </a:r>
          </a:p>
          <a:p>
            <a:pPr lvl="0" algn="just"/>
            <a:r>
              <a:rPr lang="en-IN" dirty="0"/>
              <a:t>T</a:t>
            </a:r>
            <a:r>
              <a:rPr lang="en-IN" dirty="0" smtClean="0"/>
              <a:t>aking the child to the scene of crime and/or re-enacting event.</a:t>
            </a:r>
          </a:p>
          <a:p>
            <a:pPr lvl="0" algn="just"/>
            <a:r>
              <a:rPr lang="en-IN" dirty="0" smtClean="0"/>
              <a:t>Persuading child to provide information through insistence/ use of sweets, toys, chocolate. </a:t>
            </a:r>
          </a:p>
          <a:p>
            <a:pPr lvl="0" algn="just"/>
            <a:r>
              <a:rPr lang="en-IN" dirty="0" smtClean="0"/>
              <a:t>Touching the child unnecessarily.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54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B. Forensic Interviewing by NIMHANS </a:t>
            </a:r>
          </a:p>
          <a:p>
            <a:pPr marL="0" indent="0" algn="just">
              <a:buNone/>
            </a:pPr>
            <a:r>
              <a:rPr lang="en-IN" dirty="0" smtClean="0"/>
              <a:t>For children below age 6/ developmental disability/ severe trauma/in cases where the police find it difficult to interview </a:t>
            </a:r>
            <a:r>
              <a:rPr lang="en-IN" dirty="0"/>
              <a:t>the child </a:t>
            </a:r>
            <a:r>
              <a:rPr lang="en-IN" dirty="0" smtClean="0"/>
              <a:t>:</a:t>
            </a:r>
          </a:p>
          <a:p>
            <a:pPr algn="just"/>
            <a:r>
              <a:rPr lang="en-IN" dirty="0"/>
              <a:t>P</a:t>
            </a:r>
            <a:r>
              <a:rPr lang="en-IN" dirty="0" smtClean="0"/>
              <a:t>olice </a:t>
            </a:r>
            <a:r>
              <a:rPr lang="en-IN" dirty="0"/>
              <a:t>should not attempt to conduct inquiry.</a:t>
            </a:r>
          </a:p>
          <a:p>
            <a:pPr algn="just"/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/>
              <a:t>procedure be carried out at </a:t>
            </a:r>
            <a:r>
              <a:rPr lang="en-IN" dirty="0" smtClean="0"/>
              <a:t>NIMHANS</a:t>
            </a:r>
            <a:r>
              <a:rPr lang="en-IN" dirty="0"/>
              <a:t> </a:t>
            </a:r>
            <a:r>
              <a:rPr lang="en-IN" dirty="0" smtClean="0"/>
              <a:t>(using playroom/ special techniques).</a:t>
            </a:r>
          </a:p>
          <a:p>
            <a:pPr algn="just"/>
            <a:r>
              <a:rPr lang="en-IN" dirty="0" smtClean="0"/>
              <a:t>A </a:t>
            </a:r>
            <a:r>
              <a:rPr lang="en-IN" dirty="0"/>
              <a:t>period of 3-5 days </a:t>
            </a:r>
            <a:r>
              <a:rPr lang="en-IN" dirty="0" smtClean="0"/>
              <a:t>must be </a:t>
            </a:r>
            <a:r>
              <a:rPr lang="en-IN" dirty="0"/>
              <a:t>allowed for the same</a:t>
            </a:r>
            <a:r>
              <a:rPr lang="en-IN" dirty="0" smtClean="0"/>
              <a:t>. </a:t>
            </a:r>
          </a:p>
          <a:p>
            <a:pPr algn="just"/>
            <a:r>
              <a:rPr lang="en-IN" dirty="0" smtClean="0"/>
              <a:t>Arrangements for audio-visual recoding to be made by police with standard equipment.</a:t>
            </a:r>
          </a:p>
          <a:p>
            <a:pPr algn="just"/>
            <a:r>
              <a:rPr lang="en-IN" dirty="0" smtClean="0"/>
              <a:t>Role of NIMHANS:</a:t>
            </a:r>
          </a:p>
          <a:p>
            <a:pPr lvl="1" algn="just"/>
            <a:r>
              <a:rPr lang="en-IN" dirty="0" smtClean="0"/>
              <a:t>Assistance with forensic interviewing.</a:t>
            </a:r>
          </a:p>
          <a:p>
            <a:pPr lvl="1" algn="just"/>
            <a:r>
              <a:rPr lang="en-IN" dirty="0" smtClean="0"/>
              <a:t>But child’s mental health/ well-being/ healing/ recovery is priority (and will be prioritized over justice).</a:t>
            </a:r>
          </a:p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132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48072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IN" b="1" dirty="0"/>
              <a:t>C</a:t>
            </a:r>
            <a:r>
              <a:rPr lang="en-IN" b="1" dirty="0" smtClean="0"/>
              <a:t>. Magistrate Statement</a:t>
            </a:r>
          </a:p>
          <a:p>
            <a:pPr lvl="0" algn="just"/>
            <a:r>
              <a:rPr lang="en-IN" dirty="0" smtClean="0"/>
              <a:t>In </a:t>
            </a:r>
            <a:r>
              <a:rPr lang="en-IN" dirty="0"/>
              <a:t>case on very young children (ages 0 to 6 years)/ children with intellectual disability/ severe trauma and associated dysfunctionality, can the magistrate’s orders be passed under the existing provision to obtain the information from the parent? </a:t>
            </a:r>
            <a:r>
              <a:rPr lang="en-IN" dirty="0" smtClean="0"/>
              <a:t>( i.e. no statement from child)</a:t>
            </a:r>
          </a:p>
          <a:p>
            <a:pPr algn="just"/>
            <a:r>
              <a:rPr lang="en-IN" dirty="0" smtClean="0"/>
              <a:t>Use audio-visual recording of child (from police or hospital) for magistrate statement?</a:t>
            </a:r>
          </a:p>
          <a:p>
            <a:pPr lvl="0" algn="just"/>
            <a:r>
              <a:rPr lang="en-IN" dirty="0" smtClean="0"/>
              <a:t>For </a:t>
            </a:r>
            <a:r>
              <a:rPr lang="en-IN" dirty="0"/>
              <a:t>other children, can the place for providing their statement to the magistrate be shifted from the magistrate’s office/ chambers to more child-friendly environments? </a:t>
            </a:r>
            <a:r>
              <a:rPr lang="en-IN" dirty="0" smtClean="0"/>
              <a:t>(Recommendation </a:t>
            </a:r>
            <a:r>
              <a:rPr lang="en-IN" dirty="0"/>
              <a:t>for child-friendly courts </a:t>
            </a:r>
            <a:r>
              <a:rPr lang="en-IN" dirty="0" smtClean="0"/>
              <a:t>made </a:t>
            </a:r>
            <a:r>
              <a:rPr lang="en-IN" dirty="0"/>
              <a:t>under the J.J. Act/ </a:t>
            </a:r>
            <a:r>
              <a:rPr lang="en-IN" dirty="0" smtClean="0"/>
              <a:t>POCSO). </a:t>
            </a:r>
            <a:r>
              <a:rPr lang="en-IN" dirty="0"/>
              <a:t>In the interim, can the statement be recorded in a CWC space? </a:t>
            </a:r>
          </a:p>
        </p:txBody>
      </p:sp>
    </p:spTree>
    <p:extLst>
      <p:ext uri="{BB962C8B-B14F-4D97-AF65-F5344CB8AC3E}">
        <p14:creationId xmlns="" xmlns:p14="http://schemas.microsoft.com/office/powerpoint/2010/main" val="25748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endParaRPr lang="en-IN" b="1" dirty="0" smtClean="0"/>
          </a:p>
          <a:p>
            <a:pPr marL="0" indent="0" algn="ctr">
              <a:buNone/>
            </a:pPr>
            <a:endParaRPr lang="en-IN" b="1" dirty="0"/>
          </a:p>
          <a:p>
            <a:pPr marL="0" indent="0" algn="ctr">
              <a:buNone/>
            </a:pPr>
            <a:r>
              <a:rPr lang="en-IN" b="1" dirty="0" smtClean="0"/>
              <a:t>Thoughts? </a:t>
            </a:r>
            <a:r>
              <a:rPr lang="en-IN" b="1" smtClean="0"/>
              <a:t>Reflections?</a:t>
            </a:r>
            <a:endParaRPr lang="en-IN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729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8"/>
          </a:xfrm>
        </p:spPr>
        <p:txBody>
          <a:bodyPr/>
          <a:lstStyle/>
          <a:p>
            <a:r>
              <a:rPr lang="en-IN" b="1" dirty="0" smtClean="0"/>
              <a:t>The Prevention-Response Issue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5429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b="1" dirty="0" smtClean="0"/>
              <a:t>Can CSA really be prevented from occurring?</a:t>
            </a:r>
          </a:p>
          <a:p>
            <a:r>
              <a:rPr lang="en-IN" dirty="0" smtClean="0"/>
              <a:t>Those motivated to engage in CSA will always find ways to do so.</a:t>
            </a:r>
          </a:p>
          <a:p>
            <a:r>
              <a:rPr lang="en-IN" dirty="0" smtClean="0"/>
              <a:t>Child safety policies (CCTVs/ background checks etc), though useful, as they act as deterrents, cannot totally prevent abuse. </a:t>
            </a:r>
          </a:p>
          <a:p>
            <a:r>
              <a:rPr lang="en-IN" dirty="0" smtClean="0"/>
              <a:t>Coercive/ violent acts of sexual abuse are not preventable i.e. children cannot be expected to protect themselves.</a:t>
            </a:r>
          </a:p>
          <a:p>
            <a:r>
              <a:rPr lang="en-IN" dirty="0" smtClean="0"/>
              <a:t>Non-coercive forms of CSA (contact and non-contact) occur due to the nature of child adult relationships i.e. hierarchical/ authoritative…in a culture of obedience, where it is not acceptable for children to say ‘no’…protecting themselves from CSA is difficult.</a:t>
            </a:r>
          </a:p>
          <a:p>
            <a:pPr>
              <a:buNone/>
            </a:pPr>
            <a:endParaRPr lang="en-IN" dirty="0" smtClean="0"/>
          </a:p>
          <a:p>
            <a:pPr algn="just">
              <a:buNone/>
            </a:pPr>
            <a:r>
              <a:rPr lang="en-IN" sz="4700" b="1" dirty="0" smtClean="0">
                <a:solidFill>
                  <a:srgbClr val="FF0000"/>
                </a:solidFill>
              </a:rPr>
              <a:t>Therefore a Strong Response to CSA is Essential!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Prevention=Response=Prevention…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So then what does CSA prevention really mean? How can preventive activities help ?</a:t>
            </a:r>
          </a:p>
          <a:p>
            <a:r>
              <a:rPr lang="en-IN" dirty="0" smtClean="0"/>
              <a:t>Early reporting by children/ family/ caregivers.</a:t>
            </a:r>
          </a:p>
          <a:p>
            <a:r>
              <a:rPr lang="en-IN" dirty="0" smtClean="0"/>
              <a:t>Increased alertness and ability of child to resist (further) abuse.</a:t>
            </a:r>
          </a:p>
          <a:p>
            <a:r>
              <a:rPr lang="en-IN" dirty="0" smtClean="0"/>
              <a:t>Reduced psychological morbidity (greater awareness/ understanding—therefore less chances of shame/ guilt and negative self-thoughts).</a:t>
            </a:r>
          </a:p>
          <a:p>
            <a:r>
              <a:rPr lang="en-IN" dirty="0" smtClean="0"/>
              <a:t>Adolescents at risk, due to family and situation vulnerabilities, can be better equipped to protect themselves from abuse. (</a:t>
            </a:r>
            <a:r>
              <a:rPr lang="en-IN" dirty="0" err="1" smtClean="0"/>
              <a:t>eg</a:t>
            </a:r>
            <a:r>
              <a:rPr lang="en-IN" dirty="0" smtClean="0"/>
              <a:t>- devadasi children/ street children).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579296" cy="85010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What does CSA Response Comprise of?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/>
              <a:t>Medical Response</a:t>
            </a:r>
          </a:p>
          <a:p>
            <a:pPr lvl="1"/>
            <a:r>
              <a:rPr lang="en-IN" dirty="0"/>
              <a:t>Medical investigation and evidence</a:t>
            </a:r>
          </a:p>
          <a:p>
            <a:pPr lvl="1"/>
            <a:r>
              <a:rPr lang="en-IN" dirty="0"/>
              <a:t>Treatment of injuries</a:t>
            </a:r>
          </a:p>
          <a:p>
            <a:pPr lvl="1"/>
            <a:r>
              <a:rPr lang="en-IN" dirty="0"/>
              <a:t>Post-exposure </a:t>
            </a:r>
            <a:r>
              <a:rPr lang="en-IN" dirty="0" smtClean="0"/>
              <a:t>prophylaxis</a:t>
            </a:r>
            <a:endParaRPr lang="en-IN" dirty="0"/>
          </a:p>
          <a:p>
            <a:pPr marL="457200" lvl="1" indent="0">
              <a:buNone/>
            </a:pPr>
            <a:r>
              <a:rPr lang="en-IN" dirty="0" smtClean="0"/>
              <a:t>*Predicated on psychosocial well-being of child</a:t>
            </a:r>
          </a:p>
          <a:p>
            <a:r>
              <a:rPr lang="en-IN" b="1" dirty="0" smtClean="0"/>
              <a:t>Law Enforcement &amp; Legal Response</a:t>
            </a:r>
          </a:p>
          <a:p>
            <a:pPr lvl="1"/>
            <a:r>
              <a:rPr lang="en-IN" dirty="0" smtClean="0"/>
              <a:t>Reporting to relevant bodies (incl. mandatory procedures)</a:t>
            </a:r>
          </a:p>
          <a:p>
            <a:pPr lvl="1"/>
            <a:r>
              <a:rPr lang="en-IN" dirty="0" smtClean="0"/>
              <a:t>Investigative processes</a:t>
            </a:r>
          </a:p>
          <a:p>
            <a:pPr lvl="1"/>
            <a:r>
              <a:rPr lang="en-IN" dirty="0" smtClean="0"/>
              <a:t>Identification of perpetrator</a:t>
            </a:r>
          </a:p>
          <a:p>
            <a:pPr marL="457200" lvl="1" indent="0">
              <a:buNone/>
            </a:pPr>
            <a:r>
              <a:rPr lang="en-IN" dirty="0" smtClean="0"/>
              <a:t>*According to considerations of child psychosocial well-being</a:t>
            </a:r>
          </a:p>
          <a:p>
            <a:r>
              <a:rPr lang="en-IN" b="1" dirty="0" smtClean="0"/>
              <a:t>Psychosocial Response</a:t>
            </a:r>
          </a:p>
          <a:p>
            <a:pPr lvl="1"/>
            <a:r>
              <a:rPr lang="en-IN" dirty="0" smtClean="0"/>
              <a:t>Addressing Post-Traumatic Stress Issues</a:t>
            </a:r>
          </a:p>
          <a:p>
            <a:pPr lvl="1"/>
            <a:r>
              <a:rPr lang="en-IN" dirty="0" smtClean="0"/>
              <a:t>Supporting family to help the child</a:t>
            </a:r>
          </a:p>
          <a:p>
            <a:pPr lvl="1"/>
            <a:r>
              <a:rPr lang="en-IN" dirty="0" smtClean="0"/>
              <a:t>Individual work with the child</a:t>
            </a:r>
          </a:p>
          <a:p>
            <a:pPr lvl="1"/>
            <a:r>
              <a:rPr lang="en-IN" dirty="0" smtClean="0"/>
              <a:t>Reintegration into school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31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25"/>
            <a:ext cx="9144000" cy="1275935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Objectives of Child-Friendly </a:t>
            </a:r>
            <a:br>
              <a:rPr lang="en-IN" sz="3600" b="1" dirty="0" smtClean="0"/>
            </a:br>
            <a:r>
              <a:rPr lang="en-IN" sz="3600" b="1" dirty="0" smtClean="0"/>
              <a:t>Medico-Legal Enquiry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71612"/>
            <a:ext cx="8640960" cy="495373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IN" dirty="0"/>
              <a:t>To streamline, systematize and make more child-friendly all the medico-legal processes involved in CSA enquiry.</a:t>
            </a:r>
          </a:p>
          <a:p>
            <a:pPr lvl="0" algn="just"/>
            <a:r>
              <a:rPr lang="en-IN" dirty="0"/>
              <a:t>To arrive at a consensus about the sequence of inquiry and related processes that child and family need to engage in.</a:t>
            </a:r>
          </a:p>
          <a:p>
            <a:pPr lvl="0" algn="just"/>
            <a:r>
              <a:rPr lang="en-IN" dirty="0"/>
              <a:t>To ensure that legal processes, including inquiry and evidence gathering, are strongly embedded in healing processes facilitated by child care services experts.</a:t>
            </a:r>
          </a:p>
          <a:p>
            <a:pPr lvl="0" algn="just"/>
            <a:r>
              <a:rPr lang="en-IN" dirty="0"/>
              <a:t>To examine the function of SJPU, police investigative mechanisms, ICPS, CWC, and judiciary (in relation to CSA investigations), and to arrive at role clarity and a consensus on sensitization/ training needs of these parties.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246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I. Sequence of Reporting </a:t>
            </a:r>
            <a:br>
              <a:rPr lang="en-IN" b="1" dirty="0" smtClean="0"/>
            </a:br>
            <a:r>
              <a:rPr lang="en-IN" b="1" dirty="0" smtClean="0"/>
              <a:t>(incl. Role of CWC &amp; NGOs)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en-IN" dirty="0"/>
              <a:t>Where the child/ family require to report </a:t>
            </a:r>
            <a:r>
              <a:rPr lang="en-IN" dirty="0" smtClean="0"/>
              <a:t>immediately after the incident:</a:t>
            </a:r>
          </a:p>
          <a:p>
            <a:pPr lvl="0" algn="just"/>
            <a:r>
              <a:rPr lang="en-IN" dirty="0" smtClean="0"/>
              <a:t>Police station to launch FIR (Or CWC?)</a:t>
            </a:r>
          </a:p>
          <a:p>
            <a:pPr lvl="0" algn="just"/>
            <a:r>
              <a:rPr lang="en-IN" dirty="0" smtClean="0"/>
              <a:t>RMP/ government hospital for medical examination and PEP</a:t>
            </a:r>
          </a:p>
          <a:p>
            <a:pPr lvl="0" algn="just"/>
            <a:r>
              <a:rPr lang="en-IN" dirty="0" smtClean="0"/>
              <a:t>Psychosocial Care + Support for Forensic Enquiry/ Evidence Gathering</a:t>
            </a:r>
          </a:p>
          <a:p>
            <a:pPr marL="0" lvl="0" indent="0" algn="just">
              <a:buNone/>
            </a:pPr>
            <a:r>
              <a:rPr lang="en-IN" u="sng" dirty="0" smtClean="0"/>
              <a:t>Note:</a:t>
            </a:r>
            <a:r>
              <a:rPr lang="en-IN" dirty="0" smtClean="0"/>
              <a:t> In case of adolescent girls who are pregnant, priority to be accorded to MTP decisions. 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958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en-IN" b="1" dirty="0" smtClean="0"/>
              <a:t>Role of CWC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16624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What </a:t>
            </a:r>
            <a:r>
              <a:rPr lang="en-IN" dirty="0"/>
              <a:t>will CWC enquiry add to police enquiry</a:t>
            </a:r>
            <a:r>
              <a:rPr lang="en-IN" dirty="0" smtClean="0"/>
              <a:t>?</a:t>
            </a:r>
          </a:p>
          <a:p>
            <a:pPr lvl="0"/>
            <a:r>
              <a:rPr lang="en-IN" dirty="0" smtClean="0"/>
              <a:t>In case of child with parents, if child reports to police, can a report of the same be sent to CWC? (Parents/ child appearing before CWC is optional).</a:t>
            </a:r>
          </a:p>
          <a:p>
            <a:pPr lvl="0"/>
            <a:r>
              <a:rPr lang="en-IN" dirty="0" smtClean="0"/>
              <a:t>If child with parents report to CWC, then CWC can function as information provider?  i.e. filing FIR/ places for medical/ psychosocial assistance etc. (Not conduct inquiry)</a:t>
            </a:r>
          </a:p>
          <a:p>
            <a:r>
              <a:rPr lang="en-IN" dirty="0"/>
              <a:t>CWC to appoint a support person for all the cases?  (Training for the support persons must be provided</a:t>
            </a:r>
            <a:r>
              <a:rPr lang="en-IN" dirty="0" smtClean="0"/>
              <a:t>).</a:t>
            </a:r>
          </a:p>
          <a:p>
            <a:pPr lvl="0"/>
            <a:r>
              <a:rPr lang="en-IN" dirty="0" smtClean="0"/>
              <a:t>Is CWC role mainly relevant in case of children from institutions/ without parents i.e. in need of care and protection?</a:t>
            </a:r>
          </a:p>
          <a:p>
            <a:r>
              <a:rPr lang="en-IN" dirty="0" smtClean="0"/>
              <a:t>CWC </a:t>
            </a:r>
            <a:r>
              <a:rPr lang="en-IN" dirty="0"/>
              <a:t>to ensure better liaison with the free legal services?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081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778098"/>
          </a:xfrm>
        </p:spPr>
        <p:txBody>
          <a:bodyPr/>
          <a:lstStyle/>
          <a:p>
            <a:r>
              <a:rPr lang="en-IN" b="1" dirty="0" smtClean="0"/>
              <a:t>Role of NGOs/ Helpline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NGOs such as </a:t>
            </a:r>
            <a:r>
              <a:rPr lang="en-IN" dirty="0" err="1" smtClean="0"/>
              <a:t>Makkala</a:t>
            </a:r>
            <a:r>
              <a:rPr lang="en-IN" dirty="0" smtClean="0"/>
              <a:t> </a:t>
            </a:r>
            <a:r>
              <a:rPr lang="en-IN" dirty="0" err="1" smtClean="0"/>
              <a:t>Sahayavani</a:t>
            </a:r>
            <a:r>
              <a:rPr lang="en-IN" dirty="0"/>
              <a:t> </a:t>
            </a:r>
            <a:r>
              <a:rPr lang="en-IN" dirty="0" smtClean="0"/>
              <a:t>can only provide guidance to family when CSA case is reported to them i.e. filing FIR/ places for medical/ psychosocial assistance etc. (Speak to parents but NO inquiry with child)</a:t>
            </a:r>
          </a:p>
          <a:p>
            <a:pPr lvl="0" algn="just"/>
            <a:r>
              <a:rPr lang="en-IN" dirty="0" smtClean="0"/>
              <a:t> Other </a:t>
            </a:r>
            <a:r>
              <a:rPr lang="en-IN" dirty="0" err="1" smtClean="0"/>
              <a:t>childline</a:t>
            </a:r>
            <a:r>
              <a:rPr lang="en-IN" dirty="0" smtClean="0"/>
              <a:t> collaborative agencies like APSA/BOSCO  role related to institutionalized children (where they are the caregivers) and report to police/ get assistance for child/ staff support child/ participate in forensic evidence gathering etc.</a:t>
            </a:r>
          </a:p>
          <a:p>
            <a:pPr algn="just"/>
            <a:r>
              <a:rPr lang="en-IN" dirty="0" smtClean="0"/>
              <a:t>In case of other children who have parents, NGOs function only as information providers/ guides to parents(Not conduct inquiry with child).</a:t>
            </a:r>
          </a:p>
          <a:p>
            <a:pPr marL="0" lvl="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546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741764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II. Medico-Legal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766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N" dirty="0"/>
              <a:t>Where the abuse has occurred more than a couple of weeks before child presents for </a:t>
            </a:r>
            <a:r>
              <a:rPr lang="en-IN" dirty="0" smtClean="0"/>
              <a:t>assistance, is he/she sent for paediatric/ gynaecological examination for evidence gathering? </a:t>
            </a:r>
          </a:p>
          <a:p>
            <a:pPr algn="just"/>
            <a:r>
              <a:rPr lang="en-IN" dirty="0" smtClean="0"/>
              <a:t>List of private hospitals where examination can be conducted/ is acceptable for evidence?</a:t>
            </a:r>
          </a:p>
          <a:p>
            <a:pPr algn="just"/>
            <a:r>
              <a:rPr lang="en-IN" dirty="0"/>
              <a:t>All children with penetrative abuse </a:t>
            </a:r>
            <a:r>
              <a:rPr lang="en-IN" dirty="0" smtClean="0"/>
              <a:t>must be </a:t>
            </a:r>
            <a:r>
              <a:rPr lang="en-IN" dirty="0"/>
              <a:t>referred to </a:t>
            </a:r>
            <a:r>
              <a:rPr lang="en-IN" dirty="0" smtClean="0"/>
              <a:t>ICTC </a:t>
            </a:r>
            <a:r>
              <a:rPr lang="en-IN" dirty="0"/>
              <a:t>centre for </a:t>
            </a:r>
            <a:r>
              <a:rPr lang="en-IN" dirty="0" smtClean="0"/>
              <a:t>PEP at:</a:t>
            </a:r>
          </a:p>
          <a:p>
            <a:pPr lvl="1" algn="just"/>
            <a:r>
              <a:rPr lang="en-IN" dirty="0" err="1" smtClean="0"/>
              <a:t>Indra</a:t>
            </a:r>
            <a:r>
              <a:rPr lang="en-IN" dirty="0" smtClean="0"/>
              <a:t> Gandhi Hospital (1</a:t>
            </a:r>
            <a:r>
              <a:rPr lang="en-IN" baseline="30000" dirty="0" smtClean="0"/>
              <a:t>st</a:t>
            </a:r>
            <a:r>
              <a:rPr lang="en-IN" dirty="0" smtClean="0"/>
              <a:t> preference)</a:t>
            </a:r>
          </a:p>
          <a:p>
            <a:pPr lvl="1" algn="just"/>
            <a:r>
              <a:rPr lang="en-IN" dirty="0" smtClean="0"/>
              <a:t>Bowring Institute/ Victoria/KIMS/K.C. General Hospitals </a:t>
            </a:r>
            <a:endParaRPr lang="en-IN" dirty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blood investigation reports of the child are made available to the family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>
                <a:solidFill>
                  <a:srgbClr val="FF0000"/>
                </a:solidFill>
              </a:rPr>
              <a:t>ALL children reporting to police/CWC, irrespective of decisions on legal action, MUST be referred to mental health services (NIMHANS or other as per parents/ child’s preference).</a:t>
            </a:r>
            <a:endParaRPr lang="en-IN" dirty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587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1311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Child-Friendly  Medico-Legal Processes  in Child Sexual Abuse Enquiry</vt:lpstr>
      <vt:lpstr>The Prevention-Response Issue</vt:lpstr>
      <vt:lpstr>Prevention=Response=Prevention…</vt:lpstr>
      <vt:lpstr>What does CSA Response Comprise of?</vt:lpstr>
      <vt:lpstr>Objectives of Child-Friendly  Medico-Legal Enquiry</vt:lpstr>
      <vt:lpstr>I. Sequence of Reporting  (incl. Role of CWC &amp; NGOs)</vt:lpstr>
      <vt:lpstr>Role of CWC</vt:lpstr>
      <vt:lpstr>Role of NGOs/ Helpline</vt:lpstr>
      <vt:lpstr>II. Medico-Legal Issues</vt:lpstr>
      <vt:lpstr>III. Child’s Involvement in Investigative Processes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Child-Friendly Medico-Legal Processes  in Child Sexual Abuse Enquiry</dc:title>
  <dc:creator>Admin</dc:creator>
  <cp:lastModifiedBy>HP</cp:lastModifiedBy>
  <cp:revision>50</cp:revision>
  <dcterms:created xsi:type="dcterms:W3CDTF">2014-11-07T03:43:43Z</dcterms:created>
  <dcterms:modified xsi:type="dcterms:W3CDTF">2016-09-17T08:41:07Z</dcterms:modified>
</cp:coreProperties>
</file>