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3" r:id="rId3"/>
    <p:sldId id="259" r:id="rId4"/>
    <p:sldId id="260" r:id="rId5"/>
    <p:sldId id="284" r:id="rId6"/>
    <p:sldId id="300" r:id="rId7"/>
    <p:sldId id="301" r:id="rId8"/>
    <p:sldId id="302" r:id="rId9"/>
    <p:sldId id="280" r:id="rId10"/>
    <p:sldId id="281" r:id="rId11"/>
    <p:sldId id="282" r:id="rId12"/>
    <p:sldId id="283" r:id="rId13"/>
    <p:sldId id="287" r:id="rId14"/>
    <p:sldId id="271" r:id="rId15"/>
    <p:sldId id="285" r:id="rId16"/>
    <p:sldId id="291" r:id="rId17"/>
    <p:sldId id="320" r:id="rId18"/>
    <p:sldId id="321" r:id="rId19"/>
    <p:sldId id="286" r:id="rId20"/>
    <p:sldId id="317" r:id="rId21"/>
    <p:sldId id="318" r:id="rId22"/>
    <p:sldId id="319" r:id="rId23"/>
    <p:sldId id="289" r:id="rId24"/>
    <p:sldId id="304" r:id="rId25"/>
    <p:sldId id="308" r:id="rId26"/>
    <p:sldId id="305" r:id="rId27"/>
    <p:sldId id="309" r:id="rId28"/>
    <p:sldId id="306" r:id="rId29"/>
    <p:sldId id="310" r:id="rId30"/>
    <p:sldId id="307" r:id="rId31"/>
    <p:sldId id="311" r:id="rId32"/>
    <p:sldId id="312" r:id="rId33"/>
    <p:sldId id="294" r:id="rId34"/>
    <p:sldId id="295" r:id="rId35"/>
    <p:sldId id="299" r:id="rId36"/>
    <p:sldId id="313" r:id="rId37"/>
    <p:sldId id="315" r:id="rId38"/>
    <p:sldId id="316" r:id="rId39"/>
    <p:sldId id="296"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6D6FFF-2A0D-48D8-A69E-CD4A23B354C1}" type="datetimeFigureOut">
              <a:rPr lang="en-US" smtClean="0"/>
              <a:t>6/29/2018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59E8F-7F7E-4397-B66D-E620ABDF7ECE}" type="slidenum">
              <a:rPr lang="en-US" smtClean="0"/>
              <a:t>‹#›</a:t>
            </a:fld>
            <a:endParaRPr lang="en-US"/>
          </a:p>
        </p:txBody>
      </p:sp>
    </p:spTree>
    <p:extLst>
      <p:ext uri="{BB962C8B-B14F-4D97-AF65-F5344CB8AC3E}">
        <p14:creationId xmlns:p14="http://schemas.microsoft.com/office/powerpoint/2010/main" val="3956392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6D6FFF-2A0D-48D8-A69E-CD4A23B354C1}" type="datetimeFigureOut">
              <a:rPr lang="en-US" smtClean="0"/>
              <a:t>6/29/2018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59E8F-7F7E-4397-B66D-E620ABDF7ECE}" type="slidenum">
              <a:rPr lang="en-US" smtClean="0"/>
              <a:t>‹#›</a:t>
            </a:fld>
            <a:endParaRPr lang="en-US"/>
          </a:p>
        </p:txBody>
      </p:sp>
    </p:spTree>
    <p:extLst>
      <p:ext uri="{BB962C8B-B14F-4D97-AF65-F5344CB8AC3E}">
        <p14:creationId xmlns:p14="http://schemas.microsoft.com/office/powerpoint/2010/main" val="2614961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6D6FFF-2A0D-48D8-A69E-CD4A23B354C1}" type="datetimeFigureOut">
              <a:rPr lang="en-US" smtClean="0"/>
              <a:t>6/29/2018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59E8F-7F7E-4397-B66D-E620ABDF7ECE}" type="slidenum">
              <a:rPr lang="en-US" smtClean="0"/>
              <a:t>‹#›</a:t>
            </a:fld>
            <a:endParaRPr lang="en-US"/>
          </a:p>
        </p:txBody>
      </p:sp>
    </p:spTree>
    <p:extLst>
      <p:ext uri="{BB962C8B-B14F-4D97-AF65-F5344CB8AC3E}">
        <p14:creationId xmlns:p14="http://schemas.microsoft.com/office/powerpoint/2010/main" val="526757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6D6FFF-2A0D-48D8-A69E-CD4A23B354C1}" type="datetimeFigureOut">
              <a:rPr lang="en-US" smtClean="0"/>
              <a:t>6/29/2018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59E8F-7F7E-4397-B66D-E620ABDF7ECE}" type="slidenum">
              <a:rPr lang="en-US" smtClean="0"/>
              <a:t>‹#›</a:t>
            </a:fld>
            <a:endParaRPr lang="en-US"/>
          </a:p>
        </p:txBody>
      </p:sp>
    </p:spTree>
    <p:extLst>
      <p:ext uri="{BB962C8B-B14F-4D97-AF65-F5344CB8AC3E}">
        <p14:creationId xmlns:p14="http://schemas.microsoft.com/office/powerpoint/2010/main" val="3831956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6D6FFF-2A0D-48D8-A69E-CD4A23B354C1}" type="datetimeFigureOut">
              <a:rPr lang="en-US" smtClean="0"/>
              <a:t>6/29/2018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759E8F-7F7E-4397-B66D-E620ABDF7ECE}" type="slidenum">
              <a:rPr lang="en-US" smtClean="0"/>
              <a:t>‹#›</a:t>
            </a:fld>
            <a:endParaRPr lang="en-US"/>
          </a:p>
        </p:txBody>
      </p:sp>
    </p:spTree>
    <p:extLst>
      <p:ext uri="{BB962C8B-B14F-4D97-AF65-F5344CB8AC3E}">
        <p14:creationId xmlns:p14="http://schemas.microsoft.com/office/powerpoint/2010/main" val="3848103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6D6FFF-2A0D-48D8-A69E-CD4A23B354C1}" type="datetimeFigureOut">
              <a:rPr lang="en-US" smtClean="0"/>
              <a:t>6/29/2018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759E8F-7F7E-4397-B66D-E620ABDF7ECE}" type="slidenum">
              <a:rPr lang="en-US" smtClean="0"/>
              <a:t>‹#›</a:t>
            </a:fld>
            <a:endParaRPr lang="en-US"/>
          </a:p>
        </p:txBody>
      </p:sp>
    </p:spTree>
    <p:extLst>
      <p:ext uri="{BB962C8B-B14F-4D97-AF65-F5344CB8AC3E}">
        <p14:creationId xmlns:p14="http://schemas.microsoft.com/office/powerpoint/2010/main" val="828628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6D6FFF-2A0D-48D8-A69E-CD4A23B354C1}" type="datetimeFigureOut">
              <a:rPr lang="en-US" smtClean="0"/>
              <a:t>6/29/2018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759E8F-7F7E-4397-B66D-E620ABDF7ECE}" type="slidenum">
              <a:rPr lang="en-US" smtClean="0"/>
              <a:t>‹#›</a:t>
            </a:fld>
            <a:endParaRPr lang="en-US"/>
          </a:p>
        </p:txBody>
      </p:sp>
    </p:spTree>
    <p:extLst>
      <p:ext uri="{BB962C8B-B14F-4D97-AF65-F5344CB8AC3E}">
        <p14:creationId xmlns:p14="http://schemas.microsoft.com/office/powerpoint/2010/main" val="321647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6D6FFF-2A0D-48D8-A69E-CD4A23B354C1}" type="datetimeFigureOut">
              <a:rPr lang="en-US" smtClean="0"/>
              <a:t>6/29/2018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759E8F-7F7E-4397-B66D-E620ABDF7ECE}" type="slidenum">
              <a:rPr lang="en-US" smtClean="0"/>
              <a:t>‹#›</a:t>
            </a:fld>
            <a:endParaRPr lang="en-US"/>
          </a:p>
        </p:txBody>
      </p:sp>
    </p:spTree>
    <p:extLst>
      <p:ext uri="{BB962C8B-B14F-4D97-AF65-F5344CB8AC3E}">
        <p14:creationId xmlns:p14="http://schemas.microsoft.com/office/powerpoint/2010/main" val="3116736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6D6FFF-2A0D-48D8-A69E-CD4A23B354C1}" type="datetimeFigureOut">
              <a:rPr lang="en-US" smtClean="0"/>
              <a:t>6/29/2018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759E8F-7F7E-4397-B66D-E620ABDF7ECE}" type="slidenum">
              <a:rPr lang="en-US" smtClean="0"/>
              <a:t>‹#›</a:t>
            </a:fld>
            <a:endParaRPr lang="en-US"/>
          </a:p>
        </p:txBody>
      </p:sp>
    </p:spTree>
    <p:extLst>
      <p:ext uri="{BB962C8B-B14F-4D97-AF65-F5344CB8AC3E}">
        <p14:creationId xmlns:p14="http://schemas.microsoft.com/office/powerpoint/2010/main" val="319678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6D6FFF-2A0D-48D8-A69E-CD4A23B354C1}" type="datetimeFigureOut">
              <a:rPr lang="en-US" smtClean="0"/>
              <a:t>6/29/2018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759E8F-7F7E-4397-B66D-E620ABDF7ECE}" type="slidenum">
              <a:rPr lang="en-US" smtClean="0"/>
              <a:t>‹#›</a:t>
            </a:fld>
            <a:endParaRPr lang="en-US"/>
          </a:p>
        </p:txBody>
      </p:sp>
    </p:spTree>
    <p:extLst>
      <p:ext uri="{BB962C8B-B14F-4D97-AF65-F5344CB8AC3E}">
        <p14:creationId xmlns:p14="http://schemas.microsoft.com/office/powerpoint/2010/main" val="1101322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6D6FFF-2A0D-48D8-A69E-CD4A23B354C1}" type="datetimeFigureOut">
              <a:rPr lang="en-US" smtClean="0"/>
              <a:t>6/29/2018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759E8F-7F7E-4397-B66D-E620ABDF7ECE}" type="slidenum">
              <a:rPr lang="en-US" smtClean="0"/>
              <a:t>‹#›</a:t>
            </a:fld>
            <a:endParaRPr lang="en-US"/>
          </a:p>
        </p:txBody>
      </p:sp>
    </p:spTree>
    <p:extLst>
      <p:ext uri="{BB962C8B-B14F-4D97-AF65-F5344CB8AC3E}">
        <p14:creationId xmlns:p14="http://schemas.microsoft.com/office/powerpoint/2010/main" val="1125890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D6FFF-2A0D-48D8-A69E-CD4A23B354C1}" type="datetimeFigureOut">
              <a:rPr lang="en-US" smtClean="0"/>
              <a:t>6/29/2018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759E8F-7F7E-4397-B66D-E620ABDF7ECE}" type="slidenum">
              <a:rPr lang="en-US" smtClean="0"/>
              <a:t>‹#›</a:t>
            </a:fld>
            <a:endParaRPr lang="en-US"/>
          </a:p>
        </p:txBody>
      </p:sp>
    </p:spTree>
    <p:extLst>
      <p:ext uri="{BB962C8B-B14F-4D97-AF65-F5344CB8AC3E}">
        <p14:creationId xmlns:p14="http://schemas.microsoft.com/office/powerpoint/2010/main" val="246008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0"/>
            <a:ext cx="8077200" cy="2871372"/>
          </a:xfrm>
        </p:spPr>
        <p:txBody>
          <a:bodyPr>
            <a:normAutofit fontScale="90000"/>
          </a:bodyPr>
          <a:lstStyle/>
          <a:p>
            <a:r>
              <a:rPr lang="en-US" dirty="0" smtClean="0"/>
              <a:t/>
            </a:r>
            <a:br>
              <a:rPr lang="en-US" dirty="0" smtClean="0"/>
            </a:br>
            <a:r>
              <a:rPr lang="en-US" dirty="0" smtClean="0"/>
              <a:t/>
            </a:r>
            <a:br>
              <a:rPr lang="en-US" dirty="0" smtClean="0"/>
            </a:br>
            <a:r>
              <a:rPr lang="en-US" dirty="0"/>
              <a:t/>
            </a:r>
            <a:br>
              <a:rPr lang="en-US" dirty="0"/>
            </a:br>
            <a:r>
              <a:rPr lang="en-US" b="1" dirty="0" smtClean="0">
                <a:latin typeface="Algerian" pitchFamily="82" charset="0"/>
              </a:rPr>
              <a:t>Interviewing </a:t>
            </a:r>
            <a:br>
              <a:rPr lang="en-US" b="1" dirty="0" smtClean="0">
                <a:latin typeface="Algerian" pitchFamily="82" charset="0"/>
              </a:rPr>
            </a:br>
            <a:r>
              <a:rPr lang="en-US" b="1" dirty="0" smtClean="0">
                <a:latin typeface="Algerian" pitchFamily="82" charset="0"/>
              </a:rPr>
              <a:t>Sexually Abused Children</a:t>
            </a:r>
            <a:r>
              <a:rPr lang="en-US" b="1" dirty="0" smtClean="0"/>
              <a:t/>
            </a:r>
            <a:br>
              <a:rPr lang="en-US" b="1" dirty="0" smtClean="0"/>
            </a:br>
            <a:r>
              <a:rPr lang="en-US" dirty="0"/>
              <a:t/>
            </a:r>
            <a:br>
              <a:rPr lang="en-US" dirty="0"/>
            </a:br>
            <a:endParaRPr lang="en-US" sz="2800" dirty="0"/>
          </a:p>
        </p:txBody>
      </p:sp>
      <p:sp>
        <p:nvSpPr>
          <p:cNvPr id="3" name="Subtitle 2"/>
          <p:cNvSpPr>
            <a:spLocks noGrp="1"/>
          </p:cNvSpPr>
          <p:nvPr>
            <p:ph type="subTitle" idx="1"/>
          </p:nvPr>
        </p:nvSpPr>
        <p:spPr>
          <a:xfrm>
            <a:off x="13854" y="3962400"/>
            <a:ext cx="9130145" cy="2881745"/>
          </a:xfrm>
        </p:spPr>
        <p:txBody>
          <a:bodyPr>
            <a:normAutofit/>
          </a:bodyPr>
          <a:lstStyle/>
          <a:p>
            <a:r>
              <a:rPr lang="en-US" sz="2400" b="1" dirty="0" smtClean="0">
                <a:solidFill>
                  <a:schemeClr val="tx1"/>
                </a:solidFill>
              </a:rPr>
              <a:t>IPS South Zone CME</a:t>
            </a:r>
          </a:p>
          <a:p>
            <a:r>
              <a:rPr lang="en-US" sz="2400" b="1" dirty="0" smtClean="0">
                <a:solidFill>
                  <a:schemeClr val="tx1"/>
                </a:solidFill>
              </a:rPr>
              <a:t>30</a:t>
            </a:r>
            <a:r>
              <a:rPr lang="en-US" sz="2400" b="1" baseline="30000" dirty="0" smtClean="0">
                <a:solidFill>
                  <a:schemeClr val="tx1"/>
                </a:solidFill>
              </a:rPr>
              <a:t>th</a:t>
            </a:r>
            <a:r>
              <a:rPr lang="en-US" sz="2400" b="1" dirty="0" smtClean="0">
                <a:solidFill>
                  <a:schemeClr val="tx1"/>
                </a:solidFill>
              </a:rPr>
              <a:t> June 2018</a:t>
            </a:r>
          </a:p>
          <a:p>
            <a:endParaRPr lang="en-US" sz="2000" dirty="0">
              <a:solidFill>
                <a:schemeClr val="tx1"/>
              </a:solidFill>
            </a:endParaRPr>
          </a:p>
          <a:p>
            <a:r>
              <a:rPr lang="en-US" sz="2000" b="1" dirty="0">
                <a:solidFill>
                  <a:schemeClr val="tx1"/>
                </a:solidFill>
              </a:rPr>
              <a:t>Dr. </a:t>
            </a:r>
            <a:r>
              <a:rPr lang="en-US" sz="2000" b="1" dirty="0" err="1">
                <a:solidFill>
                  <a:schemeClr val="tx1"/>
                </a:solidFill>
              </a:rPr>
              <a:t>Shekhar</a:t>
            </a:r>
            <a:r>
              <a:rPr lang="en-US" sz="2000" b="1" dirty="0">
                <a:solidFill>
                  <a:schemeClr val="tx1"/>
                </a:solidFill>
              </a:rPr>
              <a:t> </a:t>
            </a:r>
            <a:r>
              <a:rPr lang="en-US" sz="2000" b="1" dirty="0" err="1" smtClean="0">
                <a:solidFill>
                  <a:schemeClr val="tx1"/>
                </a:solidFill>
              </a:rPr>
              <a:t>Seshadri</a:t>
            </a:r>
            <a:endParaRPr lang="en-US" sz="2000" b="1" dirty="0" smtClean="0">
              <a:solidFill>
                <a:schemeClr val="tx1"/>
              </a:solidFill>
            </a:endParaRPr>
          </a:p>
          <a:p>
            <a:r>
              <a:rPr lang="en-US" sz="2000" b="1" dirty="0" smtClean="0">
                <a:solidFill>
                  <a:schemeClr val="tx1"/>
                </a:solidFill>
              </a:rPr>
              <a:t>Professor &amp; Head</a:t>
            </a:r>
            <a:endParaRPr lang="en-US" sz="2000" b="1" dirty="0">
              <a:solidFill>
                <a:schemeClr val="tx1"/>
              </a:solidFill>
            </a:endParaRPr>
          </a:p>
          <a:p>
            <a:r>
              <a:rPr lang="en-US" sz="2000" b="1" dirty="0" smtClean="0">
                <a:solidFill>
                  <a:schemeClr val="tx1"/>
                </a:solidFill>
              </a:rPr>
              <a:t>Dept. of Child &amp; Adolescent Psychiatry, NIMHANS</a:t>
            </a:r>
          </a:p>
        </p:txBody>
      </p:sp>
    </p:spTree>
    <p:extLst>
      <p:ext uri="{BB962C8B-B14F-4D97-AF65-F5344CB8AC3E}">
        <p14:creationId xmlns:p14="http://schemas.microsoft.com/office/powerpoint/2010/main" val="3619029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640960" cy="6192688"/>
          </a:xfrm>
        </p:spPr>
        <p:txBody>
          <a:bodyPr>
            <a:normAutofit fontScale="92500" lnSpcReduction="20000"/>
          </a:bodyPr>
          <a:lstStyle/>
          <a:p>
            <a:pPr marL="0" indent="0">
              <a:buNone/>
            </a:pPr>
            <a:r>
              <a:rPr lang="en-IN" b="1" dirty="0" smtClean="0"/>
              <a:t>In Older Children/ Adolescents…</a:t>
            </a:r>
          </a:p>
          <a:p>
            <a:r>
              <a:rPr lang="en-IN" dirty="0" smtClean="0"/>
              <a:t>Self-harm</a:t>
            </a:r>
          </a:p>
          <a:p>
            <a:r>
              <a:rPr lang="en-IN" dirty="0" smtClean="0"/>
              <a:t>Depression/ isolation</a:t>
            </a:r>
          </a:p>
          <a:p>
            <a:r>
              <a:rPr lang="en-IN" dirty="0" smtClean="0"/>
              <a:t>Anger</a:t>
            </a:r>
          </a:p>
          <a:p>
            <a:r>
              <a:rPr lang="en-IN" dirty="0" smtClean="0"/>
              <a:t>Fearfulness and anxiety</a:t>
            </a:r>
          </a:p>
          <a:p>
            <a:r>
              <a:rPr lang="en-IN" dirty="0" smtClean="0"/>
              <a:t>Sleep disturbance/ nightmares/ flashbacks</a:t>
            </a:r>
          </a:p>
          <a:p>
            <a:r>
              <a:rPr lang="en-IN" dirty="0" smtClean="0"/>
              <a:t>Avoidance of specific adults</a:t>
            </a:r>
          </a:p>
          <a:p>
            <a:r>
              <a:rPr lang="en-US" dirty="0" smtClean="0"/>
              <a:t>School refusal</a:t>
            </a:r>
          </a:p>
          <a:p>
            <a:r>
              <a:rPr lang="en-US" dirty="0" smtClean="0"/>
              <a:t>Decreased scholastic performance</a:t>
            </a:r>
          </a:p>
          <a:p>
            <a:r>
              <a:rPr lang="en-US" dirty="0" smtClean="0"/>
              <a:t>Medically unexplained body aches and pains/ fainting attacks</a:t>
            </a:r>
            <a:endParaRPr lang="en-US" dirty="0" smtClean="0">
              <a:solidFill>
                <a:srgbClr val="FF0000"/>
              </a:solidFill>
            </a:endParaRPr>
          </a:p>
          <a:p>
            <a:r>
              <a:rPr lang="en-US" dirty="0" smtClean="0"/>
              <a:t>High risk </a:t>
            </a:r>
            <a:r>
              <a:rPr lang="en-US" dirty="0" err="1" smtClean="0"/>
              <a:t>behaviours</a:t>
            </a:r>
            <a:r>
              <a:rPr lang="en-US" dirty="0" smtClean="0"/>
              <a:t>—sexual </a:t>
            </a:r>
            <a:r>
              <a:rPr lang="en-US" dirty="0" err="1" smtClean="0"/>
              <a:t>behaviour</a:t>
            </a:r>
            <a:r>
              <a:rPr lang="en-US" dirty="0" smtClean="0"/>
              <a:t>/ substance abuse/ runaway</a:t>
            </a:r>
          </a:p>
          <a:p>
            <a:pPr marL="0" indent="0">
              <a:buNone/>
            </a:pPr>
            <a:endParaRPr lang="en-IN" dirty="0"/>
          </a:p>
        </p:txBody>
      </p:sp>
    </p:spTree>
    <p:extLst>
      <p:ext uri="{BB962C8B-B14F-4D97-AF65-F5344CB8AC3E}">
        <p14:creationId xmlns:p14="http://schemas.microsoft.com/office/powerpoint/2010/main" val="658574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IN" b="1" dirty="0" smtClean="0"/>
              <a:t>Physical Signs/ Symptoms of CSA</a:t>
            </a:r>
            <a:endParaRPr lang="en-IN" b="1" dirty="0"/>
          </a:p>
        </p:txBody>
      </p:sp>
      <p:sp>
        <p:nvSpPr>
          <p:cNvPr id="3" name="Content Placeholder 2"/>
          <p:cNvSpPr>
            <a:spLocks noGrp="1"/>
          </p:cNvSpPr>
          <p:nvPr>
            <p:ph idx="1"/>
          </p:nvPr>
        </p:nvSpPr>
        <p:spPr/>
        <p:txBody>
          <a:bodyPr/>
          <a:lstStyle/>
          <a:p>
            <a:r>
              <a:rPr lang="en-IN" dirty="0" smtClean="0"/>
              <a:t>Pregnancy (in adolescents)</a:t>
            </a:r>
          </a:p>
          <a:p>
            <a:r>
              <a:rPr lang="en-IN" dirty="0" smtClean="0"/>
              <a:t>Genital injuries</a:t>
            </a:r>
          </a:p>
          <a:p>
            <a:r>
              <a:rPr lang="en-IN" dirty="0" smtClean="0"/>
              <a:t>Urinary infections</a:t>
            </a:r>
            <a:endParaRPr lang="en-IN" dirty="0"/>
          </a:p>
        </p:txBody>
      </p:sp>
    </p:spTree>
    <p:extLst>
      <p:ext uri="{BB962C8B-B14F-4D97-AF65-F5344CB8AC3E}">
        <p14:creationId xmlns:p14="http://schemas.microsoft.com/office/powerpoint/2010/main" val="2116916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When to Suspect Child Sexual Abuse</a:t>
            </a:r>
            <a:endParaRPr lang="en-IN" b="1"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959" y="1916832"/>
            <a:ext cx="9102068"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25390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r>
              <a:rPr lang="en-US" b="1" dirty="0" smtClean="0"/>
              <a:t>Understanding the Child’s Inner Voice</a:t>
            </a:r>
            <a:endParaRPr lang="en-US" b="1" dirty="0"/>
          </a:p>
        </p:txBody>
      </p:sp>
      <p:sp>
        <p:nvSpPr>
          <p:cNvPr id="3" name="Content Placeholder 2"/>
          <p:cNvSpPr>
            <a:spLocks noGrp="1"/>
          </p:cNvSpPr>
          <p:nvPr>
            <p:ph idx="1"/>
          </p:nvPr>
        </p:nvSpPr>
        <p:spPr>
          <a:xfrm>
            <a:off x="457200" y="838200"/>
            <a:ext cx="8229600" cy="5791200"/>
          </a:xfrm>
        </p:spPr>
        <p:txBody>
          <a:bodyPr>
            <a:normAutofit fontScale="85000" lnSpcReduction="10000"/>
          </a:bodyPr>
          <a:lstStyle/>
          <a:p>
            <a:r>
              <a:rPr lang="en-US" dirty="0" smtClean="0"/>
              <a:t>Inner voice…refers to the child’s internalization of the experience</a:t>
            </a:r>
          </a:p>
          <a:p>
            <a:r>
              <a:rPr lang="en-US" dirty="0" smtClean="0"/>
              <a:t>How a child perceives the abuse incident and all the events that followed</a:t>
            </a:r>
          </a:p>
          <a:p>
            <a:r>
              <a:rPr lang="en-US" dirty="0" smtClean="0"/>
              <a:t>May consist of various fears and anxieties + interpretation of events (based on child’s age &amp; developmental level)</a:t>
            </a:r>
          </a:p>
          <a:p>
            <a:r>
              <a:rPr lang="en-US" dirty="0" smtClean="0"/>
              <a:t>…which then leads the child to behave in certain ways (to be silent/ withdrawn/refuse to disclose further/agree to disclose further/ retract original statement…)</a:t>
            </a:r>
          </a:p>
          <a:p>
            <a:r>
              <a:rPr lang="en-US" dirty="0" smtClean="0"/>
              <a:t>We need to therefore understand the child’s thoughts &amp; perceptions, then address some of them (reassure child) before proceeding to take the statement.</a:t>
            </a:r>
            <a:endParaRPr lang="en-US" dirty="0"/>
          </a:p>
        </p:txBody>
      </p:sp>
    </p:spTree>
    <p:extLst>
      <p:ext uri="{BB962C8B-B14F-4D97-AF65-F5344CB8AC3E}">
        <p14:creationId xmlns:p14="http://schemas.microsoft.com/office/powerpoint/2010/main" val="40013970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7800" cy="1143000"/>
          </a:xfrm>
        </p:spPr>
        <p:txBody>
          <a:bodyPr>
            <a:normAutofit/>
          </a:bodyPr>
          <a:lstStyle/>
          <a:p>
            <a:r>
              <a:rPr lang="en-US" b="1" dirty="0" smtClean="0"/>
              <a:t>What is the child’s inner voice…</a:t>
            </a:r>
            <a:endParaRPr lang="en-US" b="1" dirty="0"/>
          </a:p>
        </p:txBody>
      </p:sp>
      <p:sp>
        <p:nvSpPr>
          <p:cNvPr id="5" name="Rectangle 4"/>
          <p:cNvSpPr/>
          <p:nvPr/>
        </p:nvSpPr>
        <p:spPr>
          <a:xfrm>
            <a:off x="265193" y="1524000"/>
            <a:ext cx="8624634" cy="144854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spcBef>
                <a:spcPts val="500"/>
              </a:spcBef>
              <a:spcAft>
                <a:spcPts val="500"/>
              </a:spcAft>
            </a:pPr>
            <a:endParaRPr lang="en-IN" sz="1600" b="1" dirty="0" smtClean="0">
              <a:solidFill>
                <a:srgbClr val="000000"/>
              </a:solidFill>
              <a:latin typeface="Comic Sans MS" pitchFamily="66" charset="0"/>
              <a:cs typeface="Arial" pitchFamily="34" charset="0"/>
            </a:endParaRPr>
          </a:p>
          <a:p>
            <a:pPr algn="just" fontAlgn="base">
              <a:spcBef>
                <a:spcPts val="500"/>
              </a:spcBef>
              <a:spcAft>
                <a:spcPts val="500"/>
              </a:spcAft>
            </a:pPr>
            <a:r>
              <a:rPr lang="en-IN" sz="1600" b="1" dirty="0" err="1" smtClean="0">
                <a:solidFill>
                  <a:schemeClr val="bg1"/>
                </a:solidFill>
                <a:latin typeface="Comic Sans MS" pitchFamily="66" charset="0"/>
                <a:cs typeface="Arial" pitchFamily="34" charset="0"/>
              </a:rPr>
              <a:t>Saira</a:t>
            </a:r>
            <a:r>
              <a:rPr lang="en-IN" sz="1600" b="1" dirty="0">
                <a:solidFill>
                  <a:schemeClr val="bg1"/>
                </a:solidFill>
                <a:latin typeface="Comic Sans MS" pitchFamily="66" charset="0"/>
                <a:cs typeface="Arial" pitchFamily="34" charset="0"/>
              </a:rPr>
              <a:t>, </a:t>
            </a:r>
            <a:r>
              <a:rPr lang="en-IN" sz="1600" b="1" dirty="0" smtClean="0">
                <a:solidFill>
                  <a:schemeClr val="bg1"/>
                </a:solidFill>
                <a:latin typeface="Comic Sans MS" pitchFamily="66" charset="0"/>
                <a:cs typeface="Arial" pitchFamily="34" charset="0"/>
              </a:rPr>
              <a:t>aged 4…was sexually abused by a teacher in her school. She has been having urinary tract infections and fever. She clings to her mother and does not want to go to school or play with other children; she has nightmares and sleeps poorly.</a:t>
            </a:r>
            <a:endParaRPr lang="en-IN" sz="1600" b="1" dirty="0">
              <a:solidFill>
                <a:schemeClr val="bg1"/>
              </a:solidFill>
              <a:latin typeface="Comic Sans MS" pitchFamily="66" charset="0"/>
              <a:cs typeface="Arial" pitchFamily="34" charset="0"/>
            </a:endParaRPr>
          </a:p>
          <a:p>
            <a:endParaRPr lang="en-IN" dirty="0">
              <a:solidFill>
                <a:schemeClr val="tx1"/>
              </a:solidFill>
            </a:endParaRPr>
          </a:p>
        </p:txBody>
      </p:sp>
      <p:sp>
        <p:nvSpPr>
          <p:cNvPr id="6" name="Rectangle 5"/>
          <p:cNvSpPr/>
          <p:nvPr/>
        </p:nvSpPr>
        <p:spPr>
          <a:xfrm>
            <a:off x="292902" y="3352800"/>
            <a:ext cx="8624634" cy="129614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spcBef>
                <a:spcPts val="500"/>
              </a:spcBef>
              <a:spcAft>
                <a:spcPts val="500"/>
              </a:spcAft>
            </a:pPr>
            <a:endParaRPr lang="en-IN" sz="1600" b="1" dirty="0" smtClean="0">
              <a:solidFill>
                <a:srgbClr val="000000"/>
              </a:solidFill>
              <a:latin typeface="Comic Sans MS" pitchFamily="66" charset="0"/>
              <a:cs typeface="Arial" pitchFamily="34" charset="0"/>
            </a:endParaRPr>
          </a:p>
          <a:p>
            <a:pPr algn="just" fontAlgn="base">
              <a:spcBef>
                <a:spcPts val="500"/>
              </a:spcBef>
              <a:spcAft>
                <a:spcPts val="500"/>
              </a:spcAft>
            </a:pPr>
            <a:r>
              <a:rPr lang="en-IN" sz="1600" b="1" dirty="0" smtClean="0">
                <a:solidFill>
                  <a:schemeClr val="bg1"/>
                </a:solidFill>
                <a:latin typeface="Comic Sans MS" pitchFamily="66" charset="0"/>
                <a:cs typeface="Arial" pitchFamily="34" charset="0"/>
              </a:rPr>
              <a:t>Nikhil, aged 10 years is an orphan child residing in a child care institution. He came to a hospital for treatment for behaviour problems, during the course of which he reported sexual abuse by one of the institution staff (other staff deny that this happened in their institution, saying child is lying).</a:t>
            </a:r>
            <a:endParaRPr lang="en-IN" sz="1600" b="1" dirty="0">
              <a:solidFill>
                <a:schemeClr val="bg1"/>
              </a:solidFill>
              <a:latin typeface="Comic Sans MS" pitchFamily="66" charset="0"/>
              <a:cs typeface="Arial" pitchFamily="34" charset="0"/>
            </a:endParaRPr>
          </a:p>
          <a:p>
            <a:endParaRPr lang="en-IN" dirty="0">
              <a:solidFill>
                <a:schemeClr val="tx1"/>
              </a:solidFill>
            </a:endParaRPr>
          </a:p>
        </p:txBody>
      </p:sp>
    </p:spTree>
    <p:extLst>
      <p:ext uri="{BB962C8B-B14F-4D97-AF65-F5344CB8AC3E}">
        <p14:creationId xmlns:p14="http://schemas.microsoft.com/office/powerpoint/2010/main" val="791762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t>The Child’s Inner Voice</a:t>
            </a:r>
            <a:endParaRPr lang="en-US" sz="3600" b="1" dirty="0"/>
          </a:p>
        </p:txBody>
      </p:sp>
      <p:sp>
        <p:nvSpPr>
          <p:cNvPr id="3" name="Content Placeholder 2"/>
          <p:cNvSpPr>
            <a:spLocks noGrp="1"/>
          </p:cNvSpPr>
          <p:nvPr>
            <p:ph idx="1"/>
          </p:nvPr>
        </p:nvSpPr>
        <p:spPr>
          <a:xfrm>
            <a:off x="457200" y="1371600"/>
            <a:ext cx="8229600" cy="4754563"/>
          </a:xfrm>
        </p:spPr>
        <p:txBody>
          <a:bodyPr/>
          <a:lstStyle/>
          <a:p>
            <a:pPr marL="0" indent="0">
              <a:buNone/>
            </a:pPr>
            <a:r>
              <a:rPr lang="en-US" dirty="0" smtClean="0"/>
              <a:t>Be the child…</a:t>
            </a:r>
          </a:p>
          <a:p>
            <a:r>
              <a:rPr lang="en-US" dirty="0" smtClean="0"/>
              <a:t>What is the child thinking?</a:t>
            </a:r>
          </a:p>
          <a:p>
            <a:r>
              <a:rPr lang="en-US" dirty="0" smtClean="0"/>
              <a:t>What are his/her fears and anxieties? (Regarding the abuse incidents? Regarding the court/ statement to be given?) </a:t>
            </a:r>
          </a:p>
          <a:p>
            <a:pPr marL="0" indent="0">
              <a:buNone/>
            </a:pPr>
            <a:endParaRPr lang="en-US" dirty="0" smtClean="0"/>
          </a:p>
          <a:p>
            <a:pPr marL="0" indent="0">
              <a:buNone/>
            </a:pPr>
            <a:r>
              <a:rPr lang="en-US" dirty="0" smtClean="0"/>
              <a:t>Let us list these thoughts and confusions…</a:t>
            </a:r>
          </a:p>
          <a:p>
            <a:endParaRPr lang="en-US" dirty="0"/>
          </a:p>
        </p:txBody>
      </p:sp>
    </p:spTree>
    <p:extLst>
      <p:ext uri="{BB962C8B-B14F-4D97-AF65-F5344CB8AC3E}">
        <p14:creationId xmlns:p14="http://schemas.microsoft.com/office/powerpoint/2010/main" val="904109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752600"/>
            <a:ext cx="8534400" cy="2819400"/>
          </a:xfrm>
        </p:spPr>
        <p:txBody>
          <a:bodyPr>
            <a:normAutofit fontScale="85000" lnSpcReduction="10000"/>
          </a:bodyPr>
          <a:lstStyle/>
          <a:p>
            <a:pPr marL="0" indent="0" algn="ctr">
              <a:buNone/>
            </a:pPr>
            <a:r>
              <a:rPr lang="en-US" sz="6000" b="1" dirty="0" smtClean="0"/>
              <a:t>Communication </a:t>
            </a:r>
            <a:r>
              <a:rPr lang="en-US" sz="6000" b="1" dirty="0"/>
              <a:t>with Children: </a:t>
            </a:r>
            <a:endParaRPr lang="en-US" sz="6000" b="1" dirty="0" smtClean="0"/>
          </a:p>
          <a:p>
            <a:pPr marL="0" indent="0" algn="ctr">
              <a:buNone/>
            </a:pPr>
            <a:r>
              <a:rPr lang="en-US" sz="6000" b="1" dirty="0" smtClean="0"/>
              <a:t>How </a:t>
            </a:r>
            <a:r>
              <a:rPr lang="en-US" sz="6000" b="1" dirty="0"/>
              <a:t>to Elicit the Statement about Abuse</a:t>
            </a:r>
          </a:p>
        </p:txBody>
      </p:sp>
    </p:spTree>
    <p:extLst>
      <p:ext uri="{BB962C8B-B14F-4D97-AF65-F5344CB8AC3E}">
        <p14:creationId xmlns:p14="http://schemas.microsoft.com/office/powerpoint/2010/main" val="1956522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Preliminary Steps: Before Forensic Interviewing with Child for CSA</a:t>
            </a:r>
            <a:endParaRPr lang="en-IN" dirty="0"/>
          </a:p>
        </p:txBody>
      </p:sp>
      <p:sp>
        <p:nvSpPr>
          <p:cNvPr id="3" name="Content Placeholder 2"/>
          <p:cNvSpPr>
            <a:spLocks noGrp="1"/>
          </p:cNvSpPr>
          <p:nvPr>
            <p:ph idx="1"/>
          </p:nvPr>
        </p:nvSpPr>
        <p:spPr>
          <a:xfrm>
            <a:off x="533400" y="1600200"/>
            <a:ext cx="8458200" cy="5105400"/>
          </a:xfrm>
        </p:spPr>
        <p:txBody>
          <a:bodyPr>
            <a:normAutofit fontScale="77500" lnSpcReduction="20000"/>
          </a:bodyPr>
          <a:lstStyle/>
          <a:p>
            <a:pPr marL="0" indent="0">
              <a:buNone/>
            </a:pPr>
            <a:r>
              <a:rPr lang="en-IN" b="1" dirty="0" smtClean="0"/>
              <a:t>1. Psychosocial &amp; Mental Health Assessment</a:t>
            </a:r>
          </a:p>
          <a:p>
            <a:r>
              <a:rPr lang="en-IN" dirty="0"/>
              <a:t>1.1. Demographic Details: </a:t>
            </a:r>
          </a:p>
          <a:p>
            <a:r>
              <a:rPr lang="en-IN" dirty="0" smtClean="0"/>
              <a:t>Referral</a:t>
            </a:r>
          </a:p>
          <a:p>
            <a:r>
              <a:rPr lang="en-IN" dirty="0"/>
              <a:t>Initial Account of Abuse Incident(s)</a:t>
            </a:r>
          </a:p>
          <a:p>
            <a:r>
              <a:rPr lang="en-IN" dirty="0"/>
              <a:t>Medical Examination and </a:t>
            </a:r>
            <a:r>
              <a:rPr lang="en-IN" dirty="0" smtClean="0"/>
              <a:t>Tests/ Reports</a:t>
            </a:r>
          </a:p>
          <a:p>
            <a:r>
              <a:rPr lang="en-IN" dirty="0"/>
              <a:t>Mandatory Reporting </a:t>
            </a:r>
            <a:r>
              <a:rPr lang="en-IN" dirty="0" smtClean="0"/>
              <a:t>Query</a:t>
            </a:r>
          </a:p>
          <a:p>
            <a:r>
              <a:rPr lang="en-IN" dirty="0"/>
              <a:t>CSA-Associated Psychiatric </a:t>
            </a:r>
            <a:r>
              <a:rPr lang="en-IN" dirty="0" smtClean="0"/>
              <a:t>Morbidity</a:t>
            </a:r>
          </a:p>
          <a:p>
            <a:pPr lvl="1"/>
            <a:r>
              <a:rPr lang="en-IN" dirty="0"/>
              <a:t>Child Depression Rating Scale (CDRS)</a:t>
            </a:r>
          </a:p>
          <a:p>
            <a:pPr lvl="1"/>
            <a:r>
              <a:rPr lang="en-IN" dirty="0"/>
              <a:t>Screen for Child Anxiety Related Disorders (SCARED)</a:t>
            </a:r>
          </a:p>
          <a:p>
            <a:pPr lvl="1"/>
            <a:r>
              <a:rPr lang="en-IN" dirty="0"/>
              <a:t>Children’s Impact of Traumatic Events Scale (CITES)</a:t>
            </a:r>
          </a:p>
          <a:p>
            <a:r>
              <a:rPr lang="en-IN" dirty="0"/>
              <a:t>Academic and School History</a:t>
            </a:r>
          </a:p>
          <a:p>
            <a:r>
              <a:rPr lang="en-IN" dirty="0"/>
              <a:t>Family History</a:t>
            </a:r>
          </a:p>
          <a:p>
            <a:r>
              <a:rPr lang="en-IN" dirty="0"/>
              <a:t>Mental Status Examination</a:t>
            </a:r>
          </a:p>
          <a:p>
            <a:pPr marL="0" indent="0">
              <a:buNone/>
            </a:pPr>
            <a:endParaRPr lang="en-IN" dirty="0"/>
          </a:p>
        </p:txBody>
      </p:sp>
    </p:spTree>
    <p:extLst>
      <p:ext uri="{BB962C8B-B14F-4D97-AF65-F5344CB8AC3E}">
        <p14:creationId xmlns:p14="http://schemas.microsoft.com/office/powerpoint/2010/main" val="1069623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pPr marL="0" indent="0">
              <a:buNone/>
            </a:pPr>
            <a:r>
              <a:rPr lang="en-IN" b="1" dirty="0" smtClean="0"/>
              <a:t>2. Developmental Assessment</a:t>
            </a:r>
          </a:p>
          <a:p>
            <a:pPr algn="just"/>
            <a:r>
              <a:rPr lang="en-IN" dirty="0" smtClean="0"/>
              <a:t>(Age-appropriate?) abilities &amp; skills in locomotor/physical, speech &amp; language, social, emotional and cognitive developmental domains</a:t>
            </a:r>
          </a:p>
          <a:p>
            <a:pPr algn="just"/>
            <a:r>
              <a:rPr lang="en-IN" dirty="0" smtClean="0"/>
              <a:t>Implications:</a:t>
            </a:r>
          </a:p>
          <a:p>
            <a:pPr lvl="1" algn="just"/>
            <a:r>
              <a:rPr lang="en-IN" dirty="0"/>
              <a:t>F</a:t>
            </a:r>
            <a:r>
              <a:rPr lang="en-IN" dirty="0" smtClean="0"/>
              <a:t>orensic interviewing (need for special assistance/ aids)</a:t>
            </a:r>
          </a:p>
          <a:p>
            <a:pPr lvl="1" algn="just"/>
            <a:r>
              <a:rPr lang="en-IN" dirty="0"/>
              <a:t>I</a:t>
            </a:r>
            <a:r>
              <a:rPr lang="en-IN" dirty="0" smtClean="0"/>
              <a:t>ntervention</a:t>
            </a:r>
          </a:p>
          <a:p>
            <a:pPr marL="0" indent="0">
              <a:buNone/>
            </a:pPr>
            <a:endParaRPr lang="en-IN" b="1" dirty="0" smtClean="0"/>
          </a:p>
          <a:p>
            <a:pPr marL="0" indent="0">
              <a:buNone/>
            </a:pPr>
            <a:r>
              <a:rPr lang="en-IN" dirty="0"/>
              <a:t>	</a:t>
            </a:r>
          </a:p>
        </p:txBody>
      </p:sp>
    </p:spTree>
    <p:extLst>
      <p:ext uri="{BB962C8B-B14F-4D97-AF65-F5344CB8AC3E}">
        <p14:creationId xmlns:p14="http://schemas.microsoft.com/office/powerpoint/2010/main" val="1405314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b="1" dirty="0" smtClean="0"/>
              <a:t>Interviewing Children for CSA</a:t>
            </a:r>
            <a:endParaRPr lang="en-US" b="1" dirty="0"/>
          </a:p>
        </p:txBody>
      </p:sp>
      <p:sp>
        <p:nvSpPr>
          <p:cNvPr id="3" name="Content Placeholder 2"/>
          <p:cNvSpPr>
            <a:spLocks noGrp="1"/>
          </p:cNvSpPr>
          <p:nvPr>
            <p:ph idx="1"/>
          </p:nvPr>
        </p:nvSpPr>
        <p:spPr>
          <a:xfrm>
            <a:off x="0" y="1295400"/>
            <a:ext cx="9144000" cy="5562600"/>
          </a:xfrm>
        </p:spPr>
        <p:txBody>
          <a:bodyPr>
            <a:normAutofit fontScale="77500" lnSpcReduction="20000"/>
          </a:bodyPr>
          <a:lstStyle/>
          <a:p>
            <a:pPr marL="0" indent="0">
              <a:buNone/>
            </a:pPr>
            <a:r>
              <a:rPr lang="en-US" b="1" dirty="0"/>
              <a:t>1</a:t>
            </a:r>
            <a:r>
              <a:rPr lang="en-US" b="1" dirty="0" smtClean="0"/>
              <a:t>. Rapport Building with a Young Child</a:t>
            </a:r>
          </a:p>
          <a:p>
            <a:pPr lvl="0"/>
            <a:r>
              <a:rPr lang="en-IN" dirty="0"/>
              <a:t>Greet the child and tell him/her your name and then, ask the child his/her name.</a:t>
            </a:r>
          </a:p>
          <a:p>
            <a:pPr lvl="0"/>
            <a:r>
              <a:rPr lang="en-IN" dirty="0"/>
              <a:t>Sit at the same physical level as child (if child is on the floor, sit on the floor…if child is  sitting on a chair, sit on the chair next to her).</a:t>
            </a:r>
          </a:p>
          <a:p>
            <a:pPr lvl="0"/>
            <a:r>
              <a:rPr lang="en-IN" dirty="0"/>
              <a:t>Use toys and play activities (dolls, puzzles, picture books, colouring books…) to engage young children   &amp; give it to the child as soon as (s)he comes to the court (while waiting for you).</a:t>
            </a:r>
          </a:p>
          <a:p>
            <a:pPr lvl="0"/>
            <a:r>
              <a:rPr lang="en-IN" dirty="0"/>
              <a:t>Enter into play with child and spend 5 to 10 minutes engaging child in play activity… </a:t>
            </a:r>
            <a:r>
              <a:rPr lang="en-IN" i="1" dirty="0"/>
              <a:t>‘what are you doing? What is the doll doing? May I see what you are colouring?’ </a:t>
            </a:r>
            <a:endParaRPr lang="en-IN" dirty="0"/>
          </a:p>
          <a:p>
            <a:pPr lvl="0"/>
            <a:r>
              <a:rPr lang="en-IN" dirty="0"/>
              <a:t>Engage in neutral conversation with child for a few minutes (this also helps to assess the child’s developmental abilities and skills as well as mental state)--</a:t>
            </a:r>
            <a:r>
              <a:rPr lang="en-IN" i="1" dirty="0"/>
              <a:t>What did you eat for breakfast today? How did you come here today? Who are these people who have come with you?...’ </a:t>
            </a:r>
            <a:endParaRPr lang="en-IN" dirty="0"/>
          </a:p>
          <a:p>
            <a:pPr marL="0" indent="0">
              <a:buNone/>
            </a:pPr>
            <a:endParaRPr lang="en-US" dirty="0" smtClean="0"/>
          </a:p>
          <a:p>
            <a:endParaRPr lang="en-US" dirty="0" smtClean="0"/>
          </a:p>
          <a:p>
            <a:pPr marL="514350" indent="-514350">
              <a:buAutoNum type="arabicPeriod"/>
            </a:pPr>
            <a:endParaRPr lang="en-US" dirty="0" smtClean="0"/>
          </a:p>
          <a:p>
            <a:pPr marL="0" indent="0">
              <a:buNone/>
            </a:pPr>
            <a:endParaRPr lang="en-US" i="1" dirty="0" smtClean="0"/>
          </a:p>
        </p:txBody>
      </p:sp>
    </p:spTree>
    <p:extLst>
      <p:ext uri="{BB962C8B-B14F-4D97-AF65-F5344CB8AC3E}">
        <p14:creationId xmlns:p14="http://schemas.microsoft.com/office/powerpoint/2010/main" val="2714892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t>Objectives</a:t>
            </a:r>
            <a:endParaRPr lang="en-US" sz="3600" b="1" dirty="0"/>
          </a:p>
        </p:txBody>
      </p:sp>
      <p:sp>
        <p:nvSpPr>
          <p:cNvPr id="3" name="Content Placeholder 2"/>
          <p:cNvSpPr>
            <a:spLocks noGrp="1"/>
          </p:cNvSpPr>
          <p:nvPr>
            <p:ph idx="1"/>
          </p:nvPr>
        </p:nvSpPr>
        <p:spPr>
          <a:xfrm>
            <a:off x="381000" y="1371600"/>
            <a:ext cx="8305800" cy="5105400"/>
          </a:xfrm>
        </p:spPr>
        <p:txBody>
          <a:bodyPr/>
          <a:lstStyle/>
          <a:p>
            <a:r>
              <a:rPr lang="en-US" dirty="0" smtClean="0"/>
              <a:t>Sensitization to children and childhood and experiences of abuse.</a:t>
            </a:r>
          </a:p>
          <a:p>
            <a:r>
              <a:rPr lang="en-US" dirty="0" smtClean="0"/>
              <a:t>Developing methods and skills to elicit the magistrate’s statement.</a:t>
            </a:r>
          </a:p>
          <a:p>
            <a:endParaRPr lang="en-US" dirty="0" smtClean="0"/>
          </a:p>
          <a:p>
            <a:endParaRPr lang="en-US" dirty="0"/>
          </a:p>
        </p:txBody>
      </p:sp>
    </p:spTree>
    <p:extLst>
      <p:ext uri="{BB962C8B-B14F-4D97-AF65-F5344CB8AC3E}">
        <p14:creationId xmlns:p14="http://schemas.microsoft.com/office/powerpoint/2010/main" val="30248377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normAutofit fontScale="70000" lnSpcReduction="20000"/>
          </a:bodyPr>
          <a:lstStyle/>
          <a:p>
            <a:pPr lvl="0"/>
            <a:r>
              <a:rPr lang="en-IN" dirty="0"/>
              <a:t>For older children and adolescents, you may say</a:t>
            </a:r>
            <a:r>
              <a:rPr lang="en-IN" i="1" dirty="0"/>
              <a:t> ‘I really want to know you better. Tell me about the things you like to do.’</a:t>
            </a:r>
            <a:endParaRPr lang="en-IN" dirty="0"/>
          </a:p>
          <a:p>
            <a:pPr lvl="0"/>
            <a:r>
              <a:rPr lang="en-IN" dirty="0"/>
              <a:t>Introduce the space and the purpose of the child being there, including your role:</a:t>
            </a:r>
          </a:p>
          <a:p>
            <a:pPr lvl="0"/>
            <a:r>
              <a:rPr lang="en-IN" i="1" dirty="0"/>
              <a:t>“My name is…my job here is to make sure that children are safe and no one hurts them. If we hear that someone is hurting or troubling children, then we do things to stop that from happening”. </a:t>
            </a:r>
            <a:endParaRPr lang="en-IN" dirty="0"/>
          </a:p>
          <a:p>
            <a:pPr lvl="0"/>
            <a:r>
              <a:rPr lang="en-IN" i="1" dirty="0"/>
              <a:t>‘You may be wondering about this busy place and many rooms…many people come here, just like you to talk about people who have hurt or troubled them…that’s why we need a big space like this and many people to help.’</a:t>
            </a:r>
            <a:endParaRPr lang="en-IN" dirty="0"/>
          </a:p>
          <a:p>
            <a:pPr lvl="0"/>
            <a:r>
              <a:rPr lang="en-IN" i="1" dirty="0"/>
              <a:t>‘Although this place may seem a little scary and confusing, you are safe here…and after we have spent a little time talking, you can go back home with your parents or caregiver’.</a:t>
            </a:r>
            <a:endParaRPr lang="en-IN" dirty="0"/>
          </a:p>
          <a:p>
            <a:pPr lvl="0"/>
            <a:r>
              <a:rPr lang="en-IN" dirty="0"/>
              <a:t>Explain the need for video camera/ microphone (in case you are using such equipment)—‘</a:t>
            </a:r>
            <a:r>
              <a:rPr lang="en-IN" i="1" dirty="0"/>
              <a:t>As you can see, we have a video-camera and microphones here. They will record our conversation so I can remember everything you tell me. Sometimes I forget things and the recorder allows me to listen to you without having to write everything down.’ </a:t>
            </a:r>
            <a:r>
              <a:rPr lang="en-IN" dirty="0"/>
              <a:t>(In case you are taking notes, you may provide a similar explanation to the child).</a:t>
            </a:r>
          </a:p>
          <a:p>
            <a:endParaRPr lang="en-IN" dirty="0"/>
          </a:p>
        </p:txBody>
      </p:sp>
    </p:spTree>
    <p:extLst>
      <p:ext uri="{BB962C8B-B14F-4D97-AF65-F5344CB8AC3E}">
        <p14:creationId xmlns:p14="http://schemas.microsoft.com/office/powerpoint/2010/main" val="2783673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324600"/>
          </a:xfrm>
        </p:spPr>
        <p:txBody>
          <a:bodyPr>
            <a:normAutofit fontScale="70000" lnSpcReduction="20000"/>
          </a:bodyPr>
          <a:lstStyle/>
          <a:p>
            <a:pPr marL="0" indent="0">
              <a:buNone/>
            </a:pPr>
            <a:r>
              <a:rPr lang="en-IN" b="1" dirty="0" smtClean="0"/>
              <a:t>2. Ensuring </a:t>
            </a:r>
            <a:r>
              <a:rPr lang="en-IN" b="1" dirty="0"/>
              <a:t>Accurate </a:t>
            </a:r>
            <a:r>
              <a:rPr lang="en-IN" b="1" dirty="0" smtClean="0"/>
              <a:t>Reporting</a:t>
            </a:r>
          </a:p>
          <a:p>
            <a:pPr marL="0" indent="0">
              <a:buNone/>
            </a:pPr>
            <a:r>
              <a:rPr lang="en-IN" dirty="0" smtClean="0"/>
              <a:t>Establishing children’s ability to differentiate between truth &amp; lies:</a:t>
            </a:r>
          </a:p>
          <a:p>
            <a:pPr lvl="0"/>
            <a:r>
              <a:rPr lang="en-IN" i="1" dirty="0"/>
              <a:t>Part of my job is to talk to children[teenagers]about things that have happened to them. I meet with lots of children [teenagers] so that they can tell me the truth about things that have happened to them. So, before we begin, I want to make sure that you understand how important it is to tell the truth.</a:t>
            </a:r>
            <a:endParaRPr lang="en-IN" dirty="0"/>
          </a:p>
          <a:p>
            <a:pPr lvl="0"/>
            <a:r>
              <a:rPr lang="en-IN" i="1" dirty="0"/>
              <a:t> </a:t>
            </a:r>
            <a:r>
              <a:rPr lang="en-IN" dirty="0"/>
              <a:t>For younger children, explain:</a:t>
            </a:r>
            <a:r>
              <a:rPr lang="en-IN" i="1" dirty="0"/>
              <a:t> ‘What is true and what is not true’]. ‘If I say that my shoes are red (or green) is that true or not true?’ [Wait for an answer, then say:] ‘That would not be true, because my shoes are really [black/ blue/etc.].And if I say that I am sitting down now, would that be true or not true [right or not right]?’ [Wait for an answer.] It would be [true/right], because you can see I am really sitting down.’ ‘I see that you understand what telling the truth means. It is very important that you only tell me the truth today. You should only tell me about things that really happened to you.’ [Pause.] </a:t>
            </a:r>
            <a:endParaRPr lang="en-IN" dirty="0"/>
          </a:p>
          <a:p>
            <a:pPr lvl="0"/>
            <a:r>
              <a:rPr lang="en-IN" i="1" dirty="0"/>
              <a:t>‘If I ask a question that you don’t understand, just say, “I don’t understand.” Okay?’ [Pause] ‘If I don’t understand what you say, I’ll ask you to explain. ‘What would you say if I made a mistake and called you a 2-year-old girl [when interviewing a 5-year-old boy, etc.]?’ [Wait for an answer.] ‘That’s right. Now you know you should tell me if I make a mistake or say something that is not right.</a:t>
            </a:r>
            <a:endParaRPr lang="en-IN" dirty="0"/>
          </a:p>
          <a:p>
            <a:pPr marL="0" indent="0">
              <a:buNone/>
            </a:pPr>
            <a:endParaRPr lang="en-IN" dirty="0"/>
          </a:p>
        </p:txBody>
      </p:sp>
    </p:spTree>
    <p:extLst>
      <p:ext uri="{BB962C8B-B14F-4D97-AF65-F5344CB8AC3E}">
        <p14:creationId xmlns:p14="http://schemas.microsoft.com/office/powerpoint/2010/main" val="25709356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6477000"/>
          </a:xfrm>
        </p:spPr>
        <p:txBody>
          <a:bodyPr>
            <a:normAutofit fontScale="85000" lnSpcReduction="20000"/>
          </a:bodyPr>
          <a:lstStyle/>
          <a:p>
            <a:pPr marL="0" indent="0">
              <a:buNone/>
            </a:pPr>
            <a:r>
              <a:rPr lang="en-IN" b="1" dirty="0" smtClean="0"/>
              <a:t>3. Training </a:t>
            </a:r>
            <a:r>
              <a:rPr lang="en-IN" b="1" dirty="0"/>
              <a:t>in Episodic </a:t>
            </a:r>
            <a:r>
              <a:rPr lang="en-IN" b="1" dirty="0" smtClean="0"/>
              <a:t>Memory</a:t>
            </a:r>
          </a:p>
          <a:p>
            <a:pPr marL="0" indent="0">
              <a:buNone/>
            </a:pPr>
            <a:r>
              <a:rPr lang="en-IN" dirty="0" smtClean="0"/>
              <a:t>To practice providing detailed, descriptive narratives later in the interview…</a:t>
            </a:r>
          </a:p>
          <a:p>
            <a:pPr lvl="0"/>
            <a:r>
              <a:rPr lang="en-IN" b="1" i="1" dirty="0"/>
              <a:t>‘</a:t>
            </a:r>
            <a:r>
              <a:rPr lang="en-IN" i="1" dirty="0"/>
              <a:t>It is very important that you tell me everything you remember about things that have happened to you. You can tell me both good things and bad things.</a:t>
            </a:r>
            <a:r>
              <a:rPr lang="en-IN" dirty="0"/>
              <a:t>’</a:t>
            </a:r>
          </a:p>
          <a:p>
            <a:pPr lvl="0"/>
            <a:r>
              <a:rPr lang="en-IN" dirty="0"/>
              <a:t>Identify a recent event the child experienced- first day of school, birthday party, holiday) and build up upon that using qualifiers like</a:t>
            </a:r>
            <a:r>
              <a:rPr lang="en-IN" i="1" dirty="0"/>
              <a:t> ‘tell me, what happened next, ‘Think hard about [activity or event] and tell me what happened on that day from the time you got up that morning until [some portion of the event mentioned by the child in response to the previous question]. ‘Tell me more about [activity mentioned by the child].’ </a:t>
            </a:r>
            <a:r>
              <a:rPr lang="en-IN" dirty="0"/>
              <a:t>[Wait for an answer.]</a:t>
            </a:r>
            <a:r>
              <a:rPr lang="en-IN" i="1" dirty="0"/>
              <a:t> </a:t>
            </a:r>
            <a:r>
              <a:rPr lang="en-IN" dirty="0"/>
              <a:t>Use this prompt as often as needed throughout this section</a:t>
            </a:r>
            <a:r>
              <a:rPr lang="en-IN" i="1" dirty="0"/>
              <a:t>.] </a:t>
            </a:r>
            <a:endParaRPr lang="en-IN" dirty="0"/>
          </a:p>
          <a:p>
            <a:pPr lvl="0"/>
            <a:r>
              <a:rPr lang="en-IN" i="1" dirty="0"/>
              <a:t>‘Earlier you mentioned [activity mentioned by the child]. Tell me everything about that.’</a:t>
            </a:r>
            <a:endParaRPr lang="en-IN" dirty="0"/>
          </a:p>
          <a:p>
            <a:pPr marL="0" indent="0">
              <a:buNone/>
            </a:pPr>
            <a:endParaRPr lang="en-IN" dirty="0"/>
          </a:p>
        </p:txBody>
      </p:sp>
    </p:spTree>
    <p:extLst>
      <p:ext uri="{BB962C8B-B14F-4D97-AF65-F5344CB8AC3E}">
        <p14:creationId xmlns:p14="http://schemas.microsoft.com/office/powerpoint/2010/main" val="4739227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marL="0" indent="0">
              <a:buNone/>
            </a:pPr>
            <a:r>
              <a:rPr lang="en-US" sz="4600" b="1" dirty="0"/>
              <a:t>4</a:t>
            </a:r>
            <a:r>
              <a:rPr lang="en-US" sz="4600" b="1" dirty="0" smtClean="0"/>
              <a:t>. </a:t>
            </a:r>
            <a:r>
              <a:rPr lang="en-US" sz="4600" b="1" dirty="0" smtClean="0"/>
              <a:t>Taking the Statement</a:t>
            </a:r>
          </a:p>
          <a:p>
            <a:pPr marL="0" indent="0">
              <a:buNone/>
            </a:pPr>
            <a:endParaRPr lang="en-US" b="1" dirty="0" smtClean="0"/>
          </a:p>
          <a:p>
            <a:pPr marL="0" indent="0">
              <a:buNone/>
            </a:pPr>
            <a:r>
              <a:rPr lang="en-US" b="1" dirty="0" smtClean="0"/>
              <a:t>(a) How to enquire about the abuse</a:t>
            </a:r>
          </a:p>
          <a:p>
            <a:r>
              <a:rPr lang="en-US" sz="3400" dirty="0" smtClean="0"/>
              <a:t>Enable the child to provide you with the narrative by asking open questions such as: </a:t>
            </a:r>
          </a:p>
          <a:p>
            <a:pPr marL="0" lvl="0" indent="0">
              <a:buNone/>
            </a:pPr>
            <a:r>
              <a:rPr lang="en-US" i="1" dirty="0" smtClean="0"/>
              <a:t>-“Now </a:t>
            </a:r>
            <a:r>
              <a:rPr lang="en-US" i="1" dirty="0"/>
              <a:t>that I know </a:t>
            </a:r>
            <a:r>
              <a:rPr lang="en-US" i="1" dirty="0" smtClean="0"/>
              <a:t>a little about you, </a:t>
            </a:r>
            <a:r>
              <a:rPr lang="en-US" i="1" dirty="0"/>
              <a:t>I want to talk about why [you are here] today.’ </a:t>
            </a:r>
            <a:endParaRPr lang="en-US" i="1" dirty="0" smtClean="0"/>
          </a:p>
          <a:p>
            <a:pPr marL="0" lvl="0" indent="0">
              <a:buNone/>
            </a:pPr>
            <a:r>
              <a:rPr lang="en-US" i="1" dirty="0" smtClean="0"/>
              <a:t>-“</a:t>
            </a:r>
            <a:r>
              <a:rPr lang="en-US" i="1" dirty="0"/>
              <a:t>I heard you talked to ‘X’ about something  that happened – tell me what </a:t>
            </a:r>
            <a:r>
              <a:rPr lang="en-US" i="1" dirty="0" smtClean="0"/>
              <a:t>happened.” </a:t>
            </a:r>
          </a:p>
          <a:p>
            <a:pPr marL="0" lvl="0" indent="0">
              <a:buNone/>
            </a:pPr>
            <a:r>
              <a:rPr lang="en-US" i="1" dirty="0" smtClean="0"/>
              <a:t>-“</a:t>
            </a:r>
            <a:r>
              <a:rPr lang="en-US" i="1" dirty="0"/>
              <a:t>I heard you saw [the doctor, a policeman, etc.] last week – tell me how come/what you talked </a:t>
            </a:r>
            <a:r>
              <a:rPr lang="en-US" i="1" dirty="0" smtClean="0"/>
              <a:t>about.” </a:t>
            </a:r>
          </a:p>
          <a:p>
            <a:pPr marL="0" lvl="0" indent="0">
              <a:buNone/>
            </a:pPr>
            <a:r>
              <a:rPr lang="en-US" i="1" dirty="0" smtClean="0"/>
              <a:t>-“</a:t>
            </a:r>
            <a:r>
              <a:rPr lang="en-US" i="1" dirty="0"/>
              <a:t>Is [your mom, another person] worried about something that happened to you? Tell me what </a:t>
            </a:r>
            <a:r>
              <a:rPr lang="en-US" i="1" dirty="0" smtClean="0"/>
              <a:t>she is </a:t>
            </a:r>
            <a:r>
              <a:rPr lang="en-US" i="1" dirty="0"/>
              <a:t>worried </a:t>
            </a:r>
            <a:r>
              <a:rPr lang="en-US" i="1" dirty="0" smtClean="0"/>
              <a:t>about.” </a:t>
            </a:r>
          </a:p>
          <a:p>
            <a:pPr marL="0" lvl="0" indent="0">
              <a:buNone/>
            </a:pPr>
            <a:r>
              <a:rPr lang="en-US" i="1" dirty="0" smtClean="0"/>
              <a:t>-“</a:t>
            </a:r>
            <a:r>
              <a:rPr lang="en-US" i="1" dirty="0"/>
              <a:t>I understand someone might have </a:t>
            </a:r>
            <a:r>
              <a:rPr lang="en-US" i="1" dirty="0" smtClean="0"/>
              <a:t>troubled </a:t>
            </a:r>
            <a:r>
              <a:rPr lang="en-US" i="1" dirty="0"/>
              <a:t>you – tell me what happened,” </a:t>
            </a:r>
            <a:r>
              <a:rPr lang="en-US" i="1" dirty="0" smtClean="0"/>
              <a:t>-“</a:t>
            </a:r>
            <a:r>
              <a:rPr lang="en-US" i="1" dirty="0"/>
              <a:t>I understand someone may have done something that </a:t>
            </a:r>
            <a:r>
              <a:rPr lang="en-US" i="1" dirty="0" smtClean="0"/>
              <a:t>wasn’t </a:t>
            </a:r>
            <a:r>
              <a:rPr lang="en-US" i="1" dirty="0"/>
              <a:t>right – tell me what happened.” </a:t>
            </a:r>
            <a:endParaRPr lang="en-US" i="1" dirty="0" smtClean="0"/>
          </a:p>
          <a:p>
            <a:pPr marL="0" lvl="0" indent="0">
              <a:buNone/>
            </a:pPr>
            <a:r>
              <a:rPr lang="en-US" i="1" dirty="0" smtClean="0"/>
              <a:t>-“</a:t>
            </a:r>
            <a:r>
              <a:rPr lang="en-US" i="1" dirty="0"/>
              <a:t>I understand something may have happened at [location] – tell me what happened.”]</a:t>
            </a:r>
            <a:endParaRPr lang="en-US" dirty="0"/>
          </a:p>
          <a:p>
            <a:pPr marL="0" indent="0">
              <a:buNone/>
            </a:pPr>
            <a:endParaRPr lang="en-US" b="1" dirty="0" smtClean="0"/>
          </a:p>
          <a:p>
            <a:pPr marL="0" indent="0">
              <a:buNone/>
            </a:pPr>
            <a:r>
              <a:rPr lang="en-US" sz="3400" dirty="0" smtClean="0"/>
              <a:t>b) Use gentle probes where necessary.</a:t>
            </a:r>
          </a:p>
          <a:p>
            <a:pPr marL="0" indent="0">
              <a:buNone/>
            </a:pPr>
            <a:r>
              <a:rPr lang="en-US" dirty="0" smtClean="0"/>
              <a:t> </a:t>
            </a:r>
          </a:p>
          <a:p>
            <a:pPr marL="0" indent="0">
              <a:buNone/>
            </a:pPr>
            <a:endParaRPr lang="en-US" b="1" dirty="0" smtClean="0"/>
          </a:p>
          <a:p>
            <a:pPr marL="0" indent="0">
              <a:buNone/>
            </a:pPr>
            <a:endParaRPr lang="en-US" dirty="0"/>
          </a:p>
        </p:txBody>
      </p:sp>
    </p:spTree>
    <p:extLst>
      <p:ext uri="{BB962C8B-B14F-4D97-AF65-F5344CB8AC3E}">
        <p14:creationId xmlns:p14="http://schemas.microsoft.com/office/powerpoint/2010/main" val="21500046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Techniques of </a:t>
            </a:r>
            <a:r>
              <a:rPr lang="en-IN" b="1" dirty="0" smtClean="0"/>
              <a:t>Inquiry</a:t>
            </a:r>
            <a:endParaRPr lang="en-IN" dirty="0"/>
          </a:p>
        </p:txBody>
      </p:sp>
      <p:sp>
        <p:nvSpPr>
          <p:cNvPr id="3" name="Content Placeholder 2"/>
          <p:cNvSpPr>
            <a:spLocks noGrp="1"/>
          </p:cNvSpPr>
          <p:nvPr>
            <p:ph idx="1"/>
          </p:nvPr>
        </p:nvSpPr>
        <p:spPr/>
        <p:txBody>
          <a:bodyPr>
            <a:normAutofit/>
          </a:bodyPr>
          <a:lstStyle/>
          <a:p>
            <a:pPr marL="0" indent="0">
              <a:buNone/>
            </a:pPr>
            <a:r>
              <a:rPr lang="en-IN" b="1" u="sng" dirty="0" err="1" smtClean="0"/>
              <a:t>i</a:t>
            </a:r>
            <a:r>
              <a:rPr lang="en-IN" b="1" u="sng" dirty="0" smtClean="0"/>
              <a:t>) Non-leading </a:t>
            </a:r>
            <a:r>
              <a:rPr lang="en-IN" b="1" u="sng" dirty="0"/>
              <a:t>Techniques of Inquiry: </a:t>
            </a:r>
            <a:endParaRPr lang="en-IN" b="1" u="sng" dirty="0" smtClean="0"/>
          </a:p>
          <a:p>
            <a:pPr>
              <a:buFont typeface="Courier New" panose="02070309020205020404" pitchFamily="49" charset="0"/>
              <a:buChar char="o"/>
            </a:pPr>
            <a:r>
              <a:rPr lang="en-IN" dirty="0" smtClean="0"/>
              <a:t>Questioning </a:t>
            </a:r>
            <a:r>
              <a:rPr lang="en-IN" dirty="0"/>
              <a:t>should proceed from general to more detailed.  </a:t>
            </a:r>
            <a:endParaRPr lang="en-IN" dirty="0" smtClean="0"/>
          </a:p>
          <a:p>
            <a:pPr>
              <a:buFont typeface="Courier New" panose="02070309020205020404" pitchFamily="49" charset="0"/>
              <a:buChar char="o"/>
            </a:pPr>
            <a:r>
              <a:rPr lang="en-IN" dirty="0"/>
              <a:t>Talk about "things that happen" in the child's life — things that happen at home, in school, or in another setting. </a:t>
            </a:r>
          </a:p>
        </p:txBody>
      </p:sp>
    </p:spTree>
    <p:extLst>
      <p:ext uri="{BB962C8B-B14F-4D97-AF65-F5344CB8AC3E}">
        <p14:creationId xmlns:p14="http://schemas.microsoft.com/office/powerpoint/2010/main" val="7732367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IN" dirty="0"/>
              <a:t>- Do you know why you're here today? What was explained to you about why you are here today?</a:t>
            </a:r>
          </a:p>
          <a:p>
            <a:pPr marL="0" indent="0">
              <a:buNone/>
            </a:pPr>
            <a:r>
              <a:rPr lang="en-IN" dirty="0"/>
              <a:t>- Is there something that you want to tell me?</a:t>
            </a:r>
          </a:p>
          <a:p>
            <a:pPr marL="0" indent="0">
              <a:buNone/>
            </a:pPr>
            <a:r>
              <a:rPr lang="en-IN" dirty="0"/>
              <a:t>- Is there something that you wish to tell me? (or need to tell me?)</a:t>
            </a:r>
          </a:p>
          <a:p>
            <a:pPr marL="0" indent="0">
              <a:buNone/>
            </a:pPr>
            <a:r>
              <a:rPr lang="en-IN" dirty="0"/>
              <a:t>- Are there any worries you have about home or school…?</a:t>
            </a:r>
          </a:p>
          <a:p>
            <a:endParaRPr lang="en-IN" dirty="0"/>
          </a:p>
        </p:txBody>
      </p:sp>
    </p:spTree>
    <p:extLst>
      <p:ext uri="{BB962C8B-B14F-4D97-AF65-F5344CB8AC3E}">
        <p14:creationId xmlns:p14="http://schemas.microsoft.com/office/powerpoint/2010/main" val="21603011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b="1" u="sng" dirty="0"/>
              <a:t>ii) Minimally Leading </a:t>
            </a:r>
            <a:r>
              <a:rPr lang="en-IN" b="1" u="sng" dirty="0" smtClean="0"/>
              <a:t>Techniques</a:t>
            </a:r>
            <a:endParaRPr lang="en-IN" b="1" u="sng" dirty="0"/>
          </a:p>
          <a:p>
            <a:pPr marL="0" indent="0">
              <a:buNone/>
            </a:pPr>
            <a:endParaRPr lang="en-IN" dirty="0"/>
          </a:p>
        </p:txBody>
      </p:sp>
    </p:spTree>
    <p:extLst>
      <p:ext uri="{BB962C8B-B14F-4D97-AF65-F5344CB8AC3E}">
        <p14:creationId xmlns:p14="http://schemas.microsoft.com/office/powerpoint/2010/main" val="37786466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marL="0" indent="0">
              <a:buNone/>
            </a:pPr>
            <a:r>
              <a:rPr lang="en-IN" dirty="0"/>
              <a:t>- I understand that you have had some trouble sleeping recently.  Could you tell me if anything has happened that would make you to have trouble sleeping?</a:t>
            </a:r>
          </a:p>
          <a:p>
            <a:pPr marL="0" indent="0">
              <a:buNone/>
            </a:pPr>
            <a:r>
              <a:rPr lang="en-IN" dirty="0"/>
              <a:t>- Has anyone done things to harm you or upset you?</a:t>
            </a:r>
          </a:p>
          <a:p>
            <a:pPr marL="0" indent="0">
              <a:buNone/>
            </a:pPr>
            <a:r>
              <a:rPr lang="en-IN" dirty="0"/>
              <a:t>- I understand there have been some problems in your family.  Can you tell me about them?</a:t>
            </a:r>
          </a:p>
          <a:p>
            <a:endParaRPr lang="en-IN" dirty="0"/>
          </a:p>
        </p:txBody>
      </p:sp>
    </p:spTree>
    <p:extLst>
      <p:ext uri="{BB962C8B-B14F-4D97-AF65-F5344CB8AC3E}">
        <p14:creationId xmlns:p14="http://schemas.microsoft.com/office/powerpoint/2010/main" val="3171893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b="1" u="sng" dirty="0"/>
              <a:t>iii) Moderately Leading Techniques: </a:t>
            </a:r>
            <a:endParaRPr lang="en-IN" b="1" u="sng" dirty="0" smtClean="0"/>
          </a:p>
          <a:p>
            <a:r>
              <a:rPr lang="en-IN" dirty="0" smtClean="0"/>
              <a:t>These </a:t>
            </a:r>
            <a:r>
              <a:rPr lang="en-IN" dirty="0"/>
              <a:t>questions further narrow the range of possible responses a child might make.  </a:t>
            </a:r>
          </a:p>
        </p:txBody>
      </p:sp>
    </p:spTree>
    <p:extLst>
      <p:ext uri="{BB962C8B-B14F-4D97-AF65-F5344CB8AC3E}">
        <p14:creationId xmlns:p14="http://schemas.microsoft.com/office/powerpoint/2010/main" val="19649300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305800" cy="5791200"/>
          </a:xfrm>
        </p:spPr>
        <p:txBody>
          <a:bodyPr>
            <a:normAutofit fontScale="85000" lnSpcReduction="20000"/>
          </a:bodyPr>
          <a:lstStyle/>
          <a:p>
            <a:pPr marL="0" indent="0">
              <a:buNone/>
            </a:pPr>
            <a:r>
              <a:rPr lang="en-IN" dirty="0"/>
              <a:t>- Did anything happen to you when you went to visit (person)?</a:t>
            </a:r>
          </a:p>
          <a:p>
            <a:pPr marL="0" indent="0">
              <a:buNone/>
            </a:pPr>
            <a:r>
              <a:rPr lang="en-IN" dirty="0"/>
              <a:t>- How did you get along with (person) when she went to see him?</a:t>
            </a:r>
          </a:p>
          <a:p>
            <a:pPr marL="0" indent="0">
              <a:buNone/>
            </a:pPr>
            <a:r>
              <a:rPr lang="en-IN" dirty="0"/>
              <a:t>- What do you and (person) do when you go to visit?</a:t>
            </a:r>
          </a:p>
          <a:p>
            <a:pPr marL="0" indent="0">
              <a:buNone/>
            </a:pPr>
            <a:r>
              <a:rPr lang="en-IN" dirty="0"/>
              <a:t>- I understand that some things have happened between you and [the abuser].  Tell me about those things.</a:t>
            </a:r>
          </a:p>
          <a:p>
            <a:pPr marL="0" indent="0">
              <a:buNone/>
            </a:pPr>
            <a:r>
              <a:rPr lang="en-IN" dirty="0"/>
              <a:t>- Is there anything that has happened to you recently that has made you really upset?</a:t>
            </a:r>
          </a:p>
          <a:p>
            <a:pPr marL="0" indent="0">
              <a:buNone/>
            </a:pPr>
            <a:r>
              <a:rPr lang="en-IN" dirty="0"/>
              <a:t>- Can you tell me what happened between you and [the abuser]?</a:t>
            </a:r>
          </a:p>
          <a:p>
            <a:pPr marL="0" indent="0">
              <a:buNone/>
            </a:pPr>
            <a:r>
              <a:rPr lang="en-IN" dirty="0"/>
              <a:t>- I'd like you to tell me about the things you like about [the abuser]and the things you don't like about [the abuser].</a:t>
            </a:r>
          </a:p>
          <a:p>
            <a:pPr marL="0" indent="0">
              <a:buNone/>
            </a:pPr>
            <a:r>
              <a:rPr lang="en-IN" dirty="0"/>
              <a:t>- I need to know how your pee-pee got hurt.  Can you tell me how that happened?</a:t>
            </a:r>
          </a:p>
          <a:p>
            <a:endParaRPr lang="en-IN" dirty="0"/>
          </a:p>
        </p:txBody>
      </p:sp>
    </p:spTree>
    <p:extLst>
      <p:ext uri="{BB962C8B-B14F-4D97-AF65-F5344CB8AC3E}">
        <p14:creationId xmlns:p14="http://schemas.microsoft.com/office/powerpoint/2010/main" val="319553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928670"/>
          </a:xfrm>
        </p:spPr>
        <p:txBody>
          <a:bodyPr>
            <a:normAutofit/>
          </a:bodyPr>
          <a:lstStyle/>
          <a:p>
            <a:r>
              <a:rPr lang="en-IN" b="1" dirty="0"/>
              <a:t>Re-Connecting with Your Childhood </a:t>
            </a:r>
          </a:p>
        </p:txBody>
      </p:sp>
      <p:sp>
        <p:nvSpPr>
          <p:cNvPr id="3" name="Content Placeholder 2"/>
          <p:cNvSpPr>
            <a:spLocks noGrp="1"/>
          </p:cNvSpPr>
          <p:nvPr>
            <p:ph sz="quarter" idx="1"/>
          </p:nvPr>
        </p:nvSpPr>
        <p:spPr>
          <a:xfrm>
            <a:off x="0" y="1285860"/>
            <a:ext cx="8686800" cy="5234006"/>
          </a:xfrm>
        </p:spPr>
        <p:txBody>
          <a:bodyPr>
            <a:normAutofit lnSpcReduction="10000"/>
          </a:bodyPr>
          <a:lstStyle/>
          <a:p>
            <a:pPr lvl="0">
              <a:buNone/>
            </a:pPr>
            <a:r>
              <a:rPr lang="en-US" b="1" u="sng" dirty="0" smtClean="0"/>
              <a:t>Activity:</a:t>
            </a:r>
          </a:p>
          <a:p>
            <a:pPr lvl="0"/>
            <a:r>
              <a:rPr lang="en-US" dirty="0" smtClean="0"/>
              <a:t>Close your eyes and remember your childhood days. Re-visit people, places, events that occurred then. </a:t>
            </a:r>
            <a:endParaRPr lang="en-IN" dirty="0" smtClean="0"/>
          </a:p>
          <a:p>
            <a:pPr lvl="0"/>
            <a:r>
              <a:rPr lang="en-US" dirty="0" smtClean="0"/>
              <a:t>Visualize or re-visit memories of:</a:t>
            </a:r>
          </a:p>
          <a:p>
            <a:pPr marL="457200" lvl="1" indent="0">
              <a:buNone/>
            </a:pPr>
            <a:r>
              <a:rPr lang="en-US" dirty="0" smtClean="0"/>
              <a:t>i) childhood experiences</a:t>
            </a:r>
          </a:p>
          <a:p>
            <a:pPr marL="457200" lvl="1" indent="0">
              <a:buNone/>
            </a:pPr>
            <a:r>
              <a:rPr lang="en-US" dirty="0" smtClean="0"/>
              <a:t>ii) difficult  or traumatic childhood experiences</a:t>
            </a:r>
          </a:p>
          <a:p>
            <a:pPr marL="457200" lvl="1" indent="0">
              <a:buNone/>
            </a:pPr>
            <a:r>
              <a:rPr lang="en-US" dirty="0" smtClean="0"/>
              <a:t>iii) childhood </a:t>
            </a:r>
            <a:r>
              <a:rPr lang="en-IN" dirty="0" smtClean="0"/>
              <a:t>experiences of injustice (when someone was unfair to you…)</a:t>
            </a:r>
          </a:p>
          <a:p>
            <a:pPr lvl="0"/>
            <a:r>
              <a:rPr lang="en-US" dirty="0" smtClean="0"/>
              <a:t>Share your childhood memories …</a:t>
            </a:r>
            <a:endParaRPr lang="en-IN" dirty="0" smtClean="0"/>
          </a:p>
          <a:p>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3</a:t>
            </a:fld>
            <a:endParaRPr lang="en-IN"/>
          </a:p>
        </p:txBody>
      </p:sp>
    </p:spTree>
    <p:extLst>
      <p:ext uri="{BB962C8B-B14F-4D97-AF65-F5344CB8AC3E}">
        <p14:creationId xmlns:p14="http://schemas.microsoft.com/office/powerpoint/2010/main" val="10052661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b="1" u="sng" dirty="0"/>
              <a:t>iv) Maximally Leading Techniques: </a:t>
            </a:r>
            <a:endParaRPr lang="en-IN" b="1" u="sng" dirty="0" smtClean="0"/>
          </a:p>
          <a:p>
            <a:pPr>
              <a:buFont typeface="Courier New" panose="02070309020205020404" pitchFamily="49" charset="0"/>
              <a:buChar char="o"/>
            </a:pPr>
            <a:r>
              <a:rPr lang="en-IN" dirty="0" smtClean="0"/>
              <a:t>These </a:t>
            </a:r>
            <a:r>
              <a:rPr lang="en-IN" dirty="0"/>
              <a:t>include questions which tell the child what the investigator wants to discuss. </a:t>
            </a:r>
            <a:endParaRPr lang="en-IN" dirty="0" smtClean="0"/>
          </a:p>
          <a:p>
            <a:pPr>
              <a:buFont typeface="Courier New" panose="02070309020205020404" pitchFamily="49" charset="0"/>
              <a:buChar char="o"/>
            </a:pPr>
            <a:r>
              <a:rPr lang="en-IN" dirty="0" smtClean="0"/>
              <a:t> </a:t>
            </a:r>
            <a:r>
              <a:rPr lang="en-IN" dirty="0"/>
              <a:t>In maximally leading questioning, the interviewer does not follow the lead of the child's responses, but introduces content to the child, often communicating the interviewer's desired response. </a:t>
            </a:r>
          </a:p>
        </p:txBody>
      </p:sp>
    </p:spTree>
    <p:extLst>
      <p:ext uri="{BB962C8B-B14F-4D97-AF65-F5344CB8AC3E}">
        <p14:creationId xmlns:p14="http://schemas.microsoft.com/office/powerpoint/2010/main" val="5714298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marL="0" indent="0">
              <a:buNone/>
            </a:pPr>
            <a:r>
              <a:rPr lang="en-IN" dirty="0"/>
              <a:t>- Did he [the abuser] touch your pee-pee with his finger?</a:t>
            </a:r>
          </a:p>
          <a:p>
            <a:pPr marL="0" indent="0">
              <a:buNone/>
            </a:pPr>
            <a:r>
              <a:rPr lang="en-IN" dirty="0"/>
              <a:t>- Did he [the abuser] take off his clothes when he laid down on top of you?</a:t>
            </a:r>
          </a:p>
          <a:p>
            <a:pPr marL="0" indent="0">
              <a:buNone/>
            </a:pPr>
            <a:r>
              <a:rPr lang="en-IN" dirty="0"/>
              <a:t>- He [the abuser] put his finger in your pee-pee, didn't he?</a:t>
            </a:r>
          </a:p>
          <a:p>
            <a:pPr marL="0" indent="0">
              <a:buNone/>
            </a:pPr>
            <a:r>
              <a:rPr lang="en-IN" dirty="0"/>
              <a:t>- Did [the abuser] he touch you under your clothes or over your clothes?</a:t>
            </a:r>
          </a:p>
          <a:p>
            <a:pPr marL="0" indent="0">
              <a:buNone/>
            </a:pPr>
            <a:r>
              <a:rPr lang="en-IN" dirty="0"/>
              <a:t>- These are close-ended questions, which also assume that abuser has engaged in certain </a:t>
            </a:r>
            <a:r>
              <a:rPr lang="en-IN" dirty="0" err="1"/>
              <a:t>behaviors</a:t>
            </a:r>
            <a:r>
              <a:rPr lang="en-IN" dirty="0"/>
              <a:t>        with the child (thereby leaving out others).</a:t>
            </a:r>
          </a:p>
          <a:p>
            <a:endParaRPr lang="en-IN" dirty="0"/>
          </a:p>
        </p:txBody>
      </p:sp>
    </p:spTree>
    <p:extLst>
      <p:ext uri="{BB962C8B-B14F-4D97-AF65-F5344CB8AC3E}">
        <p14:creationId xmlns:p14="http://schemas.microsoft.com/office/powerpoint/2010/main" val="38508194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Recommended Way of Questioning</a:t>
            </a:r>
            <a:endParaRPr lang="en-IN" dirty="0"/>
          </a:p>
        </p:txBody>
      </p:sp>
      <p:grpSp>
        <p:nvGrpSpPr>
          <p:cNvPr id="4" name="Group 3"/>
          <p:cNvGrpSpPr/>
          <p:nvPr/>
        </p:nvGrpSpPr>
        <p:grpSpPr>
          <a:xfrm>
            <a:off x="1922617" y="1752599"/>
            <a:ext cx="5486400" cy="4724401"/>
            <a:chOff x="0" y="59739"/>
            <a:chExt cx="2141343" cy="2447343"/>
          </a:xfrm>
        </p:grpSpPr>
        <p:sp>
          <p:nvSpPr>
            <p:cNvPr id="5" name="Rectangle 4"/>
            <p:cNvSpPr/>
            <p:nvPr/>
          </p:nvSpPr>
          <p:spPr>
            <a:xfrm>
              <a:off x="64893" y="613533"/>
              <a:ext cx="1969770" cy="299966"/>
            </a:xfrm>
            <a:prstGeom prst="rect">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b="1" dirty="0">
                  <a:effectLst/>
                  <a:latin typeface="Calibri"/>
                  <a:ea typeface="Calibri"/>
                  <a:cs typeface="Times New Roman"/>
                </a:rPr>
                <a:t>Minimally Leading Questions</a:t>
              </a:r>
              <a:endParaRPr lang="en-IN" dirty="0">
                <a:effectLst/>
                <a:latin typeface="Calibri"/>
                <a:ea typeface="Calibri"/>
                <a:cs typeface="Times New Roman"/>
              </a:endParaRPr>
            </a:p>
          </p:txBody>
        </p:sp>
        <p:sp>
          <p:nvSpPr>
            <p:cNvPr id="6" name="Rectangle 5"/>
            <p:cNvSpPr/>
            <p:nvPr/>
          </p:nvSpPr>
          <p:spPr>
            <a:xfrm>
              <a:off x="64893" y="1232965"/>
              <a:ext cx="1969770" cy="300355"/>
            </a:xfrm>
            <a:prstGeom prst="rect">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b="1" dirty="0">
                  <a:effectLst/>
                  <a:latin typeface="Calibri"/>
                  <a:ea typeface="Calibri"/>
                  <a:cs typeface="Times New Roman"/>
                </a:rPr>
                <a:t>Moderately Leading Questions</a:t>
              </a:r>
              <a:endParaRPr lang="en-IN" dirty="0">
                <a:effectLst/>
                <a:latin typeface="Calibri"/>
                <a:ea typeface="Calibri"/>
                <a:cs typeface="Times New Roman"/>
              </a:endParaRPr>
            </a:p>
          </p:txBody>
        </p:sp>
        <p:sp>
          <p:nvSpPr>
            <p:cNvPr id="7" name="Rectangle 6"/>
            <p:cNvSpPr/>
            <p:nvPr/>
          </p:nvSpPr>
          <p:spPr>
            <a:xfrm>
              <a:off x="0" y="59739"/>
              <a:ext cx="1970384" cy="300867"/>
            </a:xfrm>
            <a:prstGeom prst="rect">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b="1" dirty="0">
                  <a:effectLst/>
                  <a:latin typeface="Calibri"/>
                  <a:ea typeface="Calibri"/>
                  <a:cs typeface="Times New Roman"/>
                </a:rPr>
                <a:t>Non- Leading </a:t>
              </a:r>
              <a:r>
                <a:rPr lang="en-IN" b="1" dirty="0" smtClean="0">
                  <a:effectLst/>
                  <a:latin typeface="Calibri"/>
                  <a:ea typeface="Calibri"/>
                  <a:cs typeface="Times New Roman"/>
                </a:rPr>
                <a:t>Questions</a:t>
              </a:r>
              <a:endParaRPr lang="en-IN" dirty="0">
                <a:effectLst/>
                <a:latin typeface="Calibri"/>
                <a:ea typeface="Calibri"/>
                <a:cs typeface="Times New Roman"/>
              </a:endParaRPr>
            </a:p>
          </p:txBody>
        </p:sp>
        <p:sp>
          <p:nvSpPr>
            <p:cNvPr id="8" name="Rectangle 7"/>
            <p:cNvSpPr/>
            <p:nvPr/>
          </p:nvSpPr>
          <p:spPr>
            <a:xfrm>
              <a:off x="64893" y="1852397"/>
              <a:ext cx="2076450" cy="654685"/>
            </a:xfrm>
            <a:prstGeom prst="rect">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0"/>
                </a:spcAft>
              </a:pPr>
              <a:r>
                <a:rPr lang="en-IN" b="1" dirty="0">
                  <a:effectLst/>
                  <a:latin typeface="Calibri"/>
                  <a:ea typeface="Calibri"/>
                  <a:cs typeface="Times New Roman"/>
                </a:rPr>
                <a:t>Maximally Leading Questions</a:t>
              </a:r>
              <a:endParaRPr lang="en-IN" dirty="0">
                <a:effectLst/>
                <a:latin typeface="Calibri"/>
                <a:ea typeface="Calibri"/>
                <a:cs typeface="Times New Roman"/>
              </a:endParaRPr>
            </a:p>
            <a:p>
              <a:pPr algn="ctr">
                <a:lnSpc>
                  <a:spcPct val="115000"/>
                </a:lnSpc>
                <a:spcAft>
                  <a:spcPts val="0"/>
                </a:spcAft>
              </a:pPr>
              <a:r>
                <a:rPr lang="en-IN" sz="1400" dirty="0">
                  <a:effectLst/>
                  <a:latin typeface="Calibri"/>
                  <a:ea typeface="Calibri"/>
                  <a:cs typeface="Times New Roman"/>
                </a:rPr>
                <a:t>(Only for confirmatory details)</a:t>
              </a:r>
            </a:p>
          </p:txBody>
        </p:sp>
        <p:sp>
          <p:nvSpPr>
            <p:cNvPr id="9" name="Down Arrow 8"/>
            <p:cNvSpPr/>
            <p:nvPr/>
          </p:nvSpPr>
          <p:spPr>
            <a:xfrm>
              <a:off x="902601" y="300867"/>
              <a:ext cx="147484" cy="3134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10" name="Down Arrow 9"/>
            <p:cNvSpPr/>
            <p:nvPr/>
          </p:nvSpPr>
          <p:spPr>
            <a:xfrm>
              <a:off x="896702" y="914400"/>
              <a:ext cx="147484" cy="313403"/>
            </a:xfrm>
            <a:prstGeom prst="down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sp>
          <p:nvSpPr>
            <p:cNvPr id="11" name="Down Arrow 10"/>
            <p:cNvSpPr/>
            <p:nvPr/>
          </p:nvSpPr>
          <p:spPr>
            <a:xfrm>
              <a:off x="902601" y="1533832"/>
              <a:ext cx="147484" cy="313403"/>
            </a:xfrm>
            <a:prstGeom prst="downArrow">
              <a:avLst/>
            </a:prstGeom>
            <a:solidFill>
              <a:srgbClr val="4F81BD"/>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IN"/>
            </a:p>
          </p:txBody>
        </p:sp>
      </p:grpSp>
    </p:spTree>
    <p:extLst>
      <p:ext uri="{BB962C8B-B14F-4D97-AF65-F5344CB8AC3E}">
        <p14:creationId xmlns:p14="http://schemas.microsoft.com/office/powerpoint/2010/main" val="3879014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pPr marL="0" indent="0">
              <a:buNone/>
            </a:pPr>
            <a:r>
              <a:rPr lang="en-US" dirty="0" smtClean="0"/>
              <a:t>c) Use pictures to assist the child</a:t>
            </a:r>
          </a:p>
          <a:p>
            <a:pPr marL="0" indent="0">
              <a:buNone/>
            </a:pPr>
            <a:r>
              <a:rPr lang="en-US" i="1" dirty="0" smtClean="0"/>
              <a:t>“I will show you a picture…perhaps you can point to where this person touched or hurt you…”</a:t>
            </a:r>
          </a:p>
          <a:p>
            <a:pPr marL="0" indent="0">
              <a:buNone/>
            </a:pPr>
            <a:r>
              <a:rPr lang="en-US" dirty="0" smtClean="0"/>
              <a:t>(Or child could use a doll to point)</a:t>
            </a:r>
          </a:p>
          <a:p>
            <a:pPr marL="0" indent="0">
              <a:buNone/>
            </a:pPr>
            <a:endParaRPr lang="en-US" dirty="0"/>
          </a:p>
        </p:txBody>
      </p:sp>
      <p:pic>
        <p:nvPicPr>
          <p:cNvPr id="3074" name="Picture 2" descr="C:\Users\Admin\Downloads\58671287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947572"/>
            <a:ext cx="4648200" cy="3910427"/>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Admin\Downloads\58671324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35812" y="2947572"/>
            <a:ext cx="4708187" cy="38342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2707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buNone/>
            </a:pPr>
            <a:r>
              <a:rPr lang="en-US" b="1" dirty="0" smtClean="0"/>
              <a:t>4. Close the interview with child</a:t>
            </a:r>
          </a:p>
          <a:p>
            <a:pPr marL="0" indent="0">
              <a:buNone/>
            </a:pPr>
            <a:r>
              <a:rPr lang="en-US" i="1" dirty="0" smtClean="0"/>
              <a:t>- You’ve </a:t>
            </a:r>
            <a:r>
              <a:rPr lang="en-US" i="1" dirty="0"/>
              <a:t>given me lots of information and that really helps me to understand what happened.’ </a:t>
            </a:r>
            <a:endParaRPr lang="en-US" i="1" dirty="0" smtClean="0"/>
          </a:p>
          <a:p>
            <a:pPr>
              <a:buFontTx/>
              <a:buChar char="-"/>
            </a:pPr>
            <a:r>
              <a:rPr lang="en-US" dirty="0" smtClean="0"/>
              <a:t>‘</a:t>
            </a:r>
            <a:r>
              <a:rPr lang="en-US" dirty="0"/>
              <a:t>You have told me lots of things today, and I want to thank you for helping me.’ </a:t>
            </a:r>
          </a:p>
          <a:p>
            <a:pPr>
              <a:buFontTx/>
              <a:buChar char="-"/>
            </a:pPr>
            <a:r>
              <a:rPr lang="en-US" dirty="0" smtClean="0"/>
              <a:t> </a:t>
            </a:r>
            <a:r>
              <a:rPr lang="en-US" dirty="0"/>
              <a:t>‘Is there anything else you think I should know</a:t>
            </a:r>
            <a:r>
              <a:rPr lang="en-US" dirty="0" smtClean="0"/>
              <a:t>?’</a:t>
            </a:r>
          </a:p>
          <a:p>
            <a:pPr>
              <a:buFontTx/>
              <a:buChar char="-"/>
            </a:pPr>
            <a:r>
              <a:rPr lang="en-US" dirty="0" smtClean="0"/>
              <a:t>‘</a:t>
            </a:r>
            <a:r>
              <a:rPr lang="en-US" dirty="0"/>
              <a:t>Is there anything </a:t>
            </a:r>
            <a:r>
              <a:rPr lang="en-US" dirty="0" smtClean="0"/>
              <a:t>else you </a:t>
            </a:r>
            <a:r>
              <a:rPr lang="en-US" dirty="0"/>
              <a:t>want to tell me?’ </a:t>
            </a:r>
            <a:endParaRPr lang="en-US" dirty="0" smtClean="0"/>
          </a:p>
          <a:p>
            <a:pPr>
              <a:buFontTx/>
              <a:buChar char="-"/>
            </a:pPr>
            <a:r>
              <a:rPr lang="en-US" dirty="0" smtClean="0"/>
              <a:t>‘</a:t>
            </a:r>
            <a:r>
              <a:rPr lang="en-US" dirty="0"/>
              <a:t>Are there any questions you want to ask me?’</a:t>
            </a:r>
          </a:p>
        </p:txBody>
      </p:sp>
    </p:spTree>
    <p:extLst>
      <p:ext uri="{BB962C8B-B14F-4D97-AF65-F5344CB8AC3E}">
        <p14:creationId xmlns:p14="http://schemas.microsoft.com/office/powerpoint/2010/main" val="5045743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lstStyle/>
          <a:p>
            <a:pPr marL="0" indent="0">
              <a:buNone/>
            </a:pPr>
            <a:r>
              <a:rPr lang="en-US" b="1" dirty="0" smtClean="0"/>
              <a:t>Let us role play an interaction with a child…how would we elicit the statement required under POCSO?</a:t>
            </a:r>
          </a:p>
          <a:p>
            <a:pPr marL="0" indent="0">
              <a:buNone/>
            </a:pPr>
            <a:endParaRPr lang="en-US" dirty="0" smtClean="0"/>
          </a:p>
          <a:p>
            <a:pPr marL="0" indent="0">
              <a:buNone/>
            </a:pPr>
            <a:r>
              <a:rPr lang="en-US" dirty="0" smtClean="0"/>
              <a:t>*Use the steps outlined above.</a:t>
            </a:r>
            <a:endParaRPr lang="en-US" dirty="0"/>
          </a:p>
        </p:txBody>
      </p:sp>
    </p:spTree>
    <p:extLst>
      <p:ext uri="{BB962C8B-B14F-4D97-AF65-F5344CB8AC3E}">
        <p14:creationId xmlns:p14="http://schemas.microsoft.com/office/powerpoint/2010/main" val="21668232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915400" cy="792162"/>
          </a:xfrm>
        </p:spPr>
        <p:txBody>
          <a:bodyPr>
            <a:normAutofit/>
          </a:bodyPr>
          <a:lstStyle/>
          <a:p>
            <a:r>
              <a:rPr lang="en-IN" b="1" dirty="0" smtClean="0"/>
              <a:t>A Note on Children’s Memory</a:t>
            </a:r>
            <a:endParaRPr lang="en-IN" b="1" dirty="0"/>
          </a:p>
        </p:txBody>
      </p:sp>
      <p:sp>
        <p:nvSpPr>
          <p:cNvPr id="3" name="Content Placeholder 2"/>
          <p:cNvSpPr>
            <a:spLocks noGrp="1"/>
          </p:cNvSpPr>
          <p:nvPr>
            <p:ph idx="1"/>
          </p:nvPr>
        </p:nvSpPr>
        <p:spPr/>
        <p:txBody>
          <a:bodyPr>
            <a:normAutofit fontScale="92500" lnSpcReduction="10000"/>
          </a:bodyPr>
          <a:lstStyle/>
          <a:p>
            <a:r>
              <a:rPr lang="en-IN" dirty="0"/>
              <a:t>Developmentally immature children too have memories but have difficulty in retrieving them. </a:t>
            </a:r>
            <a:endParaRPr lang="en-IN" dirty="0" smtClean="0"/>
          </a:p>
          <a:p>
            <a:r>
              <a:rPr lang="en-IN" dirty="0" smtClean="0"/>
              <a:t>A </a:t>
            </a:r>
            <a:r>
              <a:rPr lang="en-IN" dirty="0"/>
              <a:t>technique of scaffolding is used in which a series of detail-oriented questions are asked e.g. −“Did you do anything when you were at that house?” “What did you do?” “Was someone there when you did [what the child reported]?” </a:t>
            </a:r>
            <a:endParaRPr lang="en-IN" dirty="0" smtClean="0"/>
          </a:p>
          <a:p>
            <a:r>
              <a:rPr lang="en-IN" dirty="0" smtClean="0"/>
              <a:t>The </a:t>
            </a:r>
            <a:r>
              <a:rPr lang="en-IN" dirty="0"/>
              <a:t>interviewer thus offers “cues” or “cognitive supports” that allow the child to access his or her memory. </a:t>
            </a:r>
          </a:p>
        </p:txBody>
      </p:sp>
    </p:spTree>
    <p:extLst>
      <p:ext uri="{BB962C8B-B14F-4D97-AF65-F5344CB8AC3E}">
        <p14:creationId xmlns:p14="http://schemas.microsoft.com/office/powerpoint/2010/main" val="37496882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406" y="27709"/>
            <a:ext cx="8229600" cy="868362"/>
          </a:xfrm>
        </p:spPr>
        <p:txBody>
          <a:bodyPr/>
          <a:lstStyle/>
          <a:p>
            <a:r>
              <a:rPr lang="en-IN" b="1" dirty="0"/>
              <a:t>A Note on Children’s </a:t>
            </a:r>
            <a:r>
              <a:rPr lang="en-IN" b="1" dirty="0" smtClean="0"/>
              <a:t>Attention</a:t>
            </a:r>
            <a:endParaRPr lang="en-IN" dirty="0"/>
          </a:p>
        </p:txBody>
      </p:sp>
      <p:sp>
        <p:nvSpPr>
          <p:cNvPr id="3" name="Content Placeholder 2"/>
          <p:cNvSpPr>
            <a:spLocks noGrp="1"/>
          </p:cNvSpPr>
          <p:nvPr>
            <p:ph idx="1"/>
          </p:nvPr>
        </p:nvSpPr>
        <p:spPr>
          <a:xfrm>
            <a:off x="533400" y="990600"/>
            <a:ext cx="8382000" cy="5486400"/>
          </a:xfrm>
        </p:spPr>
        <p:txBody>
          <a:bodyPr>
            <a:normAutofit/>
          </a:bodyPr>
          <a:lstStyle/>
          <a:p>
            <a:r>
              <a:rPr lang="en-IN" sz="2800" dirty="0"/>
              <a:t>Quality of information provided by young children begins to decrease with increased attempts to refocus. </a:t>
            </a:r>
            <a:endParaRPr lang="en-IN" sz="2800" dirty="0" smtClean="0"/>
          </a:p>
          <a:p>
            <a:r>
              <a:rPr lang="en-IN" sz="2800" dirty="0"/>
              <a:t>O</a:t>
            </a:r>
            <a:r>
              <a:rPr lang="en-IN" sz="2800" dirty="0" smtClean="0"/>
              <a:t>nce </a:t>
            </a:r>
            <a:r>
              <a:rPr lang="en-IN" sz="2800" dirty="0"/>
              <a:t>a three-year old has lost interest and has been refocused to the interview process several times, she or he may begin to answer questions randomly, without thought or consideration of the questions posed. </a:t>
            </a:r>
            <a:endParaRPr lang="en-IN" sz="2800" dirty="0" smtClean="0"/>
          </a:p>
          <a:p>
            <a:pPr marL="0" indent="0">
              <a:buNone/>
            </a:pPr>
            <a:endParaRPr lang="en-IN" dirty="0" smtClean="0"/>
          </a:p>
          <a:p>
            <a:pPr marL="0" indent="0">
              <a:buNone/>
            </a:pPr>
            <a:endParaRPr lang="en-IN"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556" y="4648199"/>
            <a:ext cx="7527644" cy="21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48156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smtClean="0"/>
              <a:t>Age &amp; Type of Information to Collect</a:t>
            </a:r>
            <a:endParaRPr lang="en-IN" sz="3600" b="1" dirty="0"/>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911927"/>
            <a:ext cx="9106497" cy="349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62532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00800"/>
          </a:xfrm>
        </p:spPr>
        <p:txBody>
          <a:bodyPr>
            <a:normAutofit fontScale="92500" lnSpcReduction="10000"/>
          </a:bodyPr>
          <a:lstStyle/>
          <a:p>
            <a:pPr marL="0" indent="0" algn="ctr">
              <a:buNone/>
            </a:pPr>
            <a:r>
              <a:rPr lang="en-US" b="1" dirty="0" smtClean="0"/>
              <a:t>Things to Remember</a:t>
            </a:r>
          </a:p>
          <a:p>
            <a:pPr marL="0" indent="0">
              <a:buNone/>
            </a:pPr>
            <a:r>
              <a:rPr lang="en-US" b="1" dirty="0" smtClean="0"/>
              <a:t>NEVER…</a:t>
            </a:r>
          </a:p>
          <a:p>
            <a:r>
              <a:rPr lang="en-US" dirty="0" smtClean="0"/>
              <a:t>Hurry children to talk.</a:t>
            </a:r>
          </a:p>
          <a:p>
            <a:pPr lvl="0" algn="just"/>
            <a:r>
              <a:rPr lang="en-IN" dirty="0" smtClean="0"/>
              <a:t>Persuade child to provide information through insistence/ use of sweets, toys, chocolate. </a:t>
            </a:r>
          </a:p>
          <a:p>
            <a:pPr lvl="0" algn="just"/>
            <a:r>
              <a:rPr lang="en-IN" dirty="0" smtClean="0"/>
              <a:t>Ask children to enact what happened.</a:t>
            </a:r>
          </a:p>
          <a:p>
            <a:pPr lvl="0" algn="just"/>
            <a:r>
              <a:rPr lang="en-IN" dirty="0" smtClean="0"/>
              <a:t>Probe for details of how the child felt at time of abuse (unnecessary details that might re-traumatize child).</a:t>
            </a:r>
          </a:p>
          <a:p>
            <a:pPr algn="just"/>
            <a:r>
              <a:rPr lang="en-IN" dirty="0" smtClean="0"/>
              <a:t>Touch the child unnecessarily. </a:t>
            </a:r>
          </a:p>
          <a:p>
            <a:pPr marL="0" indent="0" algn="just">
              <a:buNone/>
            </a:pPr>
            <a:endParaRPr lang="en-IN" dirty="0" smtClean="0"/>
          </a:p>
          <a:p>
            <a:pPr marL="0" indent="0">
              <a:buNone/>
            </a:pPr>
            <a:r>
              <a:rPr lang="en-US" b="1" dirty="0" smtClean="0"/>
              <a:t>ALWAYS…</a:t>
            </a:r>
          </a:p>
          <a:p>
            <a:r>
              <a:rPr lang="en-US" dirty="0" smtClean="0"/>
              <a:t>Ask only one question at a time.</a:t>
            </a:r>
          </a:p>
          <a:p>
            <a:r>
              <a:rPr lang="en-US" dirty="0" smtClean="0"/>
              <a:t>Wait for the child’s response.</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799989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428604"/>
            <a:ext cx="8329642" cy="5591196"/>
          </a:xfrm>
        </p:spPr>
        <p:txBody>
          <a:bodyPr>
            <a:normAutofit fontScale="85000" lnSpcReduction="20000"/>
          </a:bodyPr>
          <a:lstStyle/>
          <a:p>
            <a:pPr lvl="0">
              <a:buNone/>
            </a:pPr>
            <a:r>
              <a:rPr lang="en-US" b="1" u="sng" dirty="0" smtClean="0"/>
              <a:t>Discussion:</a:t>
            </a:r>
          </a:p>
          <a:p>
            <a:pPr lvl="0"/>
            <a:r>
              <a:rPr lang="en-US" dirty="0" smtClean="0"/>
              <a:t>How did you feel when you re-visited happy memories versus difficult and traumatic ones? </a:t>
            </a:r>
          </a:p>
          <a:p>
            <a:pPr lvl="0"/>
            <a:r>
              <a:rPr lang="en-US" dirty="0" smtClean="0"/>
              <a:t>Who helped/ how did you cope? </a:t>
            </a:r>
            <a:endParaRPr lang="en-IN" dirty="0" smtClean="0"/>
          </a:p>
          <a:p>
            <a:pPr lvl="0"/>
            <a:r>
              <a:rPr lang="en-US" dirty="0" smtClean="0"/>
              <a:t>The importance of being in touch with your own childhoods so you know what it is like to be a child, what makes children happy, angry or sad. </a:t>
            </a:r>
          </a:p>
          <a:p>
            <a:pPr lvl="0"/>
            <a:r>
              <a:rPr lang="en-US" dirty="0" smtClean="0"/>
              <a:t>How this sensitivity is essential to working effectively with children.</a:t>
            </a:r>
            <a:endParaRPr lang="en-IN" dirty="0" smtClean="0"/>
          </a:p>
          <a:p>
            <a:pPr lvl="0"/>
            <a:r>
              <a:rPr lang="en-US" dirty="0" smtClean="0"/>
              <a:t>The importance of being aware of one’s own feelings and emotions- so that one may also understand another’s feelings and emotions better.</a:t>
            </a:r>
          </a:p>
          <a:p>
            <a:pPr lvl="0"/>
            <a:r>
              <a:rPr lang="en-US" dirty="0" smtClean="0"/>
              <a:t>The impact of memories—how childhood events still impact us in adult life.</a:t>
            </a:r>
            <a:endParaRPr lang="en-IN" dirty="0" smtClean="0"/>
          </a:p>
          <a:p>
            <a:endParaRPr lang="en-IN" dirty="0"/>
          </a:p>
        </p:txBody>
      </p:sp>
      <p:sp>
        <p:nvSpPr>
          <p:cNvPr id="5" name="Slide Number Placeholder 4"/>
          <p:cNvSpPr>
            <a:spLocks noGrp="1"/>
          </p:cNvSpPr>
          <p:nvPr>
            <p:ph type="sldNum" sz="quarter" idx="12"/>
          </p:nvPr>
        </p:nvSpPr>
        <p:spPr/>
        <p:txBody>
          <a:bodyPr/>
          <a:lstStyle/>
          <a:p>
            <a:fld id="{80C3CBA1-1F25-4F01-8642-100333C17661}" type="slidenum">
              <a:rPr lang="en-IN" smtClean="0"/>
              <a:pPr/>
              <a:t>4</a:t>
            </a:fld>
            <a:endParaRPr lang="en-IN"/>
          </a:p>
        </p:txBody>
      </p:sp>
    </p:spTree>
    <p:extLst>
      <p:ext uri="{BB962C8B-B14F-4D97-AF65-F5344CB8AC3E}">
        <p14:creationId xmlns:p14="http://schemas.microsoft.com/office/powerpoint/2010/main" val="2302800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855"/>
            <a:ext cx="9144000" cy="1143000"/>
          </a:xfrm>
        </p:spPr>
        <p:txBody>
          <a:bodyPr>
            <a:noAutofit/>
          </a:bodyPr>
          <a:lstStyle/>
          <a:p>
            <a:r>
              <a:rPr lang="en-US" sz="3600" b="1" dirty="0" smtClean="0"/>
              <a:t>Impact of Traumatic Events on Child Development</a:t>
            </a:r>
            <a:endParaRPr lang="en-US" sz="3600" b="1" dirty="0"/>
          </a:p>
        </p:txBody>
      </p:sp>
      <p:pic>
        <p:nvPicPr>
          <p:cNvPr id="4" name="Content Placeholder 3" descr="C:\Users\Admin\Downloads\20170104_173123.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0" y="1295400"/>
            <a:ext cx="3733800" cy="2590800"/>
          </a:xfrm>
          <a:prstGeom prst="rect">
            <a:avLst/>
          </a:prstGeom>
          <a:noFill/>
          <a:ln>
            <a:noFill/>
          </a:ln>
        </p:spPr>
      </p:pic>
      <p:pic>
        <p:nvPicPr>
          <p:cNvPr id="5" name="Picture 4" descr="C:\Users\Admin\Downloads\20170104_17321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1219200"/>
            <a:ext cx="3906982" cy="2590800"/>
          </a:xfrm>
          <a:prstGeom prst="rect">
            <a:avLst/>
          </a:prstGeom>
          <a:noFill/>
          <a:ln>
            <a:noFill/>
          </a:ln>
        </p:spPr>
      </p:pic>
      <p:pic>
        <p:nvPicPr>
          <p:cNvPr id="6" name="Picture 5" descr="C:\Users\Admin\Downloads\20170104_173050 (1).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636" y="4038600"/>
            <a:ext cx="3775364" cy="2819401"/>
          </a:xfrm>
          <a:prstGeom prst="rect">
            <a:avLst/>
          </a:prstGeom>
          <a:noFill/>
          <a:ln>
            <a:noFill/>
          </a:ln>
        </p:spPr>
      </p:pic>
      <p:pic>
        <p:nvPicPr>
          <p:cNvPr id="7" name="Picture 6" descr="C:\Users\Admin\Downloads\20170104_173106.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57800" y="4038601"/>
            <a:ext cx="3958013" cy="2819400"/>
          </a:xfrm>
          <a:prstGeom prst="rect">
            <a:avLst/>
          </a:prstGeom>
          <a:noFill/>
          <a:ln>
            <a:noFill/>
          </a:ln>
        </p:spPr>
      </p:pic>
    </p:spTree>
    <p:extLst>
      <p:ext uri="{BB962C8B-B14F-4D97-AF65-F5344CB8AC3E}">
        <p14:creationId xmlns:p14="http://schemas.microsoft.com/office/powerpoint/2010/main" val="4198401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708"/>
            <a:ext cx="9144000" cy="962891"/>
          </a:xfrm>
        </p:spPr>
        <p:txBody>
          <a:bodyPr>
            <a:noAutofit/>
          </a:bodyPr>
          <a:lstStyle/>
          <a:p>
            <a:r>
              <a:rPr lang="en-US" sz="3600" b="1" dirty="0" smtClean="0"/>
              <a:t>Applying Child Development to Child’s  Statement of Abuse-POCSO Processes</a:t>
            </a:r>
            <a:endParaRPr lang="en-US" sz="3600" b="1" dirty="0"/>
          </a:p>
        </p:txBody>
      </p:sp>
      <p:sp>
        <p:nvSpPr>
          <p:cNvPr id="3" name="Content Placeholder 2"/>
          <p:cNvSpPr>
            <a:spLocks noGrp="1"/>
          </p:cNvSpPr>
          <p:nvPr>
            <p:ph idx="1"/>
          </p:nvPr>
        </p:nvSpPr>
        <p:spPr>
          <a:xfrm>
            <a:off x="228600" y="1143000"/>
            <a:ext cx="8458200" cy="5638800"/>
          </a:xfrm>
        </p:spPr>
        <p:txBody>
          <a:bodyPr/>
          <a:lstStyle/>
          <a:p>
            <a:pPr marL="0" indent="0">
              <a:buNone/>
            </a:pPr>
            <a:r>
              <a:rPr lang="en-IN" u="sng" dirty="0" smtClean="0"/>
              <a:t>Speech &amp; Language Abilities</a:t>
            </a:r>
          </a:p>
          <a:p>
            <a:r>
              <a:rPr lang="en-IN" dirty="0" smtClean="0"/>
              <a:t>10-14 </a:t>
            </a:r>
            <a:r>
              <a:rPr lang="en-IN" dirty="0"/>
              <a:t>months: 3 meaningful </a:t>
            </a:r>
            <a:r>
              <a:rPr lang="en-IN" dirty="0" smtClean="0"/>
              <a:t>words</a:t>
            </a:r>
          </a:p>
          <a:p>
            <a:r>
              <a:rPr lang="en-IN" dirty="0" smtClean="0"/>
              <a:t>1.5 to 2.5 years: 2 to 3 word phrases</a:t>
            </a:r>
          </a:p>
          <a:p>
            <a:r>
              <a:rPr lang="en-IN" dirty="0" smtClean="0"/>
              <a:t>Age 3+: increased vocabulary/ short sentences</a:t>
            </a:r>
          </a:p>
          <a:p>
            <a:pPr marL="0" indent="0">
              <a:buNone/>
            </a:pPr>
            <a:r>
              <a:rPr lang="en-IN" dirty="0" smtClean="0"/>
              <a:t>*Many (normal) children start developing speech late…so at 3+ they may or may not have capacity to build sentences.</a:t>
            </a:r>
          </a:p>
        </p:txBody>
      </p:sp>
    </p:spTree>
    <p:extLst>
      <p:ext uri="{BB962C8B-B14F-4D97-AF65-F5344CB8AC3E}">
        <p14:creationId xmlns:p14="http://schemas.microsoft.com/office/powerpoint/2010/main" val="5622481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fontScale="85000" lnSpcReduction="10000"/>
          </a:bodyPr>
          <a:lstStyle/>
          <a:p>
            <a:pPr marL="0" indent="0">
              <a:buNone/>
            </a:pPr>
            <a:r>
              <a:rPr lang="en-US" u="sng" dirty="0" smtClean="0"/>
              <a:t>Social Development:</a:t>
            </a:r>
          </a:p>
          <a:p>
            <a:r>
              <a:rPr lang="en-US" dirty="0" smtClean="0"/>
              <a:t>10 months to 3 years: stranger anxiety (not likely to be comfortable talking to new people).</a:t>
            </a:r>
          </a:p>
          <a:p>
            <a:r>
              <a:rPr lang="en-US" dirty="0" smtClean="0"/>
              <a:t>3 years: concept of privacy/ shame relating to body present (less likely to talk about body parts)</a:t>
            </a:r>
          </a:p>
          <a:p>
            <a:pPr marL="0" indent="0">
              <a:buNone/>
            </a:pPr>
            <a:r>
              <a:rPr lang="en-US" u="sng" dirty="0" smtClean="0"/>
              <a:t>Cognitive Development:</a:t>
            </a:r>
          </a:p>
          <a:p>
            <a:r>
              <a:rPr lang="en-US" dirty="0" smtClean="0"/>
              <a:t>1 to 2 years: expression &amp; communication mostly through actions (due to speech &amp; language abilities still developing).</a:t>
            </a:r>
          </a:p>
          <a:p>
            <a:r>
              <a:rPr lang="en-US" dirty="0" smtClean="0"/>
              <a:t>3 years: Object permanence (child thinks that perpetrator can re-appear, so leads to anxiety)</a:t>
            </a:r>
          </a:p>
          <a:p>
            <a:r>
              <a:rPr lang="en-US" dirty="0" smtClean="0"/>
              <a:t>3 years: Ego-centricity (expect others to understand their behaviours… ‘if I fall down, why isn’t everyone crying?’ Similarly with abuse…)</a:t>
            </a:r>
          </a:p>
          <a:p>
            <a:r>
              <a:rPr lang="en-US" dirty="0" smtClean="0"/>
              <a:t>No understanding of the concept of violation…so hard to report.</a:t>
            </a:r>
          </a:p>
          <a:p>
            <a:endParaRPr lang="en-US" dirty="0"/>
          </a:p>
        </p:txBody>
      </p:sp>
    </p:spTree>
    <p:extLst>
      <p:ext uri="{BB962C8B-B14F-4D97-AF65-F5344CB8AC3E}">
        <p14:creationId xmlns:p14="http://schemas.microsoft.com/office/powerpoint/2010/main" val="9499127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15400" cy="6324600"/>
          </a:xfrm>
        </p:spPr>
        <p:txBody>
          <a:bodyPr>
            <a:normAutofit fontScale="92500" lnSpcReduction="20000"/>
          </a:bodyPr>
          <a:lstStyle/>
          <a:p>
            <a:pPr marL="0" indent="0">
              <a:buNone/>
            </a:pPr>
            <a:r>
              <a:rPr lang="en-US" b="1" dirty="0" smtClean="0"/>
              <a:t>Recommendations for POCSO/Statement from Child</a:t>
            </a:r>
          </a:p>
          <a:p>
            <a:r>
              <a:rPr lang="en-IN" dirty="0">
                <a:solidFill>
                  <a:srgbClr val="FF0000"/>
                </a:solidFill>
              </a:rPr>
              <a:t>At a minimum, a child has to be about 3.5 years of age, to even attempt taking a statement</a:t>
            </a:r>
            <a:r>
              <a:rPr lang="en-IN" dirty="0" smtClean="0">
                <a:solidFill>
                  <a:srgbClr val="FF0000"/>
                </a:solidFill>
              </a:rPr>
              <a:t>.</a:t>
            </a:r>
          </a:p>
          <a:p>
            <a:r>
              <a:rPr lang="en-IN" dirty="0" smtClean="0">
                <a:solidFill>
                  <a:srgbClr val="FF0000"/>
                </a:solidFill>
              </a:rPr>
              <a:t>Even then, some children will have language delays and be unable to report.</a:t>
            </a:r>
          </a:p>
          <a:p>
            <a:r>
              <a:rPr lang="en-IN" dirty="0" smtClean="0">
                <a:solidFill>
                  <a:srgbClr val="FF0000"/>
                </a:solidFill>
              </a:rPr>
              <a:t>Children with intellectual disability will need to be assessed (even those above 3 years) to understand what their abilities and deficits are…and if they can report. </a:t>
            </a:r>
          </a:p>
          <a:p>
            <a:r>
              <a:rPr lang="en-US" dirty="0" smtClean="0">
                <a:solidFill>
                  <a:srgbClr val="FF0000"/>
                </a:solidFill>
              </a:rPr>
              <a:t>Narration is a function not only of speech &amp; language abilities but also of social and cognitive skills of the child…a child development/ mental health professional should be requested to assist… to use play and other creative methods to elicit narratives from young children and/or children with intellectual disability.</a:t>
            </a:r>
            <a:endParaRPr lang="en-US" dirty="0">
              <a:solidFill>
                <a:srgbClr val="FF0000"/>
              </a:solidFill>
            </a:endParaRP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30917440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4704"/>
          </a:xfrm>
        </p:spPr>
        <p:txBody>
          <a:bodyPr>
            <a:normAutofit/>
          </a:bodyPr>
          <a:lstStyle/>
          <a:p>
            <a:r>
              <a:rPr lang="en-IN" sz="3600" b="1" dirty="0" smtClean="0"/>
              <a:t>Emotional &amp; Behavioural Consequences of CSA</a:t>
            </a:r>
            <a:endParaRPr lang="en-IN" sz="3600" b="1" dirty="0"/>
          </a:p>
        </p:txBody>
      </p:sp>
      <p:sp>
        <p:nvSpPr>
          <p:cNvPr id="3" name="Content Placeholder 2"/>
          <p:cNvSpPr>
            <a:spLocks noGrp="1"/>
          </p:cNvSpPr>
          <p:nvPr>
            <p:ph idx="1"/>
          </p:nvPr>
        </p:nvSpPr>
        <p:spPr>
          <a:xfrm>
            <a:off x="179512" y="908720"/>
            <a:ext cx="8784976" cy="5832648"/>
          </a:xfrm>
        </p:spPr>
        <p:txBody>
          <a:bodyPr>
            <a:normAutofit fontScale="92500" lnSpcReduction="10000"/>
          </a:bodyPr>
          <a:lstStyle/>
          <a:p>
            <a:pPr marL="0" indent="0">
              <a:buNone/>
            </a:pPr>
            <a:r>
              <a:rPr lang="en-IN" b="1" dirty="0" smtClean="0"/>
              <a:t>In Younger Children…</a:t>
            </a:r>
          </a:p>
          <a:p>
            <a:r>
              <a:rPr lang="en-IN" dirty="0" smtClean="0"/>
              <a:t>Sexualized behaviour</a:t>
            </a:r>
          </a:p>
          <a:p>
            <a:r>
              <a:rPr lang="en-IN" dirty="0" smtClean="0"/>
              <a:t>Avoidance of specific adults</a:t>
            </a:r>
          </a:p>
          <a:p>
            <a:r>
              <a:rPr lang="en-IN" dirty="0" smtClean="0"/>
              <a:t>Nightmares/ Sleep disturbance</a:t>
            </a:r>
          </a:p>
          <a:p>
            <a:r>
              <a:rPr lang="en-IN" dirty="0" smtClean="0"/>
              <a:t>Clingy behaviour/ separation anxiety</a:t>
            </a:r>
          </a:p>
          <a:p>
            <a:r>
              <a:rPr lang="en-IN" dirty="0" smtClean="0"/>
              <a:t>Fearfulness and anxiety</a:t>
            </a:r>
          </a:p>
          <a:p>
            <a:r>
              <a:rPr lang="en-IN" dirty="0" smtClean="0"/>
              <a:t>Bedwetting</a:t>
            </a:r>
          </a:p>
          <a:p>
            <a:r>
              <a:rPr lang="en-US" dirty="0" smtClean="0"/>
              <a:t>School refusal</a:t>
            </a:r>
          </a:p>
          <a:p>
            <a:r>
              <a:rPr lang="en-US" dirty="0" smtClean="0"/>
              <a:t>Decreased scholastic performance</a:t>
            </a:r>
          </a:p>
          <a:p>
            <a:r>
              <a:rPr lang="en-US" dirty="0" smtClean="0"/>
              <a:t>Medically unexplained body aches and pains</a:t>
            </a:r>
          </a:p>
          <a:p>
            <a:pPr marL="0" indent="0">
              <a:buNone/>
            </a:pPr>
            <a:r>
              <a:rPr lang="en-US" dirty="0" smtClean="0"/>
              <a:t> </a:t>
            </a:r>
          </a:p>
          <a:p>
            <a:pPr marL="0" indent="0">
              <a:buNone/>
            </a:pPr>
            <a:endParaRPr lang="en-IN" dirty="0"/>
          </a:p>
        </p:txBody>
      </p:sp>
    </p:spTree>
    <p:extLst>
      <p:ext uri="{BB962C8B-B14F-4D97-AF65-F5344CB8AC3E}">
        <p14:creationId xmlns:p14="http://schemas.microsoft.com/office/powerpoint/2010/main" val="1357669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1274</TotalTime>
  <Words>2812</Words>
  <Application>Microsoft Office PowerPoint</Application>
  <PresentationFormat>On-screen Show (4:3)</PresentationFormat>
  <Paragraphs>220</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   Interviewing  Sexually Abused Children  </vt:lpstr>
      <vt:lpstr>Objectives</vt:lpstr>
      <vt:lpstr>Re-Connecting with Your Childhood </vt:lpstr>
      <vt:lpstr>PowerPoint Presentation</vt:lpstr>
      <vt:lpstr>Impact of Traumatic Events on Child Development</vt:lpstr>
      <vt:lpstr>Applying Child Development to Child’s  Statement of Abuse-POCSO Processes</vt:lpstr>
      <vt:lpstr>PowerPoint Presentation</vt:lpstr>
      <vt:lpstr>PowerPoint Presentation</vt:lpstr>
      <vt:lpstr>Emotional &amp; Behavioural Consequences of CSA</vt:lpstr>
      <vt:lpstr>PowerPoint Presentation</vt:lpstr>
      <vt:lpstr>Physical Signs/ Symptoms of CSA</vt:lpstr>
      <vt:lpstr>When to Suspect Child Sexual Abuse</vt:lpstr>
      <vt:lpstr>Understanding the Child’s Inner Voice</vt:lpstr>
      <vt:lpstr>What is the child’s inner voice…</vt:lpstr>
      <vt:lpstr>The Child’s Inner Voice</vt:lpstr>
      <vt:lpstr>PowerPoint Presentation</vt:lpstr>
      <vt:lpstr>Preliminary Steps: Before Forensic Interviewing with Child for CSA</vt:lpstr>
      <vt:lpstr>PowerPoint Presentation</vt:lpstr>
      <vt:lpstr>Interviewing Children for CSA</vt:lpstr>
      <vt:lpstr>PowerPoint Presentation</vt:lpstr>
      <vt:lpstr>PowerPoint Presentation</vt:lpstr>
      <vt:lpstr>PowerPoint Presentation</vt:lpstr>
      <vt:lpstr>PowerPoint Presentation</vt:lpstr>
      <vt:lpstr>Techniques of Inquiry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Recommended Way of Questioning</vt:lpstr>
      <vt:lpstr>PowerPoint Presentation</vt:lpstr>
      <vt:lpstr>PowerPoint Presentation</vt:lpstr>
      <vt:lpstr>PowerPoint Presentation</vt:lpstr>
      <vt:lpstr>A Note on Children’s Memory</vt:lpstr>
      <vt:lpstr>A Note on Children’s Attention</vt:lpstr>
      <vt:lpstr>Age &amp; Type of Information to Collect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POCSO: When a Child sits before you</dc:title>
  <dc:creator>Admin</dc:creator>
  <cp:lastModifiedBy>Windows User</cp:lastModifiedBy>
  <cp:revision>77</cp:revision>
  <dcterms:created xsi:type="dcterms:W3CDTF">2017-02-13T03:34:01Z</dcterms:created>
  <dcterms:modified xsi:type="dcterms:W3CDTF">2018-06-29T06:39:29Z</dcterms:modified>
</cp:coreProperties>
</file>