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DF45-D5DA-435A-95C1-76731181DEA9}" type="datetimeFigureOut">
              <a:rPr lang="en-US" smtClean="0"/>
              <a:pPr/>
              <a:t>6/16/2015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0212F-D36D-4A6D-8E77-8BE070F4500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DF45-D5DA-435A-95C1-76731181DEA9}" type="datetimeFigureOut">
              <a:rPr lang="en-US" smtClean="0"/>
              <a:pPr/>
              <a:t>6/16/2015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0212F-D36D-4A6D-8E77-8BE070F4500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DF45-D5DA-435A-95C1-76731181DEA9}" type="datetimeFigureOut">
              <a:rPr lang="en-US" smtClean="0"/>
              <a:pPr/>
              <a:t>6/16/2015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0212F-D36D-4A6D-8E77-8BE070F4500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DF45-D5DA-435A-95C1-76731181DEA9}" type="datetimeFigureOut">
              <a:rPr lang="en-US" smtClean="0"/>
              <a:pPr/>
              <a:t>6/16/2015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0212F-D36D-4A6D-8E77-8BE070F4500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DF45-D5DA-435A-95C1-76731181DEA9}" type="datetimeFigureOut">
              <a:rPr lang="en-US" smtClean="0"/>
              <a:pPr/>
              <a:t>6/16/2015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0212F-D36D-4A6D-8E77-8BE070F4500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DF45-D5DA-435A-95C1-76731181DEA9}" type="datetimeFigureOut">
              <a:rPr lang="en-US" smtClean="0"/>
              <a:pPr/>
              <a:t>6/16/2015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0212F-D36D-4A6D-8E77-8BE070F4500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DF45-D5DA-435A-95C1-76731181DEA9}" type="datetimeFigureOut">
              <a:rPr lang="en-US" smtClean="0"/>
              <a:pPr/>
              <a:t>6/16/2015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0212F-D36D-4A6D-8E77-8BE070F4500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DF45-D5DA-435A-95C1-76731181DEA9}" type="datetimeFigureOut">
              <a:rPr lang="en-US" smtClean="0"/>
              <a:pPr/>
              <a:t>6/16/2015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0212F-D36D-4A6D-8E77-8BE070F4500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DF45-D5DA-435A-95C1-76731181DEA9}" type="datetimeFigureOut">
              <a:rPr lang="en-US" smtClean="0"/>
              <a:pPr/>
              <a:t>6/16/2015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0212F-D36D-4A6D-8E77-8BE070F4500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DF45-D5DA-435A-95C1-76731181DEA9}" type="datetimeFigureOut">
              <a:rPr lang="en-US" smtClean="0"/>
              <a:pPr/>
              <a:t>6/16/2015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0212F-D36D-4A6D-8E77-8BE070F4500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DF45-D5DA-435A-95C1-76731181DEA9}" type="datetimeFigureOut">
              <a:rPr lang="en-US" smtClean="0"/>
              <a:pPr/>
              <a:t>6/16/2015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0212F-D36D-4A6D-8E77-8BE070F4500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8DF45-D5DA-435A-95C1-76731181DEA9}" type="datetimeFigureOut">
              <a:rPr lang="en-US" smtClean="0"/>
              <a:pPr/>
              <a:t>6/16/2015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0212F-D36D-4A6D-8E77-8BE070F4500E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857232"/>
            <a:ext cx="8715436" cy="1470025"/>
          </a:xfrm>
        </p:spPr>
        <p:txBody>
          <a:bodyPr/>
          <a:lstStyle/>
          <a:p>
            <a:r>
              <a:rPr lang="en-IN" b="1" dirty="0" smtClean="0"/>
              <a:t>Community Child &amp; Adolescent Mental Health Service Project</a:t>
            </a:r>
            <a:endParaRPr lang="en-IN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3500438"/>
            <a:ext cx="8501122" cy="2138362"/>
          </a:xfrm>
        </p:spPr>
        <p:txBody>
          <a:bodyPr>
            <a:normAutofit fontScale="92500" lnSpcReduction="10000"/>
          </a:bodyPr>
          <a:lstStyle/>
          <a:p>
            <a:r>
              <a:rPr lang="en-IN" b="1" dirty="0" smtClean="0"/>
              <a:t>Dept. of Child &amp; Adolescent Psychiatry</a:t>
            </a:r>
          </a:p>
          <a:p>
            <a:r>
              <a:rPr lang="en-IN" b="1" dirty="0" smtClean="0"/>
              <a:t>Supported by </a:t>
            </a:r>
          </a:p>
          <a:p>
            <a:r>
              <a:rPr lang="en-IN" b="1" dirty="0" smtClean="0"/>
              <a:t>Dept. of Women &amp; Child Development, </a:t>
            </a:r>
          </a:p>
          <a:p>
            <a:r>
              <a:rPr lang="en-IN" b="1" dirty="0" smtClean="0"/>
              <a:t>Govt. of Karnataka</a:t>
            </a:r>
            <a:endParaRPr lang="en-I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Upcoming Activities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N" dirty="0" smtClean="0"/>
              <a:t>Development of flip-charts on early child development &amp; stimulation (for use in anganwadis/PHCs/ communities, with parents &amp; teachers)</a:t>
            </a:r>
          </a:p>
          <a:p>
            <a:r>
              <a:rPr lang="en-IN" dirty="0" smtClean="0"/>
              <a:t>Development of training materials and manuals for use with service providers and direct work with children</a:t>
            </a:r>
          </a:p>
          <a:p>
            <a:r>
              <a:rPr lang="en-IN" dirty="0" smtClean="0"/>
              <a:t>2 symposiums in July/ August 2015:</a:t>
            </a:r>
          </a:p>
          <a:p>
            <a:pPr>
              <a:buNone/>
            </a:pPr>
            <a:r>
              <a:rPr lang="en-IN" dirty="0" smtClean="0"/>
              <a:t> </a:t>
            </a:r>
            <a:r>
              <a:rPr lang="en-IN" dirty="0" err="1" smtClean="0"/>
              <a:t>i</a:t>
            </a:r>
            <a:r>
              <a:rPr lang="en-IN" dirty="0" smtClean="0"/>
              <a:t>) Learning Problems in School Age Children (for government school teachers)</a:t>
            </a:r>
          </a:p>
          <a:p>
            <a:pPr>
              <a:buNone/>
            </a:pPr>
            <a:r>
              <a:rPr lang="en-IN" dirty="0" smtClean="0"/>
              <a:t>ii) Early Childhood Development/ Stimulation &amp; Care, incl. Developmental Disability (for Anganwadi Workers)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Users\Admin\Downloads\NIMHANS_CHILDPROJECT_FLIPCHART_1A (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60797"/>
            <a:ext cx="4380167" cy="3097203"/>
          </a:xfrm>
          <a:prstGeom prst="rect">
            <a:avLst/>
          </a:prstGeom>
          <a:noFill/>
        </p:spPr>
      </p:pic>
      <p:pic>
        <p:nvPicPr>
          <p:cNvPr id="22531" name="Picture 3" descr="C:\Users\Admin\Downloads\NIMHANS_CHILDPROJECT_FLIPCHART_1B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4744" y="0"/>
            <a:ext cx="5429256" cy="38390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/>
          <a:lstStyle/>
          <a:p>
            <a:pPr algn="l"/>
            <a:r>
              <a:rPr lang="en-IN" b="1" dirty="0" smtClean="0"/>
              <a:t>Why?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600200"/>
            <a:ext cx="8258204" cy="4829196"/>
          </a:xfrm>
        </p:spPr>
        <p:txBody>
          <a:bodyPr>
            <a:normAutofit fontScale="92500" lnSpcReduction="20000"/>
          </a:bodyPr>
          <a:lstStyle/>
          <a:p>
            <a:r>
              <a:rPr lang="en-IN" dirty="0" smtClean="0"/>
              <a:t>Poor access to child mental health services to children in need</a:t>
            </a:r>
          </a:p>
          <a:p>
            <a:r>
              <a:rPr lang="en-IN" dirty="0" smtClean="0"/>
              <a:t> Provision of mental health services are largely restricted to curative services in tertiary care facilities</a:t>
            </a:r>
          </a:p>
          <a:p>
            <a:r>
              <a:rPr lang="en-IN" dirty="0" smtClean="0"/>
              <a:t>Limited screening </a:t>
            </a:r>
            <a:r>
              <a:rPr lang="en-IN" dirty="0"/>
              <a:t>and early </a:t>
            </a:r>
            <a:r>
              <a:rPr lang="en-IN" dirty="0" smtClean="0"/>
              <a:t>intervention</a:t>
            </a:r>
          </a:p>
          <a:p>
            <a:r>
              <a:rPr lang="en-IN" dirty="0" smtClean="0"/>
              <a:t>Limited psychosocial </a:t>
            </a:r>
            <a:r>
              <a:rPr lang="en-IN" dirty="0"/>
              <a:t>care provision by </a:t>
            </a:r>
            <a:r>
              <a:rPr lang="en-IN" dirty="0" smtClean="0"/>
              <a:t>non-specialists</a:t>
            </a:r>
          </a:p>
          <a:p>
            <a:r>
              <a:rPr lang="en-IN" dirty="0" smtClean="0"/>
              <a:t>Rapid urbanization (displacement/ dislocation/ increasing psychosocial issues)</a:t>
            </a:r>
          </a:p>
          <a:p>
            <a:r>
              <a:rPr lang="en-IN" dirty="0" smtClean="0"/>
              <a:t>National Urban Health Mission (NUHM) agenda</a:t>
            </a:r>
          </a:p>
          <a:p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b="1" dirty="0" smtClean="0"/>
              <a:t>What?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IN" dirty="0" err="1" smtClean="0"/>
              <a:t>i</a:t>
            </a:r>
            <a:r>
              <a:rPr lang="en-IN" dirty="0" smtClean="0"/>
              <a:t>) Establishment </a:t>
            </a:r>
            <a:r>
              <a:rPr lang="en-IN" dirty="0"/>
              <a:t>of community-based child and adolescent services;</a:t>
            </a:r>
          </a:p>
          <a:p>
            <a:pPr>
              <a:buNone/>
            </a:pPr>
            <a:r>
              <a:rPr lang="en-IN" dirty="0" smtClean="0"/>
              <a:t>ii</a:t>
            </a:r>
            <a:r>
              <a:rPr lang="en-IN" dirty="0"/>
              <a:t>) Training and capacity building of childcare workers and staff from various governmental and non-governmental agencies, including schools; </a:t>
            </a:r>
          </a:p>
          <a:p>
            <a:pPr>
              <a:buNone/>
            </a:pPr>
            <a:r>
              <a:rPr lang="en-IN" dirty="0"/>
              <a:t>iii) </a:t>
            </a:r>
            <a:r>
              <a:rPr lang="en-IN" dirty="0" smtClean="0"/>
              <a:t>Drawing </a:t>
            </a:r>
            <a:r>
              <a:rPr lang="en-IN" dirty="0"/>
              <a:t>from implementation experiences to develop a comprehensive community child and adolescent mental health service model that may be replicated elsewhere in the country.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857256"/>
          </a:xfrm>
        </p:spPr>
        <p:txBody>
          <a:bodyPr/>
          <a:lstStyle/>
          <a:p>
            <a:pPr algn="l"/>
            <a:r>
              <a:rPr lang="en-IN" b="1" dirty="0" smtClean="0"/>
              <a:t>How?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142984"/>
            <a:ext cx="8329642" cy="535785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IN" dirty="0" smtClean="0"/>
              <a:t>Screening, diagnosis and first level responses (&amp; referral)  for emotional &amp; </a:t>
            </a:r>
            <a:r>
              <a:rPr lang="en-IN" dirty="0"/>
              <a:t>b</a:t>
            </a:r>
            <a:r>
              <a:rPr lang="en-IN" dirty="0" smtClean="0"/>
              <a:t>ehavioural problems and developmental disabilities in:</a:t>
            </a:r>
          </a:p>
          <a:p>
            <a:pPr lvl="1"/>
            <a:r>
              <a:rPr lang="en-IN" dirty="0" smtClean="0"/>
              <a:t>Government (and aided) schools</a:t>
            </a:r>
          </a:p>
          <a:p>
            <a:pPr lvl="1"/>
            <a:r>
              <a:rPr lang="en-IN" dirty="0" smtClean="0"/>
              <a:t>Anganwadis</a:t>
            </a:r>
          </a:p>
          <a:p>
            <a:pPr lvl="1"/>
            <a:r>
              <a:rPr lang="en-IN" dirty="0" smtClean="0"/>
              <a:t>Primary healthcare centres</a:t>
            </a:r>
          </a:p>
          <a:p>
            <a:pPr lvl="1"/>
            <a:r>
              <a:rPr lang="en-IN" dirty="0" smtClean="0"/>
              <a:t>Child care institutions</a:t>
            </a:r>
          </a:p>
          <a:p>
            <a:r>
              <a:rPr lang="en-IN" dirty="0" smtClean="0"/>
              <a:t>Capacity building workshops &amp; on-the-job training during service provision</a:t>
            </a:r>
          </a:p>
          <a:p>
            <a:r>
              <a:rPr lang="en-IN" dirty="0" smtClean="0"/>
              <a:t>Development of materials for training &amp; direct work with children (such as life skills activities for adolescents, low cost aids for pre-school work)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pPr algn="l"/>
            <a:r>
              <a:rPr lang="en-IN" b="1" dirty="0" smtClean="0"/>
              <a:t>Where?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285860"/>
            <a:ext cx="8329642" cy="528641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IN" dirty="0" smtClean="0"/>
              <a:t>Criteria for Selection of Child care agencies and service providers located in Bangalore south zone:</a:t>
            </a:r>
          </a:p>
          <a:p>
            <a:pPr marL="571500" indent="-571500">
              <a:buAutoNum type="romanLcParenR"/>
            </a:pPr>
            <a:r>
              <a:rPr lang="en-IN" dirty="0" smtClean="0"/>
              <a:t>PHC </a:t>
            </a:r>
            <a:r>
              <a:rPr lang="en-IN" dirty="0"/>
              <a:t>catchment area being inclusive of at least one slum population (preferably a larger slum area); </a:t>
            </a:r>
            <a:endParaRPr lang="en-IN" dirty="0" smtClean="0"/>
          </a:p>
          <a:p>
            <a:pPr marL="571500" indent="-571500">
              <a:buAutoNum type="romanLcParenR"/>
            </a:pPr>
            <a:r>
              <a:rPr lang="en-IN" dirty="0" smtClean="0"/>
              <a:t>PHC </a:t>
            </a:r>
            <a:r>
              <a:rPr lang="en-IN" dirty="0"/>
              <a:t>catchment area having within or near it, at least one government school that is attended by children from the slum</a:t>
            </a:r>
            <a:r>
              <a:rPr lang="en-IN" dirty="0" smtClean="0"/>
              <a:t>.</a:t>
            </a:r>
          </a:p>
          <a:p>
            <a:pPr marL="571500" indent="-571500">
              <a:buAutoNum type="romanLcParenR"/>
            </a:pPr>
            <a:r>
              <a:rPr lang="en-IN" dirty="0" smtClean="0"/>
              <a:t>Government schools</a:t>
            </a:r>
          </a:p>
          <a:p>
            <a:pPr marL="571500" indent="-571500">
              <a:buAutoNum type="romanLcParenR"/>
            </a:pPr>
            <a:r>
              <a:rPr lang="en-IN" dirty="0" smtClean="0"/>
              <a:t>Anganwadis located within or nearest to slum/ </a:t>
            </a:r>
            <a:r>
              <a:rPr lang="en-IN" dirty="0" err="1" smtClean="0"/>
              <a:t>vulnerab;e</a:t>
            </a:r>
            <a:r>
              <a:rPr lang="en-IN" dirty="0" smtClean="0"/>
              <a:t> populations</a:t>
            </a:r>
          </a:p>
          <a:p>
            <a:pPr marL="571500" indent="-571500">
              <a:buNone/>
            </a:pPr>
            <a:endParaRPr lang="en-IN" dirty="0" smtClean="0"/>
          </a:p>
          <a:p>
            <a:pPr marL="571500" indent="-571500">
              <a:buNone/>
            </a:pPr>
            <a:r>
              <a:rPr lang="en-IN" u="sng" dirty="0" smtClean="0"/>
              <a:t>Currently, </a:t>
            </a:r>
            <a:r>
              <a:rPr lang="en-IN" dirty="0" smtClean="0"/>
              <a:t>providing child mental health services in:</a:t>
            </a:r>
          </a:p>
          <a:p>
            <a:pPr marL="571500" indent="-571500">
              <a:buFontTx/>
              <a:buChar char="-"/>
            </a:pPr>
            <a:r>
              <a:rPr lang="en-IN" dirty="0" smtClean="0"/>
              <a:t>12 PHCs</a:t>
            </a:r>
          </a:p>
          <a:p>
            <a:pPr marL="571500" indent="-571500">
              <a:buFontTx/>
              <a:buChar char="-"/>
            </a:pPr>
            <a:r>
              <a:rPr lang="en-IN" dirty="0" smtClean="0"/>
              <a:t>23 government schools + schools served by RBSK</a:t>
            </a:r>
          </a:p>
          <a:p>
            <a:pPr marL="571500" indent="-571500">
              <a:buFontTx/>
              <a:buChar char="-"/>
            </a:pPr>
            <a:r>
              <a:rPr lang="en-IN" dirty="0" smtClean="0"/>
              <a:t>25 anganwadis</a:t>
            </a:r>
          </a:p>
          <a:p>
            <a:pPr marL="571500" indent="-571500">
              <a:buFontTx/>
              <a:buChar char="-"/>
            </a:pPr>
            <a:r>
              <a:rPr lang="en-IN" dirty="0" smtClean="0"/>
              <a:t>12 child care institutions</a:t>
            </a:r>
          </a:p>
          <a:p>
            <a:pPr marL="571500" indent="-571500">
              <a:buFontTx/>
              <a:buChar char="-"/>
            </a:pPr>
            <a:endParaRPr lang="en-IN" dirty="0" smtClean="0"/>
          </a:p>
          <a:p>
            <a:pPr marL="571500" indent="-571500">
              <a:buAutoNum type="romanLcParenR"/>
            </a:pPr>
            <a:endParaRPr lang="en-IN" dirty="0" smtClean="0"/>
          </a:p>
          <a:p>
            <a:pPr marL="571500" indent="-571500">
              <a:buAutoNum type="romanLcParenR"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29718" cy="1143000"/>
          </a:xfrm>
        </p:spPr>
        <p:txBody>
          <a:bodyPr>
            <a:noAutofit/>
          </a:bodyPr>
          <a:lstStyle/>
          <a:p>
            <a:r>
              <a:rPr lang="en-IN" sz="3600" b="1" dirty="0" smtClean="0"/>
              <a:t>Preliminary Work: Needs Assessment &amp; Resource Mapping of Community Services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5043510"/>
          </a:xfrm>
        </p:spPr>
        <p:txBody>
          <a:bodyPr>
            <a:normAutofit fontScale="77500" lnSpcReduction="20000"/>
          </a:bodyPr>
          <a:lstStyle/>
          <a:p>
            <a:r>
              <a:rPr lang="en-IN" dirty="0" smtClean="0"/>
              <a:t>Needs assessment (June to September 2014) through R.N. </a:t>
            </a:r>
            <a:r>
              <a:rPr lang="en-IN" smtClean="0"/>
              <a:t>Moorthy</a:t>
            </a:r>
            <a:r>
              <a:rPr lang="en-IN" dirty="0" smtClean="0"/>
              <a:t> </a:t>
            </a:r>
            <a:r>
              <a:rPr lang="en-IN" dirty="0" smtClean="0"/>
              <a:t>Foundation support</a:t>
            </a:r>
          </a:p>
          <a:p>
            <a:r>
              <a:rPr lang="en-IN" dirty="0" smtClean="0"/>
              <a:t>In-depth interviews and focus group discussions with (including provision of awareness/ sensitization workshops on child mental health to):</a:t>
            </a:r>
          </a:p>
          <a:p>
            <a:pPr lvl="1"/>
            <a:r>
              <a:rPr lang="en-IN" dirty="0"/>
              <a:t>S</a:t>
            </a:r>
            <a:r>
              <a:rPr lang="en-IN" dirty="0" smtClean="0"/>
              <a:t>ervice providers in government Depts. of Health, Education and Welfare </a:t>
            </a:r>
          </a:p>
          <a:p>
            <a:pPr lvl="1"/>
            <a:r>
              <a:rPr lang="en-IN" dirty="0" smtClean="0"/>
              <a:t>PHCs, Anganwadis, child care institutions (govt. &amp; NGO), government schools and government schemes such as RBSK</a:t>
            </a:r>
          </a:p>
          <a:p>
            <a:r>
              <a:rPr lang="en-IN" dirty="0" smtClean="0"/>
              <a:t>Needs assessment objectives:</a:t>
            </a:r>
          </a:p>
          <a:p>
            <a:pPr lvl="1"/>
            <a:r>
              <a:rPr lang="en-IN" dirty="0" smtClean="0"/>
              <a:t>identify </a:t>
            </a:r>
            <a:r>
              <a:rPr lang="en-IN" dirty="0"/>
              <a:t>the types of services provided by the agency/service; </a:t>
            </a:r>
          </a:p>
          <a:p>
            <a:pPr lvl="1"/>
            <a:r>
              <a:rPr lang="en-IN" dirty="0" smtClean="0"/>
              <a:t> </a:t>
            </a:r>
            <a:r>
              <a:rPr lang="en-IN" dirty="0"/>
              <a:t>understand child mental health issues in the </a:t>
            </a:r>
            <a:r>
              <a:rPr lang="en-IN" dirty="0" smtClean="0"/>
              <a:t>community</a:t>
            </a:r>
          </a:p>
          <a:p>
            <a:pPr lvl="1"/>
            <a:r>
              <a:rPr lang="en-IN" dirty="0" smtClean="0"/>
              <a:t>assess </a:t>
            </a:r>
            <a:r>
              <a:rPr lang="en-IN" dirty="0"/>
              <a:t>the capacity needs and gaps of the service providers</a:t>
            </a:r>
            <a:r>
              <a:rPr lang="en-IN" dirty="0" smtClean="0"/>
              <a:t>.</a:t>
            </a:r>
          </a:p>
          <a:p>
            <a:r>
              <a:rPr lang="en-IN" dirty="0" smtClean="0"/>
              <a:t>Detailed report available on needs assessment findings &amp; project interventions/ services developed based on these.</a:t>
            </a:r>
            <a:endParaRPr lang="en-IN" dirty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lang="en-US" dirty="0"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lang="en-US" dirty="0"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Summary of Needs Assessment and Resource Mapping Activities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6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6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4282" y="1785928"/>
          <a:ext cx="8572560" cy="4786342"/>
        </p:xfrm>
        <a:graphic>
          <a:graphicData uri="http://schemas.openxmlformats.org/drawingml/2006/table">
            <a:tbl>
              <a:tblPr/>
              <a:tblGrid>
                <a:gridCol w="3411378"/>
                <a:gridCol w="3411378"/>
                <a:gridCol w="874902"/>
                <a:gridCol w="874902"/>
              </a:tblGrid>
              <a:tr h="10256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latin typeface="Arial"/>
                          <a:ea typeface="Times New Roman"/>
                        </a:rPr>
                        <a:t>Sector</a:t>
                      </a:r>
                      <a:endParaRPr lang="en-IN" sz="1800" b="1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latin typeface="Arial"/>
                          <a:ea typeface="Times New Roman"/>
                        </a:rPr>
                        <a:t>Type of Staff Targeted</a:t>
                      </a:r>
                      <a:endParaRPr lang="en-IN" sz="1800" b="1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>
                          <a:latin typeface="Arial"/>
                          <a:ea typeface="Times New Roman"/>
                        </a:rPr>
                        <a:t>No. of Staff </a:t>
                      </a:r>
                      <a:endParaRPr lang="en-IN" sz="1800" b="1"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>
                          <a:latin typeface="Arial"/>
                          <a:ea typeface="Times New Roman"/>
                        </a:rPr>
                        <a:t>No. of Workshops </a:t>
                      </a:r>
                      <a:endParaRPr lang="en-IN" sz="1800" b="1"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881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latin typeface="Arial"/>
                          <a:ea typeface="Times New Roman"/>
                        </a:rPr>
                        <a:t>Health</a:t>
                      </a:r>
                      <a:endParaRPr lang="en-IN" sz="1800" b="1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>
                          <a:latin typeface="Arial"/>
                          <a:ea typeface="Times New Roman"/>
                        </a:rPr>
                        <a:t>Medical Officers</a:t>
                      </a:r>
                      <a:endParaRPr lang="en-IN" sz="1800" b="1"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>
                          <a:latin typeface="Arial"/>
                          <a:ea typeface="Times New Roman"/>
                        </a:rPr>
                        <a:t>10</a:t>
                      </a:r>
                      <a:endParaRPr lang="en-IN" sz="1800" b="1"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>
                          <a:latin typeface="Arial"/>
                          <a:ea typeface="Times New Roman"/>
                        </a:rPr>
                        <a:t>1</a:t>
                      </a:r>
                      <a:endParaRPr lang="en-IN" sz="1800" b="1"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88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latin typeface="Arial"/>
                          <a:ea typeface="Times New Roman"/>
                        </a:rPr>
                        <a:t>ANM/Link Workers</a:t>
                      </a:r>
                      <a:endParaRPr lang="en-IN" sz="1800" b="1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>
                          <a:latin typeface="Arial"/>
                          <a:ea typeface="Times New Roman"/>
                        </a:rPr>
                        <a:t>40</a:t>
                      </a:r>
                      <a:endParaRPr lang="en-IN" sz="1800" b="1"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>
                          <a:latin typeface="Arial"/>
                          <a:ea typeface="Times New Roman"/>
                        </a:rPr>
                        <a:t>2</a:t>
                      </a:r>
                      <a:endParaRPr lang="en-IN" sz="1800" b="1"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3764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latin typeface="Arial"/>
                          <a:ea typeface="Times New Roman"/>
                        </a:rPr>
                        <a:t>RBSK School Health Team  Doctors</a:t>
                      </a:r>
                      <a:endParaRPr lang="en-IN" sz="1800" b="1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>
                          <a:latin typeface="Arial"/>
                          <a:ea typeface="Times New Roman"/>
                        </a:rPr>
                        <a:t>21</a:t>
                      </a:r>
                      <a:endParaRPr lang="en-IN" sz="1800" b="1"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>
                          <a:latin typeface="Arial"/>
                          <a:ea typeface="Times New Roman"/>
                        </a:rPr>
                        <a:t>1</a:t>
                      </a:r>
                      <a:endParaRPr lang="en-IN" sz="1800" b="1"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37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>
                          <a:latin typeface="Arial"/>
                          <a:ea typeface="Times New Roman"/>
                        </a:rPr>
                        <a:t>Education</a:t>
                      </a:r>
                      <a:endParaRPr lang="en-IN" sz="1800" b="1"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latin typeface="Arial"/>
                          <a:ea typeface="Times New Roman"/>
                        </a:rPr>
                        <a:t>Teachers/ Principals from 21 Government/ Aided Schools</a:t>
                      </a:r>
                      <a:endParaRPr lang="en-IN" sz="1800" b="1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>
                          <a:latin typeface="Arial"/>
                          <a:ea typeface="Times New Roman"/>
                        </a:rPr>
                        <a:t>32</a:t>
                      </a:r>
                      <a:endParaRPr lang="en-IN" sz="1800" b="1"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>
                          <a:latin typeface="Arial"/>
                          <a:ea typeface="Times New Roman"/>
                        </a:rPr>
                        <a:t>2</a:t>
                      </a:r>
                      <a:endParaRPr lang="en-IN" sz="1800" b="1"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881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>
                          <a:latin typeface="Arial"/>
                          <a:ea typeface="Times New Roman"/>
                        </a:rPr>
                        <a:t>Welfare</a:t>
                      </a:r>
                      <a:endParaRPr lang="en-IN" sz="1800" b="1"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latin typeface="Arial"/>
                          <a:ea typeface="Times New Roman"/>
                        </a:rPr>
                        <a:t>Anganwadi Teachers</a:t>
                      </a:r>
                      <a:endParaRPr lang="en-IN" sz="1800" b="1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latin typeface="Arial"/>
                          <a:ea typeface="Times New Roman"/>
                        </a:rPr>
                        <a:t>46</a:t>
                      </a:r>
                      <a:endParaRPr lang="en-IN" sz="1800" b="1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>
                          <a:latin typeface="Arial"/>
                          <a:ea typeface="Times New Roman"/>
                        </a:rPr>
                        <a:t>2</a:t>
                      </a:r>
                      <a:endParaRPr lang="en-IN" sz="1800" b="1"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3764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>
                          <a:latin typeface="Arial"/>
                          <a:ea typeface="Times New Roman"/>
                        </a:rPr>
                        <a:t>Anganwadi Supervisors/ DWCD Staff</a:t>
                      </a:r>
                      <a:endParaRPr lang="en-IN" sz="1800" b="1"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latin typeface="Arial"/>
                          <a:ea typeface="Times New Roman"/>
                        </a:rPr>
                        <a:t>23</a:t>
                      </a:r>
                      <a:endParaRPr lang="en-IN" sz="1800" b="1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latin typeface="Arial"/>
                          <a:ea typeface="Times New Roman"/>
                        </a:rPr>
                        <a:t>1</a:t>
                      </a:r>
                      <a:endParaRPr lang="en-IN" sz="1800" b="1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88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>
                          <a:latin typeface="Arial"/>
                          <a:ea typeface="Times New Roman"/>
                        </a:rPr>
                        <a:t>Staff from 32 CCIs</a:t>
                      </a:r>
                      <a:endParaRPr lang="en-IN" sz="1800" b="1"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>
                          <a:latin typeface="Arial"/>
                          <a:ea typeface="Times New Roman"/>
                        </a:rPr>
                        <a:t>60</a:t>
                      </a:r>
                      <a:endParaRPr lang="en-IN" sz="1800" b="1"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latin typeface="Arial"/>
                          <a:ea typeface="Times New Roman"/>
                        </a:rPr>
                        <a:t>7</a:t>
                      </a:r>
                      <a:endParaRPr lang="en-IN" sz="1800" b="1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881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</a:rPr>
                        <a:t>Total</a:t>
                      </a:r>
                      <a:endParaRPr lang="en-IN" sz="1800" b="1" dirty="0">
                        <a:solidFill>
                          <a:schemeClr val="bg1"/>
                        </a:solidFill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</a:rPr>
                        <a:t>232</a:t>
                      </a:r>
                      <a:endParaRPr lang="en-IN" sz="1800" b="1" dirty="0">
                        <a:solidFill>
                          <a:schemeClr val="bg1"/>
                        </a:solidFill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</a:rPr>
                        <a:t>16</a:t>
                      </a:r>
                      <a:endParaRPr lang="en-IN" sz="1800" b="1" dirty="0">
                        <a:solidFill>
                          <a:schemeClr val="bg1"/>
                        </a:solidFill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0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Coverage (January 2015…till date)</a:t>
            </a:r>
            <a:endParaRPr lang="en-IN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5720" y="1428736"/>
          <a:ext cx="8472488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4974"/>
                <a:gridCol w="3257514"/>
              </a:tblGrid>
              <a:tr h="370840"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Agency/ Service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No. of Children Provided</a:t>
                      </a:r>
                      <a:r>
                        <a:rPr lang="en-IN" sz="2400" baseline="0" dirty="0" smtClean="0"/>
                        <a:t> with Services</a:t>
                      </a:r>
                      <a:endParaRPr lang="en-IN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Anganwadis (group work)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314</a:t>
                      </a:r>
                      <a:endParaRPr lang="en-IN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Schools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330</a:t>
                      </a:r>
                      <a:endParaRPr lang="en-IN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 smtClean="0"/>
                        <a:t>Primary Healthcare Centres (Children Screened in Health Camps [270]/ Immunization Programs +</a:t>
                      </a:r>
                      <a:r>
                        <a:rPr lang="en-IN" sz="2400" baseline="0" dirty="0" smtClean="0"/>
                        <a:t> </a:t>
                      </a:r>
                      <a:r>
                        <a:rPr lang="en-IN" sz="2400" dirty="0" smtClean="0"/>
                        <a:t>Children Receiving</a:t>
                      </a:r>
                      <a:r>
                        <a:rPr lang="en-IN" sz="2400" baseline="0" dirty="0" smtClean="0"/>
                        <a:t> Treatment [135])</a:t>
                      </a:r>
                      <a:endParaRPr lang="en-IN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395</a:t>
                      </a:r>
                      <a:endParaRPr lang="en-IN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Child Care Institutions (</a:t>
                      </a:r>
                      <a:r>
                        <a:rPr lang="en-IN" sz="2400" dirty="0" err="1" smtClean="0"/>
                        <a:t>grp</a:t>
                      </a:r>
                      <a:r>
                        <a:rPr lang="en-IN" sz="2400" dirty="0" smtClean="0"/>
                        <a:t>/individual</a:t>
                      </a:r>
                      <a:r>
                        <a:rPr lang="en-IN" sz="2400" baseline="0" dirty="0" smtClean="0"/>
                        <a:t> work)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59</a:t>
                      </a:r>
                      <a:endParaRPr lang="en-IN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2400" b="1" dirty="0" smtClean="0">
                          <a:solidFill>
                            <a:schemeClr val="bg1"/>
                          </a:solidFill>
                        </a:rPr>
                        <a:t>Total</a:t>
                      </a:r>
                      <a:endParaRPr lang="en-IN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smtClean="0">
                          <a:solidFill>
                            <a:schemeClr val="bg1"/>
                          </a:solidFill>
                        </a:rPr>
                        <a:t>1,098</a:t>
                      </a:r>
                      <a:endParaRPr lang="en-IN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85794"/>
          </a:xfrm>
        </p:spPr>
        <p:txBody>
          <a:bodyPr/>
          <a:lstStyle/>
          <a:p>
            <a:r>
              <a:rPr lang="en-IN" b="1" dirty="0" smtClean="0"/>
              <a:t>Capacity Building Initiatives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IN" dirty="0" smtClean="0"/>
          </a:p>
          <a:p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4282" y="857233"/>
          <a:ext cx="8715436" cy="5887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7916"/>
                <a:gridCol w="2857520"/>
              </a:tblGrid>
              <a:tr h="392108">
                <a:tc>
                  <a:txBody>
                    <a:bodyPr/>
                    <a:lstStyle/>
                    <a:p>
                      <a:r>
                        <a:rPr lang="en-IN" dirty="0" smtClean="0"/>
                        <a:t>Training Workshop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Participants</a:t>
                      </a:r>
                      <a:endParaRPr lang="en-IN" dirty="0"/>
                    </a:p>
                  </a:txBody>
                  <a:tcPr/>
                </a:tc>
              </a:tr>
              <a:tr h="8858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Advanced level training workshop on skills in child protection and psychosocial  work (part 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25 ICPS functionaries</a:t>
                      </a:r>
                      <a:endParaRPr lang="en-IN" dirty="0"/>
                    </a:p>
                  </a:txBody>
                  <a:tcPr/>
                </a:tc>
              </a:tr>
              <a:tr h="630280"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Childline</a:t>
                      </a:r>
                      <a:r>
                        <a:rPr lang="en-IN" dirty="0" smtClean="0"/>
                        <a:t> Training Workshop on Child Sexual Abuse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75 </a:t>
                      </a:r>
                      <a:r>
                        <a:rPr lang="en-IN" dirty="0" err="1" smtClean="0"/>
                        <a:t>childline</a:t>
                      </a:r>
                      <a:r>
                        <a:rPr lang="en-IN" dirty="0" smtClean="0"/>
                        <a:t> staff/ field workers</a:t>
                      </a:r>
                      <a:endParaRPr lang="en-IN" dirty="0"/>
                    </a:p>
                  </a:txBody>
                  <a:tcPr/>
                </a:tc>
              </a:tr>
              <a:tr h="630280">
                <a:tc>
                  <a:txBody>
                    <a:bodyPr/>
                    <a:lstStyle/>
                    <a:p>
                      <a:r>
                        <a:rPr lang="en-IN" dirty="0" smtClean="0"/>
                        <a:t>3</a:t>
                      </a:r>
                      <a:r>
                        <a:rPr lang="en-IN" baseline="0" dirty="0" smtClean="0"/>
                        <a:t> RBSK teams in Bangalore South Zone on child mental health in schools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12 RBSK school health team staff</a:t>
                      </a:r>
                      <a:endParaRPr lang="en-IN" dirty="0"/>
                    </a:p>
                  </a:txBody>
                  <a:tcPr/>
                </a:tc>
              </a:tr>
              <a:tr h="392108">
                <a:tc>
                  <a:txBody>
                    <a:bodyPr/>
                    <a:lstStyle/>
                    <a:p>
                      <a:r>
                        <a:rPr lang="en-IN" dirty="0" smtClean="0"/>
                        <a:t>PHC</a:t>
                      </a:r>
                      <a:r>
                        <a:rPr lang="en-IN" baseline="0" dirty="0" smtClean="0"/>
                        <a:t> doctors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12 medical officers</a:t>
                      </a:r>
                      <a:endParaRPr lang="en-IN" dirty="0"/>
                    </a:p>
                  </a:txBody>
                  <a:tcPr/>
                </a:tc>
              </a:tr>
              <a:tr h="938356">
                <a:tc>
                  <a:txBody>
                    <a:bodyPr/>
                    <a:lstStyle/>
                    <a:p>
                      <a:r>
                        <a:rPr lang="en-IN" dirty="0" smtClean="0"/>
                        <a:t>2 training workshops for </a:t>
                      </a:r>
                      <a:r>
                        <a:rPr lang="en-IN" dirty="0" err="1" smtClean="0"/>
                        <a:t>Visthaar</a:t>
                      </a:r>
                      <a:r>
                        <a:rPr lang="en-IN" baseline="0" dirty="0" smtClean="0"/>
                        <a:t> (NGO) on: </a:t>
                      </a:r>
                      <a:r>
                        <a:rPr lang="en-IN" baseline="0" dirty="0" err="1" smtClean="0"/>
                        <a:t>i</a:t>
                      </a:r>
                      <a:r>
                        <a:rPr lang="en-IN" baseline="0" dirty="0" smtClean="0"/>
                        <a:t>) working with pre-school children (in disaster affected areas); </a:t>
                      </a:r>
                    </a:p>
                    <a:p>
                      <a:r>
                        <a:rPr lang="en-IN" baseline="0" dirty="0" smtClean="0"/>
                        <a:t>ii) Gender, Sexuality &amp; Disability in Children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55 field staff and NGO workers from Africa &amp; South Asia</a:t>
                      </a:r>
                      <a:endParaRPr lang="en-IN" dirty="0"/>
                    </a:p>
                  </a:txBody>
                  <a:tcPr/>
                </a:tc>
              </a:tr>
              <a:tr h="630280">
                <a:tc>
                  <a:txBody>
                    <a:bodyPr/>
                    <a:lstStyle/>
                    <a:p>
                      <a:r>
                        <a:rPr lang="en-IN" dirty="0" smtClean="0"/>
                        <a:t>Staff secondment to CAMH Project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  Staff working with HIV/AIDS affected children</a:t>
                      </a:r>
                      <a:endParaRPr lang="en-IN" dirty="0"/>
                    </a:p>
                  </a:txBody>
                  <a:tcPr/>
                </a:tc>
              </a:tr>
              <a:tr h="1358700">
                <a:tc gridSpan="2">
                  <a:txBody>
                    <a:bodyPr/>
                    <a:lstStyle/>
                    <a:p>
                      <a:r>
                        <a:rPr lang="en-IN" u="sng" dirty="0" smtClean="0"/>
                        <a:t>Note:</a:t>
                      </a:r>
                      <a:r>
                        <a:rPr lang="en-IN" dirty="0" smtClean="0"/>
                        <a:t> Capacity</a:t>
                      </a:r>
                      <a:r>
                        <a:rPr lang="en-IN" baseline="0" dirty="0" smtClean="0"/>
                        <a:t> building of child care service providers on a daily basis, during service provision in schools/ anganwadis/ PHCs/ child care institutions, provided through on-the job training and inputs on child mental health/ interventions i.e. </a:t>
                      </a:r>
                      <a:r>
                        <a:rPr lang="en-IN" baseline="0" dirty="0" err="1" smtClean="0"/>
                        <a:t>psychoeducation</a:t>
                      </a:r>
                      <a:r>
                        <a:rPr lang="en-IN" baseline="0" dirty="0" smtClean="0"/>
                        <a:t> of child mental health disorders and how individual children may be assisted.</a:t>
                      </a:r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817</Words>
  <Application>Microsoft Office PowerPoint</Application>
  <PresentationFormat>On-screen Show (4:3)</PresentationFormat>
  <Paragraphs>115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Community Child &amp; Adolescent Mental Health Service Project</vt:lpstr>
      <vt:lpstr>Why?</vt:lpstr>
      <vt:lpstr>What?</vt:lpstr>
      <vt:lpstr>How?</vt:lpstr>
      <vt:lpstr>Where?</vt:lpstr>
      <vt:lpstr>Preliminary Work: Needs Assessment &amp; Resource Mapping of Community Services</vt:lpstr>
      <vt:lpstr>   Summary of Needs Assessment and Resource Mapping Activities   </vt:lpstr>
      <vt:lpstr>Coverage (January 2015…till date)</vt:lpstr>
      <vt:lpstr>Capacity Building Initiatives</vt:lpstr>
      <vt:lpstr>Upcoming Activities</vt:lpstr>
      <vt:lpstr>Slide 11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Child &amp; Adolescent Mental Health Service Project</dc:title>
  <dc:creator>Admin</dc:creator>
  <cp:lastModifiedBy>Admin</cp:lastModifiedBy>
  <cp:revision>35</cp:revision>
  <dcterms:created xsi:type="dcterms:W3CDTF">2015-06-11T09:51:01Z</dcterms:created>
  <dcterms:modified xsi:type="dcterms:W3CDTF">2015-06-16T03:41:19Z</dcterms:modified>
</cp:coreProperties>
</file>