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62" r:id="rId5"/>
    <p:sldId id="268" r:id="rId6"/>
    <p:sldId id="288" r:id="rId7"/>
    <p:sldId id="274" r:id="rId8"/>
    <p:sldId id="267" r:id="rId9"/>
    <p:sldId id="263" r:id="rId10"/>
    <p:sldId id="275" r:id="rId11"/>
    <p:sldId id="265" r:id="rId12"/>
    <p:sldId id="264" r:id="rId13"/>
    <p:sldId id="277" r:id="rId14"/>
    <p:sldId id="290" r:id="rId15"/>
    <p:sldId id="278" r:id="rId16"/>
    <p:sldId id="266" r:id="rId17"/>
    <p:sldId id="281" r:id="rId18"/>
    <p:sldId id="282" r:id="rId19"/>
    <p:sldId id="283" r:id="rId20"/>
    <p:sldId id="286" r:id="rId21"/>
    <p:sldId id="291" r:id="rId22"/>
    <p:sldId id="270" r:id="rId23"/>
    <p:sldId id="287" r:id="rId24"/>
    <p:sldId id="276" r:id="rId25"/>
    <p:sldId id="271" r:id="rId26"/>
    <p:sldId id="269" r:id="rId27"/>
    <p:sldId id="272" r:id="rId28"/>
    <p:sldId id="27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B78E1F0-75EA-470A-91E0-A7CBA21152E8}" type="datetimeFigureOut">
              <a:rPr lang="en-US" smtClean="0"/>
              <a:pPr/>
              <a:t>1/13/2016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78E1F0-75EA-470A-91E0-A7CBA21152E8}" type="datetimeFigureOut">
              <a:rPr lang="en-US" smtClean="0"/>
              <a:pPr/>
              <a:t>1/13/2016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78E1F0-75EA-470A-91E0-A7CBA21152E8}" type="datetimeFigureOut">
              <a:rPr lang="en-US" smtClean="0"/>
              <a:pPr/>
              <a:t>1/13/2016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78E1F0-75EA-470A-91E0-A7CBA21152E8}" type="datetimeFigureOut">
              <a:rPr lang="en-US" smtClean="0"/>
              <a:pPr/>
              <a:t>1/13/2016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78E1F0-75EA-470A-91E0-A7CBA21152E8}" type="datetimeFigureOut">
              <a:rPr lang="en-US" smtClean="0"/>
              <a:pPr/>
              <a:t>1/13/2016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B78E1F0-75EA-470A-91E0-A7CBA21152E8}" type="datetimeFigureOut">
              <a:rPr lang="en-US" smtClean="0"/>
              <a:pPr/>
              <a:t>1/13/2016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B78E1F0-75EA-470A-91E0-A7CBA21152E8}" type="datetimeFigureOut">
              <a:rPr lang="en-US" smtClean="0"/>
              <a:pPr/>
              <a:t>1/13/2016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B78E1F0-75EA-470A-91E0-A7CBA21152E8}" type="datetimeFigureOut">
              <a:rPr lang="en-US" smtClean="0"/>
              <a:pPr/>
              <a:t>1/13/2016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8E1F0-75EA-470A-91E0-A7CBA21152E8}" type="datetimeFigureOut">
              <a:rPr lang="en-US" smtClean="0"/>
              <a:pPr/>
              <a:t>1/13/2016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8E1F0-75EA-470A-91E0-A7CBA21152E8}" type="datetimeFigureOut">
              <a:rPr lang="en-US" smtClean="0"/>
              <a:pPr/>
              <a:t>1/13/2016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8E1F0-75EA-470A-91E0-A7CBA21152E8}" type="datetimeFigureOut">
              <a:rPr lang="en-US" smtClean="0"/>
              <a:pPr/>
              <a:t>1/13/2016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4CADE55-AC8D-4AC3-BBC8-C0B1DE944A2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8E1F0-75EA-470A-91E0-A7CBA21152E8}" type="datetimeFigureOut">
              <a:rPr lang="en-US" smtClean="0"/>
              <a:pPr/>
              <a:t>1/13/2016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ADE55-AC8D-4AC3-BBC8-C0B1DE944A2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00042"/>
            <a:ext cx="8643998" cy="3929090"/>
          </a:xfrm>
        </p:spPr>
        <p:txBody>
          <a:bodyPr>
            <a:normAutofit fontScale="90000"/>
          </a:bodyPr>
          <a:lstStyle/>
          <a:p>
            <a:r>
              <a:rPr lang="en-IN" b="1" dirty="0" smtClean="0">
                <a:latin typeface="Algerian" pitchFamily="82" charset="0"/>
              </a:rPr>
              <a:t>Community Child &amp; Adolescent Mental Health Project: </a:t>
            </a:r>
            <a:br>
              <a:rPr lang="en-IN" b="1" dirty="0" smtClean="0">
                <a:latin typeface="Algerian" pitchFamily="82" charset="0"/>
              </a:rPr>
            </a:br>
            <a:r>
              <a:rPr lang="en-IN" b="1" dirty="0" smtClean="0">
                <a:latin typeface="Algerian" pitchFamily="82" charset="0"/>
              </a:rPr>
              <a:t>Why, What &amp; How</a:t>
            </a:r>
            <a:r>
              <a:rPr lang="en-IN" dirty="0"/>
              <a:t> </a:t>
            </a:r>
            <a:r>
              <a:rPr lang="en-IN" dirty="0" smtClean="0"/>
              <a:t/>
            </a:r>
            <a:br>
              <a:rPr lang="en-IN" dirty="0" smtClean="0"/>
            </a:br>
            <a:r>
              <a:rPr lang="en-IN" dirty="0" smtClean="0"/>
              <a:t/>
            </a:r>
            <a:br>
              <a:rPr lang="en-IN" dirty="0" smtClean="0"/>
            </a:br>
            <a:r>
              <a:rPr lang="en-IN" sz="4000" b="1" dirty="0" smtClean="0"/>
              <a:t>Dept. Of Child &amp; Adolescent Psychiatry</a:t>
            </a:r>
            <a:br>
              <a:rPr lang="en-IN" sz="4000" b="1" dirty="0" smtClean="0"/>
            </a:br>
            <a:r>
              <a:rPr lang="en-IN" sz="4000" b="1" dirty="0" smtClean="0"/>
              <a:t>NIMHANS, Bangalore</a:t>
            </a:r>
            <a:endParaRPr lang="en-IN" sz="4000" b="1" dirty="0"/>
          </a:p>
        </p:txBody>
      </p:sp>
      <p:sp>
        <p:nvSpPr>
          <p:cNvPr id="3" name="Subtitle 2"/>
          <p:cNvSpPr>
            <a:spLocks noGrp="1"/>
          </p:cNvSpPr>
          <p:nvPr>
            <p:ph type="subTitle" idx="1"/>
          </p:nvPr>
        </p:nvSpPr>
        <p:spPr>
          <a:xfrm>
            <a:off x="285720" y="4786322"/>
            <a:ext cx="8572560" cy="1428760"/>
          </a:xfrm>
        </p:spPr>
        <p:txBody>
          <a:bodyPr>
            <a:normAutofit fontScale="92500" lnSpcReduction="20000"/>
          </a:bodyPr>
          <a:lstStyle/>
          <a:p>
            <a:r>
              <a:rPr lang="en-IN" sz="2400" dirty="0" smtClean="0">
                <a:solidFill>
                  <a:schemeClr val="tx2"/>
                </a:solidFill>
              </a:rPr>
              <a:t>Dr. </a:t>
            </a:r>
            <a:r>
              <a:rPr lang="en-IN" sz="2400" dirty="0" err="1" smtClean="0">
                <a:solidFill>
                  <a:schemeClr val="tx2"/>
                </a:solidFill>
              </a:rPr>
              <a:t>Shekhar</a:t>
            </a:r>
            <a:r>
              <a:rPr lang="en-IN" sz="2400" dirty="0" smtClean="0">
                <a:solidFill>
                  <a:schemeClr val="tx2"/>
                </a:solidFill>
              </a:rPr>
              <a:t> P. </a:t>
            </a:r>
            <a:r>
              <a:rPr lang="en-IN" sz="2400" dirty="0" err="1" smtClean="0">
                <a:solidFill>
                  <a:schemeClr val="tx2"/>
                </a:solidFill>
              </a:rPr>
              <a:t>Seshadri</a:t>
            </a:r>
            <a:endParaRPr lang="en-IN" sz="2400" dirty="0" smtClean="0">
              <a:solidFill>
                <a:schemeClr val="tx2"/>
              </a:solidFill>
            </a:endParaRPr>
          </a:p>
          <a:p>
            <a:r>
              <a:rPr lang="en-IN" sz="2400" dirty="0" smtClean="0">
                <a:solidFill>
                  <a:schemeClr val="tx2"/>
                </a:solidFill>
              </a:rPr>
              <a:t>Symposium </a:t>
            </a:r>
            <a:r>
              <a:rPr lang="en-IN" sz="2400" dirty="0" smtClean="0">
                <a:solidFill>
                  <a:schemeClr val="tx2"/>
                </a:solidFill>
              </a:rPr>
              <a:t>on </a:t>
            </a:r>
            <a:endParaRPr lang="en-IN" sz="2400" dirty="0" smtClean="0">
              <a:solidFill>
                <a:schemeClr val="tx2"/>
              </a:solidFill>
            </a:endParaRPr>
          </a:p>
          <a:p>
            <a:r>
              <a:rPr lang="en-IN" sz="2400" dirty="0" smtClean="0">
                <a:solidFill>
                  <a:schemeClr val="tx2"/>
                </a:solidFill>
              </a:rPr>
              <a:t>“</a:t>
            </a:r>
            <a:r>
              <a:rPr lang="en-IN" sz="2400" dirty="0" smtClean="0">
                <a:solidFill>
                  <a:schemeClr val="tx2"/>
                </a:solidFill>
              </a:rPr>
              <a:t>Child Mental Health in India: </a:t>
            </a:r>
            <a:r>
              <a:rPr lang="en-IN" sz="2400" dirty="0" smtClean="0">
                <a:solidFill>
                  <a:schemeClr val="tx2"/>
                </a:solidFill>
              </a:rPr>
              <a:t> Catalyzing </a:t>
            </a:r>
            <a:r>
              <a:rPr lang="en-IN" sz="2400" dirty="0" smtClean="0">
                <a:solidFill>
                  <a:schemeClr val="tx2"/>
                </a:solidFill>
              </a:rPr>
              <a:t>The Public Health Response”  </a:t>
            </a:r>
          </a:p>
          <a:p>
            <a:r>
              <a:rPr lang="en-IN" sz="2400" dirty="0" smtClean="0">
                <a:solidFill>
                  <a:schemeClr val="tx2"/>
                </a:solidFill>
              </a:rPr>
              <a:t>20th January 2016</a:t>
            </a:r>
            <a:endParaRPr lang="en-IN" sz="24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643050"/>
            <a:ext cx="8429684" cy="2428892"/>
          </a:xfrm>
        </p:spPr>
        <p:txBody>
          <a:bodyPr>
            <a:noAutofit/>
          </a:bodyPr>
          <a:lstStyle/>
          <a:p>
            <a:r>
              <a:rPr lang="en-IN" b="1" dirty="0" smtClean="0"/>
              <a:t>What We Know So Far...</a:t>
            </a:r>
            <a:br>
              <a:rPr lang="en-IN" b="1" dirty="0" smtClean="0"/>
            </a:br>
            <a:r>
              <a:rPr lang="en-IN" b="1" dirty="0" smtClean="0"/>
              <a:t>Experiences &amp; Insights from our Community Child Mental Health Services</a:t>
            </a:r>
            <a:endParaRPr lang="en-IN"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85794"/>
          </a:xfrm>
        </p:spPr>
        <p:txBody>
          <a:bodyPr>
            <a:noAutofit/>
          </a:bodyPr>
          <a:lstStyle/>
          <a:p>
            <a:pPr algn="l"/>
            <a:r>
              <a:rPr lang="en-IN" sz="3600" b="1" dirty="0" smtClean="0"/>
              <a:t>Primary Healthcare </a:t>
            </a:r>
            <a:r>
              <a:rPr lang="en-IN" sz="3600" b="1" dirty="0" smtClean="0"/>
              <a:t>Centres</a:t>
            </a:r>
            <a:endParaRPr lang="en-IN" sz="3600" b="1" dirty="0"/>
          </a:p>
        </p:txBody>
      </p:sp>
      <p:sp>
        <p:nvSpPr>
          <p:cNvPr id="3" name="Content Placeholder 2"/>
          <p:cNvSpPr>
            <a:spLocks noGrp="1"/>
          </p:cNvSpPr>
          <p:nvPr>
            <p:ph idx="1"/>
          </p:nvPr>
        </p:nvSpPr>
        <p:spPr>
          <a:xfrm>
            <a:off x="0" y="714356"/>
            <a:ext cx="9144000" cy="6143644"/>
          </a:xfrm>
        </p:spPr>
        <p:txBody>
          <a:bodyPr>
            <a:normAutofit fontScale="77500" lnSpcReduction="20000"/>
          </a:bodyPr>
          <a:lstStyle/>
          <a:p>
            <a:r>
              <a:rPr lang="en-IN" dirty="0" smtClean="0"/>
              <a:t>Community </a:t>
            </a:r>
            <a:r>
              <a:rPr lang="en-IN" dirty="0" smtClean="0"/>
              <a:t>mobilization by the link workers is extremely variable; in most cases, community mobilization was extremely </a:t>
            </a:r>
            <a:r>
              <a:rPr lang="en-IN" dirty="0" smtClean="0"/>
              <a:t>poor. </a:t>
            </a:r>
          </a:p>
          <a:p>
            <a:r>
              <a:rPr lang="en-IN" dirty="0" smtClean="0"/>
              <a:t>Link </a:t>
            </a:r>
            <a:r>
              <a:rPr lang="en-IN" dirty="0" smtClean="0"/>
              <a:t>workers, despite having attended orientation workshops </a:t>
            </a:r>
            <a:r>
              <a:rPr lang="en-IN" dirty="0" smtClean="0"/>
              <a:t>are unable to transfer house-</a:t>
            </a:r>
            <a:r>
              <a:rPr lang="en-IN" dirty="0" err="1" smtClean="0"/>
              <a:t>tohouse</a:t>
            </a:r>
            <a:r>
              <a:rPr lang="en-IN" dirty="0" smtClean="0"/>
              <a:t> messages.</a:t>
            </a:r>
          </a:p>
          <a:p>
            <a:r>
              <a:rPr lang="en-IN" dirty="0" smtClean="0"/>
              <a:t>Systemic issues: over-burdened link workers/ poorly remunerated</a:t>
            </a:r>
          </a:p>
          <a:p>
            <a:r>
              <a:rPr lang="en-IN" dirty="0" smtClean="0"/>
              <a:t>Now, system transitioning to ASHA workers...incentive-based community health programs, so hard for child mental health agenda to be a priority (competing with other vertical programs).</a:t>
            </a:r>
          </a:p>
          <a:p>
            <a:r>
              <a:rPr lang="en-IN" dirty="0" smtClean="0"/>
              <a:t>Medical Officers were frequently </a:t>
            </a:r>
            <a:r>
              <a:rPr lang="en-IN" dirty="0" smtClean="0"/>
              <a:t>absent/ unavailable.</a:t>
            </a:r>
          </a:p>
          <a:p>
            <a:pPr lvl="0"/>
            <a:r>
              <a:rPr lang="en-IN" dirty="0" smtClean="0"/>
              <a:t>Perception </a:t>
            </a:r>
            <a:r>
              <a:rPr lang="en-IN" dirty="0" smtClean="0"/>
              <a:t>that the service was to be run by the NIMHANS project </a:t>
            </a:r>
            <a:r>
              <a:rPr lang="en-IN" dirty="0" smtClean="0"/>
              <a:t>team-- </a:t>
            </a:r>
            <a:r>
              <a:rPr lang="en-IN" dirty="0" smtClean="0"/>
              <a:t>therefore an attitude that the PHC did not need to participate or </a:t>
            </a:r>
            <a:r>
              <a:rPr lang="en-IN" dirty="0" smtClean="0"/>
              <a:t>learn i.e</a:t>
            </a:r>
            <a:r>
              <a:rPr lang="en-IN" dirty="0" smtClean="0"/>
              <a:t>. a lack of understanding of the objectives of integrating child mental health into primary healthcare </a:t>
            </a:r>
            <a:r>
              <a:rPr lang="en-IN" dirty="0" smtClean="0"/>
              <a:t>services.</a:t>
            </a:r>
          </a:p>
          <a:p>
            <a:r>
              <a:rPr lang="en-IN" dirty="0" smtClean="0"/>
              <a:t>Can we Integrate Child Mental Health into PHC </a:t>
            </a:r>
            <a:r>
              <a:rPr lang="en-IN" dirty="0" smtClean="0"/>
              <a:t>Services? There is scope &amp; potential...but where is the interest &amp; will to work? Only strong leadership (ANMs and/or MOs) can make it happen...</a:t>
            </a:r>
          </a:p>
          <a:p>
            <a:r>
              <a:rPr lang="en-IN" dirty="0" smtClean="0"/>
              <a:t>Where does the District Mental Health Program feature??</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58196" cy="785794"/>
          </a:xfrm>
        </p:spPr>
        <p:txBody>
          <a:bodyPr>
            <a:normAutofit/>
          </a:bodyPr>
          <a:lstStyle/>
          <a:p>
            <a:pPr algn="l"/>
            <a:r>
              <a:rPr lang="en-IN" sz="3600" b="1" dirty="0" smtClean="0"/>
              <a:t>Schools</a:t>
            </a:r>
            <a:endParaRPr lang="en-IN" sz="3600" b="1" dirty="0"/>
          </a:p>
        </p:txBody>
      </p:sp>
      <p:sp>
        <p:nvSpPr>
          <p:cNvPr id="3" name="Content Placeholder 2"/>
          <p:cNvSpPr>
            <a:spLocks noGrp="1"/>
          </p:cNvSpPr>
          <p:nvPr>
            <p:ph idx="1"/>
          </p:nvPr>
        </p:nvSpPr>
        <p:spPr>
          <a:xfrm>
            <a:off x="0" y="785794"/>
            <a:ext cx="9144000" cy="6072206"/>
          </a:xfrm>
        </p:spPr>
        <p:txBody>
          <a:bodyPr>
            <a:normAutofit fontScale="85000" lnSpcReduction="20000"/>
          </a:bodyPr>
          <a:lstStyle/>
          <a:p>
            <a:r>
              <a:rPr lang="en-IN" dirty="0" smtClean="0"/>
              <a:t>Anxiety—common emotional problem: </a:t>
            </a:r>
          </a:p>
          <a:p>
            <a:pPr lvl="1"/>
            <a:r>
              <a:rPr lang="en-IN" dirty="0" smtClean="0"/>
              <a:t>social </a:t>
            </a:r>
            <a:r>
              <a:rPr lang="en-IN" dirty="0" smtClean="0"/>
              <a:t>anxiety </a:t>
            </a:r>
            <a:endParaRPr lang="en-IN" dirty="0" smtClean="0"/>
          </a:p>
          <a:p>
            <a:pPr lvl="1"/>
            <a:r>
              <a:rPr lang="en-IN" dirty="0" smtClean="0"/>
              <a:t>marital conflicts/alcohol dependency/ </a:t>
            </a:r>
            <a:r>
              <a:rPr lang="en-IN" dirty="0" smtClean="0"/>
              <a:t>family issues in children’s homes; </a:t>
            </a:r>
            <a:endParaRPr lang="en-IN" dirty="0" smtClean="0"/>
          </a:p>
          <a:p>
            <a:pPr lvl="1"/>
            <a:r>
              <a:rPr lang="en-IN" dirty="0" smtClean="0"/>
              <a:t>learning problems/fears </a:t>
            </a:r>
            <a:r>
              <a:rPr lang="en-IN" dirty="0" smtClean="0"/>
              <a:t>children experience in the classroom due to the teacher’s </a:t>
            </a:r>
            <a:r>
              <a:rPr lang="en-IN" dirty="0" smtClean="0"/>
              <a:t>expectations.</a:t>
            </a:r>
          </a:p>
          <a:p>
            <a:r>
              <a:rPr lang="en-IN" dirty="0" smtClean="0"/>
              <a:t>ADHD </a:t>
            </a:r>
            <a:r>
              <a:rPr lang="en-IN" dirty="0" smtClean="0"/>
              <a:t>alone accounts for about half the behaviour disorders </a:t>
            </a:r>
            <a:r>
              <a:rPr lang="en-IN" dirty="0" smtClean="0"/>
              <a:t>reported. </a:t>
            </a:r>
          </a:p>
          <a:p>
            <a:r>
              <a:rPr lang="en-IN" dirty="0" smtClean="0"/>
              <a:t>A</a:t>
            </a:r>
            <a:r>
              <a:rPr lang="en-IN" dirty="0" smtClean="0"/>
              <a:t>nger </a:t>
            </a:r>
            <a:r>
              <a:rPr lang="en-IN" dirty="0" smtClean="0"/>
              <a:t>and aggression issues </a:t>
            </a:r>
            <a:r>
              <a:rPr lang="en-IN" dirty="0" smtClean="0"/>
              <a:t>are also frequently </a:t>
            </a:r>
            <a:r>
              <a:rPr lang="en-IN" dirty="0" smtClean="0"/>
              <a:t>occurring conduct symptoms. </a:t>
            </a:r>
            <a:endParaRPr lang="en-IN" dirty="0" smtClean="0"/>
          </a:p>
          <a:p>
            <a:r>
              <a:rPr lang="en-IN" dirty="0" smtClean="0"/>
              <a:t>Several </a:t>
            </a:r>
            <a:r>
              <a:rPr lang="en-IN" dirty="0" smtClean="0"/>
              <a:t>children with mild intellectual </a:t>
            </a:r>
            <a:r>
              <a:rPr lang="en-IN" dirty="0" smtClean="0"/>
              <a:t>disability (RTE Act)—although schools have not the knowledge/ skills to guide them.</a:t>
            </a:r>
          </a:p>
          <a:p>
            <a:r>
              <a:rPr lang="en-IN" dirty="0" smtClean="0"/>
              <a:t>Learning difficulties—common problem, due not only to SLD but due to under-stimulation, migration of families/ change in medium of instruction...</a:t>
            </a:r>
          </a:p>
          <a:p>
            <a:endParaRPr lang="en-IN"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32"/>
          </a:xfrm>
        </p:spPr>
        <p:txBody>
          <a:bodyPr>
            <a:normAutofit fontScale="90000"/>
          </a:bodyPr>
          <a:lstStyle/>
          <a:p>
            <a:r>
              <a:rPr lang="en-IN" sz="3600" b="1" dirty="0" smtClean="0"/>
              <a:t>“</a:t>
            </a:r>
            <a:r>
              <a:rPr lang="en-IN" sz="3600" b="1" dirty="0" smtClean="0"/>
              <a:t>What you said that day, on the first </a:t>
            </a:r>
            <a:r>
              <a:rPr lang="en-IN" sz="3600" b="1" dirty="0" smtClean="0"/>
              <a:t>day</a:t>
            </a:r>
            <a:r>
              <a:rPr lang="en-IN" sz="3600" b="1" dirty="0" smtClean="0"/>
              <a:t> </a:t>
            </a:r>
            <a:r>
              <a:rPr lang="en-IN" sz="3600" b="1" dirty="0" smtClean="0"/>
              <a:t>[helped me]”: The Impact of First  Level Response in School</a:t>
            </a:r>
            <a:endParaRPr lang="en-IN" sz="3600" b="1" dirty="0"/>
          </a:p>
        </p:txBody>
      </p:sp>
      <p:sp>
        <p:nvSpPr>
          <p:cNvPr id="3" name="Content Placeholder 2"/>
          <p:cNvSpPr>
            <a:spLocks noGrp="1"/>
          </p:cNvSpPr>
          <p:nvPr>
            <p:ph idx="1"/>
          </p:nvPr>
        </p:nvSpPr>
        <p:spPr>
          <a:xfrm>
            <a:off x="0" y="1142984"/>
            <a:ext cx="9144000" cy="5715016"/>
          </a:xfrm>
        </p:spPr>
        <p:txBody>
          <a:bodyPr>
            <a:normAutofit fontScale="70000" lnSpcReduction="20000"/>
          </a:bodyPr>
          <a:lstStyle/>
          <a:p>
            <a:r>
              <a:rPr lang="en-IN" dirty="0" smtClean="0"/>
              <a:t>87% of children with </a:t>
            </a:r>
            <a:r>
              <a:rPr lang="en-IN" dirty="0" smtClean="0"/>
              <a:t>anxiety reported </a:t>
            </a:r>
            <a:r>
              <a:rPr lang="en-IN" dirty="0" smtClean="0"/>
              <a:t>that they were (partially or wholly) implementing the interventions suggested in the first level response. Nearly half these children reported greater than 51% </a:t>
            </a:r>
            <a:r>
              <a:rPr lang="en-IN" dirty="0" smtClean="0"/>
              <a:t>improvement</a:t>
            </a:r>
          </a:p>
          <a:p>
            <a:r>
              <a:rPr lang="en-IN" dirty="0" smtClean="0"/>
              <a:t>90% of children with anger/ aggression implemented interventions and nearly 40% of them </a:t>
            </a:r>
            <a:r>
              <a:rPr lang="en-IN" dirty="0" smtClean="0"/>
              <a:t>reported </a:t>
            </a:r>
            <a:r>
              <a:rPr lang="en-IN" dirty="0" smtClean="0"/>
              <a:t>high levels of improvement</a:t>
            </a:r>
            <a:r>
              <a:rPr lang="en-IN" dirty="0" smtClean="0"/>
              <a:t>.</a:t>
            </a:r>
          </a:p>
          <a:p>
            <a:r>
              <a:rPr lang="en-IN" dirty="0" smtClean="0"/>
              <a:t>80% of ADHD children report improvement—with over half of them reporting between 26 and 50% improvement and nearly a third of them reporting over 51% improvement. </a:t>
            </a:r>
            <a:endParaRPr lang="en-IN" dirty="0" smtClean="0"/>
          </a:p>
          <a:p>
            <a:r>
              <a:rPr lang="en-IN" dirty="0" smtClean="0"/>
              <a:t>Overall, 76</a:t>
            </a:r>
            <a:r>
              <a:rPr lang="en-IN" dirty="0" smtClean="0"/>
              <a:t>% reported that they were (at least to some extent) implementing the interventions suggested during counselling sessions and 38% of the children reported higher levels of improvement. </a:t>
            </a:r>
            <a:endParaRPr lang="en-IN" dirty="0" smtClean="0"/>
          </a:p>
          <a:p>
            <a:r>
              <a:rPr lang="en-IN" dirty="0" smtClean="0"/>
              <a:t>Only 43</a:t>
            </a:r>
            <a:r>
              <a:rPr lang="en-IN" dirty="0" smtClean="0"/>
              <a:t>% of teachers report that they implement interventions </a:t>
            </a:r>
            <a:r>
              <a:rPr lang="en-IN" dirty="0" smtClean="0"/>
              <a:t>.</a:t>
            </a:r>
          </a:p>
          <a:p>
            <a:r>
              <a:rPr lang="en-IN" dirty="0" smtClean="0"/>
              <a:t>Younger children  (&amp; those with intellectual disability) need more external support/ find it harder to remember &amp; implement activities for healing.</a:t>
            </a:r>
          </a:p>
          <a:p>
            <a:r>
              <a:rPr lang="en-IN" dirty="0" smtClean="0"/>
              <a:t>Teachers</a:t>
            </a:r>
            <a:r>
              <a:rPr lang="en-IN" dirty="0" smtClean="0"/>
              <a:t>’ interest and motivation to support and assist </a:t>
            </a:r>
            <a:r>
              <a:rPr lang="en-IN" dirty="0" smtClean="0"/>
              <a:t>children (?)</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28670"/>
          </a:xfrm>
        </p:spPr>
        <p:txBody>
          <a:bodyPr>
            <a:normAutofit fontScale="90000"/>
          </a:bodyPr>
          <a:lstStyle/>
          <a:p>
            <a:pPr algn="l"/>
            <a:r>
              <a:rPr lang="en-IN" sz="3600" b="1" dirty="0" smtClean="0"/>
              <a:t>Innovative Experiment in Schools...Meeting the Needs of Children with Learning Difficulties</a:t>
            </a:r>
            <a:endParaRPr lang="en-IN" sz="3600" b="1" dirty="0"/>
          </a:p>
        </p:txBody>
      </p:sp>
      <p:sp>
        <p:nvSpPr>
          <p:cNvPr id="3" name="Content Placeholder 2"/>
          <p:cNvSpPr>
            <a:spLocks noGrp="1"/>
          </p:cNvSpPr>
          <p:nvPr>
            <p:ph idx="1"/>
          </p:nvPr>
        </p:nvSpPr>
        <p:spPr/>
        <p:txBody>
          <a:bodyPr>
            <a:normAutofit/>
          </a:bodyPr>
          <a:lstStyle/>
          <a:p>
            <a:r>
              <a:rPr lang="en-IN" dirty="0" smtClean="0"/>
              <a:t>Development of a model for remedial education</a:t>
            </a:r>
          </a:p>
          <a:p>
            <a:r>
              <a:rPr lang="en-IN" dirty="0" smtClean="0"/>
              <a:t>Pilot: 10 (volunteer) schools</a:t>
            </a:r>
          </a:p>
          <a:p>
            <a:r>
              <a:rPr lang="en-IN" dirty="0" smtClean="0"/>
              <a:t>Orientation of teachers on children’s learning problems</a:t>
            </a:r>
          </a:p>
          <a:p>
            <a:r>
              <a:rPr lang="en-IN" dirty="0" smtClean="0"/>
              <a:t>On-the-job classroom training of teachers in use of remedial techniques—as applicable in low resource settings/ govt. Schools</a:t>
            </a:r>
          </a:p>
          <a:p>
            <a:pPr>
              <a:buNone/>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6908"/>
          </a:xfrm>
        </p:spPr>
        <p:txBody>
          <a:bodyPr>
            <a:normAutofit/>
          </a:bodyPr>
          <a:lstStyle/>
          <a:p>
            <a:pPr algn="l"/>
            <a:r>
              <a:rPr lang="en-IN" b="1" dirty="0" err="1" smtClean="0"/>
              <a:t>Anganwadis</a:t>
            </a:r>
            <a:endParaRPr lang="en-IN" b="1" dirty="0"/>
          </a:p>
        </p:txBody>
      </p:sp>
      <p:sp>
        <p:nvSpPr>
          <p:cNvPr id="3" name="Content Placeholder 2"/>
          <p:cNvSpPr>
            <a:spLocks noGrp="1"/>
          </p:cNvSpPr>
          <p:nvPr>
            <p:ph idx="1"/>
          </p:nvPr>
        </p:nvSpPr>
        <p:spPr>
          <a:xfrm>
            <a:off x="0" y="714356"/>
            <a:ext cx="9144000" cy="6143644"/>
          </a:xfrm>
        </p:spPr>
        <p:txBody>
          <a:bodyPr>
            <a:normAutofit fontScale="77500" lnSpcReduction="20000"/>
          </a:bodyPr>
          <a:lstStyle/>
          <a:p>
            <a:pPr lvl="0"/>
            <a:r>
              <a:rPr lang="en-IN" dirty="0" err="1" smtClean="0"/>
              <a:t>Anganwadi</a:t>
            </a:r>
            <a:r>
              <a:rPr lang="en-IN" dirty="0" smtClean="0"/>
              <a:t> </a:t>
            </a:r>
            <a:r>
              <a:rPr lang="en-IN" dirty="0" smtClean="0"/>
              <a:t>teachers still feel that early childcare/ child health is only about adequate nutrition i.e. they find it difficult to perceive the role that early stimulation and pre-school education plays in child development and health</a:t>
            </a:r>
            <a:r>
              <a:rPr lang="en-IN" dirty="0" smtClean="0"/>
              <a:t>.</a:t>
            </a:r>
          </a:p>
          <a:p>
            <a:pPr lvl="0"/>
            <a:r>
              <a:rPr lang="en-IN" dirty="0" smtClean="0"/>
              <a:t>Perception </a:t>
            </a:r>
            <a:r>
              <a:rPr lang="en-IN" dirty="0" smtClean="0"/>
              <a:t>that the pre-school education activities are not their </a:t>
            </a:r>
            <a:r>
              <a:rPr lang="en-IN" dirty="0" smtClean="0"/>
              <a:t>responsibility: </a:t>
            </a:r>
            <a:r>
              <a:rPr lang="en-IN" dirty="0" smtClean="0"/>
              <a:t>‘you are coming, so you do the activities.’ </a:t>
            </a:r>
            <a:endParaRPr lang="en-IN" dirty="0" smtClean="0"/>
          </a:p>
          <a:p>
            <a:pPr lvl="0"/>
            <a:r>
              <a:rPr lang="en-IN" dirty="0" err="1" smtClean="0"/>
              <a:t>Anganwadis</a:t>
            </a:r>
            <a:r>
              <a:rPr lang="en-IN" dirty="0" smtClean="0"/>
              <a:t> have a considerable amount of play materials for pre-school activities but are unwilling to use them—the teachers fear breakage and destruction of materials</a:t>
            </a:r>
            <a:r>
              <a:rPr lang="en-IN" dirty="0" smtClean="0"/>
              <a:t>.</a:t>
            </a:r>
          </a:p>
          <a:p>
            <a:pPr lvl="0"/>
            <a:r>
              <a:rPr lang="en-IN" dirty="0" err="1" smtClean="0"/>
              <a:t>Anganwadi</a:t>
            </a:r>
            <a:r>
              <a:rPr lang="en-IN" dirty="0" smtClean="0"/>
              <a:t> teachers’ ways of engaging with the children are largely in a disciplinary context, generally in a mode that is instructive rather than playing, dialoguing or conversing with the </a:t>
            </a:r>
            <a:r>
              <a:rPr lang="en-IN" dirty="0" smtClean="0"/>
              <a:t>children/ not within child development activity framework.</a:t>
            </a:r>
          </a:p>
          <a:p>
            <a:pPr lvl="0"/>
            <a:r>
              <a:rPr lang="en-IN" dirty="0" smtClean="0"/>
              <a:t>One of the most difficult child care service providers to motivate (also poorly remunerated/ systemic problems of over-loading).</a:t>
            </a:r>
          </a:p>
          <a:p>
            <a:pPr lvl="0"/>
            <a:r>
              <a:rPr lang="en-IN" dirty="0" smtClean="0"/>
              <a:t>Neglect of pre-school developmental activities/ education leads to children not having readiness skills required for schools—therefore high incidence of learning difficulties in schools.</a:t>
            </a:r>
            <a:endParaRPr lang="en-IN"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85794"/>
          </a:xfrm>
        </p:spPr>
        <p:txBody>
          <a:bodyPr>
            <a:normAutofit/>
          </a:bodyPr>
          <a:lstStyle/>
          <a:p>
            <a:pPr algn="l"/>
            <a:r>
              <a:rPr lang="en-IN" sz="3600" b="1" dirty="0" smtClean="0"/>
              <a:t>Child Care </a:t>
            </a:r>
            <a:r>
              <a:rPr lang="en-IN" sz="3600" b="1" dirty="0" smtClean="0"/>
              <a:t>Institutions </a:t>
            </a:r>
            <a:endParaRPr lang="en-IN" sz="3600" b="1" dirty="0"/>
          </a:p>
        </p:txBody>
      </p:sp>
      <p:sp>
        <p:nvSpPr>
          <p:cNvPr id="3" name="Content Placeholder 2"/>
          <p:cNvSpPr>
            <a:spLocks noGrp="1"/>
          </p:cNvSpPr>
          <p:nvPr>
            <p:ph idx="1"/>
          </p:nvPr>
        </p:nvSpPr>
        <p:spPr>
          <a:xfrm>
            <a:off x="214282" y="857232"/>
            <a:ext cx="8715436" cy="5786478"/>
          </a:xfrm>
        </p:spPr>
        <p:txBody>
          <a:bodyPr>
            <a:normAutofit fontScale="70000" lnSpcReduction="20000"/>
          </a:bodyPr>
          <a:lstStyle/>
          <a:p>
            <a:pPr>
              <a:buNone/>
            </a:pPr>
            <a:r>
              <a:rPr lang="en-IN" b="1" u="sng" dirty="0" smtClean="0"/>
              <a:t>Categories:</a:t>
            </a:r>
          </a:p>
          <a:p>
            <a:pPr marL="571500" indent="-571500">
              <a:buFont typeface="+mj-lt"/>
              <a:buAutoNum type="romanLcPeriod"/>
            </a:pPr>
            <a:r>
              <a:rPr lang="en-IN" dirty="0" smtClean="0"/>
              <a:t>Orphan &amp; abandoned children</a:t>
            </a:r>
          </a:p>
          <a:p>
            <a:pPr marL="571500" indent="-571500">
              <a:buFont typeface="+mj-lt"/>
              <a:buAutoNum type="romanLcPeriod"/>
            </a:pPr>
            <a:r>
              <a:rPr lang="en-IN" dirty="0" smtClean="0"/>
              <a:t>Street &amp; working children</a:t>
            </a:r>
          </a:p>
          <a:p>
            <a:pPr marL="571500" indent="-571500">
              <a:buFont typeface="+mj-lt"/>
              <a:buAutoNum type="romanLcPeriod"/>
            </a:pPr>
            <a:r>
              <a:rPr lang="en-IN" dirty="0" smtClean="0"/>
              <a:t>HIV infected/ affected children</a:t>
            </a:r>
          </a:p>
          <a:p>
            <a:pPr marL="571500" indent="-571500">
              <a:buFont typeface="+mj-lt"/>
              <a:buAutoNum type="romanLcPeriod"/>
            </a:pPr>
            <a:r>
              <a:rPr lang="en-IN" dirty="0" smtClean="0"/>
              <a:t>Disabled children</a:t>
            </a:r>
          </a:p>
          <a:p>
            <a:pPr marL="571500" indent="-571500">
              <a:buFont typeface="+mj-lt"/>
              <a:buAutoNum type="romanLcPeriod"/>
            </a:pPr>
            <a:r>
              <a:rPr lang="en-IN" dirty="0" smtClean="0"/>
              <a:t>Children affected by gender &amp; sexuality </a:t>
            </a:r>
            <a:r>
              <a:rPr lang="en-IN" dirty="0" smtClean="0"/>
              <a:t>vulnerabilities incl. trafficking</a:t>
            </a:r>
            <a:endParaRPr lang="en-IN" dirty="0" smtClean="0"/>
          </a:p>
          <a:p>
            <a:pPr marL="571500" indent="-571500">
              <a:buFont typeface="+mj-lt"/>
              <a:buAutoNum type="romanLcPeriod"/>
            </a:pPr>
            <a:r>
              <a:rPr lang="en-IN" dirty="0" smtClean="0"/>
              <a:t>Children in conflict with the </a:t>
            </a:r>
            <a:r>
              <a:rPr lang="en-IN" dirty="0" smtClean="0"/>
              <a:t>law</a:t>
            </a:r>
          </a:p>
          <a:p>
            <a:pPr>
              <a:buNone/>
            </a:pPr>
            <a:r>
              <a:rPr lang="en-IN" b="1" u="sng" dirty="0" smtClean="0"/>
              <a:t>Contexts:</a:t>
            </a:r>
          </a:p>
          <a:p>
            <a:pPr marL="514350" indent="-514350">
              <a:buAutoNum type="alphaLcParenR"/>
            </a:pPr>
            <a:r>
              <a:rPr lang="en-IN" dirty="0" smtClean="0"/>
              <a:t>Institutionalized </a:t>
            </a:r>
            <a:r>
              <a:rPr lang="en-IN" dirty="0" smtClean="0"/>
              <a:t>children</a:t>
            </a:r>
          </a:p>
          <a:p>
            <a:pPr marL="514350" indent="-514350">
              <a:buAutoNum type="alphaLcParenR"/>
            </a:pPr>
            <a:r>
              <a:rPr lang="en-IN" dirty="0" smtClean="0"/>
              <a:t>Non-institutionalized </a:t>
            </a:r>
            <a:r>
              <a:rPr lang="en-IN" dirty="0" smtClean="0"/>
              <a:t>children</a:t>
            </a:r>
          </a:p>
          <a:p>
            <a:pPr>
              <a:buNone/>
            </a:pPr>
            <a:endParaRPr lang="en-IN" b="1" u="sng" dirty="0" smtClean="0"/>
          </a:p>
          <a:p>
            <a:pPr>
              <a:buNone/>
            </a:pPr>
            <a:r>
              <a:rPr lang="en-IN" b="1" u="sng" dirty="0" smtClean="0"/>
              <a:t>Spaces</a:t>
            </a:r>
            <a:r>
              <a:rPr lang="en-IN" b="1" u="sng" dirty="0" smtClean="0"/>
              <a:t>:</a:t>
            </a:r>
          </a:p>
          <a:p>
            <a:pPr algn="just"/>
            <a:r>
              <a:rPr lang="en-IN" dirty="0" smtClean="0"/>
              <a:t>Communities (within families from low socio-economic strata)</a:t>
            </a:r>
          </a:p>
          <a:p>
            <a:r>
              <a:rPr lang="en-IN" dirty="0" smtClean="0"/>
              <a:t>Observation Homes/Remand Homes/Transitional shelters/State and NGO Residential homes</a:t>
            </a:r>
          </a:p>
          <a:p>
            <a:pPr algn="just"/>
            <a:r>
              <a:rPr lang="en-IN" dirty="0" smtClean="0"/>
              <a:t>Bus-stands/Railway Stations, Streets, Raid-Rescue spaces (trafficking)</a:t>
            </a:r>
          </a:p>
          <a:p>
            <a:pPr marL="514350" indent="-514350">
              <a:buNone/>
            </a:pPr>
            <a:endParaRPr lang="en-IN" dirty="0" smtClean="0"/>
          </a:p>
          <a:p>
            <a:pPr marL="514350" indent="-514350">
              <a:buAutoNum type="alphaLcParenR"/>
            </a:pPr>
            <a:endParaRPr lang="en-IN" dirty="0" smtClean="0"/>
          </a:p>
          <a:p>
            <a:pPr marL="571500" indent="-571500">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20000"/>
          </a:bodyPr>
          <a:lstStyle/>
          <a:p>
            <a:pPr>
              <a:buNone/>
            </a:pPr>
            <a:r>
              <a:rPr lang="en-IN" b="1" u="sng" dirty="0" smtClean="0"/>
              <a:t>Experiences:</a:t>
            </a:r>
          </a:p>
          <a:p>
            <a:r>
              <a:rPr lang="en-IN" dirty="0" smtClean="0"/>
              <a:t>Single parent families</a:t>
            </a:r>
          </a:p>
          <a:p>
            <a:r>
              <a:rPr lang="en-IN" dirty="0" smtClean="0"/>
              <a:t>Rejection &amp; abandonment </a:t>
            </a:r>
          </a:p>
          <a:p>
            <a:r>
              <a:rPr lang="en-IN" dirty="0" smtClean="0"/>
              <a:t>Parental </a:t>
            </a:r>
            <a:r>
              <a:rPr lang="en-IN" dirty="0"/>
              <a:t>marital </a:t>
            </a:r>
            <a:r>
              <a:rPr lang="en-IN" dirty="0" smtClean="0"/>
              <a:t>conflict</a:t>
            </a:r>
          </a:p>
          <a:p>
            <a:r>
              <a:rPr lang="en-IN" dirty="0"/>
              <a:t>Loss &amp; Grief (Death of Parents and/or other Attachment Figures) 	</a:t>
            </a:r>
          </a:p>
          <a:p>
            <a:r>
              <a:rPr lang="en-IN" dirty="0" smtClean="0"/>
              <a:t>Alcohol dependency in parents</a:t>
            </a:r>
          </a:p>
          <a:p>
            <a:r>
              <a:rPr lang="en-IN" dirty="0"/>
              <a:t>Parent with mental illness/ disability 	</a:t>
            </a:r>
            <a:endParaRPr lang="en-IN" dirty="0" smtClean="0"/>
          </a:p>
          <a:p>
            <a:r>
              <a:rPr lang="en-IN" dirty="0" smtClean="0"/>
              <a:t>Physical</a:t>
            </a:r>
            <a:r>
              <a:rPr lang="en-IN" dirty="0"/>
              <a:t>, sexual and emotional </a:t>
            </a:r>
            <a:r>
              <a:rPr lang="en-IN" dirty="0" smtClean="0"/>
              <a:t>abuse (violence). </a:t>
            </a:r>
          </a:p>
          <a:p>
            <a:r>
              <a:rPr lang="en-IN" dirty="0"/>
              <a:t>C</a:t>
            </a:r>
            <a:r>
              <a:rPr lang="en-IN" dirty="0" smtClean="0"/>
              <a:t>hild </a:t>
            </a:r>
            <a:r>
              <a:rPr lang="en-IN" dirty="0"/>
              <a:t>labour and </a:t>
            </a:r>
            <a:r>
              <a:rPr lang="en-IN" dirty="0" smtClean="0"/>
              <a:t>trafficking</a:t>
            </a:r>
          </a:p>
          <a:p>
            <a:r>
              <a:rPr lang="en-IN" dirty="0" smtClean="0"/>
              <a:t>Conflict with the law</a:t>
            </a:r>
          </a:p>
          <a:p>
            <a:r>
              <a:rPr lang="en-IN" dirty="0" smtClean="0"/>
              <a:t>Political violence (ethnic cleansing/ genocide/ communal conflicts)</a:t>
            </a:r>
          </a:p>
          <a:p>
            <a:r>
              <a:rPr lang="en-IN" dirty="0" smtClean="0"/>
              <a:t>Illness and disability</a:t>
            </a:r>
          </a:p>
          <a:p>
            <a:pPr>
              <a:buNone/>
            </a:pP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28670"/>
          </a:xfrm>
        </p:spPr>
        <p:txBody>
          <a:bodyPr>
            <a:normAutofit/>
          </a:bodyPr>
          <a:lstStyle/>
          <a:p>
            <a:r>
              <a:rPr lang="en-IN" sz="3600" b="1" dirty="0" smtClean="0"/>
              <a:t>Emotional &amp; Behavioural Consequences</a:t>
            </a:r>
            <a:endParaRPr lang="en-IN" sz="3600" b="1" dirty="0"/>
          </a:p>
        </p:txBody>
      </p:sp>
      <p:sp>
        <p:nvSpPr>
          <p:cNvPr id="3" name="Content Placeholder 2"/>
          <p:cNvSpPr>
            <a:spLocks noGrp="1"/>
          </p:cNvSpPr>
          <p:nvPr>
            <p:ph idx="1"/>
          </p:nvPr>
        </p:nvSpPr>
        <p:spPr>
          <a:xfrm>
            <a:off x="0" y="928670"/>
            <a:ext cx="9144000" cy="5929330"/>
          </a:xfrm>
        </p:spPr>
        <p:txBody>
          <a:bodyPr>
            <a:normAutofit fontScale="77500" lnSpcReduction="20000"/>
          </a:bodyPr>
          <a:lstStyle/>
          <a:p>
            <a:r>
              <a:rPr lang="en-IN" dirty="0" smtClean="0"/>
              <a:t>Internalizing Disorders:</a:t>
            </a:r>
          </a:p>
          <a:p>
            <a:pPr lvl="1"/>
            <a:r>
              <a:rPr lang="en-IN" dirty="0" smtClean="0"/>
              <a:t>Anxiety (incl. dissociative disorders, bed-wetting)</a:t>
            </a:r>
          </a:p>
          <a:p>
            <a:pPr lvl="1"/>
            <a:r>
              <a:rPr lang="en-IN" dirty="0" smtClean="0"/>
              <a:t>Adjustment Disorders/</a:t>
            </a:r>
            <a:r>
              <a:rPr lang="en-IN" dirty="0" err="1" smtClean="0"/>
              <a:t>Dysphoria</a:t>
            </a:r>
            <a:r>
              <a:rPr lang="en-IN" dirty="0" smtClean="0"/>
              <a:t>/ Depression</a:t>
            </a:r>
          </a:p>
          <a:p>
            <a:pPr lvl="1"/>
            <a:r>
              <a:rPr lang="en-IN" dirty="0" smtClean="0"/>
              <a:t>PTSD</a:t>
            </a:r>
          </a:p>
          <a:p>
            <a:r>
              <a:rPr lang="en-IN" dirty="0" smtClean="0"/>
              <a:t>Externalizing Disorders:</a:t>
            </a:r>
          </a:p>
          <a:p>
            <a:pPr lvl="1"/>
            <a:r>
              <a:rPr lang="en-IN" dirty="0" smtClean="0"/>
              <a:t>Runaway behaviour</a:t>
            </a:r>
          </a:p>
          <a:p>
            <a:pPr lvl="1"/>
            <a:r>
              <a:rPr lang="en-IN" dirty="0" smtClean="0"/>
              <a:t>Self-harm</a:t>
            </a:r>
          </a:p>
          <a:p>
            <a:pPr lvl="1"/>
            <a:r>
              <a:rPr lang="en-IN" dirty="0" smtClean="0"/>
              <a:t>Anger/ aggression </a:t>
            </a:r>
          </a:p>
          <a:p>
            <a:pPr lvl="1"/>
            <a:r>
              <a:rPr lang="en-IN" dirty="0" smtClean="0"/>
              <a:t>Substance </a:t>
            </a:r>
            <a:r>
              <a:rPr lang="en-IN" dirty="0" smtClean="0"/>
              <a:t>abuse</a:t>
            </a:r>
            <a:endParaRPr lang="en-IN" dirty="0" smtClean="0"/>
          </a:p>
          <a:p>
            <a:r>
              <a:rPr lang="en-IN" dirty="0" smtClean="0"/>
              <a:t>Life Skills </a:t>
            </a:r>
            <a:r>
              <a:rPr lang="en-IN" dirty="0" smtClean="0"/>
              <a:t>Issues</a:t>
            </a:r>
          </a:p>
          <a:p>
            <a:pPr lvl="1"/>
            <a:r>
              <a:rPr lang="en-IN" dirty="0" smtClean="0"/>
              <a:t>Sex and sexuality issues</a:t>
            </a:r>
          </a:p>
          <a:p>
            <a:pPr lvl="1"/>
            <a:r>
              <a:rPr lang="en-IN" dirty="0" smtClean="0"/>
              <a:t>Bullying (perpetration and victim)</a:t>
            </a:r>
          </a:p>
          <a:p>
            <a:pPr>
              <a:buNone/>
            </a:pPr>
            <a:endParaRPr lang="en-IN" dirty="0" smtClean="0"/>
          </a:p>
          <a:p>
            <a:pPr marL="342900" lvl="1" indent="-342900">
              <a:buNone/>
            </a:pPr>
            <a:r>
              <a:rPr lang="en-IN" dirty="0" smtClean="0"/>
              <a:t>*</a:t>
            </a:r>
            <a:r>
              <a:rPr lang="en-IN" b="1" dirty="0" smtClean="0"/>
              <a:t>Poor Emotional Regulation—also the underlying reason for many emotional &amp; behaviour problems in vulnerable </a:t>
            </a:r>
            <a:r>
              <a:rPr lang="en-IN" b="1" dirty="0" smtClean="0"/>
              <a:t>children</a:t>
            </a:r>
          </a:p>
          <a:p>
            <a:pPr marL="342900" lvl="1" indent="-342900">
              <a:buNone/>
            </a:pPr>
            <a:r>
              <a:rPr lang="en-IN" b="1" dirty="0" smtClean="0"/>
              <a:t>* Poor </a:t>
            </a:r>
            <a:r>
              <a:rPr lang="en-IN" b="1" dirty="0" smtClean="0"/>
              <a:t>problem solving and conflict resolution skills—also the underlying reason for conduct problems &amp; high risk behaviours in vulnerable children</a:t>
            </a:r>
            <a:endParaRPr lang="en-IN" dirty="0" smtClean="0"/>
          </a:p>
          <a:p>
            <a:pPr>
              <a:buNone/>
            </a:pPr>
            <a:endParaRPr lang="en-IN" dirty="0" smtClean="0"/>
          </a:p>
          <a:p>
            <a:pPr lvl="1">
              <a:buNone/>
            </a:pPr>
            <a:endParaRPr lang="en-IN" dirty="0" smtClean="0"/>
          </a:p>
          <a:p>
            <a:pPr lvl="1">
              <a:buNone/>
            </a:pPr>
            <a:endParaRPr lang="en-IN"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0108"/>
          </a:xfrm>
        </p:spPr>
        <p:txBody>
          <a:bodyPr>
            <a:noAutofit/>
          </a:bodyPr>
          <a:lstStyle/>
          <a:p>
            <a:r>
              <a:rPr lang="en-IN" sz="3200" b="1" dirty="0"/>
              <a:t>T</a:t>
            </a:r>
            <a:r>
              <a:rPr lang="en-IN" sz="3200" b="1" dirty="0" smtClean="0"/>
              <a:t>he Basis of Vulnerable Children’s Mental Health Problems: Loss of Childhood</a:t>
            </a:r>
            <a:endParaRPr lang="en-IN" sz="3200" b="1" dirty="0"/>
          </a:p>
        </p:txBody>
      </p:sp>
      <p:sp>
        <p:nvSpPr>
          <p:cNvPr id="3" name="Content Placeholder 2"/>
          <p:cNvSpPr>
            <a:spLocks noGrp="1"/>
          </p:cNvSpPr>
          <p:nvPr>
            <p:ph idx="1"/>
          </p:nvPr>
        </p:nvSpPr>
        <p:spPr>
          <a:xfrm>
            <a:off x="428596" y="1142984"/>
            <a:ext cx="8358246" cy="5429288"/>
          </a:xfrm>
        </p:spPr>
        <p:txBody>
          <a:bodyPr>
            <a:normAutofit fontScale="55000" lnSpcReduction="20000"/>
          </a:bodyPr>
          <a:lstStyle/>
          <a:p>
            <a:pPr>
              <a:buNone/>
            </a:pPr>
            <a:r>
              <a:rPr lang="en-IN" b="1" dirty="0" smtClean="0"/>
              <a:t>1. Attachment </a:t>
            </a:r>
            <a:r>
              <a:rPr lang="en-IN" b="1" dirty="0"/>
              <a:t>issues and </a:t>
            </a:r>
            <a:r>
              <a:rPr lang="en-IN" b="1" dirty="0" smtClean="0"/>
              <a:t>Neglect (Acts of Omission)</a:t>
            </a:r>
          </a:p>
          <a:p>
            <a:r>
              <a:rPr lang="en-IN" dirty="0" smtClean="0"/>
              <a:t> </a:t>
            </a:r>
            <a:r>
              <a:rPr lang="en-IN" dirty="0"/>
              <a:t>The families and home environments of these children are frequently fraught with marital problems, domestic violence, alcohol dependence </a:t>
            </a:r>
          </a:p>
          <a:p>
            <a:r>
              <a:rPr lang="en-IN" dirty="0"/>
              <a:t>S</a:t>
            </a:r>
            <a:r>
              <a:rPr lang="en-IN" dirty="0" smtClean="0"/>
              <a:t>ingle-parenting, </a:t>
            </a:r>
            <a:r>
              <a:rPr lang="en-IN" dirty="0"/>
              <a:t>lack of time on the part of the parent to care for the child (usually due to financial problems and the need to work long hours outside the home). </a:t>
            </a:r>
            <a:endParaRPr lang="en-IN" dirty="0" smtClean="0"/>
          </a:p>
          <a:p>
            <a:r>
              <a:rPr lang="en-IN" dirty="0" smtClean="0"/>
              <a:t>Lack of early stimulation opportunities/ activities for holistic child development.</a:t>
            </a:r>
            <a:endParaRPr lang="en-IN" dirty="0"/>
          </a:p>
          <a:p>
            <a:endParaRPr lang="en-IN" dirty="0"/>
          </a:p>
          <a:p>
            <a:pPr>
              <a:buNone/>
            </a:pPr>
            <a:r>
              <a:rPr lang="en-IN" b="1" dirty="0" smtClean="0"/>
              <a:t>2. The Trauma of Abuse(Acts of Commission)</a:t>
            </a:r>
          </a:p>
          <a:p>
            <a:r>
              <a:rPr lang="en-IN" dirty="0" smtClean="0"/>
              <a:t>Early experiences </a:t>
            </a:r>
            <a:r>
              <a:rPr lang="en-IN" dirty="0"/>
              <a:t>of neglect, </a:t>
            </a:r>
            <a:r>
              <a:rPr lang="en-IN" dirty="0" smtClean="0"/>
              <a:t>emotional, physical, sexual </a:t>
            </a:r>
            <a:r>
              <a:rPr lang="en-IN" dirty="0"/>
              <a:t>abuse</a:t>
            </a:r>
            <a:r>
              <a:rPr lang="en-IN" dirty="0" smtClean="0"/>
              <a:t>.</a:t>
            </a:r>
          </a:p>
          <a:p>
            <a:pPr>
              <a:buNone/>
            </a:pPr>
            <a:endParaRPr lang="en-IN" dirty="0"/>
          </a:p>
          <a:p>
            <a:pPr>
              <a:buNone/>
            </a:pPr>
            <a:r>
              <a:rPr lang="en-IN" b="1" dirty="0" smtClean="0"/>
              <a:t>3. The Trauma of Loss </a:t>
            </a:r>
            <a:r>
              <a:rPr lang="en-IN" b="1" dirty="0" smtClean="0"/>
              <a:t>(including illness/ </a:t>
            </a:r>
            <a:r>
              <a:rPr lang="en-IN" b="1" dirty="0" err="1" smtClean="0"/>
              <a:t>disablity</a:t>
            </a:r>
            <a:r>
              <a:rPr lang="en-IN" b="1" dirty="0" smtClean="0"/>
              <a:t>)</a:t>
            </a:r>
            <a:endParaRPr lang="en-IN" b="1" dirty="0" smtClean="0"/>
          </a:p>
          <a:p>
            <a:r>
              <a:rPr lang="en-IN" dirty="0" smtClean="0"/>
              <a:t>In later years, when the child comes to the institution, the attachment with the family (whatever the quality of attachment) is severed by physical separation, which may occur in various ways (such as rejection, abandonment, or relinquishment to an institution).</a:t>
            </a:r>
          </a:p>
          <a:p>
            <a:pPr>
              <a:buNone/>
            </a:pPr>
            <a:endParaRPr lang="en-IN" dirty="0" smtClean="0"/>
          </a:p>
          <a:p>
            <a:pPr>
              <a:buNone/>
            </a:pPr>
            <a:r>
              <a:rPr lang="en-IN" b="1" dirty="0" smtClean="0"/>
              <a:t>4. Difficulty Re-establishing Attachment</a:t>
            </a:r>
            <a:endParaRPr lang="en-IN" b="1" dirty="0"/>
          </a:p>
          <a:p>
            <a:r>
              <a:rPr lang="en-IN" dirty="0" smtClean="0"/>
              <a:t>Multiple </a:t>
            </a:r>
            <a:r>
              <a:rPr lang="en-IN" dirty="0"/>
              <a:t>changes in institution and changes in care givers due to staff turn-over within these institutions also contribute hugely to children’s destabilizing experiences and do not allow them to easily find suitable (substitute) attachment figures as they move through life.</a:t>
            </a:r>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29718" cy="796908"/>
          </a:xfrm>
        </p:spPr>
        <p:txBody>
          <a:bodyPr>
            <a:normAutofit/>
          </a:bodyPr>
          <a:lstStyle/>
          <a:p>
            <a:pPr algn="l"/>
            <a:r>
              <a:rPr lang="en-IN" sz="3600" b="1" dirty="0" smtClean="0"/>
              <a:t>Why Community Child Mental Health?</a:t>
            </a:r>
            <a:endParaRPr lang="en-IN" sz="3600" b="1" dirty="0"/>
          </a:p>
        </p:txBody>
      </p:sp>
      <p:sp>
        <p:nvSpPr>
          <p:cNvPr id="3" name="Content Placeholder 2"/>
          <p:cNvSpPr>
            <a:spLocks noGrp="1"/>
          </p:cNvSpPr>
          <p:nvPr>
            <p:ph idx="1"/>
          </p:nvPr>
        </p:nvSpPr>
        <p:spPr>
          <a:xfrm>
            <a:off x="214282" y="642918"/>
            <a:ext cx="8715436" cy="6000792"/>
          </a:xfrm>
        </p:spPr>
        <p:txBody>
          <a:bodyPr>
            <a:normAutofit fontScale="77500" lnSpcReduction="20000"/>
          </a:bodyPr>
          <a:lstStyle/>
          <a:p>
            <a:pPr algn="just"/>
            <a:r>
              <a:rPr lang="en-IN" dirty="0" smtClean="0"/>
              <a:t>Limited access to mental health services esp. for children low socio-economic families and communities.</a:t>
            </a:r>
          </a:p>
          <a:p>
            <a:pPr algn="just"/>
            <a:r>
              <a:rPr lang="en-IN" dirty="0" smtClean="0"/>
              <a:t>Children in difficult circumstances are especially vulnerable to mental health morbidity and have poor access to services.</a:t>
            </a:r>
          </a:p>
          <a:p>
            <a:pPr algn="just"/>
            <a:r>
              <a:rPr lang="en-IN" dirty="0" smtClean="0"/>
              <a:t>Poor community awareness on child mental health needs and services.</a:t>
            </a:r>
          </a:p>
          <a:p>
            <a:pPr algn="just"/>
            <a:r>
              <a:rPr lang="en-IN" dirty="0" smtClean="0"/>
              <a:t>Few child mental health care services/ service providers.</a:t>
            </a:r>
          </a:p>
          <a:p>
            <a:pPr algn="just"/>
            <a:r>
              <a:rPr lang="en-IN" dirty="0" smtClean="0"/>
              <a:t>Mental health services concentrated in tertiary care facilities.</a:t>
            </a:r>
          </a:p>
          <a:p>
            <a:pPr algn="just"/>
            <a:r>
              <a:rPr lang="en-IN" dirty="0" smtClean="0"/>
              <a:t>Gaps in mental health knowledge and skills of child care service providers.</a:t>
            </a:r>
          </a:p>
          <a:p>
            <a:pPr algn="just"/>
            <a:r>
              <a:rPr lang="en-IN" dirty="0" smtClean="0"/>
              <a:t>The need to integrate child mental health services into child care services in health/education/welfare sectors to enhance access and coverage.</a:t>
            </a:r>
          </a:p>
          <a:p>
            <a:pPr algn="just"/>
            <a:r>
              <a:rPr lang="en-IN" dirty="0" smtClean="0"/>
              <a:t>Preventive/</a:t>
            </a:r>
            <a:r>
              <a:rPr lang="en-IN" dirty="0" err="1" smtClean="0"/>
              <a:t>promotive</a:t>
            </a:r>
            <a:r>
              <a:rPr lang="en-IN" dirty="0" smtClean="0"/>
              <a:t> child mental health services required for minimizing child mental health morbidity.</a:t>
            </a:r>
          </a:p>
          <a:p>
            <a:pPr algn="just"/>
            <a:r>
              <a:rPr lang="en-IN" dirty="0" smtClean="0"/>
              <a:t>Curative child mental health services—children’s right to assistance.</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4422"/>
          </a:xfrm>
        </p:spPr>
        <p:txBody>
          <a:bodyPr>
            <a:normAutofit/>
          </a:bodyPr>
          <a:lstStyle/>
          <a:p>
            <a:r>
              <a:rPr lang="en-IN" sz="3200" b="1" dirty="0" smtClean="0"/>
              <a:t>The trauma of loss &amp; abuse is a cross-cutting theme…but some are more equal than others…</a:t>
            </a:r>
            <a:endParaRPr lang="en-IN" sz="3200" b="1" dirty="0"/>
          </a:p>
        </p:txBody>
      </p:sp>
      <p:sp>
        <p:nvSpPr>
          <p:cNvPr id="3" name="Content Placeholder 2"/>
          <p:cNvSpPr>
            <a:spLocks noGrp="1"/>
          </p:cNvSpPr>
          <p:nvPr>
            <p:ph idx="1"/>
          </p:nvPr>
        </p:nvSpPr>
        <p:spPr>
          <a:xfrm>
            <a:off x="285720" y="1500174"/>
            <a:ext cx="8401080" cy="5143536"/>
          </a:xfrm>
        </p:spPr>
        <p:txBody>
          <a:bodyPr>
            <a:normAutofit/>
          </a:bodyPr>
          <a:lstStyle/>
          <a:p>
            <a:pPr algn="just"/>
            <a:r>
              <a:rPr lang="en-IN" dirty="0" smtClean="0"/>
              <a:t>HIV infected/ affected children: Illness, disclosure, adherence and mortality</a:t>
            </a:r>
          </a:p>
          <a:p>
            <a:pPr algn="just"/>
            <a:r>
              <a:rPr lang="en-IN" dirty="0" smtClean="0"/>
              <a:t>Children with disability: identity, personhood and rights</a:t>
            </a:r>
          </a:p>
          <a:p>
            <a:pPr algn="just"/>
            <a:r>
              <a:rPr lang="en-IN" dirty="0" smtClean="0"/>
              <a:t>Children in conflict with the law: social exclusion/ rejection and retribution versus restorative justice</a:t>
            </a:r>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IN" sz="3600" b="1" dirty="0" smtClean="0"/>
              <a:t>Expanding Methods of Work with Disabled Children</a:t>
            </a:r>
            <a:endParaRPr lang="en-IN" sz="3600" b="1" dirty="0"/>
          </a:p>
        </p:txBody>
      </p:sp>
      <p:sp>
        <p:nvSpPr>
          <p:cNvPr id="3" name="Content Placeholder 2"/>
          <p:cNvSpPr>
            <a:spLocks noGrp="1"/>
          </p:cNvSpPr>
          <p:nvPr>
            <p:ph idx="1"/>
          </p:nvPr>
        </p:nvSpPr>
        <p:spPr>
          <a:xfrm>
            <a:off x="357158" y="1285860"/>
            <a:ext cx="8329642" cy="5214974"/>
          </a:xfrm>
        </p:spPr>
        <p:txBody>
          <a:bodyPr>
            <a:normAutofit lnSpcReduction="10000"/>
          </a:bodyPr>
          <a:lstStyle/>
          <a:p>
            <a:r>
              <a:rPr lang="en-IN" dirty="0" smtClean="0"/>
              <a:t>Meeting the educational needs (and rights) of disabled children in care &amp; protection institutions</a:t>
            </a:r>
          </a:p>
          <a:p>
            <a:r>
              <a:rPr lang="en-IN" dirty="0" smtClean="0"/>
              <a:t>How to use existing resources/ staff and train them in special education techniques/ child development/ disability-related work so that orphan, abandoned, disabled children receive schooling &amp; life skills education</a:t>
            </a:r>
          </a:p>
          <a:p>
            <a:r>
              <a:rPr lang="en-IN" dirty="0" smtClean="0"/>
              <a:t>Special emphasis on socio-emotional development, incl. </a:t>
            </a:r>
            <a:r>
              <a:rPr lang="en-IN" dirty="0" smtClean="0"/>
              <a:t>p</a:t>
            </a:r>
            <a:r>
              <a:rPr lang="en-IN" dirty="0" smtClean="0"/>
              <a:t>ersonal safety for children with disability</a:t>
            </a:r>
          </a:p>
          <a:p>
            <a:pPr>
              <a:buNone/>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14356"/>
          </a:xfrm>
        </p:spPr>
        <p:txBody>
          <a:bodyPr>
            <a:normAutofit/>
          </a:bodyPr>
          <a:lstStyle/>
          <a:p>
            <a:pPr algn="l"/>
            <a:r>
              <a:rPr lang="en-IN" sz="3600" b="1" dirty="0" smtClean="0"/>
              <a:t>Training &amp; Capacity Building</a:t>
            </a:r>
            <a:endParaRPr lang="en-IN" sz="3600" b="1" dirty="0"/>
          </a:p>
        </p:txBody>
      </p:sp>
      <p:sp>
        <p:nvSpPr>
          <p:cNvPr id="3" name="Content Placeholder 2"/>
          <p:cNvSpPr>
            <a:spLocks noGrp="1"/>
          </p:cNvSpPr>
          <p:nvPr>
            <p:ph idx="1"/>
          </p:nvPr>
        </p:nvSpPr>
        <p:spPr>
          <a:xfrm>
            <a:off x="0" y="642918"/>
            <a:ext cx="9144000" cy="6215082"/>
          </a:xfrm>
        </p:spPr>
        <p:txBody>
          <a:bodyPr>
            <a:normAutofit fontScale="70000" lnSpcReduction="20000"/>
          </a:bodyPr>
          <a:lstStyle/>
          <a:p>
            <a:r>
              <a:rPr lang="en-IN" u="sng" dirty="0" smtClean="0"/>
              <a:t>Focus on skill building:</a:t>
            </a:r>
          </a:p>
          <a:p>
            <a:pPr lvl="1"/>
            <a:r>
              <a:rPr lang="en-IN" dirty="0" smtClean="0"/>
              <a:t>Identifying the specificity of contexts of children’s issues/ responses</a:t>
            </a:r>
            <a:endParaRPr lang="en-IN" dirty="0" smtClean="0"/>
          </a:p>
          <a:p>
            <a:pPr lvl="1"/>
            <a:r>
              <a:rPr lang="en-IN" dirty="0" smtClean="0"/>
              <a:t>Basic communication techniques with children</a:t>
            </a:r>
          </a:p>
          <a:p>
            <a:pPr lvl="1"/>
            <a:r>
              <a:rPr lang="en-IN" dirty="0" smtClean="0"/>
              <a:t>Use of creative methods for healing</a:t>
            </a:r>
          </a:p>
          <a:p>
            <a:pPr lvl="1"/>
            <a:r>
              <a:rPr lang="en-IN" dirty="0" smtClean="0"/>
              <a:t>Dealing with systems</a:t>
            </a:r>
            <a:endParaRPr lang="en-IN" dirty="0" smtClean="0"/>
          </a:p>
          <a:p>
            <a:r>
              <a:rPr lang="en-IN" u="sng" dirty="0" smtClean="0"/>
              <a:t>Our approach:</a:t>
            </a:r>
          </a:p>
          <a:p>
            <a:pPr lvl="1"/>
            <a:r>
              <a:rPr lang="en-IN" dirty="0" smtClean="0"/>
              <a:t>Participatory methods/ do and learn</a:t>
            </a:r>
          </a:p>
          <a:p>
            <a:pPr lvl="1"/>
            <a:r>
              <a:rPr lang="en-IN" dirty="0" smtClean="0"/>
              <a:t>Films, case studies, role plays</a:t>
            </a:r>
          </a:p>
          <a:p>
            <a:r>
              <a:rPr lang="en-IN" u="sng" dirty="0" smtClean="0"/>
              <a:t>Some Specific Areas of Training...</a:t>
            </a:r>
          </a:p>
          <a:p>
            <a:pPr lvl="1"/>
            <a:r>
              <a:rPr lang="en-IN" dirty="0" smtClean="0"/>
              <a:t>Trauma Work: Child sexual abuse, Loss &amp; Grief, Children in war/ Conflict</a:t>
            </a:r>
          </a:p>
          <a:p>
            <a:pPr lvl="1"/>
            <a:r>
              <a:rPr lang="en-IN" dirty="0" smtClean="0"/>
              <a:t>Working with HIV Infected/ Affected Children</a:t>
            </a:r>
          </a:p>
          <a:p>
            <a:pPr lvl="1"/>
            <a:r>
              <a:rPr lang="en-IN" dirty="0" smtClean="0"/>
              <a:t>School Mental Health </a:t>
            </a:r>
          </a:p>
          <a:p>
            <a:pPr lvl="1"/>
            <a:r>
              <a:rPr lang="en-IN" dirty="0" smtClean="0"/>
              <a:t>Working with Pre-</a:t>
            </a:r>
            <a:r>
              <a:rPr lang="en-IN" dirty="0" err="1" smtClean="0"/>
              <a:t>Schoolers</a:t>
            </a:r>
            <a:endParaRPr lang="en-IN" dirty="0" smtClean="0"/>
          </a:p>
          <a:p>
            <a:pPr lvl="1"/>
            <a:r>
              <a:rPr lang="en-IN" dirty="0" smtClean="0"/>
              <a:t>Children &amp; Disability</a:t>
            </a:r>
          </a:p>
          <a:p>
            <a:pPr lvl="1"/>
            <a:r>
              <a:rPr lang="en-IN" dirty="0" smtClean="0"/>
              <a:t>Children in Conflict with the Law</a:t>
            </a:r>
          </a:p>
          <a:p>
            <a:pPr lvl="1"/>
            <a:r>
              <a:rPr lang="en-IN" dirty="0" smtClean="0"/>
              <a:t>Children in trafficking</a:t>
            </a:r>
            <a:endParaRPr lang="en-IN" dirty="0" smtClean="0"/>
          </a:p>
          <a:p>
            <a:endParaRPr lang="en-IN" dirty="0" smtClean="0"/>
          </a:p>
          <a:p>
            <a:r>
              <a:rPr lang="en-IN" dirty="0" smtClean="0"/>
              <a:t>Continual experimentation with new pedagogies and methods to re-align ourselves to the needs of varied professionals/ needs/ contexts</a:t>
            </a:r>
          </a:p>
          <a:p>
            <a:pPr>
              <a:buNone/>
            </a:pP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32"/>
          </a:xfrm>
        </p:spPr>
        <p:txBody>
          <a:bodyPr>
            <a:normAutofit fontScale="90000"/>
          </a:bodyPr>
          <a:lstStyle/>
          <a:p>
            <a:pPr algn="l"/>
            <a:r>
              <a:rPr lang="en-IN" sz="3600" b="1" dirty="0" smtClean="0"/>
              <a:t>Advocacy &amp; Systems’ Work...Some Examples</a:t>
            </a:r>
            <a:endParaRPr lang="en-IN" sz="3600" b="1" dirty="0"/>
          </a:p>
        </p:txBody>
      </p:sp>
      <p:sp>
        <p:nvSpPr>
          <p:cNvPr id="3" name="Content Placeholder 2"/>
          <p:cNvSpPr>
            <a:spLocks noGrp="1"/>
          </p:cNvSpPr>
          <p:nvPr>
            <p:ph idx="1"/>
          </p:nvPr>
        </p:nvSpPr>
        <p:spPr>
          <a:xfrm>
            <a:off x="214282" y="857232"/>
            <a:ext cx="8715436" cy="5786478"/>
          </a:xfrm>
        </p:spPr>
        <p:txBody>
          <a:bodyPr>
            <a:normAutofit fontScale="92500" lnSpcReduction="20000"/>
          </a:bodyPr>
          <a:lstStyle/>
          <a:p>
            <a:r>
              <a:rPr lang="en-IN" dirty="0" smtClean="0"/>
              <a:t>Child Sexual Abuse: Response to Child Safety Policy &amp; mental health being non-negotiable principle; advocating for strong response protocol along with DWCD.</a:t>
            </a:r>
          </a:p>
          <a:p>
            <a:r>
              <a:rPr lang="en-IN" dirty="0" smtClean="0"/>
              <a:t>Enabling children in child care institutions to avail of services (such as schooling for children with disability)</a:t>
            </a:r>
          </a:p>
          <a:p>
            <a:r>
              <a:rPr lang="en-IN" dirty="0" smtClean="0"/>
              <a:t>Developing a health response protocol to be institutionalized in child care agencies (care &amp; protection).</a:t>
            </a:r>
          </a:p>
          <a:p>
            <a:r>
              <a:rPr lang="en-IN" dirty="0" smtClean="0"/>
              <a:t>Children in Conflict with the Law: Position-taking on new JJ amendment &amp; criminal culpability based on brain maturity, issue of proportionality &amp; restorative justice</a:t>
            </a:r>
          </a:p>
          <a:p>
            <a:pPr>
              <a:buNone/>
            </a:pP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6908"/>
          </a:xfrm>
        </p:spPr>
        <p:txBody>
          <a:bodyPr/>
          <a:lstStyle/>
          <a:p>
            <a:pPr algn="l"/>
            <a:r>
              <a:rPr lang="en-IN" b="1" dirty="0" smtClean="0"/>
              <a:t>Development of Materials</a:t>
            </a:r>
            <a:endParaRPr lang="en-IN" b="1" dirty="0"/>
          </a:p>
        </p:txBody>
      </p:sp>
      <p:graphicFrame>
        <p:nvGraphicFramePr>
          <p:cNvPr id="4" name="Table 3"/>
          <p:cNvGraphicFramePr>
            <a:graphicFrameLocks noGrp="1"/>
          </p:cNvGraphicFramePr>
          <p:nvPr/>
        </p:nvGraphicFramePr>
        <p:xfrm>
          <a:off x="0" y="785795"/>
          <a:ext cx="9144000" cy="5816039"/>
        </p:xfrm>
        <a:graphic>
          <a:graphicData uri="http://schemas.openxmlformats.org/drawingml/2006/table">
            <a:tbl>
              <a:tblPr/>
              <a:tblGrid>
                <a:gridCol w="2324746"/>
                <a:gridCol w="6819254"/>
              </a:tblGrid>
              <a:tr h="259984">
                <a:tc>
                  <a:txBody>
                    <a:bodyPr/>
                    <a:lstStyle/>
                    <a:p>
                      <a:pPr>
                        <a:lnSpc>
                          <a:spcPct val="115000"/>
                        </a:lnSpc>
                        <a:spcAft>
                          <a:spcPts val="0"/>
                        </a:spcAft>
                      </a:pPr>
                      <a:r>
                        <a:rPr lang="en-IN" sz="1500" b="1" dirty="0">
                          <a:latin typeface="Calibri"/>
                          <a:ea typeface="Calibri"/>
                          <a:cs typeface="Times New Roman"/>
                        </a:rPr>
                        <a:t>Target (Service Provider)</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500" b="1" dirty="0">
                          <a:latin typeface="Calibri"/>
                          <a:ea typeface="Calibri"/>
                          <a:cs typeface="Times New Roman"/>
                        </a:rPr>
                        <a:t>Materials for Use</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969">
                <a:tc>
                  <a:txBody>
                    <a:bodyPr/>
                    <a:lstStyle/>
                    <a:p>
                      <a:pPr>
                        <a:lnSpc>
                          <a:spcPct val="115000"/>
                        </a:lnSpc>
                        <a:spcAft>
                          <a:spcPts val="0"/>
                        </a:spcAft>
                      </a:pPr>
                      <a:r>
                        <a:rPr lang="en-IN" sz="1500" dirty="0">
                          <a:latin typeface="Calibri"/>
                          <a:ea typeface="Calibri"/>
                          <a:cs typeface="Times New Roman"/>
                        </a:rPr>
                        <a:t>Primary Health Centre</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Pamphlets on Common Child Mental Health Disorders</a:t>
                      </a:r>
                    </a:p>
                    <a:p>
                      <a:pPr marL="342900" lvl="0" indent="-342900">
                        <a:lnSpc>
                          <a:spcPct val="115000"/>
                        </a:lnSpc>
                        <a:spcAft>
                          <a:spcPts val="0"/>
                        </a:spcAft>
                        <a:buFont typeface="Courier New"/>
                        <a:buChar char="o"/>
                      </a:pPr>
                      <a:r>
                        <a:rPr lang="en-IN" sz="1500" dirty="0">
                          <a:latin typeface="Calibri"/>
                          <a:ea typeface="Calibri"/>
                          <a:cs typeface="Times New Roman"/>
                        </a:rPr>
                        <a:t>Flip Chart on Early Child Development &amp; Stimulation</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9937">
                <a:tc>
                  <a:txBody>
                    <a:bodyPr/>
                    <a:lstStyle/>
                    <a:p>
                      <a:pPr>
                        <a:lnSpc>
                          <a:spcPct val="115000"/>
                        </a:lnSpc>
                        <a:spcAft>
                          <a:spcPts val="0"/>
                        </a:spcAft>
                      </a:pPr>
                      <a:r>
                        <a:rPr lang="en-IN" sz="1500">
                          <a:latin typeface="Calibri"/>
                          <a:ea typeface="Calibri"/>
                          <a:cs typeface="Times New Roman"/>
                        </a:rPr>
                        <a:t>Anganwadi</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Flip Chart on Early Child Development &amp; Stimulation</a:t>
                      </a:r>
                    </a:p>
                    <a:p>
                      <a:pPr marL="342900" lvl="0" indent="-342900">
                        <a:lnSpc>
                          <a:spcPct val="115000"/>
                        </a:lnSpc>
                        <a:spcAft>
                          <a:spcPts val="0"/>
                        </a:spcAft>
                        <a:buFont typeface="Courier New"/>
                        <a:buChar char="o"/>
                      </a:pPr>
                      <a:r>
                        <a:rPr lang="en-IN" sz="1500" dirty="0">
                          <a:latin typeface="Calibri"/>
                          <a:ea typeface="Calibri"/>
                          <a:cs typeface="Times New Roman"/>
                        </a:rPr>
                        <a:t>Pre-School Development  Activity Book for Teachers</a:t>
                      </a:r>
                    </a:p>
                    <a:p>
                      <a:pPr marL="342900" lvl="0" indent="-342900">
                        <a:lnSpc>
                          <a:spcPct val="115000"/>
                        </a:lnSpc>
                        <a:spcAft>
                          <a:spcPts val="0"/>
                        </a:spcAft>
                        <a:buFont typeface="Courier New"/>
                        <a:buChar char="o"/>
                      </a:pPr>
                      <a:r>
                        <a:rPr lang="en-IN" sz="1500" dirty="0">
                          <a:latin typeface="Calibri"/>
                          <a:ea typeface="Calibri"/>
                          <a:cs typeface="Times New Roman"/>
                        </a:rPr>
                        <a:t>Module on Child Sexual Abuse Prevention for Pre-schoolers</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Pre-School Teachers</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3071">
                <a:tc>
                  <a:txBody>
                    <a:bodyPr/>
                    <a:lstStyle/>
                    <a:p>
                      <a:pPr>
                        <a:lnSpc>
                          <a:spcPct val="115000"/>
                        </a:lnSpc>
                        <a:spcAft>
                          <a:spcPts val="0"/>
                        </a:spcAft>
                      </a:pPr>
                      <a:r>
                        <a:rPr lang="en-IN" sz="1500">
                          <a:latin typeface="Calibri"/>
                          <a:ea typeface="Calibri"/>
                          <a:cs typeface="Times New Roman"/>
                        </a:rPr>
                        <a:t>School</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Pamphlets on Common Child Mental Health Disorders</a:t>
                      </a:r>
                    </a:p>
                    <a:p>
                      <a:pPr marL="342900" lvl="0" indent="-342900">
                        <a:lnSpc>
                          <a:spcPct val="115000"/>
                        </a:lnSpc>
                        <a:spcAft>
                          <a:spcPts val="0"/>
                        </a:spcAft>
                        <a:buFont typeface="Courier New"/>
                        <a:buChar char="o"/>
                      </a:pPr>
                      <a:r>
                        <a:rPr lang="en-IN" sz="1500" dirty="0">
                          <a:latin typeface="Calibri"/>
                          <a:ea typeface="Calibri"/>
                          <a:cs typeface="Times New Roman"/>
                        </a:rPr>
                        <a:t>Handbook on 1</a:t>
                      </a:r>
                      <a:r>
                        <a:rPr lang="en-IN" sz="1500" baseline="30000" dirty="0">
                          <a:latin typeface="Calibri"/>
                          <a:ea typeface="Calibri"/>
                          <a:cs typeface="Times New Roman"/>
                        </a:rPr>
                        <a:t>st</a:t>
                      </a:r>
                      <a:r>
                        <a:rPr lang="en-IN" sz="1500" dirty="0">
                          <a:latin typeface="Calibri"/>
                          <a:ea typeface="Calibri"/>
                          <a:cs typeface="Times New Roman"/>
                        </a:rPr>
                        <a:t> Level Response to Common Child Mental Health Problems</a:t>
                      </a:r>
                    </a:p>
                    <a:p>
                      <a:pPr marL="342900" lvl="0" indent="-342900">
                        <a:lnSpc>
                          <a:spcPct val="115000"/>
                        </a:lnSpc>
                        <a:spcAft>
                          <a:spcPts val="0"/>
                        </a:spcAft>
                        <a:buFont typeface="Courier New"/>
                        <a:buChar char="o"/>
                      </a:pPr>
                      <a:r>
                        <a:rPr lang="en-IN" sz="1500" dirty="0">
                          <a:latin typeface="Calibri"/>
                          <a:ea typeface="Calibri"/>
                          <a:cs typeface="Times New Roman"/>
                        </a:rPr>
                        <a:t>Handbook on Classroom Remedial Techniques in Low Resource Settings</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school teachers</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9937">
                <a:tc>
                  <a:txBody>
                    <a:bodyPr/>
                    <a:lstStyle/>
                    <a:p>
                      <a:pPr>
                        <a:lnSpc>
                          <a:spcPct val="115000"/>
                        </a:lnSpc>
                        <a:spcAft>
                          <a:spcPts val="0"/>
                        </a:spcAft>
                      </a:pPr>
                      <a:r>
                        <a:rPr lang="en-IN" sz="1500">
                          <a:latin typeface="Calibri"/>
                          <a:ea typeface="Calibri"/>
                          <a:cs typeface="Times New Roman"/>
                        </a:rPr>
                        <a:t>Child Care Institutions / CCI (All/ General)</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Activity Books on Life Skills Education (Emotional Well-Being/ Motivation &amp; Truancy/ Sex &amp; Sexuality/ Substance Abuse</a:t>
                      </a:r>
                      <a:r>
                        <a:rPr lang="en-IN" sz="1500" dirty="0" smtClean="0">
                          <a:latin typeface="Calibri"/>
                          <a:ea typeface="Calibri"/>
                          <a:cs typeface="Times New Roman"/>
                        </a:rPr>
                        <a:t>) + Games &amp; Illustrated</a:t>
                      </a:r>
                      <a:r>
                        <a:rPr lang="en-IN" sz="1500" baseline="0" dirty="0" smtClean="0">
                          <a:latin typeface="Calibri"/>
                          <a:ea typeface="Calibri"/>
                          <a:cs typeface="Times New Roman"/>
                        </a:rPr>
                        <a:t> Stories</a:t>
                      </a:r>
                      <a:endParaRPr lang="en-IN" sz="1500" dirty="0">
                        <a:latin typeface="Calibri"/>
                        <a:ea typeface="Calibri"/>
                        <a:cs typeface="Times New Roman"/>
                      </a:endParaRPr>
                    </a:p>
                    <a:p>
                      <a:pPr marL="342900" lvl="0" indent="-342900">
                        <a:lnSpc>
                          <a:spcPct val="115000"/>
                        </a:lnSpc>
                        <a:spcAft>
                          <a:spcPts val="0"/>
                        </a:spcAft>
                        <a:buFont typeface="Courier New"/>
                        <a:buChar char="o"/>
                      </a:pPr>
                      <a:r>
                        <a:rPr lang="en-IN" sz="1500" dirty="0">
                          <a:latin typeface="Calibri"/>
                          <a:ea typeface="Calibri"/>
                          <a:cs typeface="Times New Roman"/>
                        </a:rPr>
                        <a:t>Activity Book on Child Sexual Abuse (Healing &amp; Recovery)</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child care institution staff</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969">
                <a:tc>
                  <a:txBody>
                    <a:bodyPr/>
                    <a:lstStyle/>
                    <a:p>
                      <a:pPr>
                        <a:lnSpc>
                          <a:spcPct val="115000"/>
                        </a:lnSpc>
                        <a:spcAft>
                          <a:spcPts val="0"/>
                        </a:spcAft>
                      </a:pPr>
                      <a:r>
                        <a:rPr lang="en-IN" sz="1500">
                          <a:latin typeface="Calibri"/>
                          <a:ea typeface="Calibri"/>
                          <a:cs typeface="Times New Roman"/>
                        </a:rPr>
                        <a:t>CCI/ HIV-Children</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Handbook on Counselling HIV Infected/ Affected Children</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ART </a:t>
                      </a:r>
                      <a:r>
                        <a:rPr lang="en-IN" sz="1500" dirty="0" err="1">
                          <a:latin typeface="Calibri"/>
                          <a:ea typeface="Calibri"/>
                          <a:cs typeface="Times New Roman"/>
                        </a:rPr>
                        <a:t>counselors</a:t>
                      </a:r>
                      <a:endParaRPr lang="en-IN" sz="1500" dirty="0">
                        <a:latin typeface="Calibri"/>
                        <a:ea typeface="Calibri"/>
                        <a:cs typeface="Times New Roman"/>
                      </a:endParaRP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969">
                <a:tc>
                  <a:txBody>
                    <a:bodyPr/>
                    <a:lstStyle/>
                    <a:p>
                      <a:pPr>
                        <a:lnSpc>
                          <a:spcPct val="115000"/>
                        </a:lnSpc>
                        <a:spcAft>
                          <a:spcPts val="0"/>
                        </a:spcAft>
                      </a:pPr>
                      <a:r>
                        <a:rPr lang="en-IN" sz="1500">
                          <a:latin typeface="Calibri"/>
                          <a:ea typeface="Calibri"/>
                          <a:cs typeface="Times New Roman"/>
                        </a:rPr>
                        <a:t>CCI/ Children in Conflict with the Law</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Additional life skills modules on Conduct Issues</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Service Providers</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147">
                <a:tc>
                  <a:txBody>
                    <a:bodyPr/>
                    <a:lstStyle/>
                    <a:p>
                      <a:pPr>
                        <a:lnSpc>
                          <a:spcPct val="115000"/>
                        </a:lnSpc>
                        <a:spcAft>
                          <a:spcPts val="0"/>
                        </a:spcAft>
                      </a:pPr>
                      <a:r>
                        <a:rPr lang="en-IN" sz="1500">
                          <a:latin typeface="Calibri"/>
                          <a:ea typeface="Calibri"/>
                          <a:cs typeface="Times New Roman"/>
                        </a:rPr>
                        <a:t>CCI/ Disability</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ourier New"/>
                        <a:buChar char="o"/>
                      </a:pPr>
                      <a:r>
                        <a:rPr lang="en-IN" sz="1500" dirty="0">
                          <a:latin typeface="Calibri"/>
                          <a:ea typeface="Calibri"/>
                          <a:cs typeface="Times New Roman"/>
                        </a:rPr>
                        <a:t>Handbook on Schooling &amp; Education  for Institutionalized Disabled Children</a:t>
                      </a:r>
                    </a:p>
                    <a:p>
                      <a:pPr marL="342900" lvl="0" indent="-342900">
                        <a:lnSpc>
                          <a:spcPct val="115000"/>
                        </a:lnSpc>
                        <a:spcAft>
                          <a:spcPts val="0"/>
                        </a:spcAft>
                        <a:buFont typeface="Courier New"/>
                        <a:buChar char="o"/>
                      </a:pPr>
                      <a:r>
                        <a:rPr lang="en-IN" sz="1500" dirty="0">
                          <a:latin typeface="Calibri"/>
                          <a:ea typeface="Calibri"/>
                          <a:cs typeface="Times New Roman"/>
                        </a:rPr>
                        <a:t>Training manual for Service Providers</a:t>
                      </a:r>
                    </a:p>
                  </a:txBody>
                  <a:tcPr marL="60237" marR="60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42918"/>
          </a:xfrm>
        </p:spPr>
        <p:txBody>
          <a:bodyPr>
            <a:normAutofit/>
          </a:bodyPr>
          <a:lstStyle/>
          <a:p>
            <a:pPr algn="l"/>
            <a:r>
              <a:rPr lang="en-IN" sz="3600" b="1" dirty="0" smtClean="0"/>
              <a:t>Collaborations &amp; Partnerships</a:t>
            </a:r>
            <a:endParaRPr lang="en-IN" sz="3600" b="1" dirty="0"/>
          </a:p>
        </p:txBody>
      </p:sp>
      <p:sp>
        <p:nvSpPr>
          <p:cNvPr id="3" name="Content Placeholder 2"/>
          <p:cNvSpPr>
            <a:spLocks noGrp="1"/>
          </p:cNvSpPr>
          <p:nvPr>
            <p:ph idx="1"/>
          </p:nvPr>
        </p:nvSpPr>
        <p:spPr>
          <a:xfrm>
            <a:off x="0" y="642918"/>
            <a:ext cx="9144000" cy="6215082"/>
          </a:xfrm>
        </p:spPr>
        <p:txBody>
          <a:bodyPr>
            <a:normAutofit fontScale="40000" lnSpcReduction="20000"/>
          </a:bodyPr>
          <a:lstStyle/>
          <a:p>
            <a:r>
              <a:rPr lang="en-IN" sz="4300" dirty="0" smtClean="0"/>
              <a:t>Karnataka Health Promotion Trust (HIV infected/ affected children’s work</a:t>
            </a:r>
            <a:r>
              <a:rPr lang="en-IN" sz="4300" dirty="0" smtClean="0"/>
              <a:t>)</a:t>
            </a:r>
          </a:p>
          <a:p>
            <a:pPr lvl="1"/>
            <a:r>
              <a:rPr lang="en-IN" sz="4300" dirty="0" smtClean="0"/>
              <a:t>Staff Secondment &amp; training</a:t>
            </a:r>
          </a:p>
          <a:p>
            <a:pPr lvl="1"/>
            <a:r>
              <a:rPr lang="en-IN" sz="4300" dirty="0" smtClean="0"/>
              <a:t>Capacity building for ART </a:t>
            </a:r>
            <a:r>
              <a:rPr lang="en-IN" sz="4300" dirty="0" err="1" smtClean="0"/>
              <a:t>counselors</a:t>
            </a:r>
            <a:r>
              <a:rPr lang="en-IN" sz="4300" dirty="0" smtClean="0"/>
              <a:t>.</a:t>
            </a:r>
          </a:p>
          <a:p>
            <a:pPr lvl="1"/>
            <a:r>
              <a:rPr lang="en-IN" sz="4300" dirty="0" smtClean="0"/>
              <a:t>Development of  training/ activity materials for use with HIV infected/ affected children.</a:t>
            </a:r>
          </a:p>
          <a:p>
            <a:endParaRPr lang="en-IN" sz="4300" dirty="0" smtClean="0"/>
          </a:p>
          <a:p>
            <a:r>
              <a:rPr lang="en-IN" sz="4300" dirty="0" smtClean="0"/>
              <a:t>Justice &amp; Care (child trafficking issues</a:t>
            </a:r>
            <a:r>
              <a:rPr lang="en-IN" sz="4300" dirty="0" smtClean="0"/>
              <a:t>)</a:t>
            </a:r>
          </a:p>
          <a:p>
            <a:pPr lvl="1"/>
            <a:r>
              <a:rPr lang="en-IN" sz="4300" dirty="0" smtClean="0"/>
              <a:t>Direct assistance to affected/ vulnerable children in child care </a:t>
            </a:r>
            <a:r>
              <a:rPr lang="en-IN" sz="4300" dirty="0" smtClean="0"/>
              <a:t>institutions</a:t>
            </a:r>
            <a:endParaRPr lang="en-IN" sz="4300" dirty="0" smtClean="0"/>
          </a:p>
          <a:p>
            <a:pPr lvl="1"/>
            <a:r>
              <a:rPr lang="en-IN" sz="4300" dirty="0" smtClean="0"/>
              <a:t>Preparation of a mandatory mental health assessment </a:t>
            </a:r>
            <a:r>
              <a:rPr lang="en-IN" sz="4300" dirty="0" smtClean="0"/>
              <a:t>protocol document (to </a:t>
            </a:r>
            <a:r>
              <a:rPr lang="en-IN" sz="4300" dirty="0" smtClean="0"/>
              <a:t>be institutionalised within the state care </a:t>
            </a:r>
            <a:r>
              <a:rPr lang="en-IN" sz="4300" dirty="0" smtClean="0"/>
              <a:t>institutions).</a:t>
            </a:r>
            <a:endParaRPr lang="en-IN" sz="4300" dirty="0" smtClean="0"/>
          </a:p>
          <a:p>
            <a:pPr lvl="1"/>
            <a:r>
              <a:rPr lang="en-IN" sz="4300" dirty="0" smtClean="0"/>
              <a:t>C</a:t>
            </a:r>
            <a:r>
              <a:rPr lang="en-IN" sz="4300" dirty="0" smtClean="0"/>
              <a:t>apacity </a:t>
            </a:r>
            <a:r>
              <a:rPr lang="en-IN" sz="4300" dirty="0" smtClean="0"/>
              <a:t>building initiatives and training </a:t>
            </a:r>
            <a:r>
              <a:rPr lang="en-IN" sz="4300" dirty="0" smtClean="0"/>
              <a:t>workshops</a:t>
            </a:r>
          </a:p>
          <a:p>
            <a:endParaRPr lang="en-IN" sz="4300" dirty="0" smtClean="0"/>
          </a:p>
          <a:p>
            <a:r>
              <a:rPr lang="en-IN" sz="4300" dirty="0" err="1" smtClean="0"/>
              <a:t>Rashtriya</a:t>
            </a:r>
            <a:r>
              <a:rPr lang="en-IN" sz="4300" dirty="0" smtClean="0"/>
              <a:t> Bal </a:t>
            </a:r>
            <a:r>
              <a:rPr lang="en-IN" sz="4300" dirty="0" err="1" smtClean="0"/>
              <a:t>Swasthya</a:t>
            </a:r>
            <a:r>
              <a:rPr lang="en-IN" sz="4300" dirty="0" smtClean="0"/>
              <a:t> Kendra (RBSK—School Health Program</a:t>
            </a:r>
            <a:r>
              <a:rPr lang="en-IN" sz="4300" dirty="0" smtClean="0"/>
              <a:t>)</a:t>
            </a:r>
          </a:p>
          <a:p>
            <a:pPr lvl="1"/>
            <a:r>
              <a:rPr lang="en-IN" sz="4300" dirty="0" smtClean="0"/>
              <a:t>Early </a:t>
            </a:r>
            <a:r>
              <a:rPr lang="en-IN" sz="4300" dirty="0" smtClean="0"/>
              <a:t>and more accurate identification and referral of children with developmental disabilities and other emotional/ behaviour </a:t>
            </a:r>
            <a:r>
              <a:rPr lang="en-IN" sz="4300" dirty="0" smtClean="0"/>
              <a:t>disorders;</a:t>
            </a:r>
          </a:p>
          <a:p>
            <a:pPr lvl="1"/>
            <a:r>
              <a:rPr lang="en-IN" sz="4300" dirty="0" smtClean="0"/>
              <a:t>The </a:t>
            </a:r>
            <a:r>
              <a:rPr lang="en-IN" sz="4300" dirty="0" smtClean="0"/>
              <a:t>extension of the RBSK school health teams’ roles in the area of child mental health issues (including disability) in ways that enable them to provide first-level responses to children with emotional and behaviour problems, including parent and teacher guidance on home-based care and training for children with disability</a:t>
            </a:r>
            <a:r>
              <a:rPr lang="en-IN" sz="4300" dirty="0" smtClean="0"/>
              <a:t>.</a:t>
            </a:r>
          </a:p>
          <a:p>
            <a:pPr lvl="1">
              <a:buNone/>
            </a:pPr>
            <a:endParaRPr lang="en-IN" sz="4300" dirty="0" smtClean="0"/>
          </a:p>
          <a:p>
            <a:r>
              <a:rPr lang="en-IN" sz="4300" dirty="0" smtClean="0"/>
              <a:t>Association for People with Disability</a:t>
            </a:r>
          </a:p>
          <a:p>
            <a:pPr lvl="1"/>
            <a:r>
              <a:rPr lang="en-IN" sz="4300" dirty="0" smtClean="0"/>
              <a:t>Support to early intervention centre &amp; school for disability</a:t>
            </a:r>
          </a:p>
          <a:p>
            <a:pPr lvl="1"/>
            <a:r>
              <a:rPr lang="en-IN" sz="4300" dirty="0" smtClean="0"/>
              <a:t>Training/ support for community outreach programs</a:t>
            </a:r>
            <a:endParaRPr lang="en-IN" sz="4300" dirty="0" smtClean="0"/>
          </a:p>
          <a:p>
            <a:pPr>
              <a:buNone/>
            </a:pPr>
            <a:r>
              <a:rPr lang="en-IN" sz="4300" dirty="0" smtClean="0"/>
              <a:t>...in addition to government departments and individual agencies (schools/ </a:t>
            </a:r>
            <a:r>
              <a:rPr lang="en-IN" sz="4300" dirty="0" err="1" smtClean="0"/>
              <a:t>anganwadis</a:t>
            </a:r>
            <a:r>
              <a:rPr lang="en-IN" sz="4300" dirty="0" smtClean="0"/>
              <a:t>/PHCs/ child care institutions/NGOs</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6908"/>
          </a:xfrm>
        </p:spPr>
        <p:txBody>
          <a:bodyPr>
            <a:normAutofit/>
          </a:bodyPr>
          <a:lstStyle/>
          <a:p>
            <a:pPr algn="l"/>
            <a:r>
              <a:rPr lang="en-IN" sz="3600" b="1" dirty="0" smtClean="0"/>
              <a:t>Operational Challenges</a:t>
            </a:r>
            <a:endParaRPr lang="en-IN" sz="3600" b="1" dirty="0"/>
          </a:p>
        </p:txBody>
      </p:sp>
      <p:sp>
        <p:nvSpPr>
          <p:cNvPr id="3" name="Content Placeholder 2"/>
          <p:cNvSpPr>
            <a:spLocks noGrp="1"/>
          </p:cNvSpPr>
          <p:nvPr>
            <p:ph idx="1"/>
          </p:nvPr>
        </p:nvSpPr>
        <p:spPr>
          <a:xfrm>
            <a:off x="0" y="857232"/>
            <a:ext cx="8686800" cy="5857916"/>
          </a:xfrm>
        </p:spPr>
        <p:txBody>
          <a:bodyPr>
            <a:normAutofit fontScale="92500" lnSpcReduction="20000"/>
          </a:bodyPr>
          <a:lstStyle/>
          <a:p>
            <a:r>
              <a:rPr lang="en-IN" dirty="0" smtClean="0"/>
              <a:t>Delays </a:t>
            </a:r>
            <a:r>
              <a:rPr lang="en-IN" dirty="0" smtClean="0"/>
              <a:t>due to Lengthy Bureaucratic </a:t>
            </a:r>
            <a:r>
              <a:rPr lang="en-IN" dirty="0" smtClean="0"/>
              <a:t>Procedures</a:t>
            </a:r>
          </a:p>
          <a:p>
            <a:r>
              <a:rPr lang="en-IN" dirty="0" smtClean="0"/>
              <a:t>Lack of Recognition of Child Mental Health as a </a:t>
            </a:r>
            <a:r>
              <a:rPr lang="en-IN" dirty="0" smtClean="0"/>
              <a:t>Priority (Service Providers &amp; Communities)</a:t>
            </a:r>
          </a:p>
          <a:p>
            <a:r>
              <a:rPr lang="en-IN" dirty="0" smtClean="0"/>
              <a:t>Limited Understanding of Preventive and Promotive versus Curative Child </a:t>
            </a:r>
            <a:r>
              <a:rPr lang="en-IN" dirty="0" smtClean="0"/>
              <a:t>Mental Health</a:t>
            </a:r>
          </a:p>
          <a:p>
            <a:r>
              <a:rPr lang="en-IN" dirty="0" smtClean="0"/>
              <a:t>Attitudinal </a:t>
            </a:r>
            <a:r>
              <a:rPr lang="en-IN" dirty="0" smtClean="0"/>
              <a:t>Issues (Service Providers)</a:t>
            </a:r>
          </a:p>
          <a:p>
            <a:r>
              <a:rPr lang="en-IN" dirty="0" smtClean="0"/>
              <a:t>Barriers to Accessing (Tertiary) Mental Health Care (Communities)</a:t>
            </a:r>
          </a:p>
          <a:p>
            <a:r>
              <a:rPr lang="en-IN" dirty="0" smtClean="0"/>
              <a:t>The </a:t>
            </a:r>
            <a:r>
              <a:rPr lang="en-IN" dirty="0" smtClean="0"/>
              <a:t>Perception that Good Intention is </a:t>
            </a:r>
            <a:r>
              <a:rPr lang="en-IN" dirty="0" smtClean="0"/>
              <a:t>Sufficient</a:t>
            </a:r>
          </a:p>
          <a:p>
            <a:r>
              <a:rPr lang="en-IN" dirty="0" smtClean="0"/>
              <a:t>Human resource availability &amp; skills for project implementation</a:t>
            </a:r>
          </a:p>
          <a:p>
            <a:r>
              <a:rPr lang="en-IN" dirty="0" smtClean="0"/>
              <a:t>Management of transport &amp; logistics on a service-heavy project (constant planning &amp; re-planning due to reflect community plans/ events/ festivals...)</a:t>
            </a:r>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58196" cy="796908"/>
          </a:xfrm>
        </p:spPr>
        <p:txBody>
          <a:bodyPr>
            <a:normAutofit/>
          </a:bodyPr>
          <a:lstStyle/>
          <a:p>
            <a:pPr algn="l"/>
            <a:r>
              <a:rPr lang="en-IN" sz="3600" b="1" dirty="0" smtClean="0"/>
              <a:t>What Next...in 2016?</a:t>
            </a:r>
            <a:endParaRPr lang="en-IN" sz="3600" b="1" dirty="0"/>
          </a:p>
        </p:txBody>
      </p:sp>
      <p:sp>
        <p:nvSpPr>
          <p:cNvPr id="3" name="Content Placeholder 2"/>
          <p:cNvSpPr>
            <a:spLocks noGrp="1"/>
          </p:cNvSpPr>
          <p:nvPr>
            <p:ph idx="1"/>
          </p:nvPr>
        </p:nvSpPr>
        <p:spPr>
          <a:xfrm>
            <a:off x="285720" y="785794"/>
            <a:ext cx="8401080" cy="5857916"/>
          </a:xfrm>
        </p:spPr>
        <p:txBody>
          <a:bodyPr>
            <a:normAutofit fontScale="85000" lnSpcReduction="20000"/>
          </a:bodyPr>
          <a:lstStyle/>
          <a:p>
            <a:r>
              <a:rPr lang="en-IN" dirty="0" smtClean="0"/>
              <a:t>Continued &amp; intensive focus on children in difficult circumstances:</a:t>
            </a:r>
          </a:p>
          <a:p>
            <a:pPr lvl="1"/>
            <a:r>
              <a:rPr lang="en-IN" dirty="0" smtClean="0"/>
              <a:t>Interventions with children in conflict with the law in observation homes/ special homes.</a:t>
            </a:r>
          </a:p>
          <a:p>
            <a:pPr lvl="1"/>
            <a:r>
              <a:rPr lang="en-IN" dirty="0" smtClean="0"/>
              <a:t>Assistance to children in trafficking through NGOs/ care &amp; protection homes.</a:t>
            </a:r>
          </a:p>
          <a:p>
            <a:pPr lvl="1"/>
            <a:r>
              <a:rPr lang="en-IN" dirty="0" smtClean="0"/>
              <a:t>Continue work with HIV infected/ affected children and children with disability</a:t>
            </a:r>
          </a:p>
          <a:p>
            <a:r>
              <a:rPr lang="en-IN" dirty="0" smtClean="0"/>
              <a:t>Training &amp; Capacity Building</a:t>
            </a:r>
          </a:p>
          <a:p>
            <a:r>
              <a:rPr lang="en-IN" dirty="0" smtClean="0"/>
              <a:t>RBSK Training for Karnataka teams</a:t>
            </a:r>
          </a:p>
          <a:p>
            <a:r>
              <a:rPr lang="en-IN" dirty="0" smtClean="0"/>
              <a:t>NGOs/ICPS staff training continued</a:t>
            </a:r>
          </a:p>
          <a:p>
            <a:r>
              <a:rPr lang="en-IN" dirty="0" smtClean="0"/>
              <a:t>Development </a:t>
            </a:r>
            <a:r>
              <a:rPr lang="en-IN" dirty="0" smtClean="0"/>
              <a:t>of Materials</a:t>
            </a:r>
          </a:p>
          <a:p>
            <a:pPr lvl="1"/>
            <a:r>
              <a:rPr lang="en-IN" dirty="0" smtClean="0"/>
              <a:t>Community awareness pamphlets</a:t>
            </a:r>
          </a:p>
          <a:p>
            <a:pPr lvl="1"/>
            <a:r>
              <a:rPr lang="en-IN" dirty="0" smtClean="0"/>
              <a:t>Handbooks for counsellors &amp; child care service providers</a:t>
            </a:r>
          </a:p>
          <a:p>
            <a:pPr lvl="1"/>
            <a:r>
              <a:rPr lang="en-IN" dirty="0" smtClean="0"/>
              <a:t>Training manuals</a:t>
            </a:r>
          </a:p>
          <a:p>
            <a:pPr lvl="1"/>
            <a:r>
              <a:rPr lang="en-IN" dirty="0" smtClean="0"/>
              <a:t>Life skill and other activity books for use with children</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72518" cy="868346"/>
          </a:xfrm>
        </p:spPr>
        <p:txBody>
          <a:bodyPr/>
          <a:lstStyle/>
          <a:p>
            <a:pPr algn="l"/>
            <a:r>
              <a:rPr lang="en-IN" dirty="0" smtClean="0"/>
              <a:t>Acknowledgements</a:t>
            </a:r>
            <a:endParaRPr lang="en-IN" dirty="0"/>
          </a:p>
        </p:txBody>
      </p:sp>
      <p:sp>
        <p:nvSpPr>
          <p:cNvPr id="3" name="Content Placeholder 2"/>
          <p:cNvSpPr>
            <a:spLocks noGrp="1"/>
          </p:cNvSpPr>
          <p:nvPr>
            <p:ph idx="1"/>
          </p:nvPr>
        </p:nvSpPr>
        <p:spPr>
          <a:xfrm>
            <a:off x="285720" y="1142984"/>
            <a:ext cx="8401080" cy="5500726"/>
          </a:xfrm>
        </p:spPr>
        <p:txBody>
          <a:bodyPr/>
          <a:lstStyle/>
          <a:p>
            <a:r>
              <a:rPr lang="en-IN" b="1" dirty="0" smtClean="0">
                <a:solidFill>
                  <a:schemeClr val="accent6">
                    <a:lumMod val="50000"/>
                  </a:schemeClr>
                </a:solidFill>
              </a:rPr>
              <a:t>Dept. Of Women &amp; Child Development, Govt. Of Karnataka</a:t>
            </a:r>
          </a:p>
          <a:p>
            <a:r>
              <a:rPr lang="en-IN" dirty="0" smtClean="0"/>
              <a:t>Dept. of Education</a:t>
            </a:r>
          </a:p>
          <a:p>
            <a:r>
              <a:rPr lang="en-IN" dirty="0" smtClean="0"/>
              <a:t>Dept. </a:t>
            </a:r>
            <a:r>
              <a:rPr lang="en-IN" dirty="0"/>
              <a:t>o</a:t>
            </a:r>
            <a:r>
              <a:rPr lang="en-IN" dirty="0" smtClean="0"/>
              <a:t>f Health</a:t>
            </a:r>
          </a:p>
          <a:p>
            <a:r>
              <a:rPr lang="en-IN" dirty="0" smtClean="0"/>
              <a:t>BBMP</a:t>
            </a:r>
          </a:p>
          <a:p>
            <a:r>
              <a:rPr lang="en-IN" dirty="0" smtClean="0"/>
              <a:t>NGOs</a:t>
            </a:r>
          </a:p>
          <a:p>
            <a:r>
              <a:rPr lang="en-IN" dirty="0" smtClean="0"/>
              <a:t>Targeted schools, </a:t>
            </a:r>
            <a:r>
              <a:rPr lang="en-IN" dirty="0" err="1" smtClean="0"/>
              <a:t>anganwadis</a:t>
            </a:r>
            <a:r>
              <a:rPr lang="en-IN" dirty="0" smtClean="0"/>
              <a:t>, PHCs, government &amp; non-government child care institutions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29718" cy="1143000"/>
          </a:xfrm>
        </p:spPr>
        <p:txBody>
          <a:bodyPr>
            <a:noAutofit/>
          </a:bodyPr>
          <a:lstStyle/>
          <a:p>
            <a:r>
              <a:rPr lang="en-IN" sz="3600" b="1" dirty="0" smtClean="0"/>
              <a:t>Preliminary Work: Needs Assessment &amp; Resource Mapping of Community Services</a:t>
            </a:r>
            <a:endParaRPr lang="en-IN" sz="3600" b="1" dirty="0"/>
          </a:p>
        </p:txBody>
      </p:sp>
      <p:sp>
        <p:nvSpPr>
          <p:cNvPr id="3" name="Content Placeholder 2"/>
          <p:cNvSpPr>
            <a:spLocks noGrp="1"/>
          </p:cNvSpPr>
          <p:nvPr>
            <p:ph idx="1"/>
          </p:nvPr>
        </p:nvSpPr>
        <p:spPr>
          <a:xfrm>
            <a:off x="214282" y="1600200"/>
            <a:ext cx="8715436" cy="5043510"/>
          </a:xfrm>
        </p:spPr>
        <p:txBody>
          <a:bodyPr>
            <a:normAutofit fontScale="77500" lnSpcReduction="20000"/>
          </a:bodyPr>
          <a:lstStyle/>
          <a:p>
            <a:r>
              <a:rPr lang="en-IN" dirty="0" smtClean="0"/>
              <a:t>Needs assessment (June to September 2014) through R.N. </a:t>
            </a:r>
            <a:r>
              <a:rPr lang="en-IN" smtClean="0"/>
              <a:t>Moorthy</a:t>
            </a:r>
            <a:r>
              <a:rPr lang="en-IN" dirty="0" smtClean="0"/>
              <a:t> Foundation support</a:t>
            </a:r>
          </a:p>
          <a:p>
            <a:r>
              <a:rPr lang="en-IN" dirty="0" smtClean="0"/>
              <a:t>In-depth interviews and focus group discussions with (including provision of awareness/ sensitization workshops on child mental health to):</a:t>
            </a:r>
          </a:p>
          <a:p>
            <a:pPr lvl="1"/>
            <a:r>
              <a:rPr lang="en-IN" dirty="0"/>
              <a:t>S</a:t>
            </a:r>
            <a:r>
              <a:rPr lang="en-IN" dirty="0" smtClean="0"/>
              <a:t>ervice providers in government Depts. of Health, Education and Welfare </a:t>
            </a:r>
          </a:p>
          <a:p>
            <a:pPr lvl="1"/>
            <a:r>
              <a:rPr lang="en-IN" dirty="0" smtClean="0"/>
              <a:t>PHCs, Anganwadis, child care institutions (govt. &amp; NGO), government schools and government schemes such as RBSK</a:t>
            </a:r>
          </a:p>
          <a:p>
            <a:r>
              <a:rPr lang="en-IN" dirty="0" smtClean="0"/>
              <a:t>Needs assessment objectives:</a:t>
            </a:r>
          </a:p>
          <a:p>
            <a:pPr lvl="1"/>
            <a:r>
              <a:rPr lang="en-IN" dirty="0" smtClean="0"/>
              <a:t>identify </a:t>
            </a:r>
            <a:r>
              <a:rPr lang="en-IN" dirty="0"/>
              <a:t>the types of services provided by the agency/service; </a:t>
            </a:r>
          </a:p>
          <a:p>
            <a:pPr lvl="1"/>
            <a:r>
              <a:rPr lang="en-IN" dirty="0" smtClean="0"/>
              <a:t> </a:t>
            </a:r>
            <a:r>
              <a:rPr lang="en-IN" dirty="0"/>
              <a:t>understand child mental health issues in the </a:t>
            </a:r>
            <a:r>
              <a:rPr lang="en-IN" dirty="0" smtClean="0"/>
              <a:t>community</a:t>
            </a:r>
          </a:p>
          <a:p>
            <a:pPr lvl="1"/>
            <a:r>
              <a:rPr lang="en-IN" dirty="0" smtClean="0"/>
              <a:t>assess </a:t>
            </a:r>
            <a:r>
              <a:rPr lang="en-IN" dirty="0"/>
              <a:t>the capacity needs and gaps of the service providers</a:t>
            </a:r>
            <a:r>
              <a:rPr lang="en-IN" dirty="0" smtClean="0"/>
              <a:t>.</a:t>
            </a:r>
          </a:p>
          <a:p>
            <a:r>
              <a:rPr lang="en-IN" dirty="0" smtClean="0"/>
              <a:t>Detailed report available on needs assessment findings &amp; project interventions/ services developed based on these.</a:t>
            </a:r>
            <a:endParaRPr lang="en-IN" dirty="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68346"/>
          </a:xfrm>
        </p:spPr>
        <p:txBody>
          <a:bodyPr>
            <a:normAutofit/>
          </a:bodyPr>
          <a:lstStyle/>
          <a:p>
            <a:pPr algn="l"/>
            <a:r>
              <a:rPr lang="en-IN" sz="3600" b="1" dirty="0" smtClean="0"/>
              <a:t>Objectives</a:t>
            </a:r>
            <a:endParaRPr lang="en-IN" sz="3600" b="1" dirty="0"/>
          </a:p>
        </p:txBody>
      </p:sp>
      <p:sp>
        <p:nvSpPr>
          <p:cNvPr id="3" name="Content Placeholder 2"/>
          <p:cNvSpPr>
            <a:spLocks noGrp="1"/>
          </p:cNvSpPr>
          <p:nvPr>
            <p:ph idx="1"/>
          </p:nvPr>
        </p:nvSpPr>
        <p:spPr/>
        <p:txBody>
          <a:bodyPr>
            <a:normAutofit fontScale="92500"/>
          </a:bodyPr>
          <a:lstStyle/>
          <a:p>
            <a:pPr lvl="0" algn="just"/>
            <a:r>
              <a:rPr lang="en-IN" dirty="0"/>
              <a:t>Establishment of community-based child and adolescent services.</a:t>
            </a:r>
          </a:p>
          <a:p>
            <a:pPr lvl="0" algn="just"/>
            <a:r>
              <a:rPr lang="en-IN" dirty="0"/>
              <a:t>Training and capacity building of childcare workers and staff from various governmental and non-governmental agencies, including schools.</a:t>
            </a:r>
          </a:p>
          <a:p>
            <a:pPr lvl="0" algn="just"/>
            <a:r>
              <a:rPr lang="en-IN" dirty="0"/>
              <a:t>D</a:t>
            </a:r>
            <a:r>
              <a:rPr lang="en-IN" dirty="0" smtClean="0"/>
              <a:t>evelop </a:t>
            </a:r>
            <a:r>
              <a:rPr lang="en-IN" dirty="0"/>
              <a:t>a comprehensive community child and adolescent mental health service model that may be replicated elsewhere in the country.</a:t>
            </a:r>
          </a:p>
          <a:p>
            <a:endParaRPr lang="en-IN" dirty="0"/>
          </a:p>
        </p:txBody>
      </p:sp>
    </p:spTree>
    <p:extLst>
      <p:ext uri="{BB962C8B-B14F-4D97-AF65-F5344CB8AC3E}">
        <p14:creationId xmlns="" xmlns:p14="http://schemas.microsoft.com/office/powerpoint/2010/main" val="3129963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IN" sz="3600" b="1" dirty="0" smtClean="0"/>
              <a:t>Principles &amp; Technical Approach</a:t>
            </a:r>
            <a:endParaRPr lang="en-IN" sz="3600" b="1" dirty="0"/>
          </a:p>
        </p:txBody>
      </p:sp>
      <p:sp>
        <p:nvSpPr>
          <p:cNvPr id="3" name="Content Placeholder 2"/>
          <p:cNvSpPr>
            <a:spLocks noGrp="1"/>
          </p:cNvSpPr>
          <p:nvPr>
            <p:ph idx="1"/>
          </p:nvPr>
        </p:nvSpPr>
        <p:spPr/>
        <p:txBody>
          <a:bodyPr/>
          <a:lstStyle/>
          <a:p>
            <a:r>
              <a:rPr lang="en-IN" dirty="0" smtClean="0"/>
              <a:t>Universal </a:t>
            </a:r>
            <a:r>
              <a:rPr lang="en-IN" dirty="0"/>
              <a:t>access to </a:t>
            </a:r>
            <a:r>
              <a:rPr lang="en-IN" dirty="0" smtClean="0"/>
              <a:t>child (mental</a:t>
            </a:r>
            <a:r>
              <a:rPr lang="en-IN" dirty="0"/>
              <a:t>) </a:t>
            </a:r>
            <a:r>
              <a:rPr lang="en-IN" dirty="0" smtClean="0"/>
              <a:t>healthcare</a:t>
            </a:r>
          </a:p>
          <a:p>
            <a:r>
              <a:rPr lang="en-IN" dirty="0"/>
              <a:t>E</a:t>
            </a:r>
            <a:r>
              <a:rPr lang="en-IN" dirty="0" smtClean="0"/>
              <a:t>quitable </a:t>
            </a:r>
            <a:r>
              <a:rPr lang="en-IN" dirty="0"/>
              <a:t>coverage </a:t>
            </a:r>
            <a:r>
              <a:rPr lang="en-IN" dirty="0" smtClean="0"/>
              <a:t>(with focus on vulnerable </a:t>
            </a:r>
            <a:r>
              <a:rPr lang="en-IN" dirty="0"/>
              <a:t>children and </a:t>
            </a:r>
            <a:r>
              <a:rPr lang="en-IN" dirty="0" smtClean="0"/>
              <a:t>adolescents)</a:t>
            </a:r>
          </a:p>
          <a:p>
            <a:r>
              <a:rPr lang="en-IN" dirty="0"/>
              <a:t>C</a:t>
            </a:r>
            <a:r>
              <a:rPr lang="en-IN" dirty="0" smtClean="0"/>
              <a:t>ommunity </a:t>
            </a:r>
            <a:r>
              <a:rPr lang="en-IN" dirty="0"/>
              <a:t>involvement and participation to ensure </a:t>
            </a:r>
            <a:r>
              <a:rPr lang="en-IN" dirty="0" smtClean="0"/>
              <a:t>sustainability</a:t>
            </a:r>
          </a:p>
          <a:p>
            <a:r>
              <a:rPr lang="en-IN" dirty="0"/>
              <a:t>A</a:t>
            </a:r>
            <a:r>
              <a:rPr lang="en-IN" dirty="0" smtClean="0"/>
              <a:t>doption </a:t>
            </a:r>
            <a:r>
              <a:rPr lang="en-IN" dirty="0"/>
              <a:t>of multi-sectional approach through involvement of various sectors such as health, education, women and child welfare. </a:t>
            </a:r>
          </a:p>
        </p:txBody>
      </p:sp>
    </p:spTree>
    <p:extLst>
      <p:ext uri="{BB962C8B-B14F-4D97-AF65-F5344CB8AC3E}">
        <p14:creationId xmlns="" xmlns:p14="http://schemas.microsoft.com/office/powerpoint/2010/main" val="2993094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pPr algn="l"/>
            <a:r>
              <a:rPr lang="en-IN" b="1" dirty="0" smtClean="0"/>
              <a:t>Where?</a:t>
            </a:r>
            <a:endParaRPr lang="en-IN" b="1" dirty="0"/>
          </a:p>
        </p:txBody>
      </p:sp>
      <p:sp>
        <p:nvSpPr>
          <p:cNvPr id="3" name="Content Placeholder 2"/>
          <p:cNvSpPr>
            <a:spLocks noGrp="1"/>
          </p:cNvSpPr>
          <p:nvPr>
            <p:ph idx="1"/>
          </p:nvPr>
        </p:nvSpPr>
        <p:spPr>
          <a:xfrm>
            <a:off x="357158" y="1285860"/>
            <a:ext cx="8329642" cy="5286412"/>
          </a:xfrm>
        </p:spPr>
        <p:txBody>
          <a:bodyPr>
            <a:normAutofit fontScale="85000" lnSpcReduction="20000"/>
          </a:bodyPr>
          <a:lstStyle/>
          <a:p>
            <a:pPr>
              <a:buNone/>
            </a:pPr>
            <a:r>
              <a:rPr lang="en-IN" dirty="0" smtClean="0"/>
              <a:t>Criteria for Selection of Child care agencies and service providers located in Bangalore south zone:</a:t>
            </a:r>
          </a:p>
          <a:p>
            <a:pPr marL="571500" indent="-571500">
              <a:buAutoNum type="romanLcParenR"/>
            </a:pPr>
            <a:r>
              <a:rPr lang="en-IN" dirty="0" smtClean="0"/>
              <a:t>PHCs with </a:t>
            </a:r>
            <a:r>
              <a:rPr lang="en-IN" dirty="0"/>
              <a:t>catchment area being inclusive of at least one slum population (preferably a larger slum area); </a:t>
            </a:r>
            <a:endParaRPr lang="en-IN" dirty="0" smtClean="0"/>
          </a:p>
          <a:p>
            <a:pPr marL="571500" indent="-571500">
              <a:buAutoNum type="romanLcParenR"/>
            </a:pPr>
            <a:r>
              <a:rPr lang="en-IN" dirty="0" smtClean="0"/>
              <a:t>PHC </a:t>
            </a:r>
            <a:r>
              <a:rPr lang="en-IN" dirty="0"/>
              <a:t>catchment area having within or near it, at least one government school that is attended by children from the slum</a:t>
            </a:r>
            <a:r>
              <a:rPr lang="en-IN" dirty="0" smtClean="0"/>
              <a:t>.</a:t>
            </a:r>
          </a:p>
          <a:p>
            <a:pPr marL="571500" indent="-571500">
              <a:buAutoNum type="romanLcParenR"/>
            </a:pPr>
            <a:r>
              <a:rPr lang="en-IN" dirty="0" smtClean="0"/>
              <a:t>Government schools</a:t>
            </a:r>
          </a:p>
          <a:p>
            <a:pPr marL="571500" indent="-571500">
              <a:buAutoNum type="romanLcParenR"/>
            </a:pPr>
            <a:r>
              <a:rPr lang="en-IN" dirty="0" smtClean="0"/>
              <a:t>Anganwadis located within or nearest to slum/ </a:t>
            </a:r>
            <a:r>
              <a:rPr lang="en-IN" dirty="0" err="1" smtClean="0"/>
              <a:t>vulnerab;e</a:t>
            </a:r>
            <a:r>
              <a:rPr lang="en-IN" dirty="0" smtClean="0"/>
              <a:t> </a:t>
            </a:r>
            <a:r>
              <a:rPr lang="en-IN" dirty="0" smtClean="0"/>
              <a:t>populations</a:t>
            </a:r>
          </a:p>
          <a:p>
            <a:pPr marL="571500" indent="-571500">
              <a:buAutoNum type="romanLcParenR"/>
            </a:pPr>
            <a:r>
              <a:rPr lang="en-IN" dirty="0" smtClean="0"/>
              <a:t>Govt. &amp; non-govt. </a:t>
            </a:r>
            <a:r>
              <a:rPr lang="en-IN" dirty="0" smtClean="0"/>
              <a:t>c</a:t>
            </a:r>
            <a:r>
              <a:rPr lang="en-IN" dirty="0" smtClean="0"/>
              <a:t>hild care institutions located all over Bangalore city (those serving children in difficult circumstances).</a:t>
            </a:r>
            <a:endParaRPr lang="en-IN" dirty="0" smtClean="0"/>
          </a:p>
          <a:p>
            <a:pPr marL="571500" indent="-571500">
              <a:buNone/>
            </a:pPr>
            <a:endParaRPr lang="en-IN" dirty="0" smtClean="0"/>
          </a:p>
          <a:p>
            <a:pPr marL="571500" indent="-571500">
              <a:buFontTx/>
              <a:buChar char="-"/>
            </a:pPr>
            <a:endParaRPr lang="en-IN" dirty="0" smtClean="0"/>
          </a:p>
          <a:p>
            <a:pPr marL="571500" indent="-571500">
              <a:buAutoNum type="romanLcParenR"/>
            </a:pPr>
            <a:endParaRPr lang="en-IN" dirty="0" smtClean="0"/>
          </a:p>
          <a:p>
            <a:pPr marL="571500" indent="-571500">
              <a:buAutoNum type="romanLcParenR"/>
            </a:pP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0" y="0"/>
          <a:ext cx="9144000" cy="7453545"/>
        </p:xfrm>
        <a:graphic>
          <a:graphicData uri="http://schemas.openxmlformats.org/drawingml/2006/table">
            <a:tbl>
              <a:tblPr firstRow="1" bandRow="1">
                <a:tableStyleId>{5C22544A-7EE6-4342-B048-85BDC9FD1C3A}</a:tableStyleId>
              </a:tblPr>
              <a:tblGrid>
                <a:gridCol w="1873784"/>
                <a:gridCol w="7270216"/>
              </a:tblGrid>
              <a:tr h="504105">
                <a:tc gridSpan="2">
                  <a:txBody>
                    <a:bodyPr/>
                    <a:lstStyle/>
                    <a:p>
                      <a:r>
                        <a:rPr lang="en-IN" sz="2400" dirty="0" smtClean="0">
                          <a:solidFill>
                            <a:schemeClr val="tx1"/>
                          </a:solidFill>
                        </a:rPr>
                        <a:t>What and How?</a:t>
                      </a:r>
                      <a:r>
                        <a:rPr lang="en-IN" sz="2400" baseline="0" dirty="0" smtClean="0">
                          <a:solidFill>
                            <a:schemeClr val="tx1"/>
                          </a:solidFill>
                        </a:rPr>
                        <a:t> </a:t>
                      </a:r>
                      <a:endParaRPr lang="en-IN" sz="2400" dirty="0">
                        <a:solidFill>
                          <a:schemeClr val="tx1"/>
                        </a:solidFill>
                      </a:endParaRPr>
                    </a:p>
                  </a:txBody>
                  <a:tcPr>
                    <a:solidFill>
                      <a:schemeClr val="accent2">
                        <a:lumMod val="20000"/>
                        <a:lumOff val="80000"/>
                      </a:schemeClr>
                    </a:solidFill>
                  </a:tcPr>
                </a:tc>
                <a:tc hMerge="1">
                  <a:txBody>
                    <a:bodyPr/>
                    <a:lstStyle/>
                    <a:p>
                      <a:endParaRPr lang="en-IN" sz="1600" dirty="0"/>
                    </a:p>
                  </a:txBody>
                  <a:tcPr/>
                </a:tc>
              </a:tr>
              <a:tr h="504105">
                <a:tc>
                  <a:txBody>
                    <a:bodyPr/>
                    <a:lstStyle/>
                    <a:p>
                      <a:r>
                        <a:rPr lang="en-IN" sz="2400" b="1" dirty="0" smtClean="0"/>
                        <a:t>Where/ For Whom</a:t>
                      </a:r>
                      <a:endParaRPr lang="en-IN" sz="2400" b="1" dirty="0"/>
                    </a:p>
                  </a:txBody>
                  <a:tcPr>
                    <a:solidFill>
                      <a:schemeClr val="accent2">
                        <a:lumMod val="20000"/>
                        <a:lumOff val="80000"/>
                      </a:schemeClr>
                    </a:solidFill>
                  </a:tcPr>
                </a:tc>
                <a:tc>
                  <a:txBody>
                    <a:bodyPr/>
                    <a:lstStyle/>
                    <a:p>
                      <a:r>
                        <a:rPr lang="en-IN" sz="2400" b="1" dirty="0" smtClean="0"/>
                        <a:t>Services Provided</a:t>
                      </a:r>
                      <a:endParaRPr lang="en-IN" sz="2400" b="1" dirty="0"/>
                    </a:p>
                  </a:txBody>
                  <a:tcPr>
                    <a:solidFill>
                      <a:schemeClr val="accent2">
                        <a:lumMod val="20000"/>
                        <a:lumOff val="80000"/>
                      </a:schemeClr>
                    </a:solidFill>
                  </a:tcPr>
                </a:tc>
              </a:tr>
              <a:tr h="1923647">
                <a:tc>
                  <a:txBody>
                    <a:bodyPr/>
                    <a:lstStyle/>
                    <a:p>
                      <a:r>
                        <a:rPr lang="en-IN" sz="2400" dirty="0" smtClean="0"/>
                        <a:t>Primary Healthcare Centres</a:t>
                      </a:r>
                      <a:endParaRPr lang="en-IN" sz="2400" dirty="0"/>
                    </a:p>
                  </a:txBody>
                  <a:tcPr>
                    <a:solidFill>
                      <a:schemeClr val="accent2">
                        <a:lumMod val="20000"/>
                        <a:lumOff val="80000"/>
                      </a:schemeClr>
                    </a:solidFill>
                  </a:tcPr>
                </a:tc>
                <a:tc>
                  <a:txBody>
                    <a:bodyPr/>
                    <a:lstStyle/>
                    <a:p>
                      <a:pPr>
                        <a:buFont typeface="Arial" pitchFamily="34" charset="0"/>
                        <a:buChar char="•"/>
                      </a:pPr>
                      <a:r>
                        <a:rPr lang="en-IN" sz="2400" dirty="0" smtClean="0"/>
                        <a:t> Screening for disability &amp; other child mental health problems in health campaigns/ on immunization days.</a:t>
                      </a:r>
                    </a:p>
                    <a:p>
                      <a:pPr>
                        <a:buFont typeface="Arial" pitchFamily="34" charset="0"/>
                        <a:buChar char="•"/>
                      </a:pPr>
                      <a:r>
                        <a:rPr lang="en-IN" sz="2400" dirty="0" smtClean="0"/>
                        <a:t> </a:t>
                      </a:r>
                      <a:r>
                        <a:rPr lang="en-IN" sz="2400" dirty="0" smtClean="0"/>
                        <a:t>Assessment (&amp; provisional diagnosis) of children identified by teachers as having emotional/ behavioural learning problems</a:t>
                      </a:r>
                    </a:p>
                    <a:p>
                      <a:pPr>
                        <a:buFont typeface="Arial" pitchFamily="34" charset="0"/>
                        <a:buChar char="•"/>
                      </a:pPr>
                      <a:r>
                        <a:rPr lang="en-IN" sz="2400" dirty="0" smtClean="0"/>
                        <a:t>Provision</a:t>
                      </a:r>
                      <a:r>
                        <a:rPr lang="en-IN" sz="2400" baseline="0" dirty="0" smtClean="0"/>
                        <a:t> of first level responses to children &amp; families</a:t>
                      </a:r>
                    </a:p>
                  </a:txBody>
                  <a:tcPr>
                    <a:solidFill>
                      <a:schemeClr val="accent2">
                        <a:lumMod val="20000"/>
                        <a:lumOff val="80000"/>
                      </a:schemeClr>
                    </a:solidFill>
                  </a:tcPr>
                </a:tc>
              </a:tr>
              <a:tr h="787233">
                <a:tc>
                  <a:txBody>
                    <a:bodyPr/>
                    <a:lstStyle/>
                    <a:p>
                      <a:r>
                        <a:rPr lang="en-IN" sz="2400" dirty="0" err="1" smtClean="0"/>
                        <a:t>Anganwadis</a:t>
                      </a:r>
                      <a:endParaRPr lang="en-IN" sz="2400" dirty="0"/>
                    </a:p>
                  </a:txBody>
                  <a:tcPr>
                    <a:solidFill>
                      <a:schemeClr val="accent2">
                        <a:lumMod val="20000"/>
                        <a:lumOff val="80000"/>
                      </a:schemeClr>
                    </a:solidFill>
                  </a:tcPr>
                </a:tc>
                <a:tc>
                  <a:txBody>
                    <a:bodyPr/>
                    <a:lstStyle/>
                    <a:p>
                      <a:pPr>
                        <a:buFont typeface="Arial" pitchFamily="34" charset="0"/>
                        <a:buChar char="•"/>
                      </a:pPr>
                      <a:r>
                        <a:rPr lang="en-IN" sz="2400" dirty="0" smtClean="0"/>
                        <a:t>Early screening/identification/ intervention for disability</a:t>
                      </a:r>
                    </a:p>
                    <a:p>
                      <a:pPr>
                        <a:buFont typeface="Arial" pitchFamily="34" charset="0"/>
                        <a:buChar char="•"/>
                      </a:pPr>
                      <a:r>
                        <a:rPr lang="en-IN" sz="2400" dirty="0" smtClean="0"/>
                        <a:t>Early stimulation work</a:t>
                      </a:r>
                      <a:r>
                        <a:rPr lang="en-IN" sz="2400" baseline="0" dirty="0" smtClean="0"/>
                        <a:t>—demonstration for/ discussion with teachers</a:t>
                      </a:r>
                      <a:endParaRPr lang="en-IN" sz="2400" dirty="0"/>
                    </a:p>
                  </a:txBody>
                  <a:tcPr>
                    <a:solidFill>
                      <a:schemeClr val="accent2">
                        <a:lumMod val="20000"/>
                        <a:lumOff val="80000"/>
                      </a:schemeClr>
                    </a:solidFill>
                  </a:tcPr>
                </a:tc>
              </a:tr>
              <a:tr h="1781634">
                <a:tc>
                  <a:txBody>
                    <a:bodyPr/>
                    <a:lstStyle/>
                    <a:p>
                      <a:r>
                        <a:rPr lang="en-IN" sz="2400" dirty="0" smtClean="0"/>
                        <a:t>Schools</a:t>
                      </a:r>
                      <a:endParaRPr lang="en-IN" sz="2400" dirty="0"/>
                    </a:p>
                  </a:txBody>
                  <a:tcPr>
                    <a:solidFill>
                      <a:schemeClr val="accent2">
                        <a:lumMod val="20000"/>
                        <a:lumOff val="80000"/>
                      </a:schemeClr>
                    </a:solidFill>
                  </a:tcPr>
                </a:tc>
                <a:tc>
                  <a:txBody>
                    <a:bodyPr/>
                    <a:lstStyle/>
                    <a:p>
                      <a:pPr>
                        <a:buFont typeface="Arial" pitchFamily="34" charset="0"/>
                        <a:buChar char="•"/>
                      </a:pPr>
                      <a:r>
                        <a:rPr lang="en-IN" sz="2400" dirty="0" smtClean="0"/>
                        <a:t>Assessment (&amp; provisional diagnosis) of children identified by teachers as having emotional/ behavioural learning problems</a:t>
                      </a:r>
                    </a:p>
                    <a:p>
                      <a:pPr>
                        <a:buFont typeface="Arial" pitchFamily="34" charset="0"/>
                        <a:buChar char="•"/>
                      </a:pPr>
                      <a:r>
                        <a:rPr lang="en-IN" sz="2400" dirty="0" smtClean="0"/>
                        <a:t>Provision</a:t>
                      </a:r>
                      <a:r>
                        <a:rPr lang="en-IN" sz="2400" baseline="0" dirty="0" smtClean="0"/>
                        <a:t> of first level responses to children</a:t>
                      </a:r>
                    </a:p>
                    <a:p>
                      <a:pPr>
                        <a:buFont typeface="Arial" pitchFamily="34" charset="0"/>
                        <a:buChar char="•"/>
                      </a:pPr>
                      <a:r>
                        <a:rPr lang="en-IN" sz="2400" baseline="0" dirty="0" smtClean="0"/>
                        <a:t>How teachers can provide support to children</a:t>
                      </a:r>
                    </a:p>
                    <a:p>
                      <a:pPr>
                        <a:buFont typeface="Arial" pitchFamily="34" charset="0"/>
                        <a:buChar char="•"/>
                      </a:pPr>
                      <a:r>
                        <a:rPr lang="en-IN" sz="2400" baseline="0" dirty="0" smtClean="0"/>
                        <a:t>Training teachers in classroom remedial education techniques</a:t>
                      </a:r>
                      <a:endParaRPr lang="en-IN" sz="2400" dirty="0"/>
                    </a:p>
                  </a:txBody>
                  <a:tcP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0"/>
          <a:ext cx="9144000" cy="6949440"/>
        </p:xfrm>
        <a:graphic>
          <a:graphicData uri="http://schemas.openxmlformats.org/drawingml/2006/table">
            <a:tbl>
              <a:tblPr firstRow="1" bandRow="1">
                <a:tableStyleId>{5C22544A-7EE6-4342-B048-85BDC9FD1C3A}</a:tableStyleId>
              </a:tblPr>
              <a:tblGrid>
                <a:gridCol w="1873784"/>
                <a:gridCol w="7270216"/>
              </a:tblGrid>
              <a:tr h="370840">
                <a:tc gridSpan="2">
                  <a:txBody>
                    <a:bodyPr/>
                    <a:lstStyle/>
                    <a:p>
                      <a:r>
                        <a:rPr lang="en-IN" sz="2300" dirty="0" smtClean="0">
                          <a:solidFill>
                            <a:schemeClr val="tx1"/>
                          </a:solidFill>
                        </a:rPr>
                        <a:t>What</a:t>
                      </a:r>
                      <a:r>
                        <a:rPr lang="en-IN" sz="2300" baseline="0" dirty="0" smtClean="0">
                          <a:solidFill>
                            <a:schemeClr val="tx1"/>
                          </a:solidFill>
                        </a:rPr>
                        <a:t> and How? </a:t>
                      </a:r>
                      <a:r>
                        <a:rPr lang="en-IN" sz="2300" dirty="0" smtClean="0">
                          <a:solidFill>
                            <a:schemeClr val="tx1"/>
                          </a:solidFill>
                        </a:rPr>
                        <a:t>(Cont...)</a:t>
                      </a:r>
                      <a:endParaRPr lang="en-IN" sz="2300" dirty="0">
                        <a:solidFill>
                          <a:schemeClr val="tx1"/>
                        </a:solidFill>
                      </a:endParaRPr>
                    </a:p>
                  </a:txBody>
                  <a:tcPr>
                    <a:solidFill>
                      <a:schemeClr val="accent2">
                        <a:lumMod val="20000"/>
                        <a:lumOff val="80000"/>
                      </a:schemeClr>
                    </a:solidFill>
                  </a:tcPr>
                </a:tc>
                <a:tc hMerge="1">
                  <a:txBody>
                    <a:bodyPr/>
                    <a:lstStyle/>
                    <a:p>
                      <a:endParaRPr lang="en-IN" sz="1600" dirty="0"/>
                    </a:p>
                  </a:txBody>
                  <a:tcPr/>
                </a:tc>
              </a:tr>
              <a:tr h="370840">
                <a:tc>
                  <a:txBody>
                    <a:bodyPr/>
                    <a:lstStyle/>
                    <a:p>
                      <a:r>
                        <a:rPr lang="en-IN" sz="2300" b="1" dirty="0" smtClean="0"/>
                        <a:t>Where/ For Whom</a:t>
                      </a:r>
                      <a:endParaRPr lang="en-IN" sz="2300" b="1" dirty="0"/>
                    </a:p>
                  </a:txBody>
                  <a:tcPr>
                    <a:solidFill>
                      <a:schemeClr val="accent2">
                        <a:lumMod val="20000"/>
                        <a:lumOff val="80000"/>
                      </a:schemeClr>
                    </a:solidFill>
                  </a:tcPr>
                </a:tc>
                <a:tc>
                  <a:txBody>
                    <a:bodyPr/>
                    <a:lstStyle/>
                    <a:p>
                      <a:r>
                        <a:rPr lang="en-IN" sz="2300" b="1" dirty="0" smtClean="0"/>
                        <a:t>Services Provided</a:t>
                      </a:r>
                      <a:endParaRPr lang="en-IN" sz="2300" b="1" dirty="0"/>
                    </a:p>
                  </a:txBody>
                  <a:tcPr>
                    <a:solidFill>
                      <a:schemeClr val="accent2">
                        <a:lumMod val="20000"/>
                        <a:lumOff val="80000"/>
                      </a:schemeClr>
                    </a:solidFill>
                  </a:tcPr>
                </a:tc>
              </a:tr>
              <a:tr h="370840">
                <a:tc>
                  <a:txBody>
                    <a:bodyPr/>
                    <a:lstStyle/>
                    <a:p>
                      <a:r>
                        <a:rPr lang="en-IN" sz="2300" dirty="0" smtClean="0"/>
                        <a:t>Child Care Institutions</a:t>
                      </a:r>
                      <a:endParaRPr lang="en-IN" sz="2300" dirty="0"/>
                    </a:p>
                  </a:txBody>
                  <a:tcPr>
                    <a:solidFill>
                      <a:schemeClr val="accent2">
                        <a:lumMod val="20000"/>
                        <a:lumOff val="80000"/>
                      </a:schemeClr>
                    </a:solidFill>
                  </a:tcPr>
                </a:tc>
                <a:tc>
                  <a:txBody>
                    <a:bodyPr/>
                    <a:lstStyle/>
                    <a:p>
                      <a:pPr>
                        <a:buFont typeface="Arial" pitchFamily="34" charset="0"/>
                        <a:buChar char="•"/>
                      </a:pPr>
                      <a:r>
                        <a:rPr lang="en-IN" sz="2300" dirty="0" smtClean="0"/>
                        <a:t>Assessment (&amp; provisional diagnosis) of children identified by staff as having emotional/ behavioural learning problems</a:t>
                      </a:r>
                    </a:p>
                    <a:p>
                      <a:pPr>
                        <a:buFont typeface="Arial" pitchFamily="34" charset="0"/>
                        <a:buChar char="•"/>
                      </a:pPr>
                      <a:r>
                        <a:rPr lang="en-IN" sz="2300" dirty="0" smtClean="0"/>
                        <a:t>Provision</a:t>
                      </a:r>
                      <a:r>
                        <a:rPr lang="en-IN" sz="2300" baseline="0" dirty="0" smtClean="0"/>
                        <a:t> of context-specific first level responses to </a:t>
                      </a:r>
                      <a:r>
                        <a:rPr lang="en-IN" sz="2300" baseline="0" dirty="0" smtClean="0"/>
                        <a:t>children</a:t>
                      </a:r>
                    </a:p>
                    <a:p>
                      <a:pPr>
                        <a:buFont typeface="Arial" pitchFamily="34" charset="0"/>
                        <a:buChar char="•"/>
                      </a:pPr>
                      <a:r>
                        <a:rPr lang="en-IN" sz="2300" baseline="0" dirty="0" smtClean="0"/>
                        <a:t> Implementation of life skills  (group) sessions</a:t>
                      </a:r>
                      <a:endParaRPr lang="en-IN" sz="2300" baseline="0" dirty="0" smtClean="0"/>
                    </a:p>
                    <a:p>
                      <a:pPr>
                        <a:buFont typeface="Arial" pitchFamily="34" charset="0"/>
                        <a:buChar char="•"/>
                      </a:pPr>
                      <a:r>
                        <a:rPr lang="en-IN" sz="2300" baseline="0" dirty="0" smtClean="0"/>
                        <a:t>How institution </a:t>
                      </a:r>
                      <a:r>
                        <a:rPr lang="en-IN" sz="2300" baseline="0" dirty="0" smtClean="0"/>
                        <a:t>staff can </a:t>
                      </a:r>
                      <a:r>
                        <a:rPr lang="en-IN" sz="2300" baseline="0" dirty="0" smtClean="0"/>
                        <a:t>provide support to children</a:t>
                      </a:r>
                      <a:endParaRPr lang="en-IN" sz="2300" dirty="0"/>
                    </a:p>
                  </a:txBody>
                  <a:tcPr>
                    <a:solidFill>
                      <a:schemeClr val="accent2">
                        <a:lumMod val="20000"/>
                        <a:lumOff val="80000"/>
                      </a:schemeClr>
                    </a:solidFill>
                  </a:tcPr>
                </a:tc>
              </a:tr>
              <a:tr h="370840">
                <a:tc rowSpan="3">
                  <a:txBody>
                    <a:bodyPr/>
                    <a:lstStyle/>
                    <a:p>
                      <a:r>
                        <a:rPr lang="en-IN" sz="2300" dirty="0" smtClean="0"/>
                        <a:t>All</a:t>
                      </a:r>
                      <a:r>
                        <a:rPr lang="en-IN" sz="2300" baseline="0" dirty="0" smtClean="0"/>
                        <a:t> Institutions</a:t>
                      </a:r>
                      <a:endParaRPr lang="en-IN" sz="2300" dirty="0"/>
                    </a:p>
                  </a:txBody>
                  <a:tcPr>
                    <a:solidFill>
                      <a:schemeClr val="accent2">
                        <a:lumMod val="20000"/>
                        <a:lumOff val="80000"/>
                      </a:schemeClr>
                    </a:solidFill>
                  </a:tcPr>
                </a:tc>
                <a:tc>
                  <a:txBody>
                    <a:bodyPr/>
                    <a:lstStyle/>
                    <a:p>
                      <a:r>
                        <a:rPr lang="en-IN" sz="2300" dirty="0" smtClean="0"/>
                        <a:t>Training &amp; Capacity Building: Orientations, symposiums, Participatory/ Skill Building</a:t>
                      </a:r>
                      <a:r>
                        <a:rPr lang="en-IN" sz="2300" baseline="0" dirty="0" smtClean="0"/>
                        <a:t> Workshops</a:t>
                      </a:r>
                      <a:endParaRPr lang="en-IN" sz="2300" dirty="0"/>
                    </a:p>
                  </a:txBody>
                  <a:tcPr>
                    <a:solidFill>
                      <a:schemeClr val="accent2">
                        <a:lumMod val="20000"/>
                        <a:lumOff val="80000"/>
                      </a:schemeClr>
                    </a:solidFill>
                  </a:tcPr>
                </a:tc>
              </a:tr>
              <a:tr h="370840">
                <a:tc vMerge="1">
                  <a:txBody>
                    <a:bodyPr/>
                    <a:lstStyle/>
                    <a:p>
                      <a:endParaRPr lang="en-IN" dirty="0"/>
                    </a:p>
                  </a:txBody>
                  <a:tcPr/>
                </a:tc>
                <a:tc>
                  <a:txBody>
                    <a:bodyPr/>
                    <a:lstStyle/>
                    <a:p>
                      <a:r>
                        <a:rPr lang="en-IN" sz="2300" dirty="0" smtClean="0"/>
                        <a:t>Advocacy/ Systems’ Work</a:t>
                      </a:r>
                      <a:endParaRPr lang="en-IN" sz="2300" dirty="0"/>
                    </a:p>
                  </a:txBody>
                  <a:tcPr>
                    <a:solidFill>
                      <a:schemeClr val="accent2">
                        <a:lumMod val="20000"/>
                        <a:lumOff val="80000"/>
                      </a:schemeClr>
                    </a:solidFill>
                  </a:tcPr>
                </a:tc>
              </a:tr>
              <a:tr h="370840">
                <a:tc vMerge="1">
                  <a:txBody>
                    <a:bodyPr/>
                    <a:lstStyle/>
                    <a:p>
                      <a:endParaRPr lang="en-IN" dirty="0"/>
                    </a:p>
                  </a:txBody>
                  <a:tcPr/>
                </a:tc>
                <a:tc>
                  <a:txBody>
                    <a:bodyPr/>
                    <a:lstStyle/>
                    <a:p>
                      <a:r>
                        <a:rPr lang="en-IN" sz="2300" dirty="0" smtClean="0"/>
                        <a:t>Documentation &amp; Material Development—training manuals &amp; handbooks for service providers; activity books/methods for use with children for field workers.</a:t>
                      </a:r>
                      <a:endParaRPr lang="en-IN" sz="2300" dirty="0"/>
                    </a:p>
                  </a:txBody>
                  <a:tcPr>
                    <a:solidFill>
                      <a:schemeClr val="accent2">
                        <a:lumMod val="20000"/>
                        <a:lumOff val="80000"/>
                      </a:schemeClr>
                    </a:solidFill>
                  </a:tcPr>
                </a:tc>
              </a:tr>
              <a:tr h="370840">
                <a:tc gridSpan="2">
                  <a:txBody>
                    <a:bodyPr/>
                    <a:lstStyle/>
                    <a:p>
                      <a:r>
                        <a:rPr lang="en-IN" sz="2300" dirty="0" smtClean="0"/>
                        <a:t>*Mild-moderate problems managed on field/ with agencies. Severe problems referred to tertiary care facilities/ NIMHANS.</a:t>
                      </a:r>
                      <a:endParaRPr lang="en-IN" sz="2300" dirty="0"/>
                    </a:p>
                  </a:txBody>
                  <a:tcPr>
                    <a:solidFill>
                      <a:schemeClr val="accent2">
                        <a:lumMod val="20000"/>
                        <a:lumOff val="80000"/>
                      </a:schemeClr>
                    </a:solidFill>
                  </a:tcPr>
                </a:tc>
                <a:tc hMerge="1">
                  <a:txBody>
                    <a:bodyPr/>
                    <a:lstStyle/>
                    <a:p>
                      <a:endParaRPr lang="en-IN" sz="16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0"/>
            <a:ext cx="9001156" cy="1071546"/>
          </a:xfrm>
        </p:spPr>
        <p:txBody>
          <a:bodyPr>
            <a:noAutofit/>
          </a:bodyPr>
          <a:lstStyle/>
          <a:p>
            <a:pPr algn="l"/>
            <a:r>
              <a:rPr lang="en-IN" sz="3600" b="1" dirty="0" smtClean="0"/>
              <a:t>2014-15 in a Nutshell</a:t>
            </a:r>
            <a:r>
              <a:rPr lang="en-IN" sz="3600" b="1" dirty="0" smtClean="0"/>
              <a:t>...Achievements &amp; Coverage</a:t>
            </a:r>
            <a:endParaRPr lang="en-IN" sz="3600" b="1" dirty="0"/>
          </a:p>
        </p:txBody>
      </p:sp>
      <p:graphicFrame>
        <p:nvGraphicFramePr>
          <p:cNvPr id="6" name="Table 5"/>
          <p:cNvGraphicFramePr>
            <a:graphicFrameLocks noGrp="1"/>
          </p:cNvGraphicFramePr>
          <p:nvPr/>
        </p:nvGraphicFramePr>
        <p:xfrm>
          <a:off x="142844" y="1142987"/>
          <a:ext cx="8786873" cy="5725958"/>
        </p:xfrm>
        <a:graphic>
          <a:graphicData uri="http://schemas.openxmlformats.org/drawingml/2006/table">
            <a:tbl>
              <a:tblPr/>
              <a:tblGrid>
                <a:gridCol w="115870"/>
                <a:gridCol w="2259482"/>
                <a:gridCol w="53540"/>
                <a:gridCol w="107043"/>
                <a:gridCol w="225653"/>
                <a:gridCol w="25400"/>
                <a:gridCol w="534641"/>
                <a:gridCol w="1351827"/>
                <a:gridCol w="1911870"/>
                <a:gridCol w="57935"/>
                <a:gridCol w="2143612"/>
              </a:tblGrid>
              <a:tr h="274090">
                <a:tc>
                  <a:txBody>
                    <a:bodyPr/>
                    <a:lstStyle/>
                    <a:p>
                      <a:pPr>
                        <a:lnSpc>
                          <a:spcPct val="115000"/>
                        </a:lnSpc>
                        <a:spcAft>
                          <a:spcPts val="0"/>
                        </a:spcAft>
                      </a:pPr>
                      <a:endParaRPr lang="en-IN" sz="11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n-IN" sz="1400" b="1" dirty="0">
                          <a:latin typeface="Arial"/>
                          <a:ea typeface="Times New Roman"/>
                          <a:cs typeface="Times New Roman"/>
                        </a:rPr>
                        <a:t>No. of Institutions/</a:t>
                      </a:r>
                      <a:endParaRPr lang="en-IN" sz="1400" dirty="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marL="63500">
                        <a:lnSpc>
                          <a:spcPct val="115000"/>
                        </a:lnSpc>
                        <a:spcAft>
                          <a:spcPts val="0"/>
                        </a:spcAft>
                      </a:pPr>
                      <a:r>
                        <a:rPr lang="en-IN" sz="1400" b="1" dirty="0">
                          <a:latin typeface="Arial"/>
                          <a:ea typeface="Times New Roman"/>
                          <a:cs typeface="Times New Roman"/>
                        </a:rPr>
                        <a:t>Government (and Aided) Schools</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63500">
                        <a:lnSpc>
                          <a:spcPct val="115000"/>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IN" sz="1400">
                          <a:latin typeface="Arial"/>
                          <a:ea typeface="Times New Roman"/>
                          <a:cs typeface="Times New Roman"/>
                        </a:rPr>
                        <a:t>56</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31">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ts val="1160"/>
                        </a:lnSpc>
                        <a:spcAft>
                          <a:spcPts val="0"/>
                        </a:spcAft>
                      </a:pPr>
                      <a:r>
                        <a:rPr lang="en-IN" sz="1400" b="1" dirty="0">
                          <a:latin typeface="Arial"/>
                          <a:ea typeface="Times New Roman"/>
                          <a:cs typeface="Times New Roman"/>
                        </a:rPr>
                        <a:t>Agencies Reached</a:t>
                      </a:r>
                      <a:endParaRPr lang="en-IN" sz="1400" dirty="0">
                        <a:latin typeface="Calibri"/>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marL="63500">
                        <a:lnSpc>
                          <a:spcPts val="1205"/>
                        </a:lnSpc>
                        <a:spcAft>
                          <a:spcPts val="0"/>
                        </a:spcAft>
                      </a:pPr>
                      <a:r>
                        <a:rPr lang="en-IN" sz="1400" b="1">
                          <a:latin typeface="Arial"/>
                          <a:ea typeface="Times New Roman"/>
                          <a:cs typeface="Times New Roman"/>
                        </a:rPr>
                        <a:t>Anganwadis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63500">
                        <a:lnSpc>
                          <a:spcPts val="1205"/>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15"/>
                        </a:lnSpc>
                        <a:spcAft>
                          <a:spcPts val="0"/>
                        </a:spcAft>
                      </a:pPr>
                      <a:r>
                        <a:rPr lang="en-IN" sz="1400">
                          <a:latin typeface="Arial"/>
                          <a:ea typeface="Times New Roman"/>
                          <a:cs typeface="Times New Roman"/>
                        </a:rPr>
                        <a:t>43</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31">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6">
                  <a:txBody>
                    <a:bodyPr/>
                    <a:lstStyle/>
                    <a:p>
                      <a:pPr marL="63500">
                        <a:lnSpc>
                          <a:spcPts val="1200"/>
                        </a:lnSpc>
                        <a:spcAft>
                          <a:spcPts val="0"/>
                        </a:spcAft>
                      </a:pPr>
                      <a:r>
                        <a:rPr lang="en-IN" sz="1400" b="1">
                          <a:latin typeface="Arial"/>
                          <a:ea typeface="Times New Roman"/>
                          <a:cs typeface="Times New Roman"/>
                        </a:rPr>
                        <a:t>Primary Health Centres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63500">
                        <a:lnSpc>
                          <a:spcPts val="1200"/>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ts val="1210"/>
                        </a:lnSpc>
                        <a:spcAft>
                          <a:spcPts val="0"/>
                        </a:spcAft>
                      </a:pPr>
                      <a:r>
                        <a:rPr lang="en-IN" sz="1400">
                          <a:latin typeface="Arial"/>
                          <a:ea typeface="Times New Roman"/>
                          <a:cs typeface="Times New Roman"/>
                        </a:rPr>
                        <a:t>14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31">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6">
                  <a:txBody>
                    <a:bodyPr/>
                    <a:lstStyle/>
                    <a:p>
                      <a:pPr marL="63500">
                        <a:lnSpc>
                          <a:spcPts val="1185"/>
                        </a:lnSpc>
                        <a:spcAft>
                          <a:spcPts val="0"/>
                        </a:spcAft>
                      </a:pPr>
                      <a:r>
                        <a:rPr lang="en-IN" sz="1400" b="1" dirty="0">
                          <a:latin typeface="Arial"/>
                          <a:ea typeface="Times New Roman"/>
                          <a:cs typeface="Times New Roman"/>
                        </a:rPr>
                        <a:t>Child Care Institutions</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63500">
                        <a:lnSpc>
                          <a:spcPts val="1185"/>
                        </a:lnSpc>
                        <a:spcAft>
                          <a:spcPts val="0"/>
                        </a:spcAft>
                      </a:pP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ts val="1200"/>
                        </a:lnSpc>
                        <a:spcAft>
                          <a:spcPts val="0"/>
                        </a:spcAft>
                      </a:pPr>
                      <a:r>
                        <a:rPr lang="en-IN" sz="1400">
                          <a:latin typeface="Arial"/>
                          <a:ea typeface="Times New Roman"/>
                          <a:cs typeface="Times New Roman"/>
                        </a:rPr>
                        <a:t>11</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195"/>
                        </a:lnSpc>
                        <a:spcAft>
                          <a:spcPts val="0"/>
                        </a:spcAft>
                      </a:pPr>
                      <a:r>
                        <a:rPr lang="en-IN" sz="1400" b="1">
                          <a:latin typeface="Arial"/>
                          <a:ea typeface="Times New Roman"/>
                          <a:cs typeface="Times New Roman"/>
                        </a:rPr>
                        <a:t>Total</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n-IN"/>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195"/>
                        </a:lnSpc>
                        <a:spcAft>
                          <a:spcPts val="0"/>
                        </a:spcAft>
                      </a:pPr>
                      <a:r>
                        <a:rPr lang="en-IN" sz="1400" b="1">
                          <a:latin typeface="Arial"/>
                          <a:ea typeface="Times New Roman"/>
                          <a:cs typeface="Times New Roman"/>
                        </a:rPr>
                        <a:t>124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gridSpan="3">
                  <a:txBody>
                    <a:bodyPr/>
                    <a:lstStyle/>
                    <a:p>
                      <a:endParaRPr lang="en-IN"/>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IN"/>
                    </a:p>
                  </a:txBody>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49173">
                <a:tc>
                  <a:txBody>
                    <a:bodyPr/>
                    <a:lstStyle/>
                    <a:p>
                      <a:pPr>
                        <a:lnSpc>
                          <a:spcPct val="115000"/>
                        </a:lnSpc>
                        <a:spcAft>
                          <a:spcPts val="0"/>
                        </a:spcAft>
                      </a:pPr>
                      <a:endParaRPr lang="en-IN" sz="10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ts val="1185"/>
                        </a:lnSpc>
                        <a:spcAft>
                          <a:spcPts val="0"/>
                        </a:spcAft>
                      </a:pPr>
                      <a:r>
                        <a:rPr lang="en-IN" sz="1400" b="1">
                          <a:latin typeface="Arial"/>
                          <a:ea typeface="Times New Roman"/>
                          <a:cs typeface="Times New Roman"/>
                        </a:rPr>
                        <a:t>Types of Agencies/</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7">
                  <a:txBody>
                    <a:bodyPr/>
                    <a:lstStyle/>
                    <a:p>
                      <a:pPr marL="50800">
                        <a:lnSpc>
                          <a:spcPts val="1185"/>
                        </a:lnSpc>
                        <a:spcAft>
                          <a:spcPts val="0"/>
                        </a:spcAft>
                      </a:pPr>
                      <a:r>
                        <a:rPr lang="en-IN" sz="1400" b="1" dirty="0">
                          <a:latin typeface="Arial"/>
                          <a:ea typeface="Times New Roman"/>
                          <a:cs typeface="Times New Roman"/>
                        </a:rPr>
                        <a:t>No. of Children Reached</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31">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ts val="1160"/>
                        </a:lnSpc>
                        <a:spcAft>
                          <a:spcPts val="0"/>
                        </a:spcAft>
                      </a:pPr>
                      <a:r>
                        <a:rPr lang="en-IN" sz="1400" b="1">
                          <a:latin typeface="Arial"/>
                          <a:ea typeface="Times New Roman"/>
                          <a:cs typeface="Times New Roman"/>
                        </a:rPr>
                        <a:t>Services</a:t>
                      </a:r>
                      <a:endParaRPr lang="en-IN" sz="1400">
                        <a:latin typeface="Calibri"/>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5">
                  <a:txBody>
                    <a:bodyPr/>
                    <a:lstStyle/>
                    <a:p>
                      <a:pPr marL="50800">
                        <a:lnSpc>
                          <a:spcPts val="1205"/>
                        </a:lnSpc>
                        <a:spcAft>
                          <a:spcPts val="0"/>
                        </a:spcAft>
                      </a:pPr>
                      <a:r>
                        <a:rPr lang="en-IN" sz="1400" b="1">
                          <a:latin typeface="Arial"/>
                          <a:ea typeface="Times New Roman"/>
                          <a:cs typeface="Times New Roman"/>
                        </a:rPr>
                        <a:t>Individual Services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marL="63500">
                        <a:lnSpc>
                          <a:spcPts val="1205"/>
                        </a:lnSpc>
                        <a:spcAft>
                          <a:spcPts val="0"/>
                        </a:spcAft>
                      </a:pPr>
                      <a:r>
                        <a:rPr lang="en-IN" sz="1400" b="1" dirty="0">
                          <a:latin typeface="Arial"/>
                          <a:ea typeface="Times New Roman"/>
                          <a:cs typeface="Times New Roman"/>
                        </a:rPr>
                        <a:t>Group Services</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25400">
                        <a:lnSpc>
                          <a:spcPts val="1205"/>
                        </a:lnSpc>
                        <a:spcAft>
                          <a:spcPts val="0"/>
                        </a:spcAft>
                      </a:pPr>
                      <a:r>
                        <a:rPr lang="en-IN" sz="1400" b="1">
                          <a:latin typeface="Arial"/>
                          <a:ea typeface="Times New Roman"/>
                          <a:cs typeface="Times New Roman"/>
                        </a:rPr>
                        <a:t>Total</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en-IN" sz="1400" b="1">
                          <a:latin typeface="Arial"/>
                          <a:ea typeface="Times New Roman"/>
                          <a:cs typeface="Times New Roman"/>
                        </a:rPr>
                        <a:t>Schools</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50800">
                        <a:lnSpc>
                          <a:spcPts val="1210"/>
                        </a:lnSpc>
                        <a:spcAft>
                          <a:spcPts val="0"/>
                        </a:spcAft>
                      </a:pPr>
                      <a:r>
                        <a:rPr lang="en-IN" sz="1400">
                          <a:latin typeface="Arial"/>
                          <a:ea typeface="Times New Roman"/>
                          <a:cs typeface="Times New Roman"/>
                        </a:rPr>
                        <a:t>504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2">
                  <a:txBody>
                    <a:bodyPr/>
                    <a:lstStyle/>
                    <a:p>
                      <a:endParaRPr lang="en-IN"/>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210"/>
                        </a:lnSpc>
                        <a:spcAft>
                          <a:spcPts val="0"/>
                        </a:spcAft>
                      </a:pPr>
                      <a:r>
                        <a:rPr lang="en-IN" sz="1400" dirty="0">
                          <a:latin typeface="Arial"/>
                          <a:ea typeface="Times New Roman"/>
                          <a:cs typeface="Times New Roman"/>
                        </a:rPr>
                        <a:t>70</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ts val="1210"/>
                        </a:lnSpc>
                        <a:spcAft>
                          <a:spcPts val="0"/>
                        </a:spcAft>
                      </a:pPr>
                      <a:r>
                        <a:rPr lang="en-IN" sz="1400">
                          <a:latin typeface="Arial"/>
                          <a:ea typeface="Times New Roman"/>
                          <a:cs typeface="Times New Roman"/>
                        </a:rPr>
                        <a:t>574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en-IN" sz="1400" b="1">
                          <a:latin typeface="Arial"/>
                          <a:ea typeface="Times New Roman"/>
                          <a:cs typeface="Times New Roman"/>
                        </a:rPr>
                        <a:t>PHC</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50800">
                        <a:lnSpc>
                          <a:spcPts val="1210"/>
                        </a:lnSpc>
                        <a:spcAft>
                          <a:spcPts val="0"/>
                        </a:spcAft>
                      </a:pPr>
                      <a:r>
                        <a:rPr lang="en-IN" sz="1400">
                          <a:latin typeface="Arial"/>
                          <a:ea typeface="Times New Roman"/>
                          <a:cs typeface="Times New Roman"/>
                        </a:rPr>
                        <a:t>845</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2">
                  <a:txBody>
                    <a:bodyPr/>
                    <a:lstStyle/>
                    <a:p>
                      <a:endParaRPr lang="en-IN"/>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210"/>
                        </a:lnSpc>
                        <a:spcAft>
                          <a:spcPts val="0"/>
                        </a:spcAft>
                      </a:pPr>
                      <a:r>
                        <a:rPr lang="en-IN" sz="1400" dirty="0">
                          <a:latin typeface="Arial"/>
                          <a:ea typeface="Times New Roman"/>
                          <a:cs typeface="Times New Roman"/>
                        </a:rPr>
                        <a:t>0</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ts val="1225"/>
                        </a:lnSpc>
                        <a:spcAft>
                          <a:spcPts val="0"/>
                        </a:spcAft>
                      </a:pPr>
                      <a:r>
                        <a:rPr lang="en-IN" sz="1400" dirty="0" smtClean="0">
                          <a:latin typeface="Arial"/>
                          <a:ea typeface="Times New Roman"/>
                          <a:cs typeface="Times New Roman"/>
                        </a:rPr>
                        <a:t>845</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185"/>
                        </a:lnSpc>
                        <a:spcAft>
                          <a:spcPts val="0"/>
                        </a:spcAft>
                      </a:pPr>
                      <a:r>
                        <a:rPr lang="en-IN" sz="1400" b="1">
                          <a:latin typeface="Arial"/>
                          <a:ea typeface="Times New Roman"/>
                          <a:cs typeface="Times New Roman"/>
                        </a:rPr>
                        <a:t>Anganwadi</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50800">
                        <a:lnSpc>
                          <a:spcPts val="1195"/>
                        </a:lnSpc>
                        <a:spcAft>
                          <a:spcPts val="0"/>
                        </a:spcAft>
                      </a:pPr>
                      <a:r>
                        <a:rPr lang="en-IN" sz="1400">
                          <a:latin typeface="Arial"/>
                          <a:ea typeface="Times New Roman"/>
                          <a:cs typeface="Times New Roman"/>
                        </a:rPr>
                        <a:t>0</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n-IN"/>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95"/>
                        </a:lnSpc>
                        <a:spcAft>
                          <a:spcPts val="0"/>
                        </a:spcAft>
                      </a:pPr>
                      <a:r>
                        <a:rPr lang="en-IN" sz="1400" dirty="0">
                          <a:latin typeface="Arial"/>
                          <a:ea typeface="Times New Roman"/>
                          <a:cs typeface="Times New Roman"/>
                        </a:rPr>
                        <a:t>671</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ts val="1195"/>
                        </a:lnSpc>
                        <a:spcAft>
                          <a:spcPts val="0"/>
                        </a:spcAft>
                      </a:pPr>
                      <a:r>
                        <a:rPr lang="en-IN" sz="1400">
                          <a:latin typeface="Arial"/>
                          <a:ea typeface="Times New Roman"/>
                          <a:cs typeface="Times New Roman"/>
                        </a:rPr>
                        <a:t>671</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195"/>
                        </a:lnSpc>
                        <a:spcAft>
                          <a:spcPts val="0"/>
                        </a:spcAft>
                      </a:pPr>
                      <a:r>
                        <a:rPr lang="en-IN" sz="1400" b="1">
                          <a:latin typeface="Arial"/>
                          <a:ea typeface="Times New Roman"/>
                          <a:cs typeface="Times New Roman"/>
                        </a:rPr>
                        <a:t>CCI</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50800">
                        <a:lnSpc>
                          <a:spcPts val="1205"/>
                        </a:lnSpc>
                        <a:spcAft>
                          <a:spcPts val="0"/>
                        </a:spcAft>
                      </a:pPr>
                      <a:r>
                        <a:rPr lang="en-IN" sz="1400">
                          <a:latin typeface="Arial"/>
                          <a:ea typeface="Times New Roman"/>
                          <a:cs typeface="Times New Roman"/>
                        </a:rPr>
                        <a:t>94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2">
                  <a:txBody>
                    <a:bodyPr/>
                    <a:lstStyle/>
                    <a:p>
                      <a:endParaRPr lang="en-IN"/>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205"/>
                        </a:lnSpc>
                        <a:spcAft>
                          <a:spcPts val="0"/>
                        </a:spcAft>
                      </a:pPr>
                      <a:r>
                        <a:rPr lang="en-IN" sz="1400">
                          <a:latin typeface="Arial"/>
                          <a:ea typeface="Times New Roman"/>
                          <a:cs typeface="Times New Roman"/>
                        </a:rPr>
                        <a:t>403</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ts val="1215"/>
                        </a:lnSpc>
                        <a:spcAft>
                          <a:spcPts val="0"/>
                        </a:spcAft>
                      </a:pPr>
                      <a:r>
                        <a:rPr lang="en-IN" sz="1400" dirty="0" smtClean="0">
                          <a:latin typeface="Arial"/>
                          <a:ea typeface="Times New Roman"/>
                          <a:cs typeface="Times New Roman"/>
                        </a:rPr>
                        <a:t>497</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442">
                <a:tc>
                  <a:txBody>
                    <a:bodyPr/>
                    <a:lstStyle/>
                    <a:p>
                      <a:pPr>
                        <a:lnSpc>
                          <a:spcPct val="115000"/>
                        </a:lnSpc>
                        <a:spcAft>
                          <a:spcPts val="0"/>
                        </a:spcAft>
                      </a:pPr>
                      <a:endParaRPr lang="en-IN" sz="10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185"/>
                        </a:lnSpc>
                        <a:spcAft>
                          <a:spcPts val="0"/>
                        </a:spcAft>
                      </a:pPr>
                      <a:r>
                        <a:rPr lang="en-IN" sz="1400" b="1">
                          <a:latin typeface="Arial"/>
                          <a:ea typeface="Times New Roman"/>
                          <a:cs typeface="Times New Roman"/>
                        </a:rPr>
                        <a:t>Total</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50800">
                        <a:lnSpc>
                          <a:spcPts val="1185"/>
                        </a:lnSpc>
                        <a:spcAft>
                          <a:spcPts val="0"/>
                        </a:spcAft>
                      </a:pPr>
                      <a:r>
                        <a:rPr lang="en-IN" sz="1400" b="1">
                          <a:latin typeface="Arial"/>
                          <a:ea typeface="Times New Roman"/>
                          <a:cs typeface="Times New Roman"/>
                        </a:rPr>
                        <a:t>1,443</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2">
                  <a:txBody>
                    <a:bodyPr/>
                    <a:lstStyle/>
                    <a:p>
                      <a:endParaRPr lang="en-IN"/>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85"/>
                        </a:lnSpc>
                        <a:spcAft>
                          <a:spcPts val="0"/>
                        </a:spcAft>
                      </a:pPr>
                      <a:r>
                        <a:rPr lang="en-IN" sz="1400" b="1">
                          <a:latin typeface="Arial"/>
                          <a:ea typeface="Times New Roman"/>
                          <a:cs typeface="Times New Roman"/>
                        </a:rPr>
                        <a:t>1,144</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ts val="1185"/>
                        </a:lnSpc>
                        <a:spcAft>
                          <a:spcPts val="0"/>
                        </a:spcAft>
                      </a:pPr>
                      <a:r>
                        <a:rPr lang="en-IN" sz="1400" b="1" dirty="0">
                          <a:latin typeface="Arial"/>
                          <a:ea typeface="Times New Roman"/>
                          <a:cs typeface="Times New Roman"/>
                        </a:rPr>
                        <a:t>2,587</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997">
                <a:tc>
                  <a:txBody>
                    <a:bodyPr/>
                    <a:lstStyle/>
                    <a:p>
                      <a:pPr>
                        <a:lnSpc>
                          <a:spcPct val="115000"/>
                        </a:lnSpc>
                        <a:spcAft>
                          <a:spcPts val="0"/>
                        </a:spcAft>
                      </a:pPr>
                      <a:endParaRPr lang="en-IN" sz="10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gridSpan="2">
                  <a:txBody>
                    <a:bodyPr/>
                    <a:lstStyle/>
                    <a:p>
                      <a:endParaRPr lang="en-IN"/>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86549">
                <a:tc>
                  <a:txBody>
                    <a:bodyPr/>
                    <a:lstStyle/>
                    <a:p>
                      <a:pPr>
                        <a:lnSpc>
                          <a:spcPct val="115000"/>
                        </a:lnSpc>
                        <a:spcAft>
                          <a:spcPts val="0"/>
                        </a:spcAft>
                      </a:pPr>
                      <a:endParaRPr lang="en-IN" sz="11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ts val="1185"/>
                        </a:lnSpc>
                        <a:spcAft>
                          <a:spcPts val="0"/>
                        </a:spcAft>
                      </a:pPr>
                      <a:r>
                        <a:rPr lang="en-IN" sz="1400" b="1">
                          <a:latin typeface="Arial"/>
                          <a:ea typeface="Times New Roman"/>
                          <a:cs typeface="Times New Roman"/>
                        </a:rPr>
                        <a:t>Training and Capacity</a:t>
                      </a:r>
                      <a:endParaRPr lang="en-IN" sz="1400">
                        <a:latin typeface="Calibri"/>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marL="50800">
                        <a:lnSpc>
                          <a:spcPts val="1185"/>
                        </a:lnSpc>
                        <a:spcAft>
                          <a:spcPts val="0"/>
                        </a:spcAft>
                      </a:pPr>
                      <a:r>
                        <a:rPr lang="en-IN" sz="1400" b="1">
                          <a:latin typeface="Arial"/>
                          <a:ea typeface="Times New Roman"/>
                          <a:cs typeface="Times New Roman"/>
                        </a:rPr>
                        <a:t>No. of (Individual) Service</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marL="50800">
                        <a:lnSpc>
                          <a:spcPts val="1185"/>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a:lnSpc>
                          <a:spcPts val="1380"/>
                        </a:lnSpc>
                        <a:spcAft>
                          <a:spcPts val="0"/>
                        </a:spcAft>
                      </a:pPr>
                      <a:r>
                        <a:rPr lang="en-IN" sz="1400" dirty="0" smtClean="0">
                          <a:latin typeface="Arial"/>
                          <a:ea typeface="Times New Roman"/>
                          <a:cs typeface="Times New Roman"/>
                        </a:rPr>
                        <a:t>925</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45076">
                <a:tc>
                  <a:txBody>
                    <a:bodyPr/>
                    <a:lstStyle/>
                    <a:p>
                      <a:pPr>
                        <a:lnSpc>
                          <a:spcPct val="115000"/>
                        </a:lnSpc>
                        <a:spcAft>
                          <a:spcPts val="0"/>
                        </a:spcAft>
                      </a:pPr>
                      <a:endParaRPr lang="en-IN" sz="9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ts val="1075"/>
                        </a:lnSpc>
                        <a:spcAft>
                          <a:spcPts val="0"/>
                        </a:spcAft>
                      </a:pPr>
                      <a:r>
                        <a:rPr lang="en-IN" sz="1400" b="1">
                          <a:latin typeface="Arial"/>
                          <a:ea typeface="Times New Roman"/>
                          <a:cs typeface="Times New Roman"/>
                        </a:rPr>
                        <a:t>Building</a:t>
                      </a:r>
                      <a:endParaRPr lang="en-IN" sz="1400">
                        <a:latin typeface="Calibri"/>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50800">
                        <a:lnSpc>
                          <a:spcPts val="1075"/>
                        </a:lnSpc>
                        <a:spcAft>
                          <a:spcPts val="0"/>
                        </a:spcAft>
                      </a:pPr>
                      <a:r>
                        <a:rPr lang="en-IN" sz="1400" b="1">
                          <a:latin typeface="Arial"/>
                          <a:ea typeface="Times New Roman"/>
                          <a:cs typeface="Times New Roman"/>
                        </a:rPr>
                        <a:t>Providers Oriented/Trained</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marL="50800">
                        <a:lnSpc>
                          <a:spcPts val="1075"/>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9007">
                <a:tc>
                  <a:txBody>
                    <a:bodyPr/>
                    <a:lstStyle/>
                    <a:p>
                      <a:pPr>
                        <a:lnSpc>
                          <a:spcPct val="115000"/>
                        </a:lnSpc>
                        <a:spcAft>
                          <a:spcPts val="0"/>
                        </a:spcAft>
                      </a:pPr>
                      <a:endParaRPr lang="en-IN" sz="12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50800">
                        <a:lnSpc>
                          <a:spcPts val="1195"/>
                        </a:lnSpc>
                        <a:spcAft>
                          <a:spcPts val="0"/>
                        </a:spcAft>
                      </a:pPr>
                      <a:r>
                        <a:rPr lang="en-IN" sz="1400" b="1">
                          <a:latin typeface="Arial"/>
                          <a:ea typeface="Times New Roman"/>
                          <a:cs typeface="Times New Roman"/>
                        </a:rPr>
                        <a:t>No. of Agencies/ Centres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marL="50800">
                        <a:lnSpc>
                          <a:spcPts val="1195"/>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a:lnSpc>
                          <a:spcPts val="1385"/>
                        </a:lnSpc>
                        <a:spcAft>
                          <a:spcPts val="0"/>
                        </a:spcAft>
                      </a:pPr>
                      <a:r>
                        <a:rPr lang="en-IN" sz="1400" dirty="0" smtClean="0">
                          <a:latin typeface="Arial"/>
                          <a:ea typeface="Times New Roman"/>
                          <a:cs typeface="Times New Roman"/>
                        </a:rPr>
                        <a:t>311</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45076">
                <a:tc>
                  <a:txBody>
                    <a:bodyPr/>
                    <a:lstStyle/>
                    <a:p>
                      <a:pPr>
                        <a:lnSpc>
                          <a:spcPct val="115000"/>
                        </a:lnSpc>
                        <a:spcAft>
                          <a:spcPts val="0"/>
                        </a:spcAft>
                      </a:pPr>
                      <a:endParaRPr lang="en-IN" sz="9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50800">
                        <a:lnSpc>
                          <a:spcPts val="1075"/>
                        </a:lnSpc>
                        <a:spcAft>
                          <a:spcPts val="0"/>
                        </a:spcAft>
                      </a:pPr>
                      <a:r>
                        <a:rPr lang="en-IN" sz="1400" b="1">
                          <a:latin typeface="Arial"/>
                          <a:ea typeface="Times New Roman"/>
                          <a:cs typeface="Times New Roman"/>
                        </a:rPr>
                        <a:t>Represented by these Service</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pPr marL="50800">
                        <a:lnSpc>
                          <a:spcPts val="1075"/>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74090">
                <a:tc>
                  <a:txBody>
                    <a:bodyPr/>
                    <a:lstStyle/>
                    <a:p>
                      <a:pPr>
                        <a:lnSpc>
                          <a:spcPct val="115000"/>
                        </a:lnSpc>
                        <a:spcAft>
                          <a:spcPts val="0"/>
                        </a:spcAft>
                      </a:pPr>
                      <a:endParaRPr lang="en-IN" sz="11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50800">
                        <a:lnSpc>
                          <a:spcPts val="1260"/>
                        </a:lnSpc>
                        <a:spcAft>
                          <a:spcPts val="0"/>
                        </a:spcAft>
                      </a:pPr>
                      <a:r>
                        <a:rPr lang="en-IN" sz="1400" b="1">
                          <a:latin typeface="Arial"/>
                          <a:ea typeface="Times New Roman"/>
                          <a:cs typeface="Times New Roman"/>
                        </a:rPr>
                        <a:t>Providers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marL="50800">
                        <a:lnSpc>
                          <a:spcPts val="1260"/>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endParaRPr lang="en-IN" sz="1400" dirty="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9007">
                <a:tc>
                  <a:txBody>
                    <a:bodyPr/>
                    <a:lstStyle/>
                    <a:p>
                      <a:pPr>
                        <a:lnSpc>
                          <a:spcPct val="115000"/>
                        </a:lnSpc>
                        <a:spcAft>
                          <a:spcPts val="0"/>
                        </a:spcAft>
                      </a:pPr>
                      <a:endParaRPr lang="en-IN" sz="12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marL="50800">
                        <a:lnSpc>
                          <a:spcPts val="1200"/>
                        </a:lnSpc>
                        <a:spcAft>
                          <a:spcPts val="0"/>
                        </a:spcAft>
                      </a:pPr>
                      <a:r>
                        <a:rPr lang="en-IN" sz="1400" b="1">
                          <a:latin typeface="Arial"/>
                          <a:ea typeface="Times New Roman"/>
                          <a:cs typeface="Times New Roman"/>
                        </a:rPr>
                        <a:t>No. of Districts</a:t>
                      </a: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marL="50800">
                        <a:lnSpc>
                          <a:spcPts val="1200"/>
                        </a:lnSpc>
                        <a:spcAft>
                          <a:spcPts val="0"/>
                        </a:spcAft>
                      </a:pPr>
                      <a:endParaRPr lang="en-IN" sz="140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marL="25400">
                        <a:lnSpc>
                          <a:spcPts val="1390"/>
                        </a:lnSpc>
                        <a:spcAft>
                          <a:spcPts val="0"/>
                        </a:spcAft>
                      </a:pPr>
                      <a:r>
                        <a:rPr lang="en-IN" sz="1400" dirty="0">
                          <a:latin typeface="Arial"/>
                          <a:ea typeface="Times New Roman"/>
                          <a:cs typeface="Times New Roman"/>
                        </a:rPr>
                        <a:t>43 (+ 4 countries</a:t>
                      </a:r>
                      <a:r>
                        <a:rPr lang="en-IN" sz="1400" dirty="0" smtClean="0">
                          <a:latin typeface="Arial"/>
                          <a:ea typeface="Times New Roman"/>
                          <a:cs typeface="Times New Roman"/>
                        </a:rPr>
                        <a:t>)</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73997">
                <a:tc>
                  <a:txBody>
                    <a:bodyPr/>
                    <a:lstStyle/>
                    <a:p>
                      <a:pPr>
                        <a:lnSpc>
                          <a:spcPct val="115000"/>
                        </a:lnSpc>
                        <a:spcAft>
                          <a:spcPts val="0"/>
                        </a:spcAft>
                      </a:pPr>
                      <a:endParaRPr lang="en-IN" sz="95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endParaRPr lang="en-IN"/>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400">
                        <a:latin typeface="Times New Roman"/>
                        <a:ea typeface="Times New Roman"/>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marL="25400">
                        <a:lnSpc>
                          <a:spcPts val="1075"/>
                        </a:lnSpc>
                        <a:spcAft>
                          <a:spcPts val="0"/>
                        </a:spcAft>
                      </a:pPr>
                      <a:r>
                        <a:rPr lang="en-IN" sz="1400" dirty="0">
                          <a:latin typeface="Arial"/>
                          <a:ea typeface="Times New Roman"/>
                          <a:cs typeface="Times New Roman"/>
                        </a:rPr>
                        <a:t>other than India)</a:t>
                      </a:r>
                      <a:endParaRPr lang="en-IN" sz="1400" dirty="0">
                        <a:latin typeface="Calibri"/>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2872</Words>
  <Application>Microsoft Office PowerPoint</Application>
  <PresentationFormat>On-screen Show (4:3)</PresentationFormat>
  <Paragraphs>332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Community Child &amp; Adolescent Mental Health Project:  Why, What &amp; How   Dept. Of Child &amp; Adolescent Psychiatry NIMHANS, Bangalore</vt:lpstr>
      <vt:lpstr>Why Community Child Mental Health?</vt:lpstr>
      <vt:lpstr>Preliminary Work: Needs Assessment &amp; Resource Mapping of Community Services</vt:lpstr>
      <vt:lpstr>Objectives</vt:lpstr>
      <vt:lpstr>Principles &amp; Technical Approach</vt:lpstr>
      <vt:lpstr>Where?</vt:lpstr>
      <vt:lpstr>Slide 7</vt:lpstr>
      <vt:lpstr>Slide 8</vt:lpstr>
      <vt:lpstr>2014-15 in a Nutshell...Achievements &amp; Coverage</vt:lpstr>
      <vt:lpstr>What We Know So Far... Experiences &amp; Insights from our Community Child Mental Health Services</vt:lpstr>
      <vt:lpstr>Primary Healthcare Centres</vt:lpstr>
      <vt:lpstr>Schools</vt:lpstr>
      <vt:lpstr>“What you said that day, on the first day [helped me]”: The Impact of First  Level Response in School</vt:lpstr>
      <vt:lpstr>Innovative Experiment in Schools...Meeting the Needs of Children with Learning Difficulties</vt:lpstr>
      <vt:lpstr>Anganwadis</vt:lpstr>
      <vt:lpstr>Child Care Institutions </vt:lpstr>
      <vt:lpstr>Slide 17</vt:lpstr>
      <vt:lpstr>Emotional &amp; Behavioural Consequences</vt:lpstr>
      <vt:lpstr>The Basis of Vulnerable Children’s Mental Health Problems: Loss of Childhood</vt:lpstr>
      <vt:lpstr>The trauma of loss &amp; abuse is a cross-cutting theme…but some are more equal than others…</vt:lpstr>
      <vt:lpstr>Expanding Methods of Work with Disabled Children</vt:lpstr>
      <vt:lpstr>Training &amp; Capacity Building</vt:lpstr>
      <vt:lpstr>Advocacy &amp; Systems’ Work...Some Examples</vt:lpstr>
      <vt:lpstr>Development of Materials</vt:lpstr>
      <vt:lpstr>Collaborations &amp; Partnerships</vt:lpstr>
      <vt:lpstr>Operational Challenges</vt:lpstr>
      <vt:lpstr>What Next...in 2016?</vt:lpstr>
      <vt:lpstr>Acknowledgements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Child &amp; Adolescent Mental Health Project:  Why, What &amp; How   Dept. Of Child &amp; Adolescent Psychiatry NIMHANS, Bangalore</dc:title>
  <dc:creator>HP</dc:creator>
  <cp:lastModifiedBy>HP</cp:lastModifiedBy>
  <cp:revision>66</cp:revision>
  <dcterms:created xsi:type="dcterms:W3CDTF">2016-01-12T08:50:51Z</dcterms:created>
  <dcterms:modified xsi:type="dcterms:W3CDTF">2016-01-13T10:17:47Z</dcterms:modified>
</cp:coreProperties>
</file>