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57" r:id="rId7"/>
    <p:sldId id="312" r:id="rId8"/>
    <p:sldId id="262" r:id="rId9"/>
    <p:sldId id="263" r:id="rId10"/>
    <p:sldId id="264" r:id="rId11"/>
    <p:sldId id="265" r:id="rId12"/>
    <p:sldId id="276" r:id="rId13"/>
    <p:sldId id="273" r:id="rId14"/>
    <p:sldId id="274" r:id="rId15"/>
    <p:sldId id="275" r:id="rId16"/>
    <p:sldId id="270" r:id="rId17"/>
    <p:sldId id="271" r:id="rId18"/>
    <p:sldId id="272" r:id="rId19"/>
    <p:sldId id="277"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314" r:id="rId35"/>
    <p:sldId id="293" r:id="rId36"/>
    <p:sldId id="294" r:id="rId37"/>
    <p:sldId id="295" r:id="rId38"/>
    <p:sldId id="296" r:id="rId39"/>
    <p:sldId id="297" r:id="rId40"/>
    <p:sldId id="298" r:id="rId41"/>
    <p:sldId id="299" r:id="rId42"/>
    <p:sldId id="300" r:id="rId43"/>
    <p:sldId id="301" r:id="rId44"/>
    <p:sldId id="302" r:id="rId45"/>
    <p:sldId id="313" r:id="rId46"/>
    <p:sldId id="309" r:id="rId47"/>
    <p:sldId id="304" r:id="rId48"/>
    <p:sldId id="305" r:id="rId49"/>
    <p:sldId id="306" r:id="rId50"/>
    <p:sldId id="310" r:id="rId51"/>
    <p:sldId id="308" r:id="rId52"/>
    <p:sldId id="317" r:id="rId53"/>
    <p:sldId id="278" r:id="rId54"/>
    <p:sldId id="320" r:id="rId55"/>
    <p:sldId id="346" r:id="rId56"/>
    <p:sldId id="347" r:id="rId57"/>
    <p:sldId id="348" r:id="rId58"/>
    <p:sldId id="349" r:id="rId59"/>
    <p:sldId id="350" r:id="rId60"/>
    <p:sldId id="351" r:id="rId61"/>
    <p:sldId id="352" r:id="rId62"/>
    <p:sldId id="353" r:id="rId63"/>
    <p:sldId id="354" r:id="rId64"/>
    <p:sldId id="355" r:id="rId65"/>
    <p:sldId id="356" r:id="rId66"/>
    <p:sldId id="357" r:id="rId67"/>
    <p:sldId id="358" r:id="rId68"/>
    <p:sldId id="359" r:id="rId69"/>
    <p:sldId id="344" r:id="rId70"/>
    <p:sldId id="337" r:id="rId71"/>
    <p:sldId id="338" r:id="rId72"/>
    <p:sldId id="339" r:id="rId73"/>
    <p:sldId id="363" r:id="rId74"/>
    <p:sldId id="318" r:id="rId75"/>
    <p:sldId id="362"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2B1788B-6621-4EE6-B688-1E92B68A1138}" type="datetimeFigureOut">
              <a:rPr lang="en-IN" smtClean="0"/>
              <a:t>08-09-2014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t>‹#›</a:t>
            </a:fld>
            <a:endParaRPr lang="en-IN"/>
          </a:p>
        </p:txBody>
      </p:sp>
    </p:spTree>
    <p:extLst>
      <p:ext uri="{BB962C8B-B14F-4D97-AF65-F5344CB8AC3E}">
        <p14:creationId xmlns:p14="http://schemas.microsoft.com/office/powerpoint/2010/main" val="171045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2B1788B-6621-4EE6-B688-1E92B68A1138}" type="datetimeFigureOut">
              <a:rPr lang="en-IN" smtClean="0"/>
              <a:t>08-09-2014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t>‹#›</a:t>
            </a:fld>
            <a:endParaRPr lang="en-IN"/>
          </a:p>
        </p:txBody>
      </p:sp>
    </p:spTree>
    <p:extLst>
      <p:ext uri="{BB962C8B-B14F-4D97-AF65-F5344CB8AC3E}">
        <p14:creationId xmlns:p14="http://schemas.microsoft.com/office/powerpoint/2010/main" val="43666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2B1788B-6621-4EE6-B688-1E92B68A1138}" type="datetimeFigureOut">
              <a:rPr lang="en-IN" smtClean="0"/>
              <a:t>08-09-2014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t>‹#›</a:t>
            </a:fld>
            <a:endParaRPr lang="en-IN"/>
          </a:p>
        </p:txBody>
      </p:sp>
    </p:spTree>
    <p:extLst>
      <p:ext uri="{BB962C8B-B14F-4D97-AF65-F5344CB8AC3E}">
        <p14:creationId xmlns:p14="http://schemas.microsoft.com/office/powerpoint/2010/main" val="1721046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2B1788B-6621-4EE6-B688-1E92B68A1138}" type="datetimeFigureOut">
              <a:rPr lang="en-IN" smtClean="0"/>
              <a:t>08-09-2014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t>‹#›</a:t>
            </a:fld>
            <a:endParaRPr lang="en-IN"/>
          </a:p>
        </p:txBody>
      </p:sp>
    </p:spTree>
    <p:extLst>
      <p:ext uri="{BB962C8B-B14F-4D97-AF65-F5344CB8AC3E}">
        <p14:creationId xmlns:p14="http://schemas.microsoft.com/office/powerpoint/2010/main" val="3309483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B1788B-6621-4EE6-B688-1E92B68A1138}" type="datetimeFigureOut">
              <a:rPr lang="en-IN" smtClean="0"/>
              <a:t>08-09-2014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t>‹#›</a:t>
            </a:fld>
            <a:endParaRPr lang="en-IN"/>
          </a:p>
        </p:txBody>
      </p:sp>
    </p:spTree>
    <p:extLst>
      <p:ext uri="{BB962C8B-B14F-4D97-AF65-F5344CB8AC3E}">
        <p14:creationId xmlns:p14="http://schemas.microsoft.com/office/powerpoint/2010/main" val="2784249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2B1788B-6621-4EE6-B688-1E92B68A1138}" type="datetimeFigureOut">
              <a:rPr lang="en-IN" smtClean="0"/>
              <a:t>08-09-2014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4A1066-3C1B-4CDA-930C-74681502F02F}" type="slidenum">
              <a:rPr lang="en-IN" smtClean="0"/>
              <a:t>‹#›</a:t>
            </a:fld>
            <a:endParaRPr lang="en-IN"/>
          </a:p>
        </p:txBody>
      </p:sp>
    </p:spTree>
    <p:extLst>
      <p:ext uri="{BB962C8B-B14F-4D97-AF65-F5344CB8AC3E}">
        <p14:creationId xmlns:p14="http://schemas.microsoft.com/office/powerpoint/2010/main" val="203500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2B1788B-6621-4EE6-B688-1E92B68A1138}" type="datetimeFigureOut">
              <a:rPr lang="en-IN" smtClean="0"/>
              <a:t>08-09-2014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74A1066-3C1B-4CDA-930C-74681502F02F}" type="slidenum">
              <a:rPr lang="en-IN" smtClean="0"/>
              <a:t>‹#›</a:t>
            </a:fld>
            <a:endParaRPr lang="en-IN"/>
          </a:p>
        </p:txBody>
      </p:sp>
    </p:spTree>
    <p:extLst>
      <p:ext uri="{BB962C8B-B14F-4D97-AF65-F5344CB8AC3E}">
        <p14:creationId xmlns:p14="http://schemas.microsoft.com/office/powerpoint/2010/main" val="1857857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2B1788B-6621-4EE6-B688-1E92B68A1138}" type="datetimeFigureOut">
              <a:rPr lang="en-IN" smtClean="0"/>
              <a:t>08-09-2014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74A1066-3C1B-4CDA-930C-74681502F02F}" type="slidenum">
              <a:rPr lang="en-IN" smtClean="0"/>
              <a:t>‹#›</a:t>
            </a:fld>
            <a:endParaRPr lang="en-IN"/>
          </a:p>
        </p:txBody>
      </p:sp>
    </p:spTree>
    <p:extLst>
      <p:ext uri="{BB962C8B-B14F-4D97-AF65-F5344CB8AC3E}">
        <p14:creationId xmlns:p14="http://schemas.microsoft.com/office/powerpoint/2010/main" val="992867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1788B-6621-4EE6-B688-1E92B68A1138}" type="datetimeFigureOut">
              <a:rPr lang="en-IN" smtClean="0"/>
              <a:t>08-09-2014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74A1066-3C1B-4CDA-930C-74681502F02F}" type="slidenum">
              <a:rPr lang="en-IN" smtClean="0"/>
              <a:t>‹#›</a:t>
            </a:fld>
            <a:endParaRPr lang="en-IN"/>
          </a:p>
        </p:txBody>
      </p:sp>
    </p:spTree>
    <p:extLst>
      <p:ext uri="{BB962C8B-B14F-4D97-AF65-F5344CB8AC3E}">
        <p14:creationId xmlns:p14="http://schemas.microsoft.com/office/powerpoint/2010/main" val="2361557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B1788B-6621-4EE6-B688-1E92B68A1138}" type="datetimeFigureOut">
              <a:rPr lang="en-IN" smtClean="0"/>
              <a:t>08-09-2014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4A1066-3C1B-4CDA-930C-74681502F02F}" type="slidenum">
              <a:rPr lang="en-IN" smtClean="0"/>
              <a:t>‹#›</a:t>
            </a:fld>
            <a:endParaRPr lang="en-IN"/>
          </a:p>
        </p:txBody>
      </p:sp>
    </p:spTree>
    <p:extLst>
      <p:ext uri="{BB962C8B-B14F-4D97-AF65-F5344CB8AC3E}">
        <p14:creationId xmlns:p14="http://schemas.microsoft.com/office/powerpoint/2010/main" val="80014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B1788B-6621-4EE6-B688-1E92B68A1138}" type="datetimeFigureOut">
              <a:rPr lang="en-IN" smtClean="0"/>
              <a:t>08-09-2014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4A1066-3C1B-4CDA-930C-74681502F02F}" type="slidenum">
              <a:rPr lang="en-IN" smtClean="0"/>
              <a:t>‹#›</a:t>
            </a:fld>
            <a:endParaRPr lang="en-IN"/>
          </a:p>
        </p:txBody>
      </p:sp>
    </p:spTree>
    <p:extLst>
      <p:ext uri="{BB962C8B-B14F-4D97-AF65-F5344CB8AC3E}">
        <p14:creationId xmlns:p14="http://schemas.microsoft.com/office/powerpoint/2010/main" val="19252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B1788B-6621-4EE6-B688-1E92B68A1138}" type="datetimeFigureOut">
              <a:rPr lang="en-IN" smtClean="0"/>
              <a:t>08-09-2014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1066-3C1B-4CDA-930C-74681502F02F}" type="slidenum">
              <a:rPr lang="en-IN" smtClean="0"/>
              <a:t>‹#›</a:t>
            </a:fld>
            <a:endParaRPr lang="en-IN"/>
          </a:p>
        </p:txBody>
      </p:sp>
    </p:spTree>
    <p:extLst>
      <p:ext uri="{BB962C8B-B14F-4D97-AF65-F5344CB8AC3E}">
        <p14:creationId xmlns:p14="http://schemas.microsoft.com/office/powerpoint/2010/main" val="3112072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332656"/>
            <a:ext cx="7846640" cy="3672407"/>
          </a:xfrm>
        </p:spPr>
        <p:txBody>
          <a:bodyPr>
            <a:normAutofit fontScale="90000"/>
          </a:bodyPr>
          <a:lstStyle/>
          <a:p>
            <a:r>
              <a:rPr lang="en-IN" sz="6600" b="1" spc="-100" dirty="0" smtClean="0">
                <a:solidFill>
                  <a:srgbClr val="1F497D"/>
                </a:solidFill>
                <a:latin typeface="Cambria"/>
              </a:rPr>
              <a:t/>
            </a:r>
            <a:br>
              <a:rPr lang="en-IN" sz="6600" b="1" spc="-100" dirty="0" smtClean="0">
                <a:solidFill>
                  <a:srgbClr val="1F497D"/>
                </a:solidFill>
                <a:latin typeface="Cambria"/>
              </a:rPr>
            </a:br>
            <a:r>
              <a:rPr lang="en-IN" sz="6600" b="1" spc="-100" dirty="0">
                <a:solidFill>
                  <a:srgbClr val="1F497D"/>
                </a:solidFill>
                <a:latin typeface="Cambria"/>
              </a:rPr>
              <a:t/>
            </a:r>
            <a:br>
              <a:rPr lang="en-IN" sz="6600" b="1" spc="-100" dirty="0">
                <a:solidFill>
                  <a:srgbClr val="1F497D"/>
                </a:solidFill>
                <a:latin typeface="Cambria"/>
              </a:rPr>
            </a:br>
            <a:r>
              <a:rPr lang="en-IN" sz="6600" b="1" spc="-100" dirty="0" smtClean="0">
                <a:solidFill>
                  <a:srgbClr val="1F497D"/>
                </a:solidFill>
                <a:latin typeface="Cambria"/>
              </a:rPr>
              <a:t/>
            </a:r>
            <a:br>
              <a:rPr lang="en-IN" sz="6600" b="1" spc="-100" dirty="0" smtClean="0">
                <a:solidFill>
                  <a:srgbClr val="1F497D"/>
                </a:solidFill>
                <a:latin typeface="Cambria"/>
              </a:rPr>
            </a:br>
            <a:r>
              <a:rPr lang="en-IN" sz="5300" b="1" spc="-100" dirty="0" smtClean="0">
                <a:solidFill>
                  <a:schemeClr val="tx2"/>
                </a:solidFill>
                <a:latin typeface="Cambria"/>
              </a:rPr>
              <a:t>Understanding </a:t>
            </a:r>
            <a:br>
              <a:rPr lang="en-IN" sz="5300" b="1" spc="-100" dirty="0" smtClean="0">
                <a:solidFill>
                  <a:schemeClr val="tx2"/>
                </a:solidFill>
                <a:latin typeface="Cambria"/>
              </a:rPr>
            </a:br>
            <a:r>
              <a:rPr lang="en-IN" sz="5300" b="1" spc="-100" dirty="0" smtClean="0">
                <a:solidFill>
                  <a:schemeClr val="tx2"/>
                </a:solidFill>
                <a:latin typeface="Cambria"/>
              </a:rPr>
              <a:t>Child Mental Health Issues</a:t>
            </a:r>
            <a:br>
              <a:rPr lang="en-IN" sz="5300" b="1" spc="-100" dirty="0" smtClean="0">
                <a:solidFill>
                  <a:schemeClr val="tx2"/>
                </a:solidFill>
                <a:latin typeface="Cambria"/>
              </a:rPr>
            </a:br>
            <a:r>
              <a:rPr lang="en-IN" sz="5300" b="1" spc="-100" dirty="0" smtClean="0">
                <a:solidFill>
                  <a:schemeClr val="tx2"/>
                </a:solidFill>
                <a:latin typeface="Cambria"/>
              </a:rPr>
              <a:t/>
            </a:r>
            <a:br>
              <a:rPr lang="en-IN" sz="5300" b="1" spc="-100" dirty="0" smtClean="0">
                <a:solidFill>
                  <a:schemeClr val="tx2"/>
                </a:solidFill>
                <a:latin typeface="Cambria"/>
              </a:rPr>
            </a:br>
            <a:r>
              <a:rPr lang="en-IN" sz="4000" b="1" spc="-100" dirty="0" smtClean="0">
                <a:solidFill>
                  <a:schemeClr val="tx2"/>
                </a:solidFill>
                <a:latin typeface="Cambria"/>
              </a:rPr>
              <a:t>Orientation Workshop for School Principals and Teachers</a:t>
            </a:r>
            <a:br>
              <a:rPr lang="en-IN" sz="4000" b="1" spc="-100" dirty="0" smtClean="0">
                <a:solidFill>
                  <a:schemeClr val="tx2"/>
                </a:solidFill>
                <a:latin typeface="Cambria"/>
              </a:rPr>
            </a:br>
            <a:r>
              <a:rPr lang="en-IN" sz="4000" b="1" spc="-100" dirty="0" smtClean="0">
                <a:solidFill>
                  <a:srgbClr val="1F497D"/>
                </a:solidFill>
                <a:latin typeface="Cambria"/>
              </a:rPr>
              <a:t/>
            </a:r>
            <a:br>
              <a:rPr lang="en-IN" sz="4000" b="1" spc="-100" dirty="0" smtClean="0">
                <a:solidFill>
                  <a:srgbClr val="1F497D"/>
                </a:solidFill>
                <a:latin typeface="Cambria"/>
              </a:rPr>
            </a:br>
            <a:r>
              <a:rPr lang="en-IN" sz="3100" b="1" dirty="0" smtClean="0">
                <a:solidFill>
                  <a:schemeClr val="accent1">
                    <a:lumMod val="75000"/>
                  </a:schemeClr>
                </a:solidFill>
              </a:rPr>
              <a:t>8</a:t>
            </a:r>
            <a:r>
              <a:rPr lang="en-IN" sz="3100" b="1" baseline="30000" dirty="0" smtClean="0">
                <a:solidFill>
                  <a:schemeClr val="accent1">
                    <a:lumMod val="75000"/>
                  </a:schemeClr>
                </a:solidFill>
              </a:rPr>
              <a:t>th</a:t>
            </a:r>
            <a:r>
              <a:rPr lang="en-IN" sz="3100" b="1" dirty="0" smtClean="0">
                <a:solidFill>
                  <a:schemeClr val="accent1">
                    <a:lumMod val="75000"/>
                  </a:schemeClr>
                </a:solidFill>
              </a:rPr>
              <a:t> &amp; 9</a:t>
            </a:r>
            <a:r>
              <a:rPr lang="en-IN" sz="3100" b="1" baseline="30000" dirty="0" smtClean="0">
                <a:solidFill>
                  <a:schemeClr val="accent1">
                    <a:lumMod val="75000"/>
                  </a:schemeClr>
                </a:solidFill>
              </a:rPr>
              <a:t>th</a:t>
            </a:r>
            <a:r>
              <a:rPr lang="en-IN" sz="3100" b="1" dirty="0" smtClean="0">
                <a:solidFill>
                  <a:schemeClr val="accent1">
                    <a:lumMod val="75000"/>
                  </a:schemeClr>
                </a:solidFill>
              </a:rPr>
              <a:t>  September 2014</a:t>
            </a:r>
            <a:br>
              <a:rPr lang="en-IN" sz="3100" b="1" dirty="0" smtClean="0">
                <a:solidFill>
                  <a:schemeClr val="accent1">
                    <a:lumMod val="75000"/>
                  </a:schemeClr>
                </a:solidFill>
              </a:rPr>
            </a:br>
            <a:r>
              <a:rPr lang="en-IN" sz="3100" b="1" dirty="0" smtClean="0">
                <a:solidFill>
                  <a:schemeClr val="accent1">
                    <a:lumMod val="75000"/>
                  </a:schemeClr>
                </a:solidFill>
              </a:rPr>
              <a:t>Community-Based Child &amp; Adolescent Mental Health Project</a:t>
            </a:r>
            <a:br>
              <a:rPr lang="en-IN" sz="3100" b="1" dirty="0" smtClean="0">
                <a:solidFill>
                  <a:schemeClr val="accent1">
                    <a:lumMod val="75000"/>
                  </a:schemeClr>
                </a:solidFill>
              </a:rPr>
            </a:br>
            <a:r>
              <a:rPr lang="en-IN" sz="3100" b="1" dirty="0" smtClean="0">
                <a:solidFill>
                  <a:schemeClr val="accent1">
                    <a:lumMod val="75000"/>
                  </a:schemeClr>
                </a:solidFill>
              </a:rPr>
              <a:t>Dept. of Child &amp; Adolescent Psychiatry</a:t>
            </a:r>
            <a:br>
              <a:rPr lang="en-IN" sz="3100" b="1" dirty="0" smtClean="0">
                <a:solidFill>
                  <a:schemeClr val="accent1">
                    <a:lumMod val="75000"/>
                  </a:schemeClr>
                </a:solidFill>
              </a:rPr>
            </a:br>
            <a:r>
              <a:rPr lang="en-IN" sz="3100" b="1" dirty="0" smtClean="0">
                <a:solidFill>
                  <a:schemeClr val="accent1">
                    <a:lumMod val="75000"/>
                  </a:schemeClr>
                </a:solidFill>
              </a:rPr>
              <a:t>NIMHANS, Bangalore</a:t>
            </a:r>
            <a:br>
              <a:rPr lang="en-IN" sz="3100" b="1" dirty="0" smtClean="0">
                <a:solidFill>
                  <a:schemeClr val="accent1">
                    <a:lumMod val="75000"/>
                  </a:schemeClr>
                </a:solidFill>
              </a:rPr>
            </a:br>
            <a:endParaRPr lang="en-IN" sz="3100" dirty="0">
              <a:solidFill>
                <a:schemeClr val="accent1">
                  <a:lumMod val="75000"/>
                </a:schemeClr>
              </a:solidFill>
            </a:endParaRPr>
          </a:p>
        </p:txBody>
      </p:sp>
    </p:spTree>
    <p:extLst>
      <p:ext uri="{BB962C8B-B14F-4D97-AF65-F5344CB8AC3E}">
        <p14:creationId xmlns:p14="http://schemas.microsoft.com/office/powerpoint/2010/main" val="2044274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Mild Intellectual Disability</a:t>
            </a:r>
            <a:endParaRPr lang="en-IN" dirty="0"/>
          </a:p>
        </p:txBody>
      </p:sp>
      <p:sp>
        <p:nvSpPr>
          <p:cNvPr id="3" name="Content Placeholder 2"/>
          <p:cNvSpPr>
            <a:spLocks noGrp="1"/>
          </p:cNvSpPr>
          <p:nvPr>
            <p:ph idx="1"/>
          </p:nvPr>
        </p:nvSpPr>
        <p:spPr>
          <a:xfrm>
            <a:off x="179512" y="1600200"/>
            <a:ext cx="8507288" cy="5141168"/>
          </a:xfrm>
        </p:spPr>
        <p:txBody>
          <a:bodyPr/>
          <a:lstStyle/>
          <a:p>
            <a:r>
              <a:rPr lang="en-IN" dirty="0" smtClean="0"/>
              <a:t>Delayed language development but acquire ability to use speech for everyday purposes.</a:t>
            </a:r>
          </a:p>
          <a:p>
            <a:r>
              <a:rPr lang="en-IN" dirty="0" smtClean="0"/>
              <a:t>Usually achieve full independence in self-care (feeding, washing, dressing, toileting) even if slower than others.</a:t>
            </a:r>
          </a:p>
          <a:p>
            <a:r>
              <a:rPr lang="en-IN" dirty="0" smtClean="0"/>
              <a:t>Main problem: academic work/reading and writing.</a:t>
            </a:r>
          </a:p>
          <a:p>
            <a:r>
              <a:rPr lang="en-IN" dirty="0" smtClean="0"/>
              <a:t>IQ 50 to 69 (through IQ testing)</a:t>
            </a:r>
          </a:p>
          <a:p>
            <a:r>
              <a:rPr lang="en-IN" dirty="0" smtClean="0"/>
              <a:t>Trainable in semi-skilled/ unskilled labour.</a:t>
            </a:r>
            <a:endParaRPr lang="en-IN" dirty="0"/>
          </a:p>
        </p:txBody>
      </p:sp>
    </p:spTree>
    <p:extLst>
      <p:ext uri="{BB962C8B-B14F-4D97-AF65-F5344CB8AC3E}">
        <p14:creationId xmlns:p14="http://schemas.microsoft.com/office/powerpoint/2010/main" val="3649528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Moderate Intellectual Disability</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Slow in developing comprehension and use of language—and eventual achievement limited.</a:t>
            </a:r>
          </a:p>
          <a:p>
            <a:r>
              <a:rPr lang="en-IN" dirty="0" smtClean="0"/>
              <a:t>Some may only learn enough language to communicate basic needs; some never learn to use language though they may understand simple instructions.</a:t>
            </a:r>
          </a:p>
          <a:p>
            <a:r>
              <a:rPr lang="en-IN" dirty="0" smtClean="0"/>
              <a:t>Self-care/ motor skills limited and requires supervision.</a:t>
            </a:r>
          </a:p>
          <a:p>
            <a:r>
              <a:rPr lang="en-IN" dirty="0" smtClean="0"/>
              <a:t>School work/ academic skills quite limited.</a:t>
            </a:r>
          </a:p>
          <a:p>
            <a:r>
              <a:rPr lang="en-IN" dirty="0" smtClean="0"/>
              <a:t>IQ 35 to 49 (testing).</a:t>
            </a:r>
          </a:p>
          <a:p>
            <a:r>
              <a:rPr lang="en-IN" dirty="0" smtClean="0"/>
              <a:t>Can do simple practical work if tasks are carefully structured and skilled supervision is provided.</a:t>
            </a:r>
          </a:p>
        </p:txBody>
      </p:sp>
    </p:spTree>
    <p:extLst>
      <p:ext uri="{BB962C8B-B14F-4D97-AF65-F5344CB8AC3E}">
        <p14:creationId xmlns:p14="http://schemas.microsoft.com/office/powerpoint/2010/main" val="3674953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00" y="0"/>
            <a:ext cx="9036496" cy="836712"/>
          </a:xfrm>
        </p:spPr>
        <p:txBody>
          <a:bodyPr>
            <a:normAutofit fontScale="90000"/>
          </a:bodyPr>
          <a:lstStyle/>
          <a:p>
            <a:r>
              <a:rPr lang="en-IN" dirty="0" smtClean="0"/>
              <a:t>Severe and Profound Intellectual Disability</a:t>
            </a:r>
            <a:endParaRPr lang="en-IN" dirty="0"/>
          </a:p>
        </p:txBody>
      </p:sp>
      <p:sp>
        <p:nvSpPr>
          <p:cNvPr id="3" name="Content Placeholder 2"/>
          <p:cNvSpPr>
            <a:spLocks noGrp="1"/>
          </p:cNvSpPr>
          <p:nvPr>
            <p:ph idx="1"/>
          </p:nvPr>
        </p:nvSpPr>
        <p:spPr>
          <a:xfrm>
            <a:off x="107504" y="764704"/>
            <a:ext cx="8579296" cy="5976664"/>
          </a:xfrm>
        </p:spPr>
        <p:txBody>
          <a:bodyPr/>
          <a:lstStyle/>
          <a:p>
            <a:r>
              <a:rPr lang="en-IN" dirty="0" smtClean="0"/>
              <a:t>IQ 20 to 34 (Severe)</a:t>
            </a:r>
          </a:p>
          <a:p>
            <a:r>
              <a:rPr lang="en-IN" dirty="0" smtClean="0"/>
              <a:t>IQ under 20 (Profound)</a:t>
            </a:r>
          </a:p>
          <a:p>
            <a:r>
              <a:rPr lang="en-IN" dirty="0" smtClean="0"/>
              <a:t>Severe impairment of motor skills.</a:t>
            </a:r>
          </a:p>
          <a:p>
            <a:r>
              <a:rPr lang="en-IN" dirty="0" smtClean="0"/>
              <a:t>Severely limited in comprehending or executing simple instructions.</a:t>
            </a:r>
          </a:p>
          <a:p>
            <a:r>
              <a:rPr lang="en-IN" dirty="0" smtClean="0"/>
              <a:t>Little or no ability to take care of their basic needs/ daily functions.</a:t>
            </a:r>
          </a:p>
          <a:p>
            <a:r>
              <a:rPr lang="en-IN" dirty="0" smtClean="0"/>
              <a:t>Such children usually not in school due to obvious/ visible nature of disability.</a:t>
            </a:r>
            <a:endParaRPr lang="en-IN" dirty="0"/>
          </a:p>
        </p:txBody>
      </p:sp>
    </p:spTree>
    <p:extLst>
      <p:ext uri="{BB962C8B-B14F-4D97-AF65-F5344CB8AC3E}">
        <p14:creationId xmlns:p14="http://schemas.microsoft.com/office/powerpoint/2010/main" val="3744411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40768"/>
          </a:xfrm>
        </p:spPr>
        <p:txBody>
          <a:bodyPr>
            <a:normAutofit/>
          </a:bodyPr>
          <a:lstStyle/>
          <a:p>
            <a:pPr algn="l"/>
            <a:r>
              <a:rPr lang="en-IN" sz="3600" b="1" dirty="0"/>
              <a:t>Specific Developmental Disorder of Scholastic </a:t>
            </a:r>
            <a:r>
              <a:rPr lang="en-IN" sz="3600" b="1" dirty="0" smtClean="0"/>
              <a:t>Skills/ </a:t>
            </a:r>
            <a:r>
              <a:rPr lang="en-IN" sz="3600" b="1" dirty="0"/>
              <a:t>Specific Learning Disabilities</a:t>
            </a:r>
            <a:endParaRPr lang="en-IN" sz="3600" dirty="0"/>
          </a:p>
        </p:txBody>
      </p:sp>
      <p:sp>
        <p:nvSpPr>
          <p:cNvPr id="3" name="Content Placeholder 2"/>
          <p:cNvSpPr>
            <a:spLocks noGrp="1"/>
          </p:cNvSpPr>
          <p:nvPr>
            <p:ph idx="1"/>
          </p:nvPr>
        </p:nvSpPr>
        <p:spPr>
          <a:xfrm>
            <a:off x="0" y="1600200"/>
            <a:ext cx="8686800" cy="5257800"/>
          </a:xfrm>
        </p:spPr>
        <p:txBody>
          <a:bodyPr>
            <a:normAutofit fontScale="92500" lnSpcReduction="20000"/>
          </a:bodyPr>
          <a:lstStyle/>
          <a:p>
            <a:pPr marL="0" indent="0">
              <a:buNone/>
            </a:pPr>
            <a:r>
              <a:rPr lang="en-IN" dirty="0" smtClean="0"/>
              <a:t>How to Diagnose it?</a:t>
            </a:r>
          </a:p>
          <a:p>
            <a:r>
              <a:rPr lang="en-IN" dirty="0" smtClean="0"/>
              <a:t>Significant degree of impairment in scholastic skills (reading/ writing/ mathematics).</a:t>
            </a:r>
          </a:p>
          <a:p>
            <a:r>
              <a:rPr lang="en-IN" dirty="0" smtClean="0"/>
              <a:t>The disability is not explained by intellectual disability/ lack in general intelligence.</a:t>
            </a:r>
          </a:p>
          <a:p>
            <a:r>
              <a:rPr lang="en-IN" dirty="0" smtClean="0"/>
              <a:t>Disability not explained by visual or motor skills deficits.</a:t>
            </a:r>
          </a:p>
          <a:p>
            <a:r>
              <a:rPr lang="en-IN" dirty="0" smtClean="0"/>
              <a:t>Problem should have been present in early years of schooling (not acquired later).</a:t>
            </a:r>
          </a:p>
          <a:p>
            <a:r>
              <a:rPr lang="en-IN" dirty="0" smtClean="0"/>
              <a:t>Problem not due to external factors or inadequate learning opportunity—such as being absent from school/ grossly inadequate teaching.</a:t>
            </a:r>
            <a:endParaRPr lang="en-IN" dirty="0"/>
          </a:p>
        </p:txBody>
      </p:sp>
    </p:spTree>
    <p:extLst>
      <p:ext uri="{BB962C8B-B14F-4D97-AF65-F5344CB8AC3E}">
        <p14:creationId xmlns:p14="http://schemas.microsoft.com/office/powerpoint/2010/main" val="4255614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28800"/>
            <a:ext cx="9144000" cy="5229200"/>
          </a:xfrm>
        </p:spPr>
        <p:txBody>
          <a:bodyPr/>
          <a:lstStyle/>
          <a:p>
            <a:pPr marL="0" indent="0">
              <a:buNone/>
            </a:pPr>
            <a:endParaRPr lang="en-IN" b="1" dirty="0" smtClean="0"/>
          </a:p>
          <a:p>
            <a:endParaRPr lang="en-IN" b="1" dirty="0" smtClean="0"/>
          </a:p>
          <a:p>
            <a:endParaRPr lang="en-IN" b="1" dirty="0"/>
          </a:p>
          <a:p>
            <a:pPr marL="0" indent="0">
              <a:buNone/>
            </a:pPr>
            <a:endParaRPr lang="en-IN" baseline="30000" dirty="0" smtClean="0"/>
          </a:p>
        </p:txBody>
      </p:sp>
      <p:graphicFrame>
        <p:nvGraphicFramePr>
          <p:cNvPr id="4" name="Table 3"/>
          <p:cNvGraphicFramePr>
            <a:graphicFrameLocks noGrp="1"/>
          </p:cNvGraphicFramePr>
          <p:nvPr>
            <p:extLst>
              <p:ext uri="{D42A27DB-BD31-4B8C-83A1-F6EECF244321}">
                <p14:modId xmlns:p14="http://schemas.microsoft.com/office/powerpoint/2010/main" val="3446935530"/>
              </p:ext>
            </p:extLst>
          </p:nvPr>
        </p:nvGraphicFramePr>
        <p:xfrm>
          <a:off x="107505" y="332656"/>
          <a:ext cx="8784975" cy="6264695"/>
        </p:xfrm>
        <a:graphic>
          <a:graphicData uri="http://schemas.openxmlformats.org/drawingml/2006/table">
            <a:tbl>
              <a:tblPr firstRow="1" bandRow="1">
                <a:tableStyleId>{5C22544A-7EE6-4342-B048-85BDC9FD1C3A}</a:tableStyleId>
              </a:tblPr>
              <a:tblGrid>
                <a:gridCol w="1368151"/>
                <a:gridCol w="3384376"/>
                <a:gridCol w="4032448"/>
              </a:tblGrid>
              <a:tr h="568112">
                <a:tc gridSpan="3">
                  <a:txBody>
                    <a:bodyPr/>
                    <a:lstStyle/>
                    <a:p>
                      <a:pPr algn="ctr"/>
                      <a:r>
                        <a:rPr lang="en-IN" dirty="0" smtClean="0">
                          <a:solidFill>
                            <a:schemeClr val="tx1"/>
                          </a:solidFill>
                        </a:rPr>
                        <a:t>Types of Specific Learning Disabilities</a:t>
                      </a:r>
                      <a:endParaRPr lang="en-IN" dirty="0">
                        <a:solidFill>
                          <a:schemeClr val="tx1"/>
                        </a:solidFill>
                      </a:endParaRPr>
                    </a:p>
                  </a:txBody>
                  <a:tcPr>
                    <a:solidFill>
                      <a:schemeClr val="tx2">
                        <a:lumMod val="60000"/>
                        <a:lumOff val="40000"/>
                      </a:schemeClr>
                    </a:solidFill>
                  </a:tcPr>
                </a:tc>
                <a:tc hMerge="1">
                  <a:txBody>
                    <a:bodyPr/>
                    <a:lstStyle/>
                    <a:p>
                      <a:endParaRPr lang="en-IN" dirty="0"/>
                    </a:p>
                  </a:txBody>
                  <a:tcPr/>
                </a:tc>
                <a:tc hMerge="1">
                  <a:txBody>
                    <a:bodyPr/>
                    <a:lstStyle/>
                    <a:p>
                      <a:endParaRPr lang="en-IN" dirty="0"/>
                    </a:p>
                  </a:txBody>
                  <a:tcPr/>
                </a:tc>
              </a:tr>
              <a:tr h="1634192">
                <a:tc>
                  <a:txBody>
                    <a:bodyPr/>
                    <a:lstStyle/>
                    <a:p>
                      <a:r>
                        <a:rPr lang="en-IN" sz="2000" b="1" dirty="0" smtClean="0"/>
                        <a:t>Dyslexia</a:t>
                      </a:r>
                      <a:endParaRPr lang="en-IN" sz="2000" dirty="0"/>
                    </a:p>
                  </a:txBody>
                  <a:tcP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difficulty with </a:t>
                      </a:r>
                      <a:r>
                        <a:rPr lang="en-IN" sz="2000" u="sng" dirty="0" smtClean="0"/>
                        <a:t>learning</a:t>
                      </a:r>
                      <a:r>
                        <a:rPr lang="en-IN" sz="2000" dirty="0" smtClean="0"/>
                        <a:t> to read fluently and with </a:t>
                      </a:r>
                      <a:r>
                        <a:rPr lang="en-IN" sz="2000" u="sng" dirty="0" smtClean="0"/>
                        <a:t>accurate </a:t>
                      </a:r>
                      <a:r>
                        <a:rPr lang="en-IN" sz="2000" dirty="0" smtClean="0"/>
                        <a:t>comprehension.</a:t>
                      </a:r>
                    </a:p>
                  </a:txBody>
                  <a:tcP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Slow reading rate, long hesitations, omissions, substitutions, addition of words, reversal of words in sentences, inability to recall/ draw</a:t>
                      </a:r>
                      <a:r>
                        <a:rPr lang="en-IN" sz="2000" baseline="0" dirty="0" smtClean="0"/>
                        <a:t> conclusions from what was read</a:t>
                      </a:r>
                      <a:endParaRPr lang="en-IN" sz="2000" dirty="0" smtClean="0"/>
                    </a:p>
                  </a:txBody>
                  <a:tcPr>
                    <a:solidFill>
                      <a:schemeClr val="accent1">
                        <a:lumMod val="60000"/>
                        <a:lumOff val="40000"/>
                      </a:schemeClr>
                    </a:solidFill>
                  </a:tcPr>
                </a:tc>
              </a:tr>
              <a:tr h="2241319">
                <a:tc>
                  <a:txBody>
                    <a:bodyPr/>
                    <a:lstStyle/>
                    <a:p>
                      <a:r>
                        <a:rPr lang="en-IN" sz="2000" b="1" i="0" kern="1200" dirty="0" smtClean="0">
                          <a:solidFill>
                            <a:schemeClr val="dk1"/>
                          </a:solidFill>
                          <a:effectLst/>
                          <a:latin typeface="+mn-lt"/>
                          <a:ea typeface="+mn-ea"/>
                          <a:cs typeface="+mn-cs"/>
                        </a:rPr>
                        <a:t>Dyscalculia</a:t>
                      </a:r>
                      <a:endParaRPr lang="en-IN" sz="2000" dirty="0"/>
                    </a:p>
                  </a:txBody>
                  <a:tcP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b="0" i="0" kern="1200" dirty="0" smtClean="0">
                          <a:solidFill>
                            <a:schemeClr val="tx1"/>
                          </a:solidFill>
                          <a:effectLst/>
                          <a:latin typeface="+mn-lt"/>
                          <a:ea typeface="+mn-ea"/>
                          <a:cs typeface="+mn-cs"/>
                        </a:rPr>
                        <a:t>difficulty in </a:t>
                      </a:r>
                      <a:r>
                        <a:rPr lang="en-IN" sz="2000" b="0" i="0" u="sng" kern="1200" dirty="0" smtClean="0">
                          <a:solidFill>
                            <a:schemeClr val="tx1"/>
                          </a:solidFill>
                          <a:effectLst/>
                          <a:latin typeface="+mn-lt"/>
                          <a:ea typeface="+mn-ea"/>
                          <a:cs typeface="+mn-cs"/>
                        </a:rPr>
                        <a:t>learning</a:t>
                      </a:r>
                      <a:r>
                        <a:rPr lang="en-IN" sz="2000" b="0" i="0" kern="1200" dirty="0" smtClean="0">
                          <a:solidFill>
                            <a:schemeClr val="tx1"/>
                          </a:solidFill>
                          <a:effectLst/>
                          <a:latin typeface="+mn-lt"/>
                          <a:ea typeface="+mn-ea"/>
                          <a:cs typeface="+mn-cs"/>
                        </a:rPr>
                        <a:t> or comprehending arithmetic, such as difficulty in understanding numbers, learning how to manipulate numbers, and learning math facts.</a:t>
                      </a:r>
                      <a:endParaRPr lang="en-IN" sz="2000" dirty="0" smtClean="0">
                        <a:solidFill>
                          <a:schemeClr val="tx1"/>
                        </a:solidFill>
                      </a:endParaRPr>
                    </a:p>
                  </a:txBody>
                  <a:tcP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Does not understand concept of arithmetic operations/</a:t>
                      </a:r>
                      <a:r>
                        <a:rPr lang="en-IN" sz="2000" baseline="0" dirty="0" smtClean="0"/>
                        <a:t> mathematical terms or signs, does not recognize numerical symbols, difficulty in carrying out standard arithmetic operations</a:t>
                      </a:r>
                      <a:endParaRPr lang="en-IN" sz="2000" dirty="0" smtClean="0"/>
                    </a:p>
                  </a:txBody>
                  <a:tcPr>
                    <a:solidFill>
                      <a:schemeClr val="accent1">
                        <a:lumMod val="60000"/>
                        <a:lumOff val="40000"/>
                      </a:schemeClr>
                    </a:solidFill>
                  </a:tcPr>
                </a:tc>
              </a:tr>
              <a:tr h="1821072">
                <a:tc>
                  <a:txBody>
                    <a:bodyPr/>
                    <a:lstStyle/>
                    <a:p>
                      <a:r>
                        <a:rPr lang="en-IN" sz="2000" b="1" i="0" kern="1200" dirty="0" smtClean="0">
                          <a:solidFill>
                            <a:schemeClr val="dk1"/>
                          </a:solidFill>
                          <a:effectLst/>
                          <a:latin typeface="+mn-lt"/>
                          <a:ea typeface="+mn-ea"/>
                          <a:cs typeface="+mn-cs"/>
                        </a:rPr>
                        <a:t>Dysgraphia</a:t>
                      </a:r>
                      <a:endParaRPr lang="en-IN" sz="2000" dirty="0"/>
                    </a:p>
                  </a:txBody>
                  <a:tcP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b="0" i="0" kern="1200" dirty="0" smtClean="0">
                          <a:solidFill>
                            <a:schemeClr val="tx1"/>
                          </a:solidFill>
                          <a:effectLst/>
                          <a:latin typeface="+mn-lt"/>
                          <a:ea typeface="+mn-ea"/>
                          <a:cs typeface="+mn-cs"/>
                        </a:rPr>
                        <a:t>a deficiency in the ability to write, primarily in terms of</a:t>
                      </a:r>
                      <a:r>
                        <a:rPr lang="en-IN" sz="2000" b="0" i="0" kern="1200" baseline="0" dirty="0" smtClean="0">
                          <a:solidFill>
                            <a:schemeClr val="tx1"/>
                          </a:solidFill>
                          <a:effectLst/>
                          <a:latin typeface="+mn-lt"/>
                          <a:ea typeface="+mn-ea"/>
                          <a:cs typeface="+mn-cs"/>
                        </a:rPr>
                        <a:t> handwriting</a:t>
                      </a:r>
                      <a:r>
                        <a:rPr lang="en-IN" sz="2000" b="0" i="0" kern="1200" dirty="0" smtClean="0">
                          <a:solidFill>
                            <a:schemeClr val="tx1"/>
                          </a:solidFill>
                          <a:effectLst/>
                          <a:latin typeface="+mn-lt"/>
                          <a:ea typeface="+mn-ea"/>
                          <a:cs typeface="+mn-cs"/>
                        </a:rPr>
                        <a:t>, but also in terms of coherence.</a:t>
                      </a:r>
                      <a:endParaRPr lang="en-IN" sz="2000" dirty="0" smtClean="0">
                        <a:solidFill>
                          <a:schemeClr val="tx1"/>
                        </a:solidFill>
                      </a:endParaRPr>
                    </a:p>
                    <a:p>
                      <a:endParaRPr lang="en-IN" sz="2000" dirty="0">
                        <a:solidFill>
                          <a:schemeClr val="tx1"/>
                        </a:solidFill>
                      </a:endParaRPr>
                    </a:p>
                  </a:txBody>
                  <a:tcPr>
                    <a:solidFill>
                      <a:schemeClr val="accent1">
                        <a:lumMod val="60000"/>
                        <a:lumOff val="40000"/>
                      </a:schemeClr>
                    </a:solidFill>
                  </a:tcPr>
                </a:tc>
                <a:tc>
                  <a:txBody>
                    <a:bodyPr/>
                    <a:lstStyle/>
                    <a:p>
                      <a:r>
                        <a:rPr lang="en-IN" sz="1800" b="0" i="0" kern="1200" dirty="0" smtClean="0">
                          <a:solidFill>
                            <a:schemeClr val="dk1"/>
                          </a:solidFill>
                          <a:effectLst/>
                          <a:latin typeface="+mn-lt"/>
                          <a:ea typeface="+mn-ea"/>
                          <a:cs typeface="+mn-cs"/>
                        </a:rPr>
                        <a:t>Excessive erasures,</a:t>
                      </a:r>
                      <a:r>
                        <a:rPr lang="en-IN" sz="1800" b="0" i="0" kern="1200" baseline="0" dirty="0" smtClean="0">
                          <a:solidFill>
                            <a:schemeClr val="dk1"/>
                          </a:solidFill>
                          <a:effectLst/>
                          <a:latin typeface="+mn-lt"/>
                          <a:ea typeface="+mn-ea"/>
                          <a:cs typeface="+mn-cs"/>
                        </a:rPr>
                        <a:t> </a:t>
                      </a:r>
                      <a:r>
                        <a:rPr lang="en-IN" sz="1800" b="0" i="0" kern="1200" dirty="0" smtClean="0">
                          <a:solidFill>
                            <a:schemeClr val="dk1"/>
                          </a:solidFill>
                          <a:effectLst/>
                          <a:latin typeface="+mn-lt"/>
                          <a:ea typeface="+mn-ea"/>
                          <a:cs typeface="+mn-cs"/>
                        </a:rPr>
                        <a:t>mixed upper case and lower case letters,</a:t>
                      </a:r>
                      <a:r>
                        <a:rPr lang="en-IN" sz="1800" b="0" i="0" kern="1200" baseline="0" dirty="0" smtClean="0">
                          <a:solidFill>
                            <a:schemeClr val="dk1"/>
                          </a:solidFill>
                          <a:effectLst/>
                          <a:latin typeface="+mn-lt"/>
                          <a:ea typeface="+mn-ea"/>
                          <a:cs typeface="+mn-cs"/>
                        </a:rPr>
                        <a:t> </a:t>
                      </a:r>
                      <a:r>
                        <a:rPr lang="en-IN" sz="1800" b="0" i="0" kern="1200" dirty="0" smtClean="0">
                          <a:solidFill>
                            <a:schemeClr val="dk1"/>
                          </a:solidFill>
                          <a:effectLst/>
                          <a:latin typeface="+mn-lt"/>
                          <a:ea typeface="+mn-ea"/>
                          <a:cs typeface="+mn-cs"/>
                        </a:rPr>
                        <a:t>inconsistent form and size of letters, or unfinished letters</a:t>
                      </a:r>
                    </a:p>
                    <a:p>
                      <a:r>
                        <a:rPr lang="en-IN" sz="1800" b="0" i="0" kern="1200" dirty="0" smtClean="0">
                          <a:solidFill>
                            <a:schemeClr val="dk1"/>
                          </a:solidFill>
                          <a:effectLst/>
                          <a:latin typeface="+mn-lt"/>
                          <a:ea typeface="+mn-ea"/>
                          <a:cs typeface="+mn-cs"/>
                        </a:rPr>
                        <a:t>misuse of lines and margins,</a:t>
                      </a:r>
                      <a:r>
                        <a:rPr lang="en-IN" sz="1800" b="0" i="0" kern="1200" baseline="0" dirty="0" smtClean="0">
                          <a:solidFill>
                            <a:schemeClr val="dk1"/>
                          </a:solidFill>
                          <a:effectLst/>
                          <a:latin typeface="+mn-lt"/>
                          <a:ea typeface="+mn-ea"/>
                          <a:cs typeface="+mn-cs"/>
                        </a:rPr>
                        <a:t> </a:t>
                      </a:r>
                      <a:r>
                        <a:rPr lang="en-IN" sz="1800" b="0" i="0" kern="1200" dirty="0" smtClean="0">
                          <a:solidFill>
                            <a:schemeClr val="dk1"/>
                          </a:solidFill>
                          <a:effectLst/>
                          <a:latin typeface="+mn-lt"/>
                          <a:ea typeface="+mn-ea"/>
                          <a:cs typeface="+mn-cs"/>
                        </a:rPr>
                        <a:t>inefficient speed of copying, poor legibility</a:t>
                      </a:r>
                    </a:p>
                    <a:p>
                      <a:endParaRPr lang="en-IN" sz="2000" dirty="0"/>
                    </a:p>
                  </a:txBody>
                  <a:tcPr>
                    <a:solidFill>
                      <a:schemeClr val="accent1">
                        <a:lumMod val="60000"/>
                        <a:lumOff val="40000"/>
                      </a:schemeClr>
                    </a:solidFill>
                  </a:tcPr>
                </a:tc>
              </a:tr>
            </a:tbl>
          </a:graphicData>
        </a:graphic>
      </p:graphicFrame>
    </p:spTree>
    <p:extLst>
      <p:ext uri="{BB962C8B-B14F-4D97-AF65-F5344CB8AC3E}">
        <p14:creationId xmlns:p14="http://schemas.microsoft.com/office/powerpoint/2010/main" val="1291268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844824"/>
          </a:xfrm>
        </p:spPr>
        <p:txBody>
          <a:bodyPr>
            <a:normAutofit fontScale="90000"/>
          </a:bodyPr>
          <a:lstStyle/>
          <a:p>
            <a:pPr algn="l"/>
            <a:r>
              <a:rPr lang="en-IN" b="1" dirty="0" smtClean="0"/>
              <a:t>Distinguishing between Mild Global Intellectual Disability and Specific Learning Disability</a:t>
            </a:r>
            <a:endParaRPr lang="en-IN" b="1" dirty="0"/>
          </a:p>
        </p:txBody>
      </p:sp>
      <p:sp>
        <p:nvSpPr>
          <p:cNvPr id="3" name="Content Placeholder 2"/>
          <p:cNvSpPr>
            <a:spLocks noGrp="1"/>
          </p:cNvSpPr>
          <p:nvPr>
            <p:ph idx="1"/>
          </p:nvPr>
        </p:nvSpPr>
        <p:spPr>
          <a:xfrm>
            <a:off x="467544" y="1844824"/>
            <a:ext cx="8229600" cy="4525963"/>
          </a:xfrm>
        </p:spPr>
        <p:txBody>
          <a:bodyPr>
            <a:normAutofit lnSpcReduction="10000"/>
          </a:bodyPr>
          <a:lstStyle/>
          <a:p>
            <a:r>
              <a:rPr lang="en-IN" dirty="0" smtClean="0"/>
              <a:t>Child cannot read and write and also finds it difficult to comprehend/ communicate and has difficulty performing other developmental tasks. Child also has limited social intelligence.</a:t>
            </a:r>
          </a:p>
          <a:p>
            <a:pPr marL="0" indent="0" algn="ctr">
              <a:buNone/>
            </a:pPr>
            <a:r>
              <a:rPr lang="en-IN" b="1" dirty="0" smtClean="0"/>
              <a:t>versus</a:t>
            </a:r>
          </a:p>
          <a:p>
            <a:r>
              <a:rPr lang="en-IN" dirty="0" smtClean="0"/>
              <a:t>Child cannot read and write but comprehends instructions, communicates well verbally and performs all other developmental tasks/ activities. Child has normal social intelligence.</a:t>
            </a:r>
          </a:p>
          <a:p>
            <a:endParaRPr lang="en-IN" dirty="0"/>
          </a:p>
        </p:txBody>
      </p:sp>
    </p:spTree>
    <p:extLst>
      <p:ext uri="{BB962C8B-B14F-4D97-AF65-F5344CB8AC3E}">
        <p14:creationId xmlns:p14="http://schemas.microsoft.com/office/powerpoint/2010/main" val="3589792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856984" cy="1584176"/>
          </a:xfrm>
        </p:spPr>
        <p:txBody>
          <a:bodyPr>
            <a:normAutofit/>
          </a:bodyPr>
          <a:lstStyle/>
          <a:p>
            <a:pPr algn="l"/>
            <a:r>
              <a:rPr lang="en-IN" b="1" dirty="0" smtClean="0"/>
              <a:t>Identifying Attention Deficiency Hyperactive Disorder (ADHD)</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16</a:t>
            </a:fld>
            <a:endParaRPr lang="en-IN"/>
          </a:p>
        </p:txBody>
      </p:sp>
      <p:sp>
        <p:nvSpPr>
          <p:cNvPr id="4" name="Content Placeholder 3"/>
          <p:cNvSpPr>
            <a:spLocks noGrp="1"/>
          </p:cNvSpPr>
          <p:nvPr>
            <p:ph sz="quarter" idx="1"/>
          </p:nvPr>
        </p:nvSpPr>
        <p:spPr>
          <a:xfrm>
            <a:off x="251520" y="2060848"/>
            <a:ext cx="8435280" cy="3958952"/>
          </a:xfrm>
        </p:spPr>
        <p:txBody>
          <a:bodyPr>
            <a:normAutofit fontScale="85000" lnSpcReduction="20000"/>
          </a:bodyPr>
          <a:lstStyle/>
          <a:p>
            <a:pPr marL="0" indent="0">
              <a:buNone/>
            </a:pPr>
            <a:r>
              <a:rPr lang="en-IN" b="1" dirty="0" smtClean="0"/>
              <a:t>Lack of Attention:</a:t>
            </a:r>
          </a:p>
          <a:p>
            <a:r>
              <a:rPr lang="en-IN" dirty="0"/>
              <a:t>Often has trouble keeping attention on tasks or play activities.</a:t>
            </a:r>
          </a:p>
          <a:p>
            <a:r>
              <a:rPr lang="en-IN" dirty="0"/>
              <a:t>Often does not seem to listen when spoken to directly.</a:t>
            </a:r>
          </a:p>
          <a:p>
            <a:r>
              <a:rPr lang="en-IN" dirty="0"/>
              <a:t>Often does not follow instructions and fails to finish </a:t>
            </a:r>
            <a:r>
              <a:rPr lang="en-IN" dirty="0" smtClean="0"/>
              <a:t>schoolwork/ activity; moves on to something else.</a:t>
            </a:r>
          </a:p>
          <a:p>
            <a:r>
              <a:rPr lang="en-IN" dirty="0"/>
              <a:t>Often loses things needed for tasks and activities (e.g. toys, school assignments, pencils, books, or tools).</a:t>
            </a:r>
          </a:p>
          <a:p>
            <a:r>
              <a:rPr lang="en-IN" dirty="0"/>
              <a:t>Is often easily distracted.</a:t>
            </a:r>
          </a:p>
          <a:p>
            <a:r>
              <a:rPr lang="en-IN" dirty="0"/>
              <a:t>Is often forgetful in daily activities.</a:t>
            </a:r>
          </a:p>
          <a:p>
            <a:pPr marL="0" indent="0">
              <a:buNone/>
            </a:pPr>
            <a:endParaRPr lang="en-IN" dirty="0"/>
          </a:p>
          <a:p>
            <a:pPr marL="0" indent="0">
              <a:buNone/>
            </a:pPr>
            <a:endParaRPr lang="en-IN" dirty="0"/>
          </a:p>
        </p:txBody>
      </p:sp>
    </p:spTree>
    <p:extLst>
      <p:ext uri="{BB962C8B-B14F-4D97-AF65-F5344CB8AC3E}">
        <p14:creationId xmlns:p14="http://schemas.microsoft.com/office/powerpoint/2010/main" val="2035975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17</a:t>
            </a:fld>
            <a:endParaRPr lang="en-IN"/>
          </a:p>
        </p:txBody>
      </p:sp>
      <p:sp>
        <p:nvSpPr>
          <p:cNvPr id="4" name="Content Placeholder 3"/>
          <p:cNvSpPr>
            <a:spLocks noGrp="1"/>
          </p:cNvSpPr>
          <p:nvPr>
            <p:ph sz="quarter" idx="1"/>
          </p:nvPr>
        </p:nvSpPr>
        <p:spPr>
          <a:xfrm>
            <a:off x="251520" y="404664"/>
            <a:ext cx="8435280" cy="5615136"/>
          </a:xfrm>
        </p:spPr>
        <p:txBody>
          <a:bodyPr>
            <a:normAutofit fontScale="77500" lnSpcReduction="20000"/>
          </a:bodyPr>
          <a:lstStyle/>
          <a:p>
            <a:pPr marL="0" indent="0">
              <a:buNone/>
            </a:pPr>
            <a:r>
              <a:rPr lang="en-IN" b="1" dirty="0" smtClean="0"/>
              <a:t>Hyperactivity:</a:t>
            </a:r>
          </a:p>
          <a:p>
            <a:r>
              <a:rPr lang="en-IN" dirty="0"/>
              <a:t>Often </a:t>
            </a:r>
            <a:r>
              <a:rPr lang="en-IN" dirty="0" smtClean="0"/>
              <a:t>restless/fidgets </a:t>
            </a:r>
            <a:r>
              <a:rPr lang="en-IN" dirty="0"/>
              <a:t>with hands or feet or squirms in seat.</a:t>
            </a:r>
          </a:p>
          <a:p>
            <a:r>
              <a:rPr lang="en-IN" dirty="0"/>
              <a:t>Often gets up from seat when remaining in seat is expected.</a:t>
            </a:r>
          </a:p>
          <a:p>
            <a:r>
              <a:rPr lang="en-IN" dirty="0" smtClean="0"/>
              <a:t>Excessive running/ climbing (more than other kids). </a:t>
            </a:r>
          </a:p>
          <a:p>
            <a:r>
              <a:rPr lang="en-IN" dirty="0" smtClean="0"/>
              <a:t>Often </a:t>
            </a:r>
            <a:r>
              <a:rPr lang="en-IN" dirty="0"/>
              <a:t>has trouble playing </a:t>
            </a:r>
            <a:r>
              <a:rPr lang="en-IN" dirty="0" smtClean="0"/>
              <a:t>rule-based games or </a:t>
            </a:r>
            <a:r>
              <a:rPr lang="en-IN" dirty="0"/>
              <a:t>enjoying leisure activities quietly.</a:t>
            </a:r>
          </a:p>
          <a:p>
            <a:r>
              <a:rPr lang="en-IN" dirty="0"/>
              <a:t>Is often "on the go" or often acts as if "driven by a motor."</a:t>
            </a:r>
          </a:p>
          <a:p>
            <a:pPr marL="0" indent="0">
              <a:buNone/>
            </a:pPr>
            <a:endParaRPr lang="en-IN" b="1" dirty="0" smtClean="0"/>
          </a:p>
          <a:p>
            <a:pPr marL="0" indent="0">
              <a:buNone/>
            </a:pPr>
            <a:r>
              <a:rPr lang="en-IN" b="1" dirty="0" smtClean="0"/>
              <a:t>Impulsivity:</a:t>
            </a:r>
            <a:endParaRPr lang="en-IN" b="1" dirty="0"/>
          </a:p>
          <a:p>
            <a:r>
              <a:rPr lang="en-IN" dirty="0"/>
              <a:t>Often has trouble waiting one's turn.</a:t>
            </a:r>
          </a:p>
          <a:p>
            <a:r>
              <a:rPr lang="en-IN" dirty="0"/>
              <a:t>Often interrupts or intrudes on </a:t>
            </a:r>
            <a:r>
              <a:rPr lang="en-IN" dirty="0" smtClean="0"/>
              <a:t>others. (pushing/poking/hitting…).</a:t>
            </a:r>
          </a:p>
          <a:p>
            <a:r>
              <a:rPr lang="en-IN" dirty="0" smtClean="0"/>
              <a:t>Impaired social judgement/ hasty decisions without due thought (older children).</a:t>
            </a:r>
            <a:endParaRPr lang="en-IN" dirty="0"/>
          </a:p>
          <a:p>
            <a:pPr marL="0" indent="0">
              <a:buNone/>
            </a:pPr>
            <a:endParaRPr lang="en-IN" dirty="0"/>
          </a:p>
        </p:txBody>
      </p:sp>
    </p:spTree>
    <p:extLst>
      <p:ext uri="{BB962C8B-B14F-4D97-AF65-F5344CB8AC3E}">
        <p14:creationId xmlns:p14="http://schemas.microsoft.com/office/powerpoint/2010/main" val="69358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64488" cy="1340768"/>
          </a:xfrm>
        </p:spPr>
        <p:txBody>
          <a:bodyPr>
            <a:normAutofit fontScale="90000"/>
          </a:bodyPr>
          <a:lstStyle/>
          <a:p>
            <a:r>
              <a:rPr lang="en-IN" b="1" dirty="0" smtClean="0"/>
              <a:t>Is it just playfulness/ high energy or ADHD? How do we know?</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18</a:t>
            </a:fld>
            <a:endParaRPr lang="en-IN"/>
          </a:p>
        </p:txBody>
      </p:sp>
      <p:sp>
        <p:nvSpPr>
          <p:cNvPr id="4" name="Content Placeholder 3"/>
          <p:cNvSpPr>
            <a:spLocks noGrp="1"/>
          </p:cNvSpPr>
          <p:nvPr>
            <p:ph sz="quarter" idx="1"/>
          </p:nvPr>
        </p:nvSpPr>
        <p:spPr>
          <a:xfrm>
            <a:off x="251520" y="1484784"/>
            <a:ext cx="8435280" cy="5040560"/>
          </a:xfrm>
        </p:spPr>
        <p:txBody>
          <a:bodyPr>
            <a:normAutofit lnSpcReduction="10000"/>
          </a:bodyPr>
          <a:lstStyle/>
          <a:p>
            <a:r>
              <a:rPr lang="en-IN" dirty="0"/>
              <a:t>How does </a:t>
            </a:r>
            <a:r>
              <a:rPr lang="en-IN" dirty="0" smtClean="0"/>
              <a:t>the </a:t>
            </a:r>
            <a:r>
              <a:rPr lang="en-IN" dirty="0"/>
              <a:t>child compare with his peers?</a:t>
            </a:r>
          </a:p>
          <a:p>
            <a:r>
              <a:rPr lang="en-IN" dirty="0"/>
              <a:t>Is the </a:t>
            </a:r>
            <a:r>
              <a:rPr lang="en-IN" dirty="0" err="1"/>
              <a:t>behavior</a:t>
            </a:r>
            <a:r>
              <a:rPr lang="en-IN" dirty="0"/>
              <a:t> similar to other children </a:t>
            </a:r>
            <a:r>
              <a:rPr lang="en-IN" dirty="0" smtClean="0"/>
              <a:t>of the </a:t>
            </a:r>
            <a:r>
              <a:rPr lang="en-IN" dirty="0"/>
              <a:t>same age or is this </a:t>
            </a:r>
            <a:r>
              <a:rPr lang="en-IN" dirty="0" err="1"/>
              <a:t>behavior</a:t>
            </a:r>
            <a:r>
              <a:rPr lang="en-IN" dirty="0"/>
              <a:t> more extreme, more disruptive?</a:t>
            </a:r>
          </a:p>
          <a:p>
            <a:r>
              <a:rPr lang="en-IN" dirty="0"/>
              <a:t>Is the </a:t>
            </a:r>
            <a:r>
              <a:rPr lang="en-IN" dirty="0" err="1"/>
              <a:t>behavior</a:t>
            </a:r>
            <a:r>
              <a:rPr lang="en-IN" dirty="0"/>
              <a:t> leading to chronic problems in daily functioning?</a:t>
            </a:r>
          </a:p>
          <a:p>
            <a:r>
              <a:rPr lang="en-IN" dirty="0"/>
              <a:t>Does the </a:t>
            </a:r>
            <a:r>
              <a:rPr lang="en-IN" dirty="0" err="1"/>
              <a:t>behavior</a:t>
            </a:r>
            <a:r>
              <a:rPr lang="en-IN" dirty="0"/>
              <a:t> occur in more than one setting (for example, at </a:t>
            </a:r>
            <a:r>
              <a:rPr lang="en-IN" dirty="0" smtClean="0"/>
              <a:t>school </a:t>
            </a:r>
            <a:r>
              <a:rPr lang="en-IN" dirty="0"/>
              <a:t>and at home)?</a:t>
            </a:r>
          </a:p>
          <a:p>
            <a:r>
              <a:rPr lang="en-IN" dirty="0"/>
              <a:t>Is the </a:t>
            </a:r>
            <a:r>
              <a:rPr lang="en-IN" dirty="0" err="1"/>
              <a:t>behavior</a:t>
            </a:r>
            <a:r>
              <a:rPr lang="en-IN" dirty="0"/>
              <a:t> innate to the child or could it be caused by other factors and conditions?</a:t>
            </a:r>
          </a:p>
          <a:p>
            <a:endParaRPr lang="en-IN" dirty="0"/>
          </a:p>
        </p:txBody>
      </p:sp>
    </p:spTree>
    <p:extLst>
      <p:ext uri="{BB962C8B-B14F-4D97-AF65-F5344CB8AC3E}">
        <p14:creationId xmlns:p14="http://schemas.microsoft.com/office/powerpoint/2010/main" val="795983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2" y="0"/>
            <a:ext cx="8229600" cy="1143000"/>
          </a:xfrm>
        </p:spPr>
        <p:txBody>
          <a:bodyPr>
            <a:normAutofit/>
          </a:bodyPr>
          <a:lstStyle/>
          <a:p>
            <a:pPr algn="l">
              <a:lnSpc>
                <a:spcPct val="80000"/>
              </a:lnSpc>
              <a:spcBef>
                <a:spcPct val="20000"/>
              </a:spcBef>
            </a:pPr>
            <a:r>
              <a:rPr lang="en-IN" sz="4000" b="1" dirty="0">
                <a:solidFill>
                  <a:schemeClr val="tx2"/>
                </a:solidFill>
                <a:latin typeface="Comic Sans MS" panose="030F0702030302020204" pitchFamily="66" charset="0"/>
                <a:ea typeface="+mn-ea"/>
                <a:cs typeface="+mn-cs"/>
              </a:rPr>
              <a:t>Response Scenarios </a:t>
            </a:r>
            <a:r>
              <a:rPr lang="en-IN" sz="4000" b="1" dirty="0" smtClean="0">
                <a:solidFill>
                  <a:schemeClr val="tx2"/>
                </a:solidFill>
                <a:latin typeface="Comic Sans MS" panose="030F0702030302020204" pitchFamily="66" charset="0"/>
                <a:ea typeface="+mn-ea"/>
                <a:cs typeface="+mn-cs"/>
              </a:rPr>
              <a:t>(2)</a:t>
            </a:r>
            <a:endParaRPr lang="en-IN" sz="4000" b="1" dirty="0">
              <a:solidFill>
                <a:schemeClr val="tx2"/>
              </a:solidFill>
              <a:latin typeface="Comic Sans MS" panose="030F0702030302020204" pitchFamily="66" charset="0"/>
              <a:ea typeface="+mn-ea"/>
              <a:cs typeface="+mn-cs"/>
            </a:endParaRPr>
          </a:p>
        </p:txBody>
      </p:sp>
      <p:sp>
        <p:nvSpPr>
          <p:cNvPr id="3" name="Content Placeholder 2"/>
          <p:cNvSpPr>
            <a:spLocks noGrp="1"/>
          </p:cNvSpPr>
          <p:nvPr>
            <p:ph idx="1"/>
          </p:nvPr>
        </p:nvSpPr>
        <p:spPr>
          <a:xfrm>
            <a:off x="107504" y="980728"/>
            <a:ext cx="8928992" cy="5760640"/>
          </a:xfrm>
        </p:spPr>
        <p:txBody>
          <a:bodyPr>
            <a:normAutofit fontScale="47500" lnSpcReduction="20000"/>
          </a:bodyPr>
          <a:lstStyle/>
          <a:p>
            <a:pPr marL="0" indent="0">
              <a:buNone/>
            </a:pPr>
            <a:r>
              <a:rPr lang="en-IN" sz="4200" b="1" dirty="0">
                <a:solidFill>
                  <a:schemeClr val="tx2"/>
                </a:solidFill>
                <a:latin typeface="Comic Sans MS" panose="030F0702030302020204" pitchFamily="66" charset="0"/>
              </a:rPr>
              <a:t>How would you respond in these scenarios</a:t>
            </a:r>
            <a:r>
              <a:rPr lang="en-IN" sz="4200" b="1" dirty="0" smtClean="0">
                <a:solidFill>
                  <a:schemeClr val="tx2"/>
                </a:solidFill>
                <a:latin typeface="Comic Sans MS" panose="030F0702030302020204" pitchFamily="66" charset="0"/>
              </a:rPr>
              <a:t>…</a:t>
            </a:r>
          </a:p>
          <a:p>
            <a:pPr marL="0" indent="0">
              <a:buNone/>
            </a:pPr>
            <a:endParaRPr lang="en-IN" sz="4200" b="1" dirty="0">
              <a:solidFill>
                <a:schemeClr val="tx2"/>
              </a:solidFill>
              <a:latin typeface="Comic Sans MS" panose="030F0702030302020204" pitchFamily="66" charset="0"/>
            </a:endParaRPr>
          </a:p>
          <a:p>
            <a:pPr algn="just"/>
            <a:r>
              <a:rPr lang="en-IN" sz="5100" dirty="0">
                <a:solidFill>
                  <a:schemeClr val="tx2"/>
                </a:solidFill>
                <a:latin typeface="Comic Sans MS" panose="030F0702030302020204" pitchFamily="66" charset="0"/>
              </a:rPr>
              <a:t>A 14-year old boy after he was involved in a fight with a classmate where he lost his temper and hurt the other child badly. He also frequently tells lies and is reported to have stolen things from other classmates</a:t>
            </a:r>
            <a:r>
              <a:rPr lang="en-IN" sz="5100" dirty="0" smtClean="0">
                <a:solidFill>
                  <a:schemeClr val="tx2"/>
                </a:solidFill>
                <a:latin typeface="Comic Sans MS" panose="030F0702030302020204" pitchFamily="66" charset="0"/>
              </a:rPr>
              <a:t>.</a:t>
            </a:r>
          </a:p>
          <a:p>
            <a:pPr marL="0" indent="0" algn="just">
              <a:buNone/>
            </a:pPr>
            <a:endParaRPr lang="en-IN" sz="5100" dirty="0">
              <a:solidFill>
                <a:schemeClr val="tx2"/>
              </a:solidFill>
              <a:latin typeface="Comic Sans MS" panose="030F0702030302020204" pitchFamily="66" charset="0"/>
            </a:endParaRPr>
          </a:p>
          <a:p>
            <a:pPr algn="just"/>
            <a:r>
              <a:rPr lang="en-IN" sz="5100" dirty="0">
                <a:solidFill>
                  <a:schemeClr val="tx2"/>
                </a:solidFill>
                <a:latin typeface="Comic Sans MS" panose="030F0702030302020204" pitchFamily="66" charset="0"/>
              </a:rPr>
              <a:t>A 12 year old boy looks sad/ depressed and does not play with others. His academic performance has dropped; his school attendance has dropped. You find out from some source that he is being bullied by other children in his class</a:t>
            </a:r>
            <a:r>
              <a:rPr lang="en-IN" sz="5100" dirty="0" smtClean="0">
                <a:solidFill>
                  <a:schemeClr val="tx2"/>
                </a:solidFill>
                <a:latin typeface="Comic Sans MS" panose="030F0702030302020204" pitchFamily="66" charset="0"/>
              </a:rPr>
              <a:t>.</a:t>
            </a:r>
          </a:p>
          <a:p>
            <a:pPr marL="0" indent="0" algn="just">
              <a:buNone/>
            </a:pPr>
            <a:endParaRPr lang="en-IN" sz="5100" dirty="0">
              <a:solidFill>
                <a:schemeClr val="tx2"/>
              </a:solidFill>
              <a:latin typeface="Comic Sans MS" panose="030F0702030302020204" pitchFamily="66" charset="0"/>
            </a:endParaRPr>
          </a:p>
          <a:p>
            <a:pPr algn="just"/>
            <a:r>
              <a:rPr lang="en-IN" sz="5100" dirty="0">
                <a:solidFill>
                  <a:schemeClr val="tx2"/>
                </a:solidFill>
                <a:latin typeface="Comic Sans MS" panose="030F0702030302020204" pitchFamily="66" charset="0"/>
              </a:rPr>
              <a:t>An 8 year old girl’s school attendance has suddenly dropped dramatically. When she is in class, she day-dreams/ does not concentrate; she has stopped playing with other children.</a:t>
            </a:r>
          </a:p>
          <a:p>
            <a:endParaRPr lang="en-IN" b="1" dirty="0" smtClean="0"/>
          </a:p>
          <a:p>
            <a:endParaRPr lang="en-IN" dirty="0"/>
          </a:p>
        </p:txBody>
      </p:sp>
    </p:spTree>
    <p:extLst>
      <p:ext uri="{BB962C8B-B14F-4D97-AF65-F5344CB8AC3E}">
        <p14:creationId xmlns:p14="http://schemas.microsoft.com/office/powerpoint/2010/main" val="3528415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2651125" y="19462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051" name="Rectangle 5"/>
          <p:cNvSpPr>
            <a:spLocks noGrp="1" noChangeArrowheads="1"/>
          </p:cNvSpPr>
          <p:nvPr>
            <p:ph type="title"/>
          </p:nvPr>
        </p:nvSpPr>
        <p:spPr/>
        <p:txBody>
          <a:bodyPr>
            <a:normAutofit fontScale="90000"/>
          </a:bodyPr>
          <a:lstStyle/>
          <a:p>
            <a:pPr eaLnBrk="1" hangingPunct="1"/>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800" smtClean="0">
                <a:latin typeface="Arial Black" pitchFamily="34" charset="0"/>
              </a:rPr>
              <a:t>Don’t be helpful</a:t>
            </a:r>
          </a:p>
        </p:txBody>
      </p:sp>
    </p:spTree>
    <p:extLst>
      <p:ext uri="{BB962C8B-B14F-4D97-AF65-F5344CB8AC3E}">
        <p14:creationId xmlns:p14="http://schemas.microsoft.com/office/powerpoint/2010/main" val="7311150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algn="l"/>
            <a:r>
              <a:rPr lang="en-IN" b="1" dirty="0" smtClean="0"/>
              <a:t>Common Emotional and Behavioural Issues in School Children</a:t>
            </a:r>
            <a:endParaRPr lang="en-IN" b="1" dirty="0"/>
          </a:p>
        </p:txBody>
      </p:sp>
      <p:sp>
        <p:nvSpPr>
          <p:cNvPr id="3" name="Content Placeholder 2"/>
          <p:cNvSpPr>
            <a:spLocks noGrp="1"/>
          </p:cNvSpPr>
          <p:nvPr>
            <p:ph idx="1"/>
          </p:nvPr>
        </p:nvSpPr>
        <p:spPr/>
        <p:txBody>
          <a:bodyPr/>
          <a:lstStyle/>
          <a:p>
            <a:r>
              <a:rPr lang="en-IN" dirty="0" smtClean="0"/>
              <a:t>Depression</a:t>
            </a:r>
          </a:p>
          <a:p>
            <a:r>
              <a:rPr lang="en-IN" dirty="0" smtClean="0"/>
              <a:t>Anxiety</a:t>
            </a:r>
          </a:p>
          <a:p>
            <a:r>
              <a:rPr lang="en-IN" dirty="0" smtClean="0"/>
              <a:t>Conduct Disorder</a:t>
            </a:r>
            <a:endParaRPr lang="en-IN" dirty="0"/>
          </a:p>
        </p:txBody>
      </p:sp>
    </p:spTree>
    <p:extLst>
      <p:ext uri="{BB962C8B-B14F-4D97-AF65-F5344CB8AC3E}">
        <p14:creationId xmlns:p14="http://schemas.microsoft.com/office/powerpoint/2010/main" val="1333757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8507288" cy="6336704"/>
          </a:xfrm>
        </p:spPr>
        <p:txBody>
          <a:bodyPr/>
          <a:lstStyle/>
          <a:p>
            <a:pPr marL="0" indent="0">
              <a:buNone/>
            </a:pPr>
            <a:r>
              <a:rPr lang="en-IN" b="1" dirty="0" smtClean="0"/>
              <a:t>Contexts in which Depression and Anxiety Occurs:</a:t>
            </a:r>
          </a:p>
          <a:p>
            <a:r>
              <a:rPr lang="en-IN" dirty="0" smtClean="0"/>
              <a:t>Learning disabilities and academic problems</a:t>
            </a:r>
          </a:p>
          <a:p>
            <a:r>
              <a:rPr lang="en-IN" dirty="0" smtClean="0"/>
              <a:t>Family issues/ marital conflict</a:t>
            </a:r>
          </a:p>
          <a:p>
            <a:r>
              <a:rPr lang="en-IN" dirty="0"/>
              <a:t>Traumatic event: </a:t>
            </a:r>
          </a:p>
          <a:p>
            <a:pPr lvl="1"/>
            <a:r>
              <a:rPr lang="en-IN" dirty="0" smtClean="0">
                <a:latin typeface="Arial" pitchFamily="34" charset="0"/>
                <a:cs typeface="Arial" pitchFamily="34" charset="0"/>
              </a:rPr>
              <a:t>Major life changes</a:t>
            </a:r>
          </a:p>
          <a:p>
            <a:pPr lvl="1"/>
            <a:r>
              <a:rPr lang="en-IN" dirty="0">
                <a:latin typeface="Arial" pitchFamily="34" charset="0"/>
                <a:cs typeface="Arial" pitchFamily="34" charset="0"/>
              </a:rPr>
              <a:t>S</a:t>
            </a:r>
            <a:r>
              <a:rPr lang="en-IN" dirty="0" smtClean="0">
                <a:latin typeface="Arial" pitchFamily="34" charset="0"/>
                <a:cs typeface="Arial" pitchFamily="34" charset="0"/>
              </a:rPr>
              <a:t>eparation from loved one, </a:t>
            </a:r>
          </a:p>
          <a:p>
            <a:pPr lvl="1"/>
            <a:r>
              <a:rPr lang="en-IN" dirty="0">
                <a:latin typeface="Arial" pitchFamily="34" charset="0"/>
                <a:cs typeface="Arial" pitchFamily="34" charset="0"/>
              </a:rPr>
              <a:t>L</a:t>
            </a:r>
            <a:r>
              <a:rPr lang="en-IN" dirty="0" smtClean="0">
                <a:latin typeface="Arial" pitchFamily="34" charset="0"/>
                <a:cs typeface="Arial" pitchFamily="34" charset="0"/>
              </a:rPr>
              <a:t>oss/ death/grief, </a:t>
            </a:r>
          </a:p>
          <a:p>
            <a:pPr lvl="1"/>
            <a:r>
              <a:rPr lang="en-IN" dirty="0">
                <a:latin typeface="Arial" pitchFamily="34" charset="0"/>
                <a:cs typeface="Arial" pitchFamily="34" charset="0"/>
              </a:rPr>
              <a:t>S</a:t>
            </a:r>
            <a:r>
              <a:rPr lang="en-IN" dirty="0" smtClean="0">
                <a:latin typeface="Arial" pitchFamily="34" charset="0"/>
                <a:cs typeface="Arial" pitchFamily="34" charset="0"/>
              </a:rPr>
              <a:t>exual/physical abuse</a:t>
            </a:r>
          </a:p>
          <a:p>
            <a:endParaRPr lang="en-IN" dirty="0"/>
          </a:p>
        </p:txBody>
      </p:sp>
    </p:spTree>
    <p:extLst>
      <p:ext uri="{BB962C8B-B14F-4D97-AF65-F5344CB8AC3E}">
        <p14:creationId xmlns:p14="http://schemas.microsoft.com/office/powerpoint/2010/main" val="2706133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57232"/>
          </a:xfrm>
        </p:spPr>
        <p:txBody>
          <a:bodyPr/>
          <a:lstStyle/>
          <a:p>
            <a:r>
              <a:rPr lang="en-IN" dirty="0" smtClean="0"/>
              <a:t>The Depressed Child</a:t>
            </a:r>
            <a:endParaRPr lang="en-IN" dirty="0"/>
          </a:p>
        </p:txBody>
      </p:sp>
      <p:sp>
        <p:nvSpPr>
          <p:cNvPr id="3" name="Content Placeholder 2"/>
          <p:cNvSpPr>
            <a:spLocks noGrp="1"/>
          </p:cNvSpPr>
          <p:nvPr>
            <p:ph idx="1"/>
          </p:nvPr>
        </p:nvSpPr>
        <p:spPr>
          <a:xfrm>
            <a:off x="0" y="785794"/>
            <a:ext cx="9144000" cy="5857916"/>
          </a:xfrm>
        </p:spPr>
        <p:txBody>
          <a:bodyPr>
            <a:normAutofit fontScale="62500" lnSpcReduction="20000"/>
          </a:bodyPr>
          <a:lstStyle/>
          <a:p>
            <a:endParaRPr lang="en-IN" dirty="0"/>
          </a:p>
          <a:p>
            <a:pPr>
              <a:buNone/>
            </a:pPr>
            <a:r>
              <a:rPr lang="en-IN" dirty="0" smtClean="0"/>
              <a:t>• </a:t>
            </a:r>
            <a:r>
              <a:rPr lang="en-IN" sz="3400" dirty="0" smtClean="0">
                <a:latin typeface="Arial" pitchFamily="34" charset="0"/>
                <a:cs typeface="Arial" pitchFamily="34" charset="0"/>
              </a:rPr>
              <a:t>Frequent </a:t>
            </a:r>
            <a:r>
              <a:rPr lang="en-IN" sz="3400" dirty="0">
                <a:latin typeface="Arial" pitchFamily="34" charset="0"/>
                <a:cs typeface="Arial" pitchFamily="34" charset="0"/>
              </a:rPr>
              <a:t>sadness, tearfulness, crying </a:t>
            </a:r>
          </a:p>
          <a:p>
            <a:pPr>
              <a:buNone/>
            </a:pPr>
            <a:r>
              <a:rPr lang="en-IN" sz="3400" dirty="0">
                <a:latin typeface="Arial" pitchFamily="34" charset="0"/>
                <a:cs typeface="Arial" pitchFamily="34" charset="0"/>
              </a:rPr>
              <a:t>• Decreased interest in activities; or inability to enjoy previously </a:t>
            </a:r>
            <a:r>
              <a:rPr lang="en-IN" sz="3400" dirty="0" err="1">
                <a:latin typeface="Arial" pitchFamily="34" charset="0"/>
                <a:cs typeface="Arial" pitchFamily="34" charset="0"/>
              </a:rPr>
              <a:t>favorite</a:t>
            </a:r>
            <a:r>
              <a:rPr lang="en-IN" sz="3400" dirty="0">
                <a:latin typeface="Arial" pitchFamily="34" charset="0"/>
                <a:cs typeface="Arial" pitchFamily="34" charset="0"/>
              </a:rPr>
              <a:t> activities </a:t>
            </a:r>
          </a:p>
          <a:p>
            <a:pPr>
              <a:buNone/>
            </a:pPr>
            <a:r>
              <a:rPr lang="en-IN" sz="3400" dirty="0">
                <a:latin typeface="Arial" pitchFamily="34" charset="0"/>
                <a:cs typeface="Arial" pitchFamily="34" charset="0"/>
              </a:rPr>
              <a:t>• Hopelessness </a:t>
            </a:r>
          </a:p>
          <a:p>
            <a:pPr>
              <a:buNone/>
            </a:pPr>
            <a:r>
              <a:rPr lang="en-IN" sz="3400" dirty="0">
                <a:latin typeface="Arial" pitchFamily="34" charset="0"/>
                <a:cs typeface="Arial" pitchFamily="34" charset="0"/>
              </a:rPr>
              <a:t>• Persistent boredom; low energy </a:t>
            </a:r>
          </a:p>
          <a:p>
            <a:pPr>
              <a:buNone/>
            </a:pPr>
            <a:r>
              <a:rPr lang="en-IN" sz="3400" dirty="0">
                <a:latin typeface="Arial" pitchFamily="34" charset="0"/>
                <a:cs typeface="Arial" pitchFamily="34" charset="0"/>
              </a:rPr>
              <a:t>• Social isolation, poor communication </a:t>
            </a:r>
            <a:r>
              <a:rPr lang="en-IN" sz="3400" dirty="0" smtClean="0">
                <a:latin typeface="Arial" pitchFamily="34" charset="0"/>
                <a:cs typeface="Arial" pitchFamily="34" charset="0"/>
              </a:rPr>
              <a:t>, refusal to play</a:t>
            </a:r>
            <a:endParaRPr lang="en-IN" sz="3400" dirty="0">
              <a:latin typeface="Arial" pitchFamily="34" charset="0"/>
              <a:cs typeface="Arial" pitchFamily="34" charset="0"/>
            </a:endParaRPr>
          </a:p>
          <a:p>
            <a:pPr>
              <a:buNone/>
            </a:pPr>
            <a:r>
              <a:rPr lang="en-IN" sz="3400" dirty="0">
                <a:latin typeface="Arial" pitchFamily="34" charset="0"/>
                <a:cs typeface="Arial" pitchFamily="34" charset="0"/>
              </a:rPr>
              <a:t>• Low self-esteem and guilt </a:t>
            </a:r>
          </a:p>
          <a:p>
            <a:pPr>
              <a:buNone/>
            </a:pPr>
            <a:r>
              <a:rPr lang="en-IN" sz="3400" dirty="0">
                <a:latin typeface="Arial" pitchFamily="34" charset="0"/>
                <a:cs typeface="Arial" pitchFamily="34" charset="0"/>
              </a:rPr>
              <a:t>• Extreme sensitivity to rejection or failure </a:t>
            </a:r>
          </a:p>
          <a:p>
            <a:pPr>
              <a:buNone/>
            </a:pPr>
            <a:r>
              <a:rPr lang="en-IN" sz="3400" dirty="0">
                <a:latin typeface="Arial" pitchFamily="34" charset="0"/>
                <a:cs typeface="Arial" pitchFamily="34" charset="0"/>
              </a:rPr>
              <a:t>• Increased irritability, anger, or hostility </a:t>
            </a:r>
          </a:p>
          <a:p>
            <a:pPr>
              <a:buNone/>
            </a:pPr>
            <a:r>
              <a:rPr lang="en-IN" sz="3400" dirty="0">
                <a:latin typeface="Arial" pitchFamily="34" charset="0"/>
                <a:cs typeface="Arial" pitchFamily="34" charset="0"/>
              </a:rPr>
              <a:t>• Difficulty with relationships </a:t>
            </a:r>
          </a:p>
          <a:p>
            <a:pPr>
              <a:buNone/>
            </a:pPr>
            <a:r>
              <a:rPr lang="en-IN" sz="3400" dirty="0">
                <a:latin typeface="Arial" pitchFamily="34" charset="0"/>
                <a:cs typeface="Arial" pitchFamily="34" charset="0"/>
              </a:rPr>
              <a:t>• Frequent complaints of physical illnesses such as headaches and </a:t>
            </a:r>
            <a:r>
              <a:rPr lang="en-IN" sz="3400" dirty="0" smtClean="0">
                <a:latin typeface="Arial" pitchFamily="34" charset="0"/>
                <a:cs typeface="Arial" pitchFamily="34" charset="0"/>
              </a:rPr>
              <a:t>stomach aches </a:t>
            </a:r>
            <a:endParaRPr lang="en-IN" sz="3400" dirty="0">
              <a:latin typeface="Arial" pitchFamily="34" charset="0"/>
              <a:cs typeface="Arial" pitchFamily="34" charset="0"/>
            </a:endParaRPr>
          </a:p>
          <a:p>
            <a:pPr>
              <a:buNone/>
            </a:pPr>
            <a:r>
              <a:rPr lang="en-IN" sz="3400" dirty="0">
                <a:latin typeface="Arial" pitchFamily="34" charset="0"/>
                <a:cs typeface="Arial" pitchFamily="34" charset="0"/>
              </a:rPr>
              <a:t>• Frequent absences from school or poor performance in school </a:t>
            </a:r>
          </a:p>
          <a:p>
            <a:pPr>
              <a:buNone/>
            </a:pPr>
            <a:r>
              <a:rPr lang="en-IN" sz="3400" dirty="0">
                <a:latin typeface="Arial" pitchFamily="34" charset="0"/>
                <a:cs typeface="Arial" pitchFamily="34" charset="0"/>
              </a:rPr>
              <a:t>• Poor concentration </a:t>
            </a:r>
          </a:p>
          <a:p>
            <a:pPr>
              <a:buNone/>
            </a:pPr>
            <a:r>
              <a:rPr lang="en-IN" sz="3400" dirty="0">
                <a:latin typeface="Arial" pitchFamily="34" charset="0"/>
                <a:cs typeface="Arial" pitchFamily="34" charset="0"/>
              </a:rPr>
              <a:t>• A major change in eating and/or sleeping patterns </a:t>
            </a:r>
          </a:p>
          <a:p>
            <a:pPr>
              <a:buNone/>
            </a:pPr>
            <a:r>
              <a:rPr lang="en-IN" sz="3400" dirty="0">
                <a:latin typeface="Arial" pitchFamily="34" charset="0"/>
                <a:cs typeface="Arial" pitchFamily="34" charset="0"/>
              </a:rPr>
              <a:t>• Talk of or efforts to run away from home </a:t>
            </a:r>
          </a:p>
          <a:p>
            <a:pPr>
              <a:buNone/>
            </a:pPr>
            <a:r>
              <a:rPr lang="en-IN" sz="3400" dirty="0">
                <a:latin typeface="Arial" pitchFamily="34" charset="0"/>
                <a:cs typeface="Arial" pitchFamily="34" charset="0"/>
              </a:rPr>
              <a:t>• Thoughts or expressions of suicide or self-destructive </a:t>
            </a:r>
            <a:r>
              <a:rPr lang="en-IN" sz="3400" dirty="0" err="1">
                <a:latin typeface="Arial" pitchFamily="34" charset="0"/>
                <a:cs typeface="Arial" pitchFamily="34" charset="0"/>
              </a:rPr>
              <a:t>behavior</a:t>
            </a:r>
            <a:r>
              <a:rPr lang="en-IN" sz="3400" dirty="0">
                <a:latin typeface="Arial" pitchFamily="34" charset="0"/>
                <a:cs typeface="Arial" pitchFamily="34" charset="0"/>
              </a:rPr>
              <a:t> </a:t>
            </a:r>
          </a:p>
          <a:p>
            <a:endParaRPr lang="en-IN" dirty="0"/>
          </a:p>
        </p:txBody>
      </p:sp>
    </p:spTree>
    <p:extLst>
      <p:ext uri="{BB962C8B-B14F-4D97-AF65-F5344CB8AC3E}">
        <p14:creationId xmlns:p14="http://schemas.microsoft.com/office/powerpoint/2010/main" val="3484680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Anxious Child</a:t>
            </a:r>
            <a:endParaRPr lang="en-IN" dirty="0"/>
          </a:p>
        </p:txBody>
      </p:sp>
      <p:sp>
        <p:nvSpPr>
          <p:cNvPr id="3" name="Content Placeholder 2"/>
          <p:cNvSpPr>
            <a:spLocks noGrp="1"/>
          </p:cNvSpPr>
          <p:nvPr>
            <p:ph idx="1"/>
          </p:nvPr>
        </p:nvSpPr>
        <p:spPr/>
        <p:txBody>
          <a:bodyPr/>
          <a:lstStyle/>
          <a:p>
            <a:r>
              <a:rPr lang="en-IN" dirty="0" smtClean="0"/>
              <a:t>Separation Anxiety</a:t>
            </a:r>
          </a:p>
          <a:p>
            <a:r>
              <a:rPr lang="en-IN" dirty="0" smtClean="0"/>
              <a:t>School Refusal</a:t>
            </a:r>
          </a:p>
          <a:p>
            <a:r>
              <a:rPr lang="en-IN" dirty="0" smtClean="0"/>
              <a:t>Dissociative Disorder</a:t>
            </a:r>
          </a:p>
          <a:p>
            <a:r>
              <a:rPr lang="en-IN" dirty="0" smtClean="0"/>
              <a:t>Social Anxiety</a:t>
            </a:r>
            <a:endParaRPr lang="en-IN" dirty="0"/>
          </a:p>
        </p:txBody>
      </p:sp>
    </p:spTree>
    <p:extLst>
      <p:ext uri="{BB962C8B-B14F-4D97-AF65-F5344CB8AC3E}">
        <p14:creationId xmlns:p14="http://schemas.microsoft.com/office/powerpoint/2010/main" val="2184407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19" y="116632"/>
            <a:ext cx="8481120" cy="881336"/>
          </a:xfrm>
        </p:spPr>
        <p:txBody>
          <a:bodyPr>
            <a:normAutofit fontScale="90000"/>
          </a:bodyPr>
          <a:lstStyle/>
          <a:p>
            <a:pPr algn="l"/>
            <a:r>
              <a:rPr lang="en-IN" b="1" dirty="0" smtClean="0">
                <a:solidFill>
                  <a:srgbClr val="0070C0"/>
                </a:solidFill>
                <a:latin typeface="Arial" pitchFamily="34" charset="0"/>
                <a:cs typeface="Arial" pitchFamily="34" charset="0"/>
              </a:rPr>
              <a:t>Separation Anxiety </a:t>
            </a:r>
            <a:br>
              <a:rPr lang="en-IN" b="1" dirty="0" smtClean="0">
                <a:solidFill>
                  <a:srgbClr val="0070C0"/>
                </a:solidFill>
                <a:latin typeface="Arial" pitchFamily="34" charset="0"/>
                <a:cs typeface="Arial" pitchFamily="34" charset="0"/>
              </a:rPr>
            </a:br>
            <a:endParaRPr lang="en-IN" dirty="0"/>
          </a:p>
        </p:txBody>
      </p:sp>
      <p:sp>
        <p:nvSpPr>
          <p:cNvPr id="3" name="Content Placeholder 2"/>
          <p:cNvSpPr>
            <a:spLocks noGrp="1"/>
          </p:cNvSpPr>
          <p:nvPr>
            <p:ph idx="1"/>
          </p:nvPr>
        </p:nvSpPr>
        <p:spPr>
          <a:xfrm>
            <a:off x="251520" y="764704"/>
            <a:ext cx="8606760" cy="5950444"/>
          </a:xfrm>
        </p:spPr>
        <p:txBody>
          <a:bodyPr>
            <a:normAutofit fontScale="92500" lnSpcReduction="20000"/>
          </a:bodyPr>
          <a:lstStyle/>
          <a:p>
            <a:pPr algn="just">
              <a:buNone/>
            </a:pPr>
            <a:r>
              <a:rPr lang="en-IN" sz="2200" b="1" dirty="0" smtClean="0">
                <a:latin typeface="Arial" pitchFamily="34" charset="0"/>
                <a:cs typeface="Arial" pitchFamily="34" charset="0"/>
              </a:rPr>
              <a:t>What is it?</a:t>
            </a:r>
          </a:p>
          <a:p>
            <a:pPr algn="just"/>
            <a:r>
              <a:rPr lang="en-IN" sz="2200" dirty="0" smtClean="0">
                <a:latin typeface="Arial" pitchFamily="34" charset="0"/>
                <a:cs typeface="Arial" pitchFamily="34" charset="0"/>
              </a:rPr>
              <a:t>Usually younger children suffer from it.</a:t>
            </a:r>
          </a:p>
          <a:p>
            <a:pPr algn="just"/>
            <a:r>
              <a:rPr lang="en-IN" sz="2200" dirty="0" smtClean="0">
                <a:latin typeface="Arial" pitchFamily="34" charset="0"/>
                <a:cs typeface="Arial" pitchFamily="34" charset="0"/>
              </a:rPr>
              <a:t>Extreme worry when child is apart from parent/caregiver.</a:t>
            </a:r>
          </a:p>
          <a:p>
            <a:pPr algn="just" fontAlgn="base"/>
            <a:r>
              <a:rPr lang="en-IN" sz="2200" dirty="0" smtClean="0">
                <a:latin typeface="Arial" pitchFamily="34" charset="0"/>
                <a:cs typeface="Arial" pitchFamily="34" charset="0"/>
              </a:rPr>
              <a:t>Fears include:</a:t>
            </a:r>
          </a:p>
          <a:p>
            <a:pPr lvl="1" algn="just" fontAlgn="base"/>
            <a:r>
              <a:rPr lang="en-IN" sz="2200" dirty="0" smtClean="0">
                <a:latin typeface="Arial" pitchFamily="34" charset="0"/>
                <a:cs typeface="Arial" pitchFamily="34" charset="0"/>
              </a:rPr>
              <a:t>being lost and unable to return to home or family</a:t>
            </a:r>
          </a:p>
          <a:p>
            <a:pPr lvl="1" algn="just" fontAlgn="base"/>
            <a:r>
              <a:rPr lang="en-IN" sz="2200" dirty="0" smtClean="0">
                <a:latin typeface="Arial" pitchFamily="34" charset="0"/>
                <a:cs typeface="Arial" pitchFamily="34" charset="0"/>
              </a:rPr>
              <a:t>being abandoned (“If mom drops me off at school, she’ll never come back”)</a:t>
            </a:r>
          </a:p>
          <a:p>
            <a:pPr lvl="1" algn="just" fontAlgn="base"/>
            <a:r>
              <a:rPr lang="en-IN" sz="2200" dirty="0" smtClean="0">
                <a:latin typeface="Arial" pitchFamily="34" charset="0"/>
                <a:cs typeface="Arial" pitchFamily="34" charset="0"/>
              </a:rPr>
              <a:t>something bad happening to a parent or other loved one during, or because of, the separation.</a:t>
            </a:r>
          </a:p>
          <a:p>
            <a:pPr lvl="1" algn="just" fontAlgn="base">
              <a:buNone/>
            </a:pPr>
            <a:endParaRPr lang="en-IN" sz="2200" dirty="0">
              <a:latin typeface="Arial" pitchFamily="34" charset="0"/>
              <a:cs typeface="Arial" pitchFamily="34" charset="0"/>
            </a:endParaRPr>
          </a:p>
          <a:p>
            <a:pPr marL="342900" lvl="1" indent="-342900" algn="just" fontAlgn="base">
              <a:buNone/>
            </a:pPr>
            <a:r>
              <a:rPr lang="en-IN" sz="2200" b="1" dirty="0">
                <a:latin typeface="Arial" pitchFamily="34" charset="0"/>
                <a:cs typeface="Arial" pitchFamily="34" charset="0"/>
              </a:rPr>
              <a:t>When to </a:t>
            </a:r>
            <a:r>
              <a:rPr lang="en-IN" sz="2200" b="1" dirty="0" smtClean="0">
                <a:latin typeface="Arial" pitchFamily="34" charset="0"/>
                <a:cs typeface="Arial" pitchFamily="34" charset="0"/>
              </a:rPr>
              <a:t>diagnose separation </a:t>
            </a:r>
            <a:r>
              <a:rPr lang="en-IN" sz="2200" b="1" dirty="0">
                <a:latin typeface="Arial" pitchFamily="34" charset="0"/>
                <a:cs typeface="Arial" pitchFamily="34" charset="0"/>
              </a:rPr>
              <a:t>anxiety?</a:t>
            </a:r>
          </a:p>
          <a:p>
            <a:pPr algn="just" fontAlgn="base">
              <a:buNone/>
            </a:pPr>
            <a:r>
              <a:rPr lang="en-IN" sz="2200" dirty="0" smtClean="0">
                <a:latin typeface="Arial" pitchFamily="34" charset="0"/>
                <a:cs typeface="Arial" pitchFamily="34" charset="0"/>
              </a:rPr>
              <a:t>All children </a:t>
            </a:r>
            <a:r>
              <a:rPr lang="en-IN" sz="2200" dirty="0">
                <a:latin typeface="Arial" pitchFamily="34" charset="0"/>
                <a:cs typeface="Arial" pitchFamily="34" charset="0"/>
              </a:rPr>
              <a:t>go through phases of “clinginess,” especially with their parents, a child is likely to have separation anxiety disorder if her feelings:</a:t>
            </a:r>
          </a:p>
          <a:p>
            <a:pPr algn="just" fontAlgn="base"/>
            <a:r>
              <a:rPr lang="en-IN" sz="2200" dirty="0">
                <a:latin typeface="Arial" pitchFamily="34" charset="0"/>
                <a:cs typeface="Arial" pitchFamily="34" charset="0"/>
              </a:rPr>
              <a:t>last for at least four weeks</a:t>
            </a:r>
          </a:p>
          <a:p>
            <a:pPr algn="just" fontAlgn="base"/>
            <a:r>
              <a:rPr lang="en-IN" sz="2200" dirty="0">
                <a:latin typeface="Arial" pitchFamily="34" charset="0"/>
                <a:cs typeface="Arial" pitchFamily="34" charset="0"/>
              </a:rPr>
              <a:t>are more severe than the normal separation anxiety phases most children experience (usually when they’re between 18 months and 3 years old)</a:t>
            </a:r>
          </a:p>
          <a:p>
            <a:pPr algn="just" fontAlgn="base"/>
            <a:r>
              <a:rPr lang="en-IN" sz="2200" dirty="0">
                <a:latin typeface="Arial" pitchFamily="34" charset="0"/>
                <a:cs typeface="Arial" pitchFamily="34" charset="0"/>
              </a:rPr>
              <a:t>disrupt her daily life and activities.</a:t>
            </a:r>
          </a:p>
          <a:p>
            <a:pPr algn="just" fontAlgn="base"/>
            <a:r>
              <a:rPr lang="en-IN" sz="2200" dirty="0">
                <a:latin typeface="Arial" pitchFamily="34" charset="0"/>
                <a:cs typeface="Arial" pitchFamily="34" charset="0"/>
              </a:rPr>
              <a:t>Are due to trauma/ life changes</a:t>
            </a:r>
          </a:p>
          <a:p>
            <a:pPr fontAlgn="base"/>
            <a:endParaRPr lang="en-IN" sz="2000" dirty="0" smtClean="0">
              <a:latin typeface="Arial" pitchFamily="34" charset="0"/>
              <a:cs typeface="Arial" pitchFamily="34" charset="0"/>
            </a:endParaRPr>
          </a:p>
          <a:p>
            <a:pPr>
              <a:buNone/>
            </a:pPr>
            <a:endParaRPr lang="en-IN" dirty="0"/>
          </a:p>
        </p:txBody>
      </p:sp>
    </p:spTree>
    <p:extLst>
      <p:ext uri="{BB962C8B-B14F-4D97-AF65-F5344CB8AC3E}">
        <p14:creationId xmlns:p14="http://schemas.microsoft.com/office/powerpoint/2010/main" val="1063481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normAutofit fontScale="62500" lnSpcReduction="20000"/>
          </a:bodyPr>
          <a:lstStyle/>
          <a:p>
            <a:pPr fontAlgn="base">
              <a:buNone/>
            </a:pPr>
            <a:r>
              <a:rPr lang="en-IN" b="1" dirty="0" smtClean="0">
                <a:latin typeface="Arial" pitchFamily="34" charset="0"/>
                <a:cs typeface="Arial" pitchFamily="34" charset="0"/>
              </a:rPr>
              <a:t>Symptoms of Separation Anxiety</a:t>
            </a:r>
          </a:p>
          <a:p>
            <a:pPr fontAlgn="base">
              <a:buNone/>
            </a:pPr>
            <a:endParaRPr lang="en-IN" dirty="0" smtClean="0">
              <a:latin typeface="Arial" pitchFamily="34" charset="0"/>
              <a:cs typeface="Arial" pitchFamily="34" charset="0"/>
            </a:endParaRPr>
          </a:p>
          <a:p>
            <a:pPr algn="just" fontAlgn="base"/>
            <a:r>
              <a:rPr lang="en-IN" dirty="0">
                <a:latin typeface="Arial" pitchFamily="34" charset="0"/>
                <a:cs typeface="Arial" pitchFamily="34" charset="0"/>
              </a:rPr>
              <a:t>e</a:t>
            </a:r>
            <a:r>
              <a:rPr lang="en-IN" dirty="0" smtClean="0">
                <a:latin typeface="Arial" pitchFamily="34" charset="0"/>
                <a:cs typeface="Arial" pitchFamily="34" charset="0"/>
              </a:rPr>
              <a:t>xcessive clinginess to parent/ caregiver</a:t>
            </a:r>
          </a:p>
          <a:p>
            <a:pPr algn="just" fontAlgn="base"/>
            <a:r>
              <a:rPr lang="en-IN" dirty="0">
                <a:latin typeface="Arial" pitchFamily="34" charset="0"/>
                <a:cs typeface="Arial" pitchFamily="34" charset="0"/>
              </a:rPr>
              <a:t>refusal to sleep alone</a:t>
            </a:r>
          </a:p>
          <a:p>
            <a:pPr algn="just" fontAlgn="base"/>
            <a:r>
              <a:rPr lang="en-IN" dirty="0">
                <a:latin typeface="Arial" pitchFamily="34" charset="0"/>
                <a:cs typeface="Arial" pitchFamily="34" charset="0"/>
              </a:rPr>
              <a:t>repeated nightmares with a theme of separation</a:t>
            </a:r>
          </a:p>
          <a:p>
            <a:pPr algn="just" fontAlgn="base"/>
            <a:r>
              <a:rPr lang="en-IN" dirty="0">
                <a:latin typeface="Arial" pitchFamily="34" charset="0"/>
                <a:cs typeface="Arial" pitchFamily="34" charset="0"/>
              </a:rPr>
              <a:t>excessive distress when separation from home or family occurs, or is anticipated</a:t>
            </a:r>
          </a:p>
          <a:p>
            <a:pPr algn="just" fontAlgn="base"/>
            <a:r>
              <a:rPr lang="en-IN" dirty="0">
                <a:latin typeface="Arial" pitchFamily="34" charset="0"/>
                <a:cs typeface="Arial" pitchFamily="34" charset="0"/>
              </a:rPr>
              <a:t>excessive worry about the safety of a family member</a:t>
            </a:r>
          </a:p>
          <a:p>
            <a:pPr algn="just" fontAlgn="base"/>
            <a:r>
              <a:rPr lang="en-IN" dirty="0">
                <a:latin typeface="Arial" pitchFamily="34" charset="0"/>
                <a:cs typeface="Arial" pitchFamily="34" charset="0"/>
              </a:rPr>
              <a:t>excessive worry about getting </a:t>
            </a:r>
            <a:r>
              <a:rPr lang="en-IN" dirty="0" smtClean="0">
                <a:latin typeface="Arial" pitchFamily="34" charset="0"/>
                <a:cs typeface="Arial" pitchFamily="34" charset="0"/>
              </a:rPr>
              <a:t>lost</a:t>
            </a:r>
          </a:p>
          <a:p>
            <a:pPr algn="just" fontAlgn="base"/>
            <a:r>
              <a:rPr lang="en-IN" dirty="0" smtClean="0">
                <a:latin typeface="Arial" pitchFamily="34" charset="0"/>
                <a:cs typeface="Arial" pitchFamily="34" charset="0"/>
              </a:rPr>
              <a:t>Refusing to go to school</a:t>
            </a:r>
            <a:endParaRPr lang="en-IN" dirty="0">
              <a:latin typeface="Arial" pitchFamily="34" charset="0"/>
              <a:cs typeface="Arial" pitchFamily="34" charset="0"/>
            </a:endParaRPr>
          </a:p>
          <a:p>
            <a:pPr algn="just" fontAlgn="base"/>
            <a:r>
              <a:rPr lang="en-IN" dirty="0" smtClean="0">
                <a:latin typeface="Arial" pitchFamily="34" charset="0"/>
                <a:cs typeface="Arial" pitchFamily="34" charset="0"/>
              </a:rPr>
              <a:t>fearfulness </a:t>
            </a:r>
            <a:r>
              <a:rPr lang="en-IN" dirty="0">
                <a:latin typeface="Arial" pitchFamily="34" charset="0"/>
                <a:cs typeface="Arial" pitchFamily="34" charset="0"/>
              </a:rPr>
              <a:t>and reluctance to be alone</a:t>
            </a:r>
          </a:p>
          <a:p>
            <a:pPr algn="just" fontAlgn="base"/>
            <a:r>
              <a:rPr lang="en-IN" dirty="0">
                <a:latin typeface="Arial" pitchFamily="34" charset="0"/>
                <a:cs typeface="Arial" pitchFamily="34" charset="0"/>
              </a:rPr>
              <a:t>frequent </a:t>
            </a:r>
            <a:r>
              <a:rPr lang="en-IN" dirty="0" smtClean="0">
                <a:latin typeface="Arial" pitchFamily="34" charset="0"/>
                <a:cs typeface="Arial" pitchFamily="34" charset="0"/>
              </a:rPr>
              <a:t>stomach aches</a:t>
            </a:r>
            <a:r>
              <a:rPr lang="en-IN" dirty="0">
                <a:latin typeface="Arial" pitchFamily="34" charset="0"/>
                <a:cs typeface="Arial" pitchFamily="34" charset="0"/>
              </a:rPr>
              <a:t>, headaches or other physical complaints with no apparent medical cause</a:t>
            </a:r>
          </a:p>
          <a:p>
            <a:pPr algn="just" fontAlgn="base"/>
            <a:r>
              <a:rPr lang="en-IN" dirty="0">
                <a:latin typeface="Arial" pitchFamily="34" charset="0"/>
                <a:cs typeface="Arial" pitchFamily="34" charset="0"/>
              </a:rPr>
              <a:t>muscle aches or tension</a:t>
            </a:r>
          </a:p>
          <a:p>
            <a:pPr algn="just" fontAlgn="base"/>
            <a:r>
              <a:rPr lang="en-IN" dirty="0">
                <a:latin typeface="Arial" pitchFamily="34" charset="0"/>
                <a:cs typeface="Arial" pitchFamily="34" charset="0"/>
              </a:rPr>
              <a:t>excessive worry about safety</a:t>
            </a:r>
          </a:p>
          <a:p>
            <a:pPr algn="just" fontAlgn="base"/>
            <a:r>
              <a:rPr lang="en-IN" dirty="0">
                <a:latin typeface="Arial" pitchFamily="34" charset="0"/>
                <a:cs typeface="Arial" pitchFamily="34" charset="0"/>
              </a:rPr>
              <a:t>excessive worry about sleeping away from home</a:t>
            </a:r>
          </a:p>
          <a:p>
            <a:pPr algn="just" fontAlgn="base"/>
            <a:r>
              <a:rPr lang="en-IN" dirty="0">
                <a:latin typeface="Arial" pitchFamily="34" charset="0"/>
                <a:cs typeface="Arial" pitchFamily="34" charset="0"/>
              </a:rPr>
              <a:t>excessive "clinginess," even when at home</a:t>
            </a:r>
          </a:p>
          <a:p>
            <a:pPr algn="just" fontAlgn="base"/>
            <a:r>
              <a:rPr lang="en-IN" dirty="0">
                <a:latin typeface="Arial" pitchFamily="34" charset="0"/>
                <a:cs typeface="Arial" pitchFamily="34" charset="0"/>
              </a:rPr>
              <a:t>panic attacks and/or temper tantrums at times of separation from parents or caregivers</a:t>
            </a:r>
          </a:p>
          <a:p>
            <a:endParaRPr lang="en-IN" dirty="0"/>
          </a:p>
        </p:txBody>
      </p:sp>
    </p:spTree>
    <p:extLst>
      <p:ext uri="{BB962C8B-B14F-4D97-AF65-F5344CB8AC3E}">
        <p14:creationId xmlns:p14="http://schemas.microsoft.com/office/powerpoint/2010/main" val="3528169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8686800" cy="908720"/>
          </a:xfrm>
        </p:spPr>
        <p:txBody>
          <a:bodyPr>
            <a:normAutofit fontScale="90000"/>
          </a:bodyPr>
          <a:lstStyle/>
          <a:p>
            <a:pPr algn="l"/>
            <a:r>
              <a:rPr lang="en-IN" b="1" dirty="0" smtClean="0">
                <a:solidFill>
                  <a:srgbClr val="0070C0"/>
                </a:solidFill>
              </a:rPr>
              <a:t>School Refusal</a:t>
            </a:r>
            <a:br>
              <a:rPr lang="en-IN" b="1" dirty="0" smtClean="0">
                <a:solidFill>
                  <a:srgbClr val="0070C0"/>
                </a:solidFill>
              </a:rPr>
            </a:br>
            <a:endParaRPr lang="en-IN" dirty="0"/>
          </a:p>
        </p:txBody>
      </p:sp>
      <p:sp>
        <p:nvSpPr>
          <p:cNvPr id="3" name="Content Placeholder 2"/>
          <p:cNvSpPr>
            <a:spLocks noGrp="1"/>
          </p:cNvSpPr>
          <p:nvPr>
            <p:ph idx="1"/>
          </p:nvPr>
        </p:nvSpPr>
        <p:spPr>
          <a:xfrm>
            <a:off x="107504" y="764704"/>
            <a:ext cx="8579296" cy="5361459"/>
          </a:xfrm>
        </p:spPr>
        <p:txBody>
          <a:bodyPr>
            <a:normAutofit/>
          </a:bodyPr>
          <a:lstStyle/>
          <a:p>
            <a:pPr algn="just">
              <a:buNone/>
            </a:pPr>
            <a:r>
              <a:rPr lang="en-IN" sz="2400" b="1" dirty="0" smtClean="0">
                <a:latin typeface="Arial" pitchFamily="34" charset="0"/>
                <a:cs typeface="Arial" pitchFamily="34" charset="0"/>
              </a:rPr>
              <a:t>What is it?</a:t>
            </a:r>
          </a:p>
          <a:p>
            <a:pPr algn="just">
              <a:buNone/>
            </a:pPr>
            <a:r>
              <a:rPr lang="en-IN" sz="2400" dirty="0" smtClean="0">
                <a:latin typeface="Arial" pitchFamily="34" charset="0"/>
                <a:cs typeface="Arial" pitchFamily="34" charset="0"/>
              </a:rPr>
              <a:t>A child who refuses to go to school on a regular basis or has problems staying in school.</a:t>
            </a:r>
          </a:p>
          <a:p>
            <a:pPr algn="just">
              <a:buNone/>
            </a:pPr>
            <a:endParaRPr lang="en-IN" sz="2400" dirty="0" smtClean="0">
              <a:latin typeface="Arial" pitchFamily="34" charset="0"/>
              <a:cs typeface="Arial" pitchFamily="34" charset="0"/>
            </a:endParaRPr>
          </a:p>
          <a:p>
            <a:pPr algn="just">
              <a:buNone/>
            </a:pPr>
            <a:r>
              <a:rPr lang="en-IN" sz="2400" b="1" dirty="0" smtClean="0">
                <a:latin typeface="Arial" pitchFamily="34" charset="0"/>
                <a:cs typeface="Arial" pitchFamily="34" charset="0"/>
              </a:rPr>
              <a:t>Reasons for school refusal:</a:t>
            </a:r>
          </a:p>
          <a:p>
            <a:pPr algn="just"/>
            <a:r>
              <a:rPr lang="en-IN" sz="2400" dirty="0" smtClean="0">
                <a:latin typeface="Arial" pitchFamily="34" charset="0"/>
                <a:cs typeface="Arial" pitchFamily="34" charset="0"/>
              </a:rPr>
              <a:t>Trauma/ life changes (so general anxiety).</a:t>
            </a:r>
          </a:p>
          <a:p>
            <a:pPr algn="just"/>
            <a:r>
              <a:rPr lang="en-IN" sz="2400" dirty="0" smtClean="0">
                <a:latin typeface="Arial" pitchFamily="34" charset="0"/>
                <a:cs typeface="Arial" pitchFamily="34" charset="0"/>
              </a:rPr>
              <a:t>Problems at school with teachers/ peers (including bullying, violence, abuse).</a:t>
            </a:r>
          </a:p>
          <a:p>
            <a:pPr algn="just"/>
            <a:r>
              <a:rPr lang="en-IN" sz="2400" dirty="0" smtClean="0">
                <a:latin typeface="Arial" pitchFamily="34" charset="0"/>
                <a:cs typeface="Arial" pitchFamily="34" charset="0"/>
              </a:rPr>
              <a:t>Problems with academics (could also be due to learning disabilities).</a:t>
            </a:r>
          </a:p>
          <a:p>
            <a:pPr algn="just"/>
            <a:r>
              <a:rPr lang="en-IN" sz="2400" dirty="0" smtClean="0">
                <a:latin typeface="Arial" pitchFamily="34" charset="0"/>
                <a:cs typeface="Arial" pitchFamily="34" charset="0"/>
              </a:rPr>
              <a:t>Problems on the way to school (bullying/ abuse?)</a:t>
            </a:r>
          </a:p>
          <a:p>
            <a:endParaRPr lang="en-IN" dirty="0"/>
          </a:p>
        </p:txBody>
      </p:sp>
    </p:spTree>
    <p:extLst>
      <p:ext uri="{BB962C8B-B14F-4D97-AF65-F5344CB8AC3E}">
        <p14:creationId xmlns:p14="http://schemas.microsoft.com/office/powerpoint/2010/main" val="1445715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85728"/>
            <a:ext cx="8363272" cy="6239616"/>
          </a:xfrm>
        </p:spPr>
        <p:txBody>
          <a:bodyPr>
            <a:normAutofit/>
          </a:bodyPr>
          <a:lstStyle/>
          <a:p>
            <a:pPr fontAlgn="base">
              <a:buNone/>
            </a:pPr>
            <a:r>
              <a:rPr lang="en-IN" sz="2400" b="1" dirty="0" smtClean="0">
                <a:latin typeface="Arial" pitchFamily="34" charset="0"/>
                <a:cs typeface="Arial" pitchFamily="34" charset="0"/>
              </a:rPr>
              <a:t>Symptoms of School Refusal</a:t>
            </a:r>
          </a:p>
          <a:p>
            <a:pPr algn="just" fontAlgn="base"/>
            <a:r>
              <a:rPr lang="en-IN" sz="2400" dirty="0">
                <a:latin typeface="Arial" pitchFamily="34" charset="0"/>
                <a:cs typeface="Arial" pitchFamily="34" charset="0"/>
              </a:rPr>
              <a:t>Child complains of physical symptoms shortly before it is time to leave for school.</a:t>
            </a:r>
          </a:p>
          <a:p>
            <a:pPr algn="just" fontAlgn="base"/>
            <a:r>
              <a:rPr lang="en-IN" sz="2400" dirty="0">
                <a:latin typeface="Arial" pitchFamily="34" charset="0"/>
                <a:cs typeface="Arial" pitchFamily="34" charset="0"/>
              </a:rPr>
              <a:t>Common physical symptoms when it is time to go to school: include headaches, stomach aches, nausea, or diarrhoea.</a:t>
            </a:r>
          </a:p>
          <a:p>
            <a:pPr algn="just" fontAlgn="base"/>
            <a:r>
              <a:rPr lang="en-IN" sz="2400" dirty="0">
                <a:latin typeface="Arial" pitchFamily="34" charset="0"/>
                <a:cs typeface="Arial" pitchFamily="34" charset="0"/>
              </a:rPr>
              <a:t>Tantrums, inflexibility, separation anxiety, avoidance, and defiance may happen at school going time.</a:t>
            </a:r>
          </a:p>
          <a:p>
            <a:pPr algn="just" fontAlgn="base"/>
            <a:r>
              <a:rPr lang="en-IN" sz="2400" dirty="0">
                <a:latin typeface="Arial" pitchFamily="34" charset="0"/>
                <a:cs typeface="Arial" pitchFamily="34" charset="0"/>
              </a:rPr>
              <a:t>If the child is allowed to stay home, the symptoms quickly disappear, but reappear the next morning. (In some cases a child may refuse to leave the house).</a:t>
            </a:r>
          </a:p>
          <a:p>
            <a:pPr>
              <a:buNone/>
            </a:pPr>
            <a:endParaRPr lang="en-IN" dirty="0"/>
          </a:p>
        </p:txBody>
      </p:sp>
    </p:spTree>
    <p:extLst>
      <p:ext uri="{BB962C8B-B14F-4D97-AF65-F5344CB8AC3E}">
        <p14:creationId xmlns:p14="http://schemas.microsoft.com/office/powerpoint/2010/main" val="4115266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25" y="332656"/>
            <a:ext cx="8686800" cy="836712"/>
          </a:xfrm>
        </p:spPr>
        <p:txBody>
          <a:bodyPr>
            <a:normAutofit fontScale="90000"/>
          </a:bodyPr>
          <a:lstStyle/>
          <a:p>
            <a:pPr algn="l"/>
            <a:r>
              <a:rPr lang="en-IN" sz="3600" b="1" dirty="0">
                <a:solidFill>
                  <a:srgbClr val="0070C0"/>
                </a:solidFill>
                <a:latin typeface="+mn-lt"/>
                <a:ea typeface="+mn-ea"/>
                <a:cs typeface="+mn-cs"/>
              </a:rPr>
              <a:t>Dissociative disorder</a:t>
            </a:r>
            <a:r>
              <a:rPr lang="en-IN" b="1" dirty="0" smtClean="0">
                <a:solidFill>
                  <a:schemeClr val="tx2"/>
                </a:solidFill>
                <a:latin typeface="Arial" pitchFamily="34" charset="0"/>
                <a:cs typeface="Arial" pitchFamily="34" charset="0"/>
              </a:rPr>
              <a:t/>
            </a:r>
            <a:br>
              <a:rPr lang="en-IN" b="1" dirty="0" smtClean="0">
                <a:solidFill>
                  <a:schemeClr val="tx2"/>
                </a:solidFill>
                <a:latin typeface="Arial" pitchFamily="34" charset="0"/>
                <a:cs typeface="Arial" pitchFamily="34" charset="0"/>
              </a:rPr>
            </a:br>
            <a:endParaRPr lang="en-IN" dirty="0"/>
          </a:p>
        </p:txBody>
      </p:sp>
      <p:sp>
        <p:nvSpPr>
          <p:cNvPr id="3" name="Content Placeholder 2"/>
          <p:cNvSpPr>
            <a:spLocks noGrp="1"/>
          </p:cNvSpPr>
          <p:nvPr>
            <p:ph idx="1"/>
          </p:nvPr>
        </p:nvSpPr>
        <p:spPr>
          <a:xfrm>
            <a:off x="179512" y="980728"/>
            <a:ext cx="8507288" cy="5760640"/>
          </a:xfrm>
        </p:spPr>
        <p:txBody>
          <a:bodyPr>
            <a:normAutofit/>
          </a:bodyPr>
          <a:lstStyle/>
          <a:p>
            <a:r>
              <a:rPr lang="en-IN" sz="2000" dirty="0" smtClean="0">
                <a:latin typeface="Arial" pitchFamily="34" charset="0"/>
                <a:cs typeface="Arial" pitchFamily="34" charset="0"/>
              </a:rPr>
              <a:t>Frequent stomach aches, headaches or ‘fainting fits/ black outs’ and other physical complaints (pain in specific body parts) with no apparent medical cause.</a:t>
            </a:r>
          </a:p>
          <a:p>
            <a:r>
              <a:rPr lang="en-IN" sz="2000" dirty="0" smtClean="0">
                <a:latin typeface="Arial" pitchFamily="34" charset="0"/>
                <a:cs typeface="Arial" pitchFamily="34" charset="0"/>
              </a:rPr>
              <a:t>These occur due to trauma/ as avoidance mechanism/ inability to cope with event or situation.</a:t>
            </a:r>
          </a:p>
          <a:p>
            <a:r>
              <a:rPr lang="en-IN" sz="2000" dirty="0" smtClean="0">
                <a:latin typeface="Arial" pitchFamily="34" charset="0"/>
                <a:cs typeface="Arial" pitchFamily="34" charset="0"/>
              </a:rPr>
              <a:t>Therefore, a symptom of anxiety/ stress.</a:t>
            </a:r>
          </a:p>
          <a:p>
            <a:pPr>
              <a:buNone/>
            </a:pPr>
            <a:endParaRPr lang="en-IN" dirty="0" smtClean="0">
              <a:latin typeface="Arial" pitchFamily="34" charset="0"/>
              <a:cs typeface="Arial" pitchFamily="34" charset="0"/>
            </a:endParaRPr>
          </a:p>
          <a:p>
            <a:pPr>
              <a:buNone/>
            </a:pPr>
            <a:r>
              <a:rPr lang="en-IN" dirty="0">
                <a:latin typeface="Arial" pitchFamily="34" charset="0"/>
                <a:cs typeface="Arial" pitchFamily="34" charset="0"/>
              </a:rPr>
              <a:t>*</a:t>
            </a:r>
            <a:r>
              <a:rPr lang="en-IN" sz="2800" dirty="0" smtClean="0">
                <a:latin typeface="Arial" pitchFamily="34" charset="0"/>
                <a:cs typeface="Arial" pitchFamily="34" charset="0"/>
              </a:rPr>
              <a:t>Do not confuse fainting fits with epilepsy!</a:t>
            </a:r>
          </a:p>
          <a:p>
            <a:pPr>
              <a:buNone/>
            </a:pPr>
            <a:endParaRPr lang="en-IN" dirty="0" smtClean="0">
              <a:latin typeface="Arial" pitchFamily="34" charset="0"/>
              <a:cs typeface="Arial" pitchFamily="34" charset="0"/>
            </a:endParaRPr>
          </a:p>
          <a:p>
            <a:endParaRPr lang="en-IN" dirty="0"/>
          </a:p>
        </p:txBody>
      </p:sp>
    </p:spTree>
    <p:extLst>
      <p:ext uri="{BB962C8B-B14F-4D97-AF65-F5344CB8AC3E}">
        <p14:creationId xmlns:p14="http://schemas.microsoft.com/office/powerpoint/2010/main" val="312755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04664"/>
            <a:ext cx="8856984" cy="5721499"/>
          </a:xfrm>
        </p:spPr>
        <p:txBody>
          <a:bodyPr/>
          <a:lstStyle/>
          <a:p>
            <a:pPr>
              <a:buNone/>
            </a:pPr>
            <a:r>
              <a:rPr lang="en-IN" sz="2800" b="1" dirty="0" smtClean="0">
                <a:latin typeface="Arial" pitchFamily="34" charset="0"/>
                <a:cs typeface="Arial" pitchFamily="34" charset="0"/>
              </a:rPr>
              <a:t>Contexts in which Dissociative Disorder Occurs:</a:t>
            </a:r>
          </a:p>
          <a:p>
            <a:r>
              <a:rPr lang="en-IN" dirty="0" smtClean="0">
                <a:latin typeface="Arial" pitchFamily="34" charset="0"/>
                <a:cs typeface="Arial" pitchFamily="34" charset="0"/>
              </a:rPr>
              <a:t>Learning disabilities/ academic problems</a:t>
            </a:r>
          </a:p>
          <a:p>
            <a:r>
              <a:rPr lang="en-IN" dirty="0" smtClean="0">
                <a:latin typeface="Arial" pitchFamily="34" charset="0"/>
                <a:cs typeface="Arial" pitchFamily="34" charset="0"/>
              </a:rPr>
              <a:t>Exam stress/ performance anxiety</a:t>
            </a:r>
          </a:p>
          <a:p>
            <a:r>
              <a:rPr lang="en-IN" dirty="0" smtClean="0">
                <a:latin typeface="Arial" pitchFamily="34" charset="0"/>
                <a:cs typeface="Arial" pitchFamily="34" charset="0"/>
              </a:rPr>
              <a:t>Stressful life situations including family conflict/problem, physical/sexual abuse</a:t>
            </a:r>
          </a:p>
          <a:p>
            <a:endParaRPr lang="en-IN" dirty="0"/>
          </a:p>
        </p:txBody>
      </p:sp>
    </p:spTree>
    <p:extLst>
      <p:ext uri="{BB962C8B-B14F-4D97-AF65-F5344CB8AC3E}">
        <p14:creationId xmlns:p14="http://schemas.microsoft.com/office/powerpoint/2010/main" val="3331683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685800" y="1752600"/>
            <a:ext cx="7772400" cy="4114800"/>
          </a:xfrm>
        </p:spPr>
        <p:txBody>
          <a:bodyPr/>
          <a:lstStyle/>
          <a:p>
            <a:pPr algn="ctr" eaLnBrk="1" hangingPunct="1">
              <a:buFontTx/>
              <a:buNone/>
            </a:pPr>
            <a:endParaRPr lang="en-US" altLang="en-US" sz="4800" smtClean="0"/>
          </a:p>
          <a:p>
            <a:pPr algn="ctr" eaLnBrk="1" hangingPunct="1">
              <a:buFontTx/>
              <a:buNone/>
            </a:pPr>
            <a:r>
              <a:rPr lang="en-US" altLang="en-US" sz="4800" smtClean="0">
                <a:latin typeface="Arial Black" pitchFamily="34" charset="0"/>
              </a:rPr>
              <a:t>Teacher, do you remember me?</a:t>
            </a:r>
          </a:p>
        </p:txBody>
      </p:sp>
    </p:spTree>
    <p:extLst>
      <p:ext uri="{BB962C8B-B14F-4D97-AF65-F5344CB8AC3E}">
        <p14:creationId xmlns:p14="http://schemas.microsoft.com/office/powerpoint/2010/main" val="14481382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286544"/>
          </a:xfrm>
        </p:spPr>
        <p:txBody>
          <a:bodyPr>
            <a:normAutofit lnSpcReduction="10000"/>
          </a:bodyPr>
          <a:lstStyle/>
          <a:p>
            <a:pPr>
              <a:buNone/>
            </a:pPr>
            <a:r>
              <a:rPr lang="en-IN" b="1" dirty="0">
                <a:solidFill>
                  <a:srgbClr val="0070C0"/>
                </a:solidFill>
              </a:rPr>
              <a:t>Social Anxiety </a:t>
            </a:r>
            <a:r>
              <a:rPr lang="en-IN" b="1" dirty="0" smtClean="0">
                <a:solidFill>
                  <a:srgbClr val="0070C0"/>
                </a:solidFill>
              </a:rPr>
              <a:t>Disorder in the Classroom</a:t>
            </a:r>
            <a:endParaRPr lang="en-IN" b="1" dirty="0">
              <a:solidFill>
                <a:srgbClr val="0070C0"/>
              </a:solidFill>
            </a:endParaRPr>
          </a:p>
          <a:p>
            <a:pPr algn="just"/>
            <a:r>
              <a:rPr lang="en-IN" dirty="0"/>
              <a:t>Severe fear of being asked questions by teachers.</a:t>
            </a:r>
          </a:p>
          <a:p>
            <a:pPr algn="just"/>
            <a:r>
              <a:rPr lang="en-IN" dirty="0"/>
              <a:t>F</a:t>
            </a:r>
            <a:r>
              <a:rPr lang="en-IN" dirty="0" smtClean="0"/>
              <a:t>ears of embarrassment or making mistakes.</a:t>
            </a:r>
          </a:p>
          <a:p>
            <a:pPr algn="just"/>
            <a:r>
              <a:rPr lang="en-IN" dirty="0" smtClean="0"/>
              <a:t>Does not participate or ask for help in classroom due to fear of embarrassment.</a:t>
            </a:r>
          </a:p>
          <a:p>
            <a:pPr algn="just"/>
            <a:r>
              <a:rPr lang="en-IN" dirty="0" smtClean="0"/>
              <a:t>Stays away from school activities such as music/ sports where performance can be ‘criticized’.</a:t>
            </a:r>
          </a:p>
          <a:p>
            <a:pPr algn="just"/>
            <a:r>
              <a:rPr lang="en-IN" dirty="0" smtClean="0"/>
              <a:t>Prefers to be ‘invisible’ or unnoticed.</a:t>
            </a:r>
          </a:p>
          <a:p>
            <a:pPr algn="just"/>
            <a:r>
              <a:rPr lang="en-IN" dirty="0" smtClean="0"/>
              <a:t>Viewed by other children as ‘loners’ and as being anti-social/ uninterested in anything.</a:t>
            </a:r>
          </a:p>
          <a:p>
            <a:pPr algn="just"/>
            <a:r>
              <a:rPr lang="en-IN" dirty="0" smtClean="0"/>
              <a:t>May even drop out of school as they cannot bear the anxiety.</a:t>
            </a:r>
          </a:p>
          <a:p>
            <a:pPr>
              <a:buNone/>
            </a:pPr>
            <a:endParaRPr lang="en-IN" dirty="0" smtClean="0"/>
          </a:p>
          <a:p>
            <a:pPr>
              <a:buNone/>
            </a:pPr>
            <a:endParaRPr lang="en-IN" dirty="0" smtClean="0">
              <a:solidFill>
                <a:srgbClr val="0070C0"/>
              </a:solidFill>
            </a:endParaRPr>
          </a:p>
          <a:p>
            <a:pPr>
              <a:buNone/>
            </a:pPr>
            <a:endParaRPr lang="en-IN" dirty="0">
              <a:solidFill>
                <a:srgbClr val="0070C0"/>
              </a:solidFill>
            </a:endParaRPr>
          </a:p>
        </p:txBody>
      </p:sp>
    </p:spTree>
    <p:extLst>
      <p:ext uri="{BB962C8B-B14F-4D97-AF65-F5344CB8AC3E}">
        <p14:creationId xmlns:p14="http://schemas.microsoft.com/office/powerpoint/2010/main" val="28798735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66"/>
            <a:ext cx="9144000" cy="1143000"/>
          </a:xfrm>
        </p:spPr>
        <p:txBody>
          <a:bodyPr>
            <a:normAutofit fontScale="90000"/>
          </a:bodyPr>
          <a:lstStyle/>
          <a:p>
            <a:pPr algn="l"/>
            <a:r>
              <a:rPr lang="en-IN" b="1" dirty="0" smtClean="0"/>
              <a:t>Conduct Disorder </a:t>
            </a:r>
            <a:br>
              <a:rPr lang="en-IN" b="1" dirty="0" smtClean="0"/>
            </a:br>
            <a:endParaRPr lang="en-IN" b="1" dirty="0"/>
          </a:p>
        </p:txBody>
      </p:sp>
      <p:sp>
        <p:nvSpPr>
          <p:cNvPr id="3" name="Content Placeholder 2"/>
          <p:cNvSpPr>
            <a:spLocks noGrp="1"/>
          </p:cNvSpPr>
          <p:nvPr>
            <p:ph idx="1"/>
          </p:nvPr>
        </p:nvSpPr>
        <p:spPr>
          <a:xfrm>
            <a:off x="0" y="1412776"/>
            <a:ext cx="8964488" cy="5328592"/>
          </a:xfrm>
        </p:spPr>
        <p:txBody>
          <a:bodyPr>
            <a:normAutofit fontScale="92500" lnSpcReduction="10000"/>
          </a:bodyPr>
          <a:lstStyle/>
          <a:p>
            <a:pPr marL="0" indent="0">
              <a:buNone/>
            </a:pPr>
            <a:r>
              <a:rPr lang="en-IN" b="1" dirty="0" smtClean="0"/>
              <a:t>How to identify conduct problems?</a:t>
            </a:r>
          </a:p>
          <a:p>
            <a:r>
              <a:rPr lang="en-IN" dirty="0" smtClean="0"/>
              <a:t>Excessive fighting or bullying</a:t>
            </a:r>
          </a:p>
          <a:p>
            <a:r>
              <a:rPr lang="en-IN" dirty="0" smtClean="0"/>
              <a:t>Cruelty to animals or other people</a:t>
            </a:r>
          </a:p>
          <a:p>
            <a:r>
              <a:rPr lang="en-IN" dirty="0" smtClean="0"/>
              <a:t>Severe destructiveness to property</a:t>
            </a:r>
          </a:p>
          <a:p>
            <a:r>
              <a:rPr lang="en-IN" dirty="0" smtClean="0"/>
              <a:t>Fire setting</a:t>
            </a:r>
          </a:p>
          <a:p>
            <a:r>
              <a:rPr lang="en-IN" dirty="0" smtClean="0"/>
              <a:t>Stealing</a:t>
            </a:r>
          </a:p>
          <a:p>
            <a:r>
              <a:rPr lang="en-IN" dirty="0" smtClean="0"/>
              <a:t>Repeated lying</a:t>
            </a:r>
          </a:p>
          <a:p>
            <a:r>
              <a:rPr lang="en-IN" dirty="0" smtClean="0"/>
              <a:t>Truancy from school</a:t>
            </a:r>
          </a:p>
          <a:p>
            <a:r>
              <a:rPr lang="en-IN" dirty="0" smtClean="0"/>
              <a:t>Running away from home</a:t>
            </a:r>
          </a:p>
          <a:p>
            <a:r>
              <a:rPr lang="en-IN" dirty="0" smtClean="0"/>
              <a:t>Defiant, disobedient, provocative behaviour</a:t>
            </a:r>
            <a:endParaRPr lang="en-IN" dirty="0"/>
          </a:p>
        </p:txBody>
      </p:sp>
    </p:spTree>
    <p:extLst>
      <p:ext uri="{BB962C8B-B14F-4D97-AF65-F5344CB8AC3E}">
        <p14:creationId xmlns:p14="http://schemas.microsoft.com/office/powerpoint/2010/main" val="5851760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Problem Areas of Angry Child</a:t>
            </a:r>
            <a:endParaRPr lang="en-IN" dirty="0"/>
          </a:p>
        </p:txBody>
      </p:sp>
      <p:sp>
        <p:nvSpPr>
          <p:cNvPr id="3" name="Content Placeholder 2"/>
          <p:cNvSpPr>
            <a:spLocks noGrp="1"/>
          </p:cNvSpPr>
          <p:nvPr>
            <p:ph idx="1"/>
          </p:nvPr>
        </p:nvSpPr>
        <p:spPr/>
        <p:txBody>
          <a:bodyPr/>
          <a:lstStyle/>
          <a:p>
            <a:r>
              <a:rPr lang="en-US" dirty="0"/>
              <a:t>Limited ability to process and solve problems</a:t>
            </a:r>
          </a:p>
          <a:p>
            <a:r>
              <a:rPr lang="en-US" dirty="0"/>
              <a:t> Distorted perception regarding events</a:t>
            </a:r>
          </a:p>
          <a:p>
            <a:r>
              <a:rPr lang="en-US" dirty="0"/>
              <a:t> Antisocial values</a:t>
            </a:r>
          </a:p>
          <a:p>
            <a:r>
              <a:rPr lang="en-US" dirty="0"/>
              <a:t> Emotional </a:t>
            </a:r>
            <a:r>
              <a:rPr lang="en-US" dirty="0" err="1"/>
              <a:t>dysregulation</a:t>
            </a:r>
            <a:endParaRPr lang="en-US" dirty="0"/>
          </a:p>
          <a:p>
            <a:pPr marL="0" indent="0">
              <a:buNone/>
            </a:pPr>
            <a:endParaRPr lang="en-IN" dirty="0"/>
          </a:p>
        </p:txBody>
      </p:sp>
    </p:spTree>
    <p:extLst>
      <p:ext uri="{BB962C8B-B14F-4D97-AF65-F5344CB8AC3E}">
        <p14:creationId xmlns:p14="http://schemas.microsoft.com/office/powerpoint/2010/main" val="7030458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The Basis of the Problem</a:t>
            </a:r>
            <a:endParaRPr lang="en-IN" b="1" dirty="0"/>
          </a:p>
        </p:txBody>
      </p:sp>
      <p:sp>
        <p:nvSpPr>
          <p:cNvPr id="3" name="Content Placeholder 2"/>
          <p:cNvSpPr>
            <a:spLocks noGrp="1"/>
          </p:cNvSpPr>
          <p:nvPr>
            <p:ph idx="1"/>
          </p:nvPr>
        </p:nvSpPr>
        <p:spPr>
          <a:xfrm>
            <a:off x="0" y="1600200"/>
            <a:ext cx="8964488" cy="4525963"/>
          </a:xfrm>
        </p:spPr>
        <p:txBody>
          <a:bodyPr>
            <a:normAutofit fontScale="92500" lnSpcReduction="10000"/>
          </a:bodyPr>
          <a:lstStyle/>
          <a:p>
            <a:r>
              <a:rPr lang="en-US" dirty="0" smtClean="0"/>
              <a:t>Poor quality family relationships</a:t>
            </a:r>
          </a:p>
          <a:p>
            <a:pPr lvl="1"/>
            <a:r>
              <a:rPr lang="en-US" dirty="0" smtClean="0"/>
              <a:t>Harsh</a:t>
            </a:r>
            <a:r>
              <a:rPr lang="en-US" dirty="0"/>
              <a:t>/</a:t>
            </a:r>
            <a:r>
              <a:rPr lang="en-US" dirty="0" smtClean="0"/>
              <a:t> punitive/ emotionally rejecting parenting; </a:t>
            </a:r>
          </a:p>
          <a:p>
            <a:pPr lvl="1"/>
            <a:r>
              <a:rPr lang="en-US" dirty="0" smtClean="0"/>
              <a:t>Neglect</a:t>
            </a:r>
            <a:endParaRPr lang="en-US" dirty="0"/>
          </a:p>
          <a:p>
            <a:pPr lvl="1"/>
            <a:r>
              <a:rPr lang="en-US" dirty="0" smtClean="0"/>
              <a:t> (Parental) marital discord</a:t>
            </a:r>
            <a:endParaRPr lang="en-US" dirty="0"/>
          </a:p>
          <a:p>
            <a:r>
              <a:rPr lang="en-IN" dirty="0" smtClean="0"/>
              <a:t>Peer influences </a:t>
            </a:r>
          </a:p>
          <a:p>
            <a:pPr marL="893826" lvl="1" indent="-457200">
              <a:defRPr/>
            </a:pPr>
            <a:r>
              <a:rPr lang="en-US" dirty="0" smtClean="0"/>
              <a:t>Tendency </a:t>
            </a:r>
            <a:r>
              <a:rPr lang="en-US" dirty="0"/>
              <a:t>to like and to be liked by other aggressive children</a:t>
            </a:r>
          </a:p>
          <a:p>
            <a:pPr marL="893826" lvl="1" indent="-457200">
              <a:defRPr/>
            </a:pPr>
            <a:r>
              <a:rPr lang="en-US" dirty="0" smtClean="0"/>
              <a:t>Rejected by </a:t>
            </a:r>
            <a:r>
              <a:rPr lang="en-US" dirty="0"/>
              <a:t>more socially appropriate peers</a:t>
            </a:r>
          </a:p>
          <a:p>
            <a:pPr marL="893826" lvl="1" indent="-457200">
              <a:defRPr/>
            </a:pPr>
            <a:r>
              <a:rPr lang="en-US" dirty="0"/>
              <a:t>Aggressive behaviour reinforced in the context of peer group</a:t>
            </a:r>
          </a:p>
          <a:p>
            <a:endParaRPr lang="en-IN" dirty="0"/>
          </a:p>
        </p:txBody>
      </p:sp>
    </p:spTree>
    <p:extLst>
      <p:ext uri="{BB962C8B-B14F-4D97-AF65-F5344CB8AC3E}">
        <p14:creationId xmlns:p14="http://schemas.microsoft.com/office/powerpoint/2010/main" val="24212953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normAutofit fontScale="90000"/>
          </a:bodyPr>
          <a:lstStyle/>
          <a:p>
            <a:pPr algn="l"/>
            <a:r>
              <a:rPr lang="en-IN" b="1" dirty="0" smtClean="0"/>
              <a:t>Modes of Individual Response and Healing</a:t>
            </a:r>
            <a:endParaRPr lang="en-IN" b="1" dirty="0"/>
          </a:p>
        </p:txBody>
      </p:sp>
      <p:sp>
        <p:nvSpPr>
          <p:cNvPr id="3" name="Content Placeholder 2"/>
          <p:cNvSpPr>
            <a:spLocks noGrp="1"/>
          </p:cNvSpPr>
          <p:nvPr>
            <p:ph idx="1"/>
          </p:nvPr>
        </p:nvSpPr>
        <p:spPr>
          <a:xfrm>
            <a:off x="251520" y="1268760"/>
            <a:ext cx="8435280" cy="4857403"/>
          </a:xfrm>
        </p:spPr>
        <p:txBody>
          <a:bodyPr/>
          <a:lstStyle/>
          <a:p>
            <a:pPr marL="0" indent="0">
              <a:lnSpc>
                <a:spcPct val="80000"/>
              </a:lnSpc>
              <a:buNone/>
            </a:pPr>
            <a:r>
              <a:rPr lang="en-US" altLang="en-US" sz="3000" b="1" dirty="0"/>
              <a:t>Relational Modes</a:t>
            </a:r>
          </a:p>
          <a:p>
            <a:r>
              <a:rPr lang="en-US" altLang="en-US" sz="3000" dirty="0"/>
              <a:t>Role </a:t>
            </a:r>
            <a:r>
              <a:rPr lang="en-US" altLang="en-US" sz="3000" dirty="0" smtClean="0"/>
              <a:t>model</a:t>
            </a:r>
          </a:p>
          <a:p>
            <a:r>
              <a:rPr lang="en-US" altLang="en-US" sz="3000" dirty="0" smtClean="0"/>
              <a:t>Provision of information and support </a:t>
            </a:r>
            <a:endParaRPr lang="en-US" altLang="en-US" sz="3000" dirty="0"/>
          </a:p>
          <a:p>
            <a:r>
              <a:rPr lang="en-US" altLang="en-US" sz="3000" dirty="0"/>
              <a:t>Emotionally corrective</a:t>
            </a:r>
          </a:p>
          <a:p>
            <a:r>
              <a:rPr lang="en-US" altLang="en-US" sz="3000" dirty="0"/>
              <a:t>Disclosive </a:t>
            </a:r>
            <a:r>
              <a:rPr lang="en-US" altLang="en-US" sz="3000" dirty="0" smtClean="0"/>
              <a:t>context</a:t>
            </a:r>
          </a:p>
          <a:p>
            <a:r>
              <a:rPr lang="en-US" altLang="en-US" sz="3000" dirty="0" smtClean="0"/>
              <a:t>Referral to specialized services</a:t>
            </a:r>
          </a:p>
          <a:p>
            <a:pPr marL="0" indent="0">
              <a:buNone/>
            </a:pPr>
            <a:endParaRPr lang="en-US" altLang="en-US" sz="3000" dirty="0"/>
          </a:p>
          <a:p>
            <a:pPr marL="0" indent="0">
              <a:buNone/>
            </a:pPr>
            <a:endParaRPr lang="en-IN" dirty="0"/>
          </a:p>
        </p:txBody>
      </p:sp>
    </p:spTree>
    <p:extLst>
      <p:ext uri="{BB962C8B-B14F-4D97-AF65-F5344CB8AC3E}">
        <p14:creationId xmlns:p14="http://schemas.microsoft.com/office/powerpoint/2010/main" val="19082072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algn="l"/>
            <a:r>
              <a:rPr lang="en-IN" b="1" dirty="0" smtClean="0"/>
              <a:t>Special Concerns in School Mental Health</a:t>
            </a:r>
            <a:endParaRPr lang="en-IN" b="1" dirty="0"/>
          </a:p>
        </p:txBody>
      </p:sp>
      <p:sp>
        <p:nvSpPr>
          <p:cNvPr id="3" name="Content Placeholder 2"/>
          <p:cNvSpPr>
            <a:spLocks noGrp="1"/>
          </p:cNvSpPr>
          <p:nvPr>
            <p:ph idx="1"/>
          </p:nvPr>
        </p:nvSpPr>
        <p:spPr/>
        <p:txBody>
          <a:bodyPr/>
          <a:lstStyle/>
          <a:p>
            <a:r>
              <a:rPr lang="en-IN" dirty="0" smtClean="0"/>
              <a:t>Corporal Punishment</a:t>
            </a:r>
          </a:p>
          <a:p>
            <a:r>
              <a:rPr lang="en-IN" dirty="0" smtClean="0"/>
              <a:t>Bullying</a:t>
            </a:r>
          </a:p>
          <a:p>
            <a:r>
              <a:rPr lang="en-IN" dirty="0" smtClean="0"/>
              <a:t>Child Sexual Abuse</a:t>
            </a:r>
          </a:p>
          <a:p>
            <a:pPr marL="0" indent="0">
              <a:buNone/>
            </a:pPr>
            <a:endParaRPr lang="en-IN" dirty="0"/>
          </a:p>
        </p:txBody>
      </p:sp>
    </p:spTree>
    <p:extLst>
      <p:ext uri="{BB962C8B-B14F-4D97-AF65-F5344CB8AC3E}">
        <p14:creationId xmlns:p14="http://schemas.microsoft.com/office/powerpoint/2010/main" val="4477032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fontScale="90000"/>
          </a:bodyPr>
          <a:lstStyle/>
          <a:p>
            <a:pPr algn="l"/>
            <a:r>
              <a:rPr lang="en-IN" b="1" dirty="0" smtClean="0"/>
              <a:t>What Constitutes Corporal Punishment</a:t>
            </a:r>
            <a:endParaRPr lang="en-IN" b="1" dirty="0"/>
          </a:p>
        </p:txBody>
      </p:sp>
      <p:sp>
        <p:nvSpPr>
          <p:cNvPr id="3" name="Content Placeholder 2"/>
          <p:cNvSpPr>
            <a:spLocks noGrp="1"/>
          </p:cNvSpPr>
          <p:nvPr>
            <p:ph idx="1"/>
          </p:nvPr>
        </p:nvSpPr>
        <p:spPr>
          <a:xfrm>
            <a:off x="0" y="836712"/>
            <a:ext cx="9144000" cy="6021288"/>
          </a:xfrm>
        </p:spPr>
        <p:txBody>
          <a:bodyPr>
            <a:normAutofit fontScale="92500" lnSpcReduction="20000"/>
          </a:bodyPr>
          <a:lstStyle/>
          <a:p>
            <a:pPr marL="0" indent="0">
              <a:buNone/>
            </a:pPr>
            <a:r>
              <a:rPr lang="en-IN" b="1" dirty="0" smtClean="0"/>
              <a:t>Physical Punishment</a:t>
            </a:r>
          </a:p>
          <a:p>
            <a:r>
              <a:rPr lang="en-IN" dirty="0" smtClean="0"/>
              <a:t>Causing </a:t>
            </a:r>
            <a:r>
              <a:rPr lang="en-IN" dirty="0"/>
              <a:t>physical harm to children by hitting, kicking, scratching, pinching, biting, pulling the hair,</a:t>
            </a:r>
          </a:p>
          <a:p>
            <a:r>
              <a:rPr lang="en-IN" dirty="0" smtClean="0"/>
              <a:t>Boxing </a:t>
            </a:r>
            <a:r>
              <a:rPr lang="en-IN" dirty="0"/>
              <a:t>ears, smacking, slapping, spanking or with any implement (cane, stick, shoe, chalk, </a:t>
            </a:r>
            <a:r>
              <a:rPr lang="en-IN" dirty="0" smtClean="0"/>
              <a:t>dusters, belt</a:t>
            </a:r>
            <a:r>
              <a:rPr lang="en-IN" dirty="0"/>
              <a:t>, whip, giving electric shock etc</a:t>
            </a:r>
            <a:r>
              <a:rPr lang="en-IN" dirty="0" smtClean="0"/>
              <a:t>.)</a:t>
            </a:r>
            <a:endParaRPr lang="en-IN" dirty="0"/>
          </a:p>
          <a:p>
            <a:r>
              <a:rPr lang="en-IN" dirty="0" smtClean="0"/>
              <a:t>Making </a:t>
            </a:r>
            <a:r>
              <a:rPr lang="en-IN" dirty="0"/>
              <a:t>children assume an uncomfortable position (standing on bench, standing against the wall </a:t>
            </a:r>
            <a:r>
              <a:rPr lang="en-IN" dirty="0" smtClean="0"/>
              <a:t>in a </a:t>
            </a:r>
            <a:r>
              <a:rPr lang="en-IN" dirty="0"/>
              <a:t>chair-like position, standing with schoolbag on head, holding ears through legs, kneeling etc</a:t>
            </a:r>
            <a:r>
              <a:rPr lang="en-IN" dirty="0" smtClean="0"/>
              <a:t>.)</a:t>
            </a:r>
            <a:endParaRPr lang="en-IN" dirty="0"/>
          </a:p>
          <a:p>
            <a:r>
              <a:rPr lang="en-IN" dirty="0" smtClean="0"/>
              <a:t>Forced </a:t>
            </a:r>
            <a:r>
              <a:rPr lang="en-IN" dirty="0"/>
              <a:t>ingestion of anything (for example: washing soap, mud, chalk, hot spices etc</a:t>
            </a:r>
            <a:r>
              <a:rPr lang="en-IN" dirty="0" smtClean="0"/>
              <a:t>.)</a:t>
            </a:r>
            <a:endParaRPr lang="en-IN" dirty="0"/>
          </a:p>
          <a:p>
            <a:r>
              <a:rPr lang="en-IN" dirty="0" smtClean="0"/>
              <a:t>Detention </a:t>
            </a:r>
            <a:r>
              <a:rPr lang="en-IN" dirty="0"/>
              <a:t>in the classroom, library, toilet or any closed space in the school.</a:t>
            </a:r>
          </a:p>
        </p:txBody>
      </p:sp>
    </p:spTree>
    <p:extLst>
      <p:ext uri="{BB962C8B-B14F-4D97-AF65-F5344CB8AC3E}">
        <p14:creationId xmlns:p14="http://schemas.microsoft.com/office/powerpoint/2010/main" val="9510943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0" indent="0">
              <a:buNone/>
            </a:pPr>
            <a:r>
              <a:rPr lang="en-IN" sz="3900" b="1" dirty="0"/>
              <a:t>Mental </a:t>
            </a:r>
            <a:r>
              <a:rPr lang="en-IN" sz="3900" b="1" dirty="0" smtClean="0"/>
              <a:t>Harassment &amp; Discrimination</a:t>
            </a:r>
            <a:endParaRPr lang="en-IN" dirty="0" smtClean="0"/>
          </a:p>
          <a:p>
            <a:r>
              <a:rPr lang="en-IN" sz="4200" dirty="0"/>
              <a:t>Sarcasm that hurts or lowers the child’s dignity;</a:t>
            </a:r>
          </a:p>
          <a:p>
            <a:r>
              <a:rPr lang="en-IN" sz="4200" dirty="0" smtClean="0"/>
              <a:t>Calling </a:t>
            </a:r>
            <a:r>
              <a:rPr lang="en-IN" sz="4200" dirty="0"/>
              <a:t>names and scolding using humiliating adjectives, intimidation;</a:t>
            </a:r>
          </a:p>
          <a:p>
            <a:r>
              <a:rPr lang="en-IN" sz="4200" dirty="0" smtClean="0"/>
              <a:t>Using </a:t>
            </a:r>
            <a:r>
              <a:rPr lang="en-IN" sz="4200" dirty="0"/>
              <a:t>derogatory remarks for the child, including pinning of slogans;</a:t>
            </a:r>
          </a:p>
          <a:p>
            <a:r>
              <a:rPr lang="en-IN" sz="4200" dirty="0" smtClean="0"/>
              <a:t>Ridiculing </a:t>
            </a:r>
            <a:r>
              <a:rPr lang="en-IN" sz="4200" dirty="0"/>
              <a:t>the child with regard to her background or status or parental occupation or caste;</a:t>
            </a:r>
          </a:p>
          <a:p>
            <a:r>
              <a:rPr lang="en-IN" sz="4200" dirty="0" smtClean="0"/>
              <a:t>Ridiculing </a:t>
            </a:r>
            <a:r>
              <a:rPr lang="en-IN" sz="4200" dirty="0"/>
              <a:t>the child with regard to her health status or that of the family – especially HIV/AIDS</a:t>
            </a:r>
          </a:p>
          <a:p>
            <a:r>
              <a:rPr lang="en-IN" sz="4200" dirty="0"/>
              <a:t>and </a:t>
            </a:r>
            <a:r>
              <a:rPr lang="en-IN" sz="4200" dirty="0" smtClean="0"/>
              <a:t>tuberculosis.</a:t>
            </a:r>
          </a:p>
          <a:p>
            <a:r>
              <a:rPr lang="en-IN" sz="4100" dirty="0"/>
              <a:t>Belittling a child in the classroom due to his/her inability to meet the teacher’s expectations of academic achievement;</a:t>
            </a:r>
          </a:p>
          <a:p>
            <a:r>
              <a:rPr lang="en-IN" sz="4100" dirty="0"/>
              <a:t>Punishing or disciplining a child not recognising that most children who perform poorly in academics are actually children with special needs. </a:t>
            </a:r>
          </a:p>
          <a:p>
            <a:pPr marL="0" indent="0">
              <a:buNone/>
            </a:pPr>
            <a:endParaRPr lang="en-IN" sz="4000" dirty="0" smtClean="0"/>
          </a:p>
          <a:p>
            <a:endParaRPr lang="en-IN" sz="4200" dirty="0"/>
          </a:p>
        </p:txBody>
      </p:sp>
    </p:spTree>
    <p:extLst>
      <p:ext uri="{BB962C8B-B14F-4D97-AF65-F5344CB8AC3E}">
        <p14:creationId xmlns:p14="http://schemas.microsoft.com/office/powerpoint/2010/main" val="754460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507288" cy="6408712"/>
          </a:xfrm>
        </p:spPr>
        <p:txBody>
          <a:bodyPr>
            <a:normAutofit fontScale="85000" lnSpcReduction="20000"/>
          </a:bodyPr>
          <a:lstStyle/>
          <a:p>
            <a:pPr marL="0" indent="0">
              <a:buNone/>
            </a:pPr>
            <a:r>
              <a:rPr lang="en-IN" b="1" dirty="0" smtClean="0"/>
              <a:t>Mental Harassment &amp; Discrimination </a:t>
            </a:r>
            <a:r>
              <a:rPr lang="en-IN" b="1" dirty="0" err="1" smtClean="0"/>
              <a:t>cont</a:t>
            </a:r>
            <a:r>
              <a:rPr lang="en-IN" b="1" dirty="0" smtClean="0"/>
              <a:t>…</a:t>
            </a:r>
          </a:p>
          <a:p>
            <a:r>
              <a:rPr lang="en-IN" dirty="0" smtClean="0"/>
              <a:t>Using punitive measures to correct a child and even labelling him/her as difficult; such as a child with ADHD who may not only fare poorly in academics, but also pose a problem in management of classroom behaviours;</a:t>
            </a:r>
          </a:p>
          <a:p>
            <a:r>
              <a:rPr lang="en-IN" dirty="0" smtClean="0"/>
              <a:t>‘Shaming’ the child to motivate the child to improve his performance.</a:t>
            </a:r>
          </a:p>
          <a:p>
            <a:r>
              <a:rPr lang="en-IN" dirty="0" smtClean="0"/>
              <a:t>Ridiculing a child with developmental problems such as learning difficulty or a speech disorder, such as, stammering or speech articulation disorder.</a:t>
            </a:r>
          </a:p>
          <a:p>
            <a:r>
              <a:rPr lang="en-IN" dirty="0"/>
              <a:t>Commenting on academic ability based on caste or community </a:t>
            </a:r>
            <a:r>
              <a:rPr lang="en-IN" dirty="0" smtClean="0"/>
              <a:t>prejudices.</a:t>
            </a:r>
          </a:p>
          <a:p>
            <a:r>
              <a:rPr lang="en-IN" dirty="0"/>
              <a:t>Assigning different duties and seating in schools based on caste, community or gender </a:t>
            </a:r>
            <a:r>
              <a:rPr lang="en-IN" dirty="0" smtClean="0"/>
              <a:t>prejudices.</a:t>
            </a:r>
            <a:endParaRPr lang="en-IN" dirty="0"/>
          </a:p>
          <a:p>
            <a:r>
              <a:rPr lang="en-IN" dirty="0" smtClean="0"/>
              <a:t>Denying </a:t>
            </a:r>
            <a:r>
              <a:rPr lang="en-IN" dirty="0"/>
              <a:t>mid-day meal or library books or uniforms or sports facilities to a child or group </a:t>
            </a:r>
            <a:r>
              <a:rPr lang="en-IN" dirty="0" smtClean="0"/>
              <a:t>of children </a:t>
            </a:r>
            <a:r>
              <a:rPr lang="en-IN" dirty="0"/>
              <a:t>based on caste, community, religion or </a:t>
            </a:r>
            <a:r>
              <a:rPr lang="en-IN" dirty="0" smtClean="0"/>
              <a:t>gender.</a:t>
            </a:r>
          </a:p>
          <a:p>
            <a:endParaRPr lang="en-IN" dirty="0"/>
          </a:p>
        </p:txBody>
      </p:sp>
    </p:spTree>
    <p:extLst>
      <p:ext uri="{BB962C8B-B14F-4D97-AF65-F5344CB8AC3E}">
        <p14:creationId xmlns:p14="http://schemas.microsoft.com/office/powerpoint/2010/main" val="27242016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IN" sz="4400" b="1" dirty="0" smtClean="0">
                <a:solidFill>
                  <a:schemeClr val="tx2"/>
                </a:solidFill>
                <a:latin typeface="Comic Sans MS" panose="030F0702030302020204" pitchFamily="66" charset="0"/>
              </a:rPr>
              <a:t>Your views on/experience of children receiving corporal punishment in school?</a:t>
            </a:r>
          </a:p>
          <a:p>
            <a:endParaRPr lang="en-IN" dirty="0"/>
          </a:p>
        </p:txBody>
      </p:sp>
    </p:spTree>
    <p:extLst>
      <p:ext uri="{BB962C8B-B14F-4D97-AF65-F5344CB8AC3E}">
        <p14:creationId xmlns:p14="http://schemas.microsoft.com/office/powerpoint/2010/main" val="3377982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685800" y="1752600"/>
            <a:ext cx="7772400" cy="4114800"/>
          </a:xfrm>
        </p:spPr>
        <p:txBody>
          <a:bodyPr/>
          <a:lstStyle/>
          <a:p>
            <a:pPr algn="ctr" eaLnBrk="1" hangingPunct="1">
              <a:buFontTx/>
              <a:buNone/>
            </a:pPr>
            <a:r>
              <a:rPr lang="en-US" altLang="en-US" sz="4800" dirty="0" smtClean="0">
                <a:latin typeface="Arial Black" pitchFamily="34" charset="0"/>
              </a:rPr>
              <a:t>Children are not an amorphous mass of humanity</a:t>
            </a:r>
          </a:p>
        </p:txBody>
      </p:sp>
    </p:spTree>
    <p:extLst>
      <p:ext uri="{BB962C8B-B14F-4D97-AF65-F5344CB8AC3E}">
        <p14:creationId xmlns:p14="http://schemas.microsoft.com/office/powerpoint/2010/main" val="10391370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124744"/>
          </a:xfrm>
        </p:spPr>
        <p:txBody>
          <a:bodyPr>
            <a:normAutofit/>
          </a:bodyPr>
          <a:lstStyle/>
          <a:p>
            <a:pPr algn="l"/>
            <a:r>
              <a:rPr lang="en-IN" b="1" dirty="0" smtClean="0"/>
              <a:t>Perceptions on Corporal Punishment</a:t>
            </a:r>
            <a:endParaRPr lang="en-IN" b="1" dirty="0"/>
          </a:p>
        </p:txBody>
      </p:sp>
      <p:sp>
        <p:nvSpPr>
          <p:cNvPr id="3" name="Content Placeholder 2"/>
          <p:cNvSpPr>
            <a:spLocks noGrp="1"/>
          </p:cNvSpPr>
          <p:nvPr>
            <p:ph idx="1"/>
          </p:nvPr>
        </p:nvSpPr>
        <p:spPr>
          <a:xfrm>
            <a:off x="251520" y="1196752"/>
            <a:ext cx="8640960" cy="5472608"/>
          </a:xfrm>
        </p:spPr>
        <p:txBody>
          <a:bodyPr/>
          <a:lstStyle/>
          <a:p>
            <a:r>
              <a:rPr lang="en-IN" dirty="0" smtClean="0"/>
              <a:t>It is ‘normal’ and ‘necessary’ to punish children so they grow up ‘right’.</a:t>
            </a:r>
          </a:p>
          <a:p>
            <a:r>
              <a:rPr lang="en-IN" dirty="0" smtClean="0"/>
              <a:t>Based on the belief that schools always act in the best interests of the child.</a:t>
            </a:r>
          </a:p>
          <a:p>
            <a:r>
              <a:rPr lang="en-IN" dirty="0" smtClean="0"/>
              <a:t>Used widely by teachers (and parents) despite lack of effectiveness and negative (+ long term) effects on children.</a:t>
            </a:r>
          </a:p>
          <a:p>
            <a:r>
              <a:rPr lang="en-IN" dirty="0" smtClean="0"/>
              <a:t>Even when severe, children do not complain/ think their rights have been violated.</a:t>
            </a:r>
          </a:p>
          <a:p>
            <a:endParaRPr lang="en-IN" dirty="0"/>
          </a:p>
        </p:txBody>
      </p:sp>
    </p:spTree>
    <p:extLst>
      <p:ext uri="{BB962C8B-B14F-4D97-AF65-F5344CB8AC3E}">
        <p14:creationId xmlns:p14="http://schemas.microsoft.com/office/powerpoint/2010/main" val="18748020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36496" cy="908720"/>
          </a:xfrm>
        </p:spPr>
        <p:txBody>
          <a:bodyPr>
            <a:normAutofit fontScale="90000"/>
          </a:bodyPr>
          <a:lstStyle/>
          <a:p>
            <a:pPr algn="l"/>
            <a:r>
              <a:rPr lang="en-IN" b="1" dirty="0" smtClean="0"/>
              <a:t>Consequences of Corporal Punishment</a:t>
            </a:r>
            <a:endParaRPr lang="en-IN" b="1" dirty="0"/>
          </a:p>
        </p:txBody>
      </p:sp>
      <p:sp>
        <p:nvSpPr>
          <p:cNvPr id="3" name="Content Placeholder 2"/>
          <p:cNvSpPr>
            <a:spLocks noGrp="1"/>
          </p:cNvSpPr>
          <p:nvPr>
            <p:ph idx="1"/>
          </p:nvPr>
        </p:nvSpPr>
        <p:spPr>
          <a:xfrm>
            <a:off x="0" y="1124744"/>
            <a:ext cx="9144000" cy="5733256"/>
          </a:xfrm>
        </p:spPr>
        <p:txBody>
          <a:bodyPr>
            <a:normAutofit fontScale="85000" lnSpcReduction="10000"/>
          </a:bodyPr>
          <a:lstStyle/>
          <a:p>
            <a:r>
              <a:rPr lang="en-IN" dirty="0" smtClean="0"/>
              <a:t>Increased aggressive </a:t>
            </a:r>
            <a:r>
              <a:rPr lang="en-IN" dirty="0"/>
              <a:t>and destructive </a:t>
            </a:r>
            <a:r>
              <a:rPr lang="en-IN" dirty="0" smtClean="0"/>
              <a:t>behaviour in and outside classroom.</a:t>
            </a:r>
          </a:p>
          <a:p>
            <a:r>
              <a:rPr lang="en-IN" dirty="0"/>
              <a:t>P</a:t>
            </a:r>
            <a:r>
              <a:rPr lang="en-IN" dirty="0" smtClean="0"/>
              <a:t>oor attention span and </a:t>
            </a:r>
            <a:r>
              <a:rPr lang="en-IN" dirty="0"/>
              <a:t>p</a:t>
            </a:r>
            <a:r>
              <a:rPr lang="en-IN" dirty="0" smtClean="0"/>
              <a:t>oor school achievement (due to fear/ anxiety).</a:t>
            </a:r>
          </a:p>
          <a:p>
            <a:r>
              <a:rPr lang="en-IN" dirty="0"/>
              <a:t>I</a:t>
            </a:r>
            <a:r>
              <a:rPr lang="en-IN" dirty="0" smtClean="0"/>
              <a:t>ncreased </a:t>
            </a:r>
            <a:r>
              <a:rPr lang="en-IN" dirty="0"/>
              <a:t>drop-out rate, school avoidance and school phobia, </a:t>
            </a:r>
            <a:endParaRPr lang="en-IN" dirty="0" smtClean="0"/>
          </a:p>
          <a:p>
            <a:r>
              <a:rPr lang="en-IN" dirty="0"/>
              <a:t>L</a:t>
            </a:r>
            <a:r>
              <a:rPr lang="en-IN" dirty="0" smtClean="0"/>
              <a:t>ow self-esteem, anxiety</a:t>
            </a:r>
            <a:r>
              <a:rPr lang="en-IN" dirty="0"/>
              <a:t>, somatic </a:t>
            </a:r>
            <a:r>
              <a:rPr lang="en-IN" dirty="0" smtClean="0"/>
              <a:t>complaints.</a:t>
            </a:r>
          </a:p>
          <a:p>
            <a:r>
              <a:rPr lang="en-IN" dirty="0" smtClean="0"/>
              <a:t>Depression</a:t>
            </a:r>
            <a:r>
              <a:rPr lang="en-IN" dirty="0"/>
              <a:t>, suicide and retaliation against </a:t>
            </a:r>
            <a:r>
              <a:rPr lang="en-IN" dirty="0" smtClean="0"/>
              <a:t>teachers.</a:t>
            </a:r>
          </a:p>
          <a:p>
            <a:r>
              <a:rPr lang="en-IN" dirty="0" smtClean="0"/>
              <a:t>Preference for </a:t>
            </a:r>
            <a:r>
              <a:rPr lang="en-IN" dirty="0"/>
              <a:t>aggressive conflict resolution strategies with peers and </a:t>
            </a:r>
            <a:r>
              <a:rPr lang="en-IN" dirty="0" smtClean="0"/>
              <a:t>siblings.</a:t>
            </a:r>
          </a:p>
          <a:p>
            <a:r>
              <a:rPr lang="en-IN" dirty="0" smtClean="0"/>
              <a:t>High risk of delinquency and crime.</a:t>
            </a:r>
          </a:p>
          <a:p>
            <a:r>
              <a:rPr lang="en-IN" dirty="0" smtClean="0"/>
              <a:t>Children learn that hitting/ physical aggression are acceptable and continue to practice this in their adult lives too.</a:t>
            </a:r>
          </a:p>
          <a:p>
            <a:endParaRPr lang="en-IN" dirty="0"/>
          </a:p>
        </p:txBody>
      </p:sp>
    </p:spTree>
    <p:extLst>
      <p:ext uri="{BB962C8B-B14F-4D97-AF65-F5344CB8AC3E}">
        <p14:creationId xmlns:p14="http://schemas.microsoft.com/office/powerpoint/2010/main" val="3695935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908720"/>
            <a:ext cx="8568952" cy="3384376"/>
          </a:xfrm>
        </p:spPr>
        <p:txBody>
          <a:bodyPr>
            <a:noAutofit/>
          </a:bodyPr>
          <a:lstStyle/>
          <a:p>
            <a:pPr marL="0" indent="0" algn="ctr">
              <a:buNone/>
            </a:pPr>
            <a:r>
              <a:rPr lang="en-IN" sz="4400" b="1" dirty="0" smtClean="0">
                <a:solidFill>
                  <a:schemeClr val="tx2"/>
                </a:solidFill>
                <a:latin typeface="Comic Sans MS" panose="030F0702030302020204" pitchFamily="66" charset="0"/>
              </a:rPr>
              <a:t>What are alternative ways of disciplining children?</a:t>
            </a:r>
            <a:endParaRPr lang="en-IN" sz="4400" dirty="0">
              <a:solidFill>
                <a:schemeClr val="tx2"/>
              </a:solidFill>
            </a:endParaRPr>
          </a:p>
        </p:txBody>
      </p:sp>
    </p:spTree>
    <p:extLst>
      <p:ext uri="{BB962C8B-B14F-4D97-AF65-F5344CB8AC3E}">
        <p14:creationId xmlns:p14="http://schemas.microsoft.com/office/powerpoint/2010/main" val="14103174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08720"/>
          </a:xfrm>
        </p:spPr>
        <p:txBody>
          <a:bodyPr/>
          <a:lstStyle/>
          <a:p>
            <a:pPr algn="l"/>
            <a:r>
              <a:rPr lang="en-IN" b="1" dirty="0" smtClean="0"/>
              <a:t>Bullying in Schools</a:t>
            </a:r>
            <a:endParaRPr lang="en-IN" b="1" dirty="0"/>
          </a:p>
        </p:txBody>
      </p:sp>
      <p:sp>
        <p:nvSpPr>
          <p:cNvPr id="3" name="Content Placeholder 2"/>
          <p:cNvSpPr>
            <a:spLocks noGrp="1"/>
          </p:cNvSpPr>
          <p:nvPr>
            <p:ph idx="1"/>
          </p:nvPr>
        </p:nvSpPr>
        <p:spPr>
          <a:xfrm>
            <a:off x="107504" y="908720"/>
            <a:ext cx="8856984" cy="5832648"/>
          </a:xfrm>
        </p:spPr>
        <p:txBody>
          <a:bodyPr>
            <a:normAutofit fontScale="92500" lnSpcReduction="20000"/>
          </a:bodyPr>
          <a:lstStyle/>
          <a:p>
            <a:r>
              <a:rPr lang="en-IN" dirty="0" smtClean="0"/>
              <a:t>A form of peer (child) abuse.</a:t>
            </a:r>
          </a:p>
          <a:p>
            <a:r>
              <a:rPr lang="en-IN" dirty="0" smtClean="0"/>
              <a:t>31% of </a:t>
            </a:r>
            <a:r>
              <a:rPr lang="en-IN" dirty="0"/>
              <a:t>school children interviewed reported being bullied in </a:t>
            </a:r>
            <a:r>
              <a:rPr lang="en-IN" dirty="0" smtClean="0"/>
              <a:t>schools.</a:t>
            </a:r>
            <a:endParaRPr lang="en-IN" dirty="0"/>
          </a:p>
          <a:p>
            <a:r>
              <a:rPr lang="en-IN" dirty="0" smtClean="0"/>
              <a:t>Many </a:t>
            </a:r>
            <a:r>
              <a:rPr lang="en-IN" dirty="0"/>
              <a:t>of the bullied children do not inform their parents about being bullied.</a:t>
            </a:r>
          </a:p>
          <a:p>
            <a:pPr marL="0" indent="0">
              <a:buNone/>
            </a:pPr>
            <a:endParaRPr lang="en-IN" b="1" dirty="0" smtClean="0"/>
          </a:p>
          <a:p>
            <a:r>
              <a:rPr lang="en-IN" b="1" dirty="0" smtClean="0"/>
              <a:t>Common </a:t>
            </a:r>
            <a:r>
              <a:rPr lang="en-IN" b="1" dirty="0"/>
              <a:t>types of </a:t>
            </a:r>
            <a:r>
              <a:rPr lang="en-IN" b="1" dirty="0" smtClean="0"/>
              <a:t>bullying: </a:t>
            </a:r>
          </a:p>
          <a:p>
            <a:pPr lvl="1"/>
            <a:r>
              <a:rPr lang="en-IN" dirty="0" smtClean="0"/>
              <a:t>teasing </a:t>
            </a:r>
            <a:r>
              <a:rPr lang="en-IN" dirty="0"/>
              <a:t>and </a:t>
            </a:r>
            <a:r>
              <a:rPr lang="en-IN" dirty="0" smtClean="0"/>
              <a:t>name calling. </a:t>
            </a:r>
          </a:p>
          <a:p>
            <a:pPr lvl="1"/>
            <a:r>
              <a:rPr lang="en-IN" dirty="0" smtClean="0"/>
              <a:t>use </a:t>
            </a:r>
            <a:r>
              <a:rPr lang="en-IN" dirty="0"/>
              <a:t>of bad </a:t>
            </a:r>
            <a:r>
              <a:rPr lang="en-IN" dirty="0" smtClean="0"/>
              <a:t>words/ verbal abuse </a:t>
            </a:r>
          </a:p>
          <a:p>
            <a:pPr lvl="1"/>
            <a:r>
              <a:rPr lang="en-IN" dirty="0" smtClean="0"/>
              <a:t>spreading rumours </a:t>
            </a:r>
          </a:p>
          <a:p>
            <a:pPr lvl="1"/>
            <a:r>
              <a:rPr lang="en-IN" dirty="0" smtClean="0"/>
              <a:t>threatening </a:t>
            </a:r>
          </a:p>
          <a:p>
            <a:pPr lvl="1"/>
            <a:r>
              <a:rPr lang="en-IN" dirty="0" smtClean="0"/>
              <a:t>Isolation</a:t>
            </a:r>
          </a:p>
          <a:p>
            <a:pPr lvl="1"/>
            <a:r>
              <a:rPr lang="en-IN" dirty="0" smtClean="0"/>
              <a:t> </a:t>
            </a:r>
            <a:r>
              <a:rPr lang="en-IN" dirty="0"/>
              <a:t>Causing physical </a:t>
            </a:r>
            <a:r>
              <a:rPr lang="en-IN" dirty="0" smtClean="0"/>
              <a:t>hurt</a:t>
            </a:r>
          </a:p>
          <a:p>
            <a:pPr marL="0" indent="0">
              <a:buNone/>
            </a:pPr>
            <a:endParaRPr lang="en-IN" dirty="0"/>
          </a:p>
        </p:txBody>
      </p:sp>
    </p:spTree>
    <p:extLst>
      <p:ext uri="{BB962C8B-B14F-4D97-AF65-F5344CB8AC3E}">
        <p14:creationId xmlns:p14="http://schemas.microsoft.com/office/powerpoint/2010/main" val="22303782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Impact of Bullying on Victim</a:t>
            </a:r>
            <a:endParaRPr lang="en-IN" dirty="0"/>
          </a:p>
        </p:txBody>
      </p:sp>
      <p:sp>
        <p:nvSpPr>
          <p:cNvPr id="5" name="Content Placeholder 4"/>
          <p:cNvSpPr>
            <a:spLocks noGrp="1"/>
          </p:cNvSpPr>
          <p:nvPr>
            <p:ph idx="1"/>
          </p:nvPr>
        </p:nvSpPr>
        <p:spPr>
          <a:xfrm>
            <a:off x="0" y="1600200"/>
            <a:ext cx="9144000" cy="4525963"/>
          </a:xfrm>
        </p:spPr>
        <p:txBody>
          <a:bodyPr>
            <a:normAutofit fontScale="77500" lnSpcReduction="20000"/>
          </a:bodyPr>
          <a:lstStyle/>
          <a:p>
            <a:r>
              <a:rPr lang="en-IN" dirty="0"/>
              <a:t>Falls sick </a:t>
            </a:r>
            <a:r>
              <a:rPr lang="en-IN" dirty="0" smtClean="0"/>
              <a:t>frequently/ headache</a:t>
            </a:r>
            <a:r>
              <a:rPr lang="en-IN" dirty="0"/>
              <a:t>/</a:t>
            </a:r>
            <a:r>
              <a:rPr lang="en-IN" dirty="0" smtClean="0"/>
              <a:t> </a:t>
            </a:r>
            <a:r>
              <a:rPr lang="en-IN" dirty="0"/>
              <a:t>b</a:t>
            </a:r>
            <a:r>
              <a:rPr lang="en-IN" dirty="0" smtClean="0"/>
              <a:t>ody aches/ vomiting</a:t>
            </a:r>
          </a:p>
          <a:p>
            <a:r>
              <a:rPr lang="en-IN" dirty="0" smtClean="0"/>
              <a:t>Nightmares and sleep disturbance</a:t>
            </a:r>
          </a:p>
          <a:p>
            <a:r>
              <a:rPr lang="en-IN" dirty="0" smtClean="0"/>
              <a:t>Bed-wetting</a:t>
            </a:r>
          </a:p>
          <a:p>
            <a:r>
              <a:rPr lang="en-IN" dirty="0" smtClean="0"/>
              <a:t>Nail biting</a:t>
            </a:r>
          </a:p>
          <a:p>
            <a:r>
              <a:rPr lang="en-IN" dirty="0" smtClean="0"/>
              <a:t>Feel sad/ isolated/ may have few friends</a:t>
            </a:r>
          </a:p>
          <a:p>
            <a:r>
              <a:rPr lang="en-IN" dirty="0"/>
              <a:t>A</a:t>
            </a:r>
            <a:r>
              <a:rPr lang="en-IN" dirty="0" smtClean="0"/>
              <a:t>nxiety</a:t>
            </a:r>
            <a:r>
              <a:rPr lang="en-IN" dirty="0"/>
              <a:t>, depression and suicidal ideation</a:t>
            </a:r>
            <a:endParaRPr lang="en-IN" dirty="0" smtClean="0"/>
          </a:p>
          <a:p>
            <a:r>
              <a:rPr lang="en-IN" dirty="0"/>
              <a:t>L</a:t>
            </a:r>
            <a:r>
              <a:rPr lang="en-IN" dirty="0" smtClean="0"/>
              <a:t>ower </a:t>
            </a:r>
            <a:r>
              <a:rPr lang="en-IN" dirty="0"/>
              <a:t>self-esteem, lack </a:t>
            </a:r>
            <a:r>
              <a:rPr lang="en-IN" dirty="0" smtClean="0"/>
              <a:t>confidence</a:t>
            </a:r>
          </a:p>
          <a:p>
            <a:r>
              <a:rPr lang="en-IN" dirty="0" smtClean="0"/>
              <a:t>Cannot concentrate on studies</a:t>
            </a:r>
          </a:p>
          <a:p>
            <a:r>
              <a:rPr lang="en-IN" dirty="0" smtClean="0"/>
              <a:t>Decreased school performance</a:t>
            </a:r>
          </a:p>
          <a:p>
            <a:r>
              <a:rPr lang="en-IN" dirty="0" smtClean="0"/>
              <a:t>Fear of going to school</a:t>
            </a:r>
          </a:p>
          <a:p>
            <a:r>
              <a:rPr lang="en-IN" dirty="0" smtClean="0"/>
              <a:t>Frequently absent at school</a:t>
            </a:r>
            <a:endParaRPr lang="en-IN" dirty="0"/>
          </a:p>
        </p:txBody>
      </p:sp>
    </p:spTree>
    <p:extLst>
      <p:ext uri="{BB962C8B-B14F-4D97-AF65-F5344CB8AC3E}">
        <p14:creationId xmlns:p14="http://schemas.microsoft.com/office/powerpoint/2010/main" val="21882481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solidFill>
                  <a:schemeClr val="tx2"/>
                </a:solidFill>
                <a:latin typeface="Comic Sans MS" panose="030F0702030302020204" pitchFamily="66" charset="0"/>
                <a:ea typeface="+mn-ea"/>
                <a:cs typeface="+mn-cs"/>
              </a:rPr>
              <a:t>Discussion: Bullying</a:t>
            </a:r>
          </a:p>
        </p:txBody>
      </p:sp>
      <p:sp>
        <p:nvSpPr>
          <p:cNvPr id="3" name="Content Placeholder 2"/>
          <p:cNvSpPr>
            <a:spLocks noGrp="1"/>
          </p:cNvSpPr>
          <p:nvPr>
            <p:ph idx="1"/>
          </p:nvPr>
        </p:nvSpPr>
        <p:spPr/>
        <p:txBody>
          <a:bodyPr/>
          <a:lstStyle/>
          <a:p>
            <a:pPr marL="0" indent="0">
              <a:buNone/>
            </a:pPr>
            <a:endParaRPr lang="en-IN" b="1" dirty="0" smtClean="0">
              <a:solidFill>
                <a:schemeClr val="tx2"/>
              </a:solidFill>
              <a:latin typeface="Comic Sans MS" panose="030F0702030302020204" pitchFamily="66" charset="0"/>
            </a:endParaRPr>
          </a:p>
          <a:p>
            <a:pPr marL="0" indent="0" algn="just">
              <a:buNone/>
            </a:pPr>
            <a:r>
              <a:rPr lang="en-IN" b="1" dirty="0" smtClean="0">
                <a:solidFill>
                  <a:schemeClr val="tx2"/>
                </a:solidFill>
                <a:latin typeface="Comic Sans MS" panose="030F0702030302020204" pitchFamily="66" charset="0"/>
              </a:rPr>
              <a:t>Are you aware of instances of bullying in your schools?</a:t>
            </a:r>
          </a:p>
          <a:p>
            <a:pPr marL="0" indent="0" algn="just">
              <a:buNone/>
            </a:pPr>
            <a:endParaRPr lang="en-IN" b="1" dirty="0">
              <a:solidFill>
                <a:schemeClr val="tx2"/>
              </a:solidFill>
              <a:latin typeface="Comic Sans MS" panose="030F0702030302020204" pitchFamily="66" charset="0"/>
            </a:endParaRPr>
          </a:p>
          <a:p>
            <a:pPr marL="0" indent="0" algn="just">
              <a:buNone/>
            </a:pPr>
            <a:r>
              <a:rPr lang="en-IN" b="1" dirty="0" smtClean="0">
                <a:solidFill>
                  <a:schemeClr val="tx2"/>
                </a:solidFill>
                <a:latin typeface="Comic Sans MS" panose="030F0702030302020204" pitchFamily="66" charset="0"/>
              </a:rPr>
              <a:t>Any school/ individual strategies used in your school to deal with bullying problems?</a:t>
            </a:r>
            <a:endParaRPr lang="en-IN" dirty="0"/>
          </a:p>
        </p:txBody>
      </p:sp>
    </p:spTree>
    <p:extLst>
      <p:ext uri="{BB962C8B-B14F-4D97-AF65-F5344CB8AC3E}">
        <p14:creationId xmlns:p14="http://schemas.microsoft.com/office/powerpoint/2010/main" val="6199230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Autofit/>
          </a:bodyPr>
          <a:lstStyle/>
          <a:p>
            <a:pPr marL="0" indent="0">
              <a:buNone/>
            </a:pPr>
            <a:r>
              <a:rPr lang="en-IN" sz="3600" b="1" dirty="0" smtClean="0">
                <a:solidFill>
                  <a:schemeClr val="tx2"/>
                </a:solidFill>
                <a:latin typeface="Comic Sans MS" panose="030F0702030302020204" pitchFamily="66" charset="0"/>
              </a:rPr>
              <a:t>Discussion: Child Sexual Abuse </a:t>
            </a:r>
          </a:p>
          <a:p>
            <a:pPr marL="0" indent="0">
              <a:buNone/>
            </a:pPr>
            <a:endParaRPr lang="en-IN" sz="3600" b="1" dirty="0" smtClean="0">
              <a:solidFill>
                <a:schemeClr val="tx2"/>
              </a:solidFill>
              <a:latin typeface="Comic Sans MS" panose="030F0702030302020204" pitchFamily="66" charset="0"/>
            </a:endParaRPr>
          </a:p>
          <a:p>
            <a:pPr marL="0" indent="0">
              <a:buNone/>
            </a:pPr>
            <a:endParaRPr lang="en-IN" sz="3600" b="1" dirty="0">
              <a:solidFill>
                <a:schemeClr val="tx2"/>
              </a:solidFill>
              <a:latin typeface="Comic Sans MS" panose="030F0702030302020204" pitchFamily="66" charset="0"/>
            </a:endParaRPr>
          </a:p>
          <a:p>
            <a:pPr marL="0" indent="0" algn="just">
              <a:buNone/>
            </a:pPr>
            <a:r>
              <a:rPr lang="en-IN" sz="3600" b="1" dirty="0" smtClean="0">
                <a:solidFill>
                  <a:schemeClr val="tx2"/>
                </a:solidFill>
                <a:latin typeface="Comic Sans MS" panose="030F0702030302020204" pitchFamily="66" charset="0"/>
              </a:rPr>
              <a:t>In </a:t>
            </a:r>
            <a:r>
              <a:rPr lang="en-IN" sz="3600" b="1" dirty="0">
                <a:solidFill>
                  <a:schemeClr val="tx2"/>
                </a:solidFill>
                <a:latin typeface="Comic Sans MS" panose="030F0702030302020204" pitchFamily="66" charset="0"/>
              </a:rPr>
              <a:t>the light of the recent school CSA </a:t>
            </a:r>
            <a:r>
              <a:rPr lang="en-IN" sz="3600" b="1" dirty="0" smtClean="0">
                <a:solidFill>
                  <a:schemeClr val="tx2"/>
                </a:solidFill>
                <a:latin typeface="Comic Sans MS" panose="030F0702030302020204" pitchFamily="66" charset="0"/>
              </a:rPr>
              <a:t>episode…if this had happened in your school, what might have been the response?</a:t>
            </a:r>
          </a:p>
        </p:txBody>
      </p:sp>
    </p:spTree>
    <p:extLst>
      <p:ext uri="{BB962C8B-B14F-4D97-AF65-F5344CB8AC3E}">
        <p14:creationId xmlns:p14="http://schemas.microsoft.com/office/powerpoint/2010/main" val="18873941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0648"/>
            <a:ext cx="8686800" cy="692696"/>
          </a:xfrm>
        </p:spPr>
        <p:txBody>
          <a:bodyPr anchor="ctr">
            <a:noAutofit/>
          </a:bodyPr>
          <a:lstStyle/>
          <a:p>
            <a:pPr algn="l"/>
            <a:r>
              <a:rPr lang="en-US" sz="4000" b="1" dirty="0" smtClean="0"/>
              <a:t>Child Sexual Abuse (CSA)</a:t>
            </a:r>
            <a:r>
              <a:rPr lang="en-US" sz="4000" b="1" dirty="0"/>
              <a:t/>
            </a:r>
            <a:br>
              <a:rPr lang="en-US" sz="4000" b="1" dirty="0"/>
            </a:br>
            <a:endParaRPr lang="en-US" sz="4000" b="1" dirty="0"/>
          </a:p>
        </p:txBody>
      </p:sp>
      <p:sp>
        <p:nvSpPr>
          <p:cNvPr id="4099" name="Content Placeholder 2"/>
          <p:cNvSpPr>
            <a:spLocks noGrp="1"/>
          </p:cNvSpPr>
          <p:nvPr>
            <p:ph idx="4294967295"/>
          </p:nvPr>
        </p:nvSpPr>
        <p:spPr>
          <a:xfrm>
            <a:off x="0" y="692696"/>
            <a:ext cx="9144000" cy="6048672"/>
          </a:xfrm>
        </p:spPr>
        <p:txBody>
          <a:bodyPr>
            <a:normAutofit fontScale="77500" lnSpcReduction="20000"/>
          </a:bodyPr>
          <a:lstStyle/>
          <a:p>
            <a:pPr marL="0" indent="0">
              <a:buNone/>
            </a:pPr>
            <a:r>
              <a:rPr lang="en-US" b="1" dirty="0" smtClean="0"/>
              <a:t>When to suspect CSA…</a:t>
            </a:r>
            <a:br>
              <a:rPr lang="en-US" b="1" dirty="0" smtClean="0"/>
            </a:br>
            <a:endParaRPr lang="en-US" dirty="0" smtClean="0"/>
          </a:p>
          <a:p>
            <a:r>
              <a:rPr lang="en-US" dirty="0" smtClean="0"/>
              <a:t>Overt physical injury (if soon after abuse)</a:t>
            </a:r>
          </a:p>
          <a:p>
            <a:r>
              <a:rPr lang="en-US" dirty="0"/>
              <a:t>Anxiety &amp; fear</a:t>
            </a:r>
          </a:p>
          <a:p>
            <a:r>
              <a:rPr lang="en-US" dirty="0" smtClean="0"/>
              <a:t>Misery &amp; unhappiness/ depression</a:t>
            </a:r>
          </a:p>
          <a:p>
            <a:r>
              <a:rPr lang="en-US" dirty="0" smtClean="0"/>
              <a:t>Excessive shyness, sensitivity &amp; withdrawal</a:t>
            </a:r>
          </a:p>
          <a:p>
            <a:r>
              <a:rPr lang="en-US" dirty="0" smtClean="0"/>
              <a:t>Problems in relationships</a:t>
            </a:r>
          </a:p>
          <a:p>
            <a:r>
              <a:rPr lang="en-US" dirty="0" smtClean="0"/>
              <a:t>School </a:t>
            </a:r>
            <a:r>
              <a:rPr lang="en-US" dirty="0"/>
              <a:t>refusal</a:t>
            </a:r>
          </a:p>
          <a:p>
            <a:r>
              <a:rPr lang="en-US" dirty="0"/>
              <a:t>D</a:t>
            </a:r>
            <a:r>
              <a:rPr lang="en-US" dirty="0" smtClean="0"/>
              <a:t>ecreased </a:t>
            </a:r>
            <a:r>
              <a:rPr lang="en-US" dirty="0"/>
              <a:t>scholastic performance</a:t>
            </a:r>
          </a:p>
          <a:p>
            <a:r>
              <a:rPr lang="en-US" dirty="0" err="1"/>
              <a:t>M</a:t>
            </a:r>
            <a:r>
              <a:rPr lang="en-US" dirty="0" err="1" smtClean="0"/>
              <a:t>utism</a:t>
            </a:r>
            <a:endParaRPr lang="en-US" dirty="0"/>
          </a:p>
          <a:p>
            <a:r>
              <a:rPr lang="en-US" dirty="0"/>
              <a:t>A</a:t>
            </a:r>
            <a:r>
              <a:rPr lang="en-US" dirty="0" smtClean="0"/>
              <a:t>cting </a:t>
            </a:r>
            <a:r>
              <a:rPr lang="en-US" dirty="0"/>
              <a:t>out </a:t>
            </a:r>
            <a:r>
              <a:rPr lang="en-US" dirty="0" smtClean="0"/>
              <a:t>behaviors</a:t>
            </a:r>
          </a:p>
          <a:p>
            <a:r>
              <a:rPr lang="en-US" dirty="0"/>
              <a:t>S</a:t>
            </a:r>
            <a:r>
              <a:rPr lang="en-US" dirty="0" smtClean="0"/>
              <a:t>exualized behaviour</a:t>
            </a:r>
            <a:endParaRPr lang="en-US" dirty="0"/>
          </a:p>
          <a:p>
            <a:r>
              <a:rPr lang="en-US" dirty="0" smtClean="0"/>
              <a:t>physical aches and pains without medical basis </a:t>
            </a:r>
            <a:endParaRPr lang="en-US" dirty="0"/>
          </a:p>
          <a:p>
            <a:r>
              <a:rPr lang="en-US" dirty="0"/>
              <a:t>D</a:t>
            </a:r>
            <a:r>
              <a:rPr lang="en-US" dirty="0" smtClean="0"/>
              <a:t>eliberate </a:t>
            </a:r>
            <a:r>
              <a:rPr lang="en-US" dirty="0"/>
              <a:t>self </a:t>
            </a:r>
            <a:r>
              <a:rPr lang="en-US" dirty="0" smtClean="0"/>
              <a:t>harm</a:t>
            </a:r>
          </a:p>
          <a:p>
            <a:pPr marL="0" indent="0">
              <a:buNone/>
            </a:pPr>
            <a:endParaRPr lang="en-US" b="1" dirty="0" smtClean="0"/>
          </a:p>
          <a:p>
            <a:pPr marL="0" indent="0">
              <a:buNone/>
            </a:pPr>
            <a:r>
              <a:rPr lang="en-US" b="1" dirty="0" smtClean="0"/>
              <a:t>Note: Abuse is often not the presenting complaint</a:t>
            </a:r>
          </a:p>
          <a:p>
            <a:endParaRPr lang="en-US" dirty="0"/>
          </a:p>
          <a:p>
            <a:endParaRPr lang="en-US" dirty="0"/>
          </a:p>
        </p:txBody>
      </p:sp>
      <p:sp>
        <p:nvSpPr>
          <p:cNvPr id="4" name="Slide Number Placeholder 3"/>
          <p:cNvSpPr>
            <a:spLocks noGrp="1"/>
          </p:cNvSpPr>
          <p:nvPr>
            <p:ph type="sldNum" sz="quarter" idx="12"/>
          </p:nvPr>
        </p:nvSpPr>
        <p:spPr/>
        <p:txBody>
          <a:bodyPr/>
          <a:lstStyle/>
          <a:p>
            <a:fld id="{355124D6-B63E-43F8-800B-A49973767DB3}" type="slidenum">
              <a:rPr lang="en-IN" smtClean="0"/>
              <a:t>47</a:t>
            </a:fld>
            <a:endParaRPr lang="en-IN"/>
          </a:p>
        </p:txBody>
      </p:sp>
    </p:spTree>
    <p:extLst>
      <p:ext uri="{BB962C8B-B14F-4D97-AF65-F5344CB8AC3E}">
        <p14:creationId xmlns:p14="http://schemas.microsoft.com/office/powerpoint/2010/main" val="35636449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36496" cy="1052736"/>
          </a:xfrm>
        </p:spPr>
        <p:txBody>
          <a:bodyPr>
            <a:normAutofit fontScale="90000"/>
          </a:bodyPr>
          <a:lstStyle/>
          <a:p>
            <a:pPr algn="l"/>
            <a:r>
              <a:rPr lang="en-IN" b="1" dirty="0" smtClean="0"/>
              <a:t>Immediate CSA Action: Parents/ School Staff Response</a:t>
            </a:r>
            <a:endParaRPr lang="en-IN" b="1" dirty="0"/>
          </a:p>
        </p:txBody>
      </p:sp>
      <p:sp>
        <p:nvSpPr>
          <p:cNvPr id="3" name="Content Placeholder 2"/>
          <p:cNvSpPr>
            <a:spLocks noGrp="1"/>
          </p:cNvSpPr>
          <p:nvPr>
            <p:ph idx="1"/>
          </p:nvPr>
        </p:nvSpPr>
        <p:spPr>
          <a:xfrm>
            <a:off x="107504" y="1196752"/>
            <a:ext cx="8928992" cy="5544616"/>
          </a:xfrm>
        </p:spPr>
        <p:txBody>
          <a:bodyPr>
            <a:normAutofit fontScale="92500" lnSpcReduction="20000"/>
          </a:bodyPr>
          <a:lstStyle/>
          <a:p>
            <a:r>
              <a:rPr lang="en-US" dirty="0" smtClean="0"/>
              <a:t>Report to </a:t>
            </a:r>
            <a:r>
              <a:rPr lang="en-US" dirty="0"/>
              <a:t>Child Welfare </a:t>
            </a:r>
            <a:r>
              <a:rPr lang="en-US" dirty="0" smtClean="0"/>
              <a:t>Committee (CWC).</a:t>
            </a:r>
          </a:p>
          <a:p>
            <a:r>
              <a:rPr lang="en-IN" dirty="0"/>
              <a:t>Call </a:t>
            </a:r>
            <a:r>
              <a:rPr lang="en-IN" dirty="0" err="1"/>
              <a:t>Childline</a:t>
            </a:r>
            <a:r>
              <a:rPr lang="en-IN" dirty="0"/>
              <a:t>: </a:t>
            </a:r>
            <a:r>
              <a:rPr lang="en-IN" dirty="0" smtClean="0"/>
              <a:t>1098, for information, assistance and support.</a:t>
            </a:r>
          </a:p>
          <a:p>
            <a:r>
              <a:rPr lang="en-US" dirty="0" smtClean="0"/>
              <a:t>Child </a:t>
            </a:r>
            <a:r>
              <a:rPr lang="en-US" dirty="0"/>
              <a:t>be provided with emergency medical services (EMS) within 24 hours of filing the </a:t>
            </a:r>
            <a:r>
              <a:rPr lang="en-US" dirty="0" smtClean="0"/>
              <a:t>FIR.</a:t>
            </a:r>
          </a:p>
          <a:p>
            <a:r>
              <a:rPr lang="en-US" dirty="0"/>
              <a:t>EMS are provided by state Registered Medical Practitioners (RMP) in government hospitals (</a:t>
            </a:r>
            <a:r>
              <a:rPr lang="en-US" dirty="0" err="1"/>
              <a:t>Vani</a:t>
            </a:r>
            <a:r>
              <a:rPr lang="en-US" dirty="0"/>
              <a:t> Vilas and Indira Gandhi Institute of Child health</a:t>
            </a:r>
            <a:r>
              <a:rPr lang="en-US" dirty="0" smtClean="0"/>
              <a:t>).</a:t>
            </a:r>
          </a:p>
          <a:p>
            <a:r>
              <a:rPr lang="en-US" dirty="0" smtClean="0"/>
              <a:t>Once </a:t>
            </a:r>
            <a:r>
              <a:rPr lang="en-US" dirty="0"/>
              <a:t>the medical examination is done and there is medical evidence, </a:t>
            </a:r>
            <a:r>
              <a:rPr lang="en-US" dirty="0" smtClean="0"/>
              <a:t>Dept</a:t>
            </a:r>
            <a:r>
              <a:rPr lang="en-US" dirty="0"/>
              <a:t>. of Child &amp; Adolescent Psychiatry, NIMHANS can offer </a:t>
            </a:r>
            <a:r>
              <a:rPr lang="en-US" dirty="0" smtClean="0"/>
              <a:t>combined </a:t>
            </a:r>
            <a:r>
              <a:rPr lang="en-US" dirty="0"/>
              <a:t>therapeutic and forensic interviewing to assist both the healing of the child and the necessary justice </a:t>
            </a:r>
            <a:r>
              <a:rPr lang="en-US" dirty="0" smtClean="0"/>
              <a:t>processes.</a:t>
            </a:r>
            <a:endParaRPr lang="en-IN" dirty="0"/>
          </a:p>
        </p:txBody>
      </p:sp>
    </p:spTree>
    <p:extLst>
      <p:ext uri="{BB962C8B-B14F-4D97-AF65-F5344CB8AC3E}">
        <p14:creationId xmlns:p14="http://schemas.microsoft.com/office/powerpoint/2010/main" val="9406619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08720"/>
          </a:xfrm>
        </p:spPr>
        <p:txBody>
          <a:bodyPr/>
          <a:lstStyle/>
          <a:p>
            <a:pPr algn="l"/>
            <a:r>
              <a:rPr lang="en-IN" b="1" dirty="0" smtClean="0"/>
              <a:t>School Response to CSA</a:t>
            </a:r>
            <a:endParaRPr lang="en-IN" b="1" dirty="0"/>
          </a:p>
        </p:txBody>
      </p:sp>
      <p:sp>
        <p:nvSpPr>
          <p:cNvPr id="3" name="Content Placeholder 2"/>
          <p:cNvSpPr>
            <a:spLocks noGrp="1"/>
          </p:cNvSpPr>
          <p:nvPr>
            <p:ph idx="1"/>
          </p:nvPr>
        </p:nvSpPr>
        <p:spPr>
          <a:xfrm>
            <a:off x="107504" y="836712"/>
            <a:ext cx="9036496" cy="6021288"/>
          </a:xfrm>
        </p:spPr>
        <p:txBody>
          <a:bodyPr>
            <a:normAutofit fontScale="70000" lnSpcReduction="20000"/>
          </a:bodyPr>
          <a:lstStyle/>
          <a:p>
            <a:pPr lvl="0"/>
            <a:r>
              <a:rPr lang="en-US" dirty="0"/>
              <a:t>Whether the CSA incident occurs within or outside the school premises, by school staff or others, especially if a child reports to anyone in the school, the school’s position must be one of acknowledgement and involvement. </a:t>
            </a:r>
            <a:endParaRPr lang="en-IN" dirty="0"/>
          </a:p>
          <a:p>
            <a:pPr lvl="0"/>
            <a:r>
              <a:rPr lang="en-US" dirty="0"/>
              <a:t>Every school must have </a:t>
            </a:r>
            <a:r>
              <a:rPr lang="en-US" dirty="0" smtClean="0"/>
              <a:t>a </a:t>
            </a:r>
            <a:r>
              <a:rPr lang="en-US" dirty="0"/>
              <a:t>pre-set response plan </a:t>
            </a:r>
            <a:r>
              <a:rPr lang="en-US" dirty="0" smtClean="0"/>
              <a:t>including: </a:t>
            </a:r>
            <a:endParaRPr lang="en-IN" dirty="0"/>
          </a:p>
          <a:p>
            <a:pPr lvl="1"/>
            <a:r>
              <a:rPr lang="en-US" dirty="0"/>
              <a:t>An identified person (known to the children) who can respond in a sensitive and gentle manner to alleged instances of abuse reported by the child.</a:t>
            </a:r>
            <a:endParaRPr lang="en-IN" dirty="0"/>
          </a:p>
          <a:p>
            <a:pPr lvl="1"/>
            <a:r>
              <a:rPr lang="en-US" dirty="0"/>
              <a:t>A next-level reporting authority (such as the principal) who will inform the parents.</a:t>
            </a:r>
            <a:endParaRPr lang="en-IN" dirty="0"/>
          </a:p>
          <a:p>
            <a:pPr lvl="1"/>
            <a:r>
              <a:rPr lang="en-US" dirty="0"/>
              <a:t>The school should guide and make available to parents the first level medical and other facilities to seek assistance (described above). </a:t>
            </a:r>
            <a:endParaRPr lang="en-IN" dirty="0"/>
          </a:p>
          <a:p>
            <a:pPr lvl="0"/>
            <a:r>
              <a:rPr lang="en-US" dirty="0"/>
              <a:t>Unless the school has a trained counselor or CSA expert, it should not attempt to interrogate the child. This needs to be done by trained experts, preferably in child mental health agencies such as NIMHANS or accredited comprehensive child response units.</a:t>
            </a:r>
            <a:endParaRPr lang="en-IN" dirty="0"/>
          </a:p>
          <a:p>
            <a:pPr lvl="0"/>
            <a:r>
              <a:rPr lang="en-US" dirty="0"/>
              <a:t>The school needs to take a proactive stance with the concerned parents and other parents. They may also need to be alert to the impact on other children and get appropriate experts to do de-briefing as necessary. </a:t>
            </a:r>
            <a:endParaRPr lang="en-IN" dirty="0"/>
          </a:p>
          <a:p>
            <a:pPr lvl="0"/>
            <a:r>
              <a:rPr lang="en-US" dirty="0"/>
              <a:t>Furthermore, preparation needs to be made to receive the child back to the school in natural and non-stigmatizing ways so that the child re-integrates comfortably. </a:t>
            </a:r>
            <a:endParaRPr lang="en-IN" dirty="0"/>
          </a:p>
          <a:p>
            <a:pPr marL="0" indent="0">
              <a:buNone/>
            </a:pPr>
            <a:endParaRPr lang="en-IN" dirty="0"/>
          </a:p>
        </p:txBody>
      </p:sp>
    </p:spTree>
    <p:extLst>
      <p:ext uri="{BB962C8B-B14F-4D97-AF65-F5344CB8AC3E}">
        <p14:creationId xmlns:p14="http://schemas.microsoft.com/office/powerpoint/2010/main" val="3267840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p:txBody>
          <a:bodyPr/>
          <a:lstStyle/>
          <a:p>
            <a:pPr algn="ctr" eaLnBrk="1" hangingPunct="1">
              <a:buFontTx/>
              <a:buNone/>
            </a:pPr>
            <a:r>
              <a:rPr lang="en-US" altLang="en-US" sz="4800" dirty="0" smtClean="0">
                <a:latin typeface="Arial Black" pitchFamily="34" charset="0"/>
              </a:rPr>
              <a:t>Personhood</a:t>
            </a:r>
          </a:p>
          <a:p>
            <a:pPr algn="ctr" eaLnBrk="1" hangingPunct="1">
              <a:buFontTx/>
              <a:buNone/>
            </a:pPr>
            <a:r>
              <a:rPr lang="en-US" altLang="en-US" sz="4800" dirty="0" smtClean="0">
                <a:latin typeface="Arial Black" pitchFamily="34" charset="0"/>
              </a:rPr>
              <a:t>Individuality</a:t>
            </a:r>
          </a:p>
          <a:p>
            <a:pPr algn="ctr" eaLnBrk="1" hangingPunct="1">
              <a:buFontTx/>
              <a:buNone/>
            </a:pPr>
            <a:r>
              <a:rPr lang="en-US" altLang="en-US" sz="4800" dirty="0" smtClean="0">
                <a:latin typeface="Arial Black" pitchFamily="34" charset="0"/>
              </a:rPr>
              <a:t>Identity</a:t>
            </a:r>
          </a:p>
          <a:p>
            <a:pPr algn="ctr" eaLnBrk="1" hangingPunct="1">
              <a:buFontTx/>
              <a:buNone/>
            </a:pPr>
            <a:r>
              <a:rPr lang="en-US" altLang="en-US" sz="4800" dirty="0" smtClean="0">
                <a:latin typeface="Arial Black" pitchFamily="34" charset="0"/>
              </a:rPr>
              <a:t>Unique universe</a:t>
            </a:r>
          </a:p>
        </p:txBody>
      </p:sp>
    </p:spTree>
    <p:extLst>
      <p:ext uri="{BB962C8B-B14F-4D97-AF65-F5344CB8AC3E}">
        <p14:creationId xmlns:p14="http://schemas.microsoft.com/office/powerpoint/2010/main" val="3550190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417638"/>
          </a:xfrm>
        </p:spPr>
        <p:txBody>
          <a:bodyPr>
            <a:noAutofit/>
          </a:bodyPr>
          <a:lstStyle/>
          <a:p>
            <a:pPr algn="l">
              <a:spcBef>
                <a:spcPct val="20000"/>
              </a:spcBef>
            </a:pPr>
            <a:r>
              <a:rPr lang="en-IN" sz="3600" b="1" dirty="0">
                <a:solidFill>
                  <a:schemeClr val="tx2"/>
                </a:solidFill>
                <a:latin typeface="Comic Sans MS" panose="030F0702030302020204" pitchFamily="66" charset="0"/>
                <a:ea typeface="+mn-ea"/>
                <a:cs typeface="+mn-cs"/>
              </a:rPr>
              <a:t>Child Sexual Abuse Discussion </a:t>
            </a:r>
            <a:r>
              <a:rPr lang="en-IN" sz="3600" b="1" dirty="0" err="1">
                <a:solidFill>
                  <a:schemeClr val="tx2"/>
                </a:solidFill>
                <a:latin typeface="Comic Sans MS" panose="030F0702030302020204" pitchFamily="66" charset="0"/>
                <a:ea typeface="+mn-ea"/>
                <a:cs typeface="+mn-cs"/>
              </a:rPr>
              <a:t>cont</a:t>
            </a:r>
            <a:r>
              <a:rPr lang="en-IN" sz="3600" b="1" dirty="0">
                <a:solidFill>
                  <a:schemeClr val="tx2"/>
                </a:solidFill>
                <a:latin typeface="Comic Sans MS" panose="030F0702030302020204" pitchFamily="66" charset="0"/>
                <a:ea typeface="+mn-ea"/>
                <a:cs typeface="+mn-cs"/>
              </a:rPr>
              <a:t>…</a:t>
            </a:r>
          </a:p>
        </p:txBody>
      </p:sp>
      <p:sp>
        <p:nvSpPr>
          <p:cNvPr id="3" name="Content Placeholder 2"/>
          <p:cNvSpPr>
            <a:spLocks noGrp="1"/>
          </p:cNvSpPr>
          <p:nvPr>
            <p:ph idx="1"/>
          </p:nvPr>
        </p:nvSpPr>
        <p:spPr/>
        <p:txBody>
          <a:bodyPr>
            <a:normAutofit/>
          </a:bodyPr>
          <a:lstStyle/>
          <a:p>
            <a:pPr marL="0" indent="0">
              <a:buNone/>
            </a:pPr>
            <a:endParaRPr lang="en-IN" sz="3600" b="1" dirty="0" smtClean="0">
              <a:solidFill>
                <a:schemeClr val="tx2"/>
              </a:solidFill>
              <a:latin typeface="Comic Sans MS" panose="030F0702030302020204" pitchFamily="66" charset="0"/>
            </a:endParaRPr>
          </a:p>
          <a:p>
            <a:pPr marL="0" indent="0">
              <a:buNone/>
            </a:pPr>
            <a:r>
              <a:rPr lang="en-IN" sz="3600" b="1" dirty="0" smtClean="0">
                <a:solidFill>
                  <a:schemeClr val="tx2"/>
                </a:solidFill>
                <a:latin typeface="Comic Sans MS" panose="030F0702030302020204" pitchFamily="66" charset="0"/>
              </a:rPr>
              <a:t>Let </a:t>
            </a:r>
            <a:r>
              <a:rPr lang="en-IN" sz="3600" b="1" dirty="0">
                <a:solidFill>
                  <a:schemeClr val="tx2"/>
                </a:solidFill>
                <a:latin typeface="Comic Sans MS" panose="030F0702030302020204" pitchFamily="66" charset="0"/>
              </a:rPr>
              <a:t>us return to how your school would have responded…now that you know, how would your response be different?</a:t>
            </a:r>
          </a:p>
        </p:txBody>
      </p:sp>
    </p:spTree>
    <p:extLst>
      <p:ext uri="{BB962C8B-B14F-4D97-AF65-F5344CB8AC3E}">
        <p14:creationId xmlns:p14="http://schemas.microsoft.com/office/powerpoint/2010/main" val="4506629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4525963"/>
          </a:xfrm>
        </p:spPr>
        <p:txBody>
          <a:bodyPr/>
          <a:lstStyle/>
          <a:p>
            <a:pPr marL="0" indent="0" algn="ctr">
              <a:buNone/>
            </a:pPr>
            <a:r>
              <a:rPr lang="en-IN" sz="4400" b="1" dirty="0" smtClean="0">
                <a:solidFill>
                  <a:schemeClr val="tx2"/>
                </a:solidFill>
              </a:rPr>
              <a:t>B. Preventive and Promotive Child Mental Health: </a:t>
            </a:r>
          </a:p>
          <a:p>
            <a:pPr marL="0" indent="0" algn="ctr">
              <a:buNone/>
            </a:pPr>
            <a:r>
              <a:rPr lang="en-IN" sz="4400" b="1" dirty="0" smtClean="0">
                <a:solidFill>
                  <a:schemeClr val="tx2"/>
                </a:solidFill>
              </a:rPr>
              <a:t>An Introduction to Life Skill Programs</a:t>
            </a:r>
          </a:p>
          <a:p>
            <a:endParaRPr lang="en-IN" dirty="0"/>
          </a:p>
        </p:txBody>
      </p:sp>
    </p:spTree>
    <p:extLst>
      <p:ext uri="{BB962C8B-B14F-4D97-AF65-F5344CB8AC3E}">
        <p14:creationId xmlns:p14="http://schemas.microsoft.com/office/powerpoint/2010/main" val="29650170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2" y="0"/>
            <a:ext cx="8229600" cy="764704"/>
          </a:xfrm>
        </p:spPr>
        <p:txBody>
          <a:bodyPr>
            <a:normAutofit/>
          </a:bodyPr>
          <a:lstStyle/>
          <a:p>
            <a:pPr algn="l">
              <a:lnSpc>
                <a:spcPct val="80000"/>
              </a:lnSpc>
              <a:spcBef>
                <a:spcPct val="20000"/>
              </a:spcBef>
            </a:pPr>
            <a:r>
              <a:rPr lang="en-IN" sz="4000" b="1" dirty="0">
                <a:solidFill>
                  <a:schemeClr val="tx2"/>
                </a:solidFill>
                <a:latin typeface="Comic Sans MS" panose="030F0702030302020204" pitchFamily="66" charset="0"/>
                <a:ea typeface="+mn-ea"/>
                <a:cs typeface="+mn-cs"/>
              </a:rPr>
              <a:t>Response Scenarios </a:t>
            </a:r>
            <a:r>
              <a:rPr lang="en-IN" sz="4000" b="1" dirty="0" smtClean="0">
                <a:solidFill>
                  <a:schemeClr val="tx2"/>
                </a:solidFill>
                <a:latin typeface="Comic Sans MS" panose="030F0702030302020204" pitchFamily="66" charset="0"/>
                <a:ea typeface="+mn-ea"/>
                <a:cs typeface="+mn-cs"/>
              </a:rPr>
              <a:t>(3)</a:t>
            </a:r>
            <a:endParaRPr lang="en-IN" sz="4000" b="1" dirty="0">
              <a:solidFill>
                <a:schemeClr val="tx2"/>
              </a:solidFill>
              <a:latin typeface="Comic Sans MS" panose="030F0702030302020204" pitchFamily="66" charset="0"/>
              <a:ea typeface="+mn-ea"/>
              <a:cs typeface="+mn-cs"/>
            </a:endParaRPr>
          </a:p>
        </p:txBody>
      </p:sp>
      <p:sp>
        <p:nvSpPr>
          <p:cNvPr id="3" name="Content Placeholder 2"/>
          <p:cNvSpPr>
            <a:spLocks noGrp="1"/>
          </p:cNvSpPr>
          <p:nvPr>
            <p:ph idx="1"/>
          </p:nvPr>
        </p:nvSpPr>
        <p:spPr>
          <a:xfrm>
            <a:off x="107504" y="836712"/>
            <a:ext cx="8928992" cy="5904656"/>
          </a:xfrm>
        </p:spPr>
        <p:txBody>
          <a:bodyPr>
            <a:noAutofit/>
          </a:bodyPr>
          <a:lstStyle/>
          <a:p>
            <a:pPr marL="0" indent="0">
              <a:buNone/>
            </a:pPr>
            <a:r>
              <a:rPr lang="en-IN" sz="2400" b="1" dirty="0" smtClean="0">
                <a:solidFill>
                  <a:schemeClr val="tx2"/>
                </a:solidFill>
                <a:latin typeface="Comic Sans MS" panose="030F0702030302020204" pitchFamily="66" charset="0"/>
              </a:rPr>
              <a:t>How </a:t>
            </a:r>
            <a:r>
              <a:rPr lang="en-IN" sz="2400" b="1" dirty="0">
                <a:solidFill>
                  <a:schemeClr val="tx2"/>
                </a:solidFill>
                <a:latin typeface="Comic Sans MS" panose="030F0702030302020204" pitchFamily="66" charset="0"/>
              </a:rPr>
              <a:t>would you respond in these scenarios</a:t>
            </a:r>
            <a:r>
              <a:rPr lang="en-IN" sz="2400" b="1" dirty="0" smtClean="0">
                <a:solidFill>
                  <a:schemeClr val="tx2"/>
                </a:solidFill>
                <a:latin typeface="Comic Sans MS" panose="030F0702030302020204" pitchFamily="66" charset="0"/>
              </a:rPr>
              <a:t>…</a:t>
            </a:r>
            <a:endParaRPr lang="en-IN" sz="2400" dirty="0" smtClean="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“Teacher,  what does homosexuality mean? Is it a good thing?”</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15 year old girl decides she is in love with a 16 year old boy and she runs away with him. She is brought back by angry parents who report to you/ the school.</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group of four 15 year old boys usually move in a gang…other children are afraid of them, especially the girls and younger children. They have also been seen to be smoking outside school and drinking in their neighbourhood—who have finally reported their behaviour to you/ the school.</a:t>
            </a:r>
          </a:p>
          <a:p>
            <a:pPr algn="just"/>
            <a:r>
              <a:rPr lang="en-IN" sz="2400" dirty="0" smtClean="0">
                <a:solidFill>
                  <a:schemeClr val="tx2"/>
                </a:solidFill>
                <a:latin typeface="Comic Sans MS" panose="030F0702030302020204" pitchFamily="66" charset="0"/>
              </a:rPr>
              <a:t>A 15 year old boy is brought to you for violently beating up his classmate. He says he beat the other child because he saw him bullying a younger child.</a:t>
            </a:r>
            <a:endParaRPr lang="en-IN" sz="2400" dirty="0">
              <a:solidFill>
                <a:schemeClr val="tx2"/>
              </a:solidFill>
              <a:latin typeface="Comic Sans MS" panose="030F0702030302020204" pitchFamily="66" charset="0"/>
            </a:endParaRPr>
          </a:p>
          <a:p>
            <a:endParaRPr lang="en-IN" sz="2400" b="1" dirty="0" smtClean="0"/>
          </a:p>
          <a:p>
            <a:endParaRPr lang="en-IN" sz="2400" dirty="0"/>
          </a:p>
        </p:txBody>
      </p:sp>
    </p:spTree>
    <p:extLst>
      <p:ext uri="{BB962C8B-B14F-4D97-AF65-F5344CB8AC3E}">
        <p14:creationId xmlns:p14="http://schemas.microsoft.com/office/powerpoint/2010/main" val="35016744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algn="l"/>
            <a:r>
              <a:rPr lang="en-IN" b="1" dirty="0" smtClean="0"/>
              <a:t>Response to Problem Issues: </a:t>
            </a:r>
            <a:br>
              <a:rPr lang="en-IN" b="1" dirty="0" smtClean="0"/>
            </a:br>
            <a:r>
              <a:rPr lang="en-IN" b="1" dirty="0" smtClean="0"/>
              <a:t>Discourse Mode</a:t>
            </a:r>
            <a:endParaRPr lang="en-IN" b="1" dirty="0"/>
          </a:p>
        </p:txBody>
      </p:sp>
      <p:sp>
        <p:nvSpPr>
          <p:cNvPr id="3" name="Content Placeholder 2"/>
          <p:cNvSpPr>
            <a:spLocks noGrp="1"/>
          </p:cNvSpPr>
          <p:nvPr>
            <p:ph idx="1"/>
          </p:nvPr>
        </p:nvSpPr>
        <p:spPr/>
        <p:txBody>
          <a:bodyPr/>
          <a:lstStyle/>
          <a:p>
            <a:r>
              <a:rPr lang="en-US" altLang="en-US" dirty="0" smtClean="0"/>
              <a:t>Conversations</a:t>
            </a:r>
          </a:p>
          <a:p>
            <a:r>
              <a:rPr lang="en-US" altLang="en-US" dirty="0" smtClean="0"/>
              <a:t>Discussions</a:t>
            </a:r>
          </a:p>
          <a:p>
            <a:r>
              <a:rPr lang="en-US" altLang="en-US" dirty="0" smtClean="0"/>
              <a:t>Encouraging opinions, debate, perspective-taking</a:t>
            </a:r>
          </a:p>
          <a:p>
            <a:r>
              <a:rPr lang="en-US" altLang="en-US" dirty="0" smtClean="0"/>
              <a:t>Not providing value-based judgments/ opinions/ answers</a:t>
            </a:r>
          </a:p>
          <a:p>
            <a:pPr marL="0" indent="0">
              <a:buNone/>
            </a:pPr>
            <a:endParaRPr lang="en-IN" dirty="0"/>
          </a:p>
        </p:txBody>
      </p:sp>
    </p:spTree>
    <p:extLst>
      <p:ext uri="{BB962C8B-B14F-4D97-AF65-F5344CB8AC3E}">
        <p14:creationId xmlns:p14="http://schemas.microsoft.com/office/powerpoint/2010/main" val="7401508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Life Skills Model</a:t>
            </a:r>
            <a:endParaRPr lang="en-IN" dirty="0"/>
          </a:p>
        </p:txBody>
      </p:sp>
      <p:sp>
        <p:nvSpPr>
          <p:cNvPr id="3" name="Content Placeholder 2"/>
          <p:cNvSpPr>
            <a:spLocks noGrp="1"/>
          </p:cNvSpPr>
          <p:nvPr>
            <p:ph idx="1"/>
          </p:nvPr>
        </p:nvSpPr>
        <p:spPr/>
        <p:txBody>
          <a:bodyPr/>
          <a:lstStyle/>
          <a:p>
            <a:r>
              <a:rPr lang="en-IN" dirty="0" smtClean="0"/>
              <a:t>A set of skills that people use on a day-to-day basis to deal with everyday life events and challenges.</a:t>
            </a:r>
            <a:endParaRPr lang="en-IN" dirty="0"/>
          </a:p>
        </p:txBody>
      </p:sp>
    </p:spTree>
    <p:extLst>
      <p:ext uri="{BB962C8B-B14F-4D97-AF65-F5344CB8AC3E}">
        <p14:creationId xmlns:p14="http://schemas.microsoft.com/office/powerpoint/2010/main" val="39055484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Life Skills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4039167"/>
              </p:ext>
            </p:extLst>
          </p:nvPr>
        </p:nvGraphicFramePr>
        <p:xfrm>
          <a:off x="539553" y="1600200"/>
          <a:ext cx="8147247" cy="3629000"/>
        </p:xfrm>
        <a:graphic>
          <a:graphicData uri="http://schemas.openxmlformats.org/drawingml/2006/table">
            <a:tbl>
              <a:tblPr firstRow="1" bandRow="1">
                <a:tableStyleId>{5C22544A-7EE6-4342-B048-85BDC9FD1C3A}</a:tableStyleId>
              </a:tblPr>
              <a:tblGrid>
                <a:gridCol w="2880319"/>
                <a:gridCol w="2551179"/>
                <a:gridCol w="2715749"/>
              </a:tblGrid>
              <a:tr h="3629000">
                <a:tc>
                  <a:txBody>
                    <a:bodyPr/>
                    <a:lstStyle/>
                    <a:p>
                      <a:r>
                        <a:rPr lang="en-IN" sz="3200" dirty="0" smtClean="0"/>
                        <a:t>Communication and Interpersonal Skills</a:t>
                      </a:r>
                      <a:endParaRPr lang="en-IN" sz="3200" dirty="0"/>
                    </a:p>
                  </a:txBody>
                  <a:tcPr/>
                </a:tc>
                <a:tc>
                  <a:txBody>
                    <a:bodyPr/>
                    <a:lstStyle/>
                    <a:p>
                      <a:r>
                        <a:rPr lang="en-IN" sz="3200" dirty="0" smtClean="0"/>
                        <a:t>Decision-Making</a:t>
                      </a:r>
                      <a:r>
                        <a:rPr lang="en-IN" sz="3200" baseline="0" dirty="0" smtClean="0"/>
                        <a:t> and Critical Thinking Skills</a:t>
                      </a:r>
                      <a:endParaRPr lang="en-IN" sz="3200" dirty="0"/>
                    </a:p>
                  </a:txBody>
                  <a:tcPr/>
                </a:tc>
                <a:tc>
                  <a:txBody>
                    <a:bodyPr/>
                    <a:lstStyle/>
                    <a:p>
                      <a:r>
                        <a:rPr lang="en-IN" sz="3200" dirty="0" smtClean="0"/>
                        <a:t>Coping and Self-Management Skills</a:t>
                      </a:r>
                      <a:endParaRPr lang="en-IN" sz="3200" dirty="0"/>
                    </a:p>
                  </a:txBody>
                  <a:tcPr/>
                </a:tc>
              </a:tr>
            </a:tbl>
          </a:graphicData>
        </a:graphic>
      </p:graphicFrame>
    </p:spTree>
    <p:extLst>
      <p:ext uri="{BB962C8B-B14F-4D97-AF65-F5344CB8AC3E}">
        <p14:creationId xmlns:p14="http://schemas.microsoft.com/office/powerpoint/2010/main" val="11298990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z="4000" u="sng" smtClean="0">
                <a:latin typeface="Arial Narrow" pitchFamily="34" charset="0"/>
                <a:cs typeface="Arial" charset="0"/>
              </a:rPr>
              <a:t>Communication and Interpersonal Skills</a:t>
            </a:r>
            <a:r>
              <a:rPr lang="en-US" altLang="en-US" smtClean="0">
                <a:latin typeface="Arial" charset="0"/>
                <a:cs typeface="Arial" charset="0"/>
              </a:rPr>
              <a:t> </a:t>
            </a:r>
          </a:p>
        </p:txBody>
      </p:sp>
      <p:sp>
        <p:nvSpPr>
          <p:cNvPr id="33795" name="Rectangle 3"/>
          <p:cNvSpPr>
            <a:spLocks noGrp="1" noChangeArrowheads="1"/>
          </p:cNvSpPr>
          <p:nvPr>
            <p:ph type="body" idx="1"/>
          </p:nvPr>
        </p:nvSpPr>
        <p:spPr>
          <a:xfrm>
            <a:off x="1371600" y="1828800"/>
            <a:ext cx="7772400" cy="4495800"/>
          </a:xfrm>
        </p:spPr>
        <p:txBody>
          <a:bodyPr/>
          <a:lstStyle/>
          <a:p>
            <a:pPr eaLnBrk="1" hangingPunct="1"/>
            <a:r>
              <a:rPr lang="en-US" altLang="en-US" sz="4000" dirty="0" smtClean="0">
                <a:latin typeface="Garamond" pitchFamily="18" charset="0"/>
                <a:cs typeface="Arial" charset="0"/>
              </a:rPr>
              <a:t>Interpersonal communication skills </a:t>
            </a:r>
          </a:p>
          <a:p>
            <a:pPr eaLnBrk="1" hangingPunct="1"/>
            <a:r>
              <a:rPr lang="en-US" altLang="en-US" sz="4000" dirty="0" smtClean="0">
                <a:latin typeface="Garamond" pitchFamily="18" charset="0"/>
                <a:cs typeface="Times New Roman" pitchFamily="18" charset="0"/>
              </a:rPr>
              <a:t>Negotiation/refusal skills </a:t>
            </a:r>
          </a:p>
          <a:p>
            <a:pPr eaLnBrk="1" hangingPunct="1"/>
            <a:r>
              <a:rPr lang="en-US" altLang="en-US" sz="4000" dirty="0" smtClean="0">
                <a:latin typeface="Garamond" pitchFamily="18" charset="0"/>
                <a:cs typeface="Times New Roman" pitchFamily="18" charset="0"/>
              </a:rPr>
              <a:t>Empathy </a:t>
            </a:r>
          </a:p>
          <a:p>
            <a:pPr eaLnBrk="1" hangingPunct="1"/>
            <a:r>
              <a:rPr lang="en-US" altLang="en-US" sz="4000" dirty="0" smtClean="0">
                <a:latin typeface="Garamond" pitchFamily="18" charset="0"/>
                <a:cs typeface="Times New Roman" pitchFamily="18" charset="0"/>
              </a:rPr>
              <a:t>Cooperation and Teamwork </a:t>
            </a:r>
          </a:p>
          <a:p>
            <a:pPr eaLnBrk="1" hangingPunct="1"/>
            <a:r>
              <a:rPr lang="en-US" altLang="en-US" sz="4000" dirty="0" smtClean="0">
                <a:latin typeface="Garamond" pitchFamily="18" charset="0"/>
                <a:cs typeface="Times New Roman" pitchFamily="18" charset="0"/>
              </a:rPr>
              <a:t>Advocacy Skills </a:t>
            </a:r>
          </a:p>
        </p:txBody>
      </p:sp>
    </p:spTree>
    <p:extLst>
      <p:ext uri="{BB962C8B-B14F-4D97-AF65-F5344CB8AC3E}">
        <p14:creationId xmlns:p14="http://schemas.microsoft.com/office/powerpoint/2010/main" val="183004756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1295400" y="1371600"/>
            <a:ext cx="78486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a:latin typeface="Arial" charset="0"/>
                <a:cs typeface="Arial" charset="0"/>
              </a:rPr>
              <a:t>I</a:t>
            </a:r>
            <a:r>
              <a:rPr lang="en-US" altLang="en-US" sz="4000" u="sng">
                <a:latin typeface="Arial" charset="0"/>
                <a:cs typeface="Arial" charset="0"/>
              </a:rPr>
              <a:t>nterpersonal communication skills </a:t>
            </a:r>
            <a:endParaRPr lang="en-US" altLang="en-US" sz="4000">
              <a:ea typeface="Arial Unicode MS" pitchFamily="34" charset="-128"/>
              <a:cs typeface="Arial Unicode MS" pitchFamily="34" charset="-128"/>
            </a:endParaRPr>
          </a:p>
          <a:p>
            <a:pPr lvl="1" algn="just">
              <a:buFontTx/>
              <a:buChar char="•"/>
            </a:pPr>
            <a:r>
              <a:rPr lang="en-US" altLang="en-US" sz="4000">
                <a:latin typeface="Arial" charset="0"/>
                <a:cs typeface="Arial" charset="0"/>
              </a:rPr>
              <a:t>Verbal/Nonverbal communication </a:t>
            </a:r>
            <a:endParaRPr lang="en-US" altLang="en-US" sz="4000"/>
          </a:p>
          <a:p>
            <a:pPr lvl="1" algn="just">
              <a:buFontTx/>
              <a:buChar char="•"/>
            </a:pPr>
            <a:r>
              <a:rPr lang="en-US" altLang="en-US" sz="4000">
                <a:latin typeface="Arial" charset="0"/>
                <a:cs typeface="Arial" charset="0"/>
              </a:rPr>
              <a:t>Active listening </a:t>
            </a:r>
            <a:endParaRPr lang="en-US" altLang="en-US" sz="4000"/>
          </a:p>
          <a:p>
            <a:r>
              <a:rPr lang="en-US" altLang="en-US" sz="4000">
                <a:latin typeface="Arial" charset="0"/>
                <a:cs typeface="Arial" charset="0"/>
              </a:rPr>
              <a:t>Expressing feelings; giving feedback (without blaming) and receiving feedback </a:t>
            </a:r>
            <a:endParaRPr lang="en-US" altLang="en-US" sz="4000"/>
          </a:p>
        </p:txBody>
      </p:sp>
    </p:spTree>
    <p:extLst>
      <p:ext uri="{BB962C8B-B14F-4D97-AF65-F5344CB8AC3E}">
        <p14:creationId xmlns:p14="http://schemas.microsoft.com/office/powerpoint/2010/main" val="88284077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447800" y="990600"/>
            <a:ext cx="7696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000" u="sng">
                <a:latin typeface="Arial" charset="0"/>
                <a:cs typeface="Times New Roman" pitchFamily="18" charset="0"/>
              </a:rPr>
              <a:t>Negotiation/refusal skills</a:t>
            </a:r>
          </a:p>
          <a:p>
            <a:pPr algn="just" eaLnBrk="1" hangingPunct="1"/>
            <a:r>
              <a:rPr lang="en-US" altLang="en-US" sz="4000" u="sng">
                <a:latin typeface="Arial" charset="0"/>
                <a:cs typeface="Times New Roman" pitchFamily="18" charset="0"/>
              </a:rPr>
              <a:t> </a:t>
            </a:r>
          </a:p>
          <a:p>
            <a:pPr lvl="1" algn="just">
              <a:buFontTx/>
              <a:buChar char="•"/>
            </a:pPr>
            <a:r>
              <a:rPr lang="en-US" altLang="en-US" sz="4000">
                <a:latin typeface="Arial" charset="0"/>
                <a:cs typeface="Arial" charset="0"/>
              </a:rPr>
              <a:t>Negotiation and conflict </a:t>
            </a:r>
          </a:p>
          <a:p>
            <a:pPr lvl="1" algn="just"/>
            <a:r>
              <a:rPr lang="en-US" altLang="en-US" sz="4000">
                <a:latin typeface="Arial" charset="0"/>
                <a:cs typeface="Arial" charset="0"/>
              </a:rPr>
              <a:t>  management </a:t>
            </a:r>
            <a:endParaRPr lang="en-US" altLang="en-US" sz="4000"/>
          </a:p>
          <a:p>
            <a:pPr lvl="1" algn="just">
              <a:buFontTx/>
              <a:buChar char="•"/>
            </a:pPr>
            <a:r>
              <a:rPr lang="en-US" altLang="en-US" sz="4000">
                <a:latin typeface="Arial" charset="0"/>
                <a:cs typeface="Arial" charset="0"/>
              </a:rPr>
              <a:t>Assertiveness skills </a:t>
            </a:r>
            <a:endParaRPr lang="en-US" altLang="en-US" sz="4000"/>
          </a:p>
          <a:p>
            <a:pPr lvl="1" algn="just">
              <a:buFontTx/>
              <a:buChar char="•"/>
            </a:pPr>
            <a:r>
              <a:rPr lang="en-US" altLang="en-US" sz="4000">
                <a:latin typeface="Arial" charset="0"/>
                <a:cs typeface="Arial" charset="0"/>
              </a:rPr>
              <a:t>Refusal skills </a:t>
            </a:r>
            <a:endParaRPr lang="en-US" altLang="en-US" sz="4000"/>
          </a:p>
          <a:p>
            <a:endParaRPr lang="en-US" altLang="en-US" sz="4000"/>
          </a:p>
        </p:txBody>
      </p:sp>
    </p:spTree>
    <p:extLst>
      <p:ext uri="{BB962C8B-B14F-4D97-AF65-F5344CB8AC3E}">
        <p14:creationId xmlns:p14="http://schemas.microsoft.com/office/powerpoint/2010/main" val="325960172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1143000" y="1524000"/>
            <a:ext cx="7543800" cy="363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400">
                <a:latin typeface="Arial" charset="0"/>
                <a:cs typeface="Times New Roman" pitchFamily="18" charset="0"/>
              </a:rPr>
              <a:t>               </a:t>
            </a:r>
            <a:r>
              <a:rPr lang="en-US" altLang="en-US" sz="4400" u="sng">
                <a:latin typeface="Arial" charset="0"/>
                <a:cs typeface="Times New Roman" pitchFamily="18" charset="0"/>
              </a:rPr>
              <a:t>Empathy </a:t>
            </a:r>
          </a:p>
          <a:p>
            <a:pPr algn="just" eaLnBrk="1" hangingPunct="1"/>
            <a:endParaRPr lang="en-US" altLang="en-US" sz="1600" u="sng">
              <a:latin typeface="Arial" charset="0"/>
              <a:cs typeface="Times New Roman" pitchFamily="18" charset="0"/>
            </a:endParaRPr>
          </a:p>
          <a:p>
            <a:r>
              <a:rPr lang="en-US" altLang="en-US" sz="4400">
                <a:latin typeface="Arial" charset="0"/>
                <a:cs typeface="Arial" charset="0"/>
              </a:rPr>
              <a:t>Ability to listen and understand another's needs and circumstances and express that understanding </a:t>
            </a:r>
            <a:endParaRPr lang="en-US" altLang="en-US" sz="4400"/>
          </a:p>
        </p:txBody>
      </p:sp>
    </p:spTree>
    <p:extLst>
      <p:ext uri="{BB962C8B-B14F-4D97-AF65-F5344CB8AC3E}">
        <p14:creationId xmlns:p14="http://schemas.microsoft.com/office/powerpoint/2010/main" val="4192769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Approaches to School Mental Health</a:t>
            </a:r>
            <a:endParaRPr lang="en-IN" b="1" dirty="0"/>
          </a:p>
        </p:txBody>
      </p:sp>
      <p:sp>
        <p:nvSpPr>
          <p:cNvPr id="3" name="Content Placeholder 2"/>
          <p:cNvSpPr>
            <a:spLocks noGrp="1"/>
          </p:cNvSpPr>
          <p:nvPr>
            <p:ph idx="1"/>
          </p:nvPr>
        </p:nvSpPr>
        <p:spPr/>
        <p:txBody>
          <a:bodyPr/>
          <a:lstStyle/>
          <a:p>
            <a:r>
              <a:rPr lang="en-IN" dirty="0" smtClean="0"/>
              <a:t>Curative Care for children with specific academic/ emotional/ behaviour problems</a:t>
            </a:r>
          </a:p>
          <a:p>
            <a:pPr marL="0" indent="0">
              <a:buNone/>
            </a:pPr>
            <a:endParaRPr lang="en-IN" dirty="0" smtClean="0"/>
          </a:p>
          <a:p>
            <a:r>
              <a:rPr lang="en-IN" dirty="0" smtClean="0"/>
              <a:t>Preventive and Promotive Care for all children on issues of personal safety/ sexuality/ life skills</a:t>
            </a:r>
            <a:endParaRPr lang="en-IN" dirty="0"/>
          </a:p>
        </p:txBody>
      </p:sp>
    </p:spTree>
    <p:extLst>
      <p:ext uri="{BB962C8B-B14F-4D97-AF65-F5344CB8AC3E}">
        <p14:creationId xmlns:p14="http://schemas.microsoft.com/office/powerpoint/2010/main" val="5664069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457200" y="838200"/>
            <a:ext cx="7772400" cy="514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sz="4400" b="1" u="sng">
                <a:cs typeface="Times New Roman" pitchFamily="18" charset="0"/>
              </a:rPr>
              <a:t>Cooperation and Teamwork</a:t>
            </a:r>
          </a:p>
          <a:p>
            <a:pPr algn="ctr" eaLnBrk="1" hangingPunct="1"/>
            <a:r>
              <a:rPr lang="en-US" altLang="en-US" sz="2000">
                <a:cs typeface="Times New Roman" pitchFamily="18" charset="0"/>
              </a:rPr>
              <a:t> </a:t>
            </a:r>
            <a:endParaRPr lang="en-US" altLang="en-US" sz="2000"/>
          </a:p>
          <a:p>
            <a:pPr>
              <a:buFontTx/>
              <a:buChar char="•"/>
            </a:pPr>
            <a:r>
              <a:rPr lang="en-US" altLang="en-US" sz="4400">
                <a:latin typeface="Arial" charset="0"/>
                <a:cs typeface="Arial" charset="0"/>
              </a:rPr>
              <a:t> Expressing respect for     others' contributions and different styles </a:t>
            </a:r>
            <a:endParaRPr lang="en-US" altLang="en-US" sz="4400"/>
          </a:p>
          <a:p>
            <a:pPr>
              <a:buFontTx/>
              <a:buChar char="•"/>
            </a:pPr>
            <a:r>
              <a:rPr lang="en-US" altLang="en-US" sz="4400">
                <a:latin typeface="Arial" charset="0"/>
                <a:cs typeface="Arial" charset="0"/>
              </a:rPr>
              <a:t>Assessing one’s own abilities and contributing to the group </a:t>
            </a:r>
            <a:endParaRPr lang="en-US" altLang="en-US" sz="4400"/>
          </a:p>
          <a:p>
            <a:endParaRPr lang="en-US" altLang="en-US" sz="4400"/>
          </a:p>
        </p:txBody>
      </p:sp>
    </p:spTree>
    <p:extLst>
      <p:ext uri="{BB962C8B-B14F-4D97-AF65-F5344CB8AC3E}">
        <p14:creationId xmlns:p14="http://schemas.microsoft.com/office/powerpoint/2010/main" val="122743294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1219200" y="1600200"/>
            <a:ext cx="76200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400" u="sng">
                <a:latin typeface="Arial" charset="0"/>
                <a:cs typeface="Times New Roman" pitchFamily="18" charset="0"/>
              </a:rPr>
              <a:t>Advocacy Skills </a:t>
            </a:r>
          </a:p>
          <a:p>
            <a:pPr algn="just" eaLnBrk="1" hangingPunct="1"/>
            <a:endParaRPr lang="en-US" altLang="en-US" sz="2800" u="sng">
              <a:latin typeface="Arial" charset="0"/>
              <a:cs typeface="Times New Roman" pitchFamily="18" charset="0"/>
            </a:endParaRPr>
          </a:p>
          <a:p>
            <a:pPr lvl="1">
              <a:buFontTx/>
              <a:buChar char="•"/>
            </a:pPr>
            <a:r>
              <a:rPr lang="en-US" altLang="en-US" sz="4400">
                <a:latin typeface="Arial" charset="0"/>
                <a:cs typeface="Arial" charset="0"/>
              </a:rPr>
              <a:t>Influencing  skills  &amp;   	persuasion </a:t>
            </a:r>
          </a:p>
          <a:p>
            <a:pPr lvl="1">
              <a:buFontTx/>
              <a:buChar char="•"/>
            </a:pPr>
            <a:r>
              <a:rPr lang="en-US" altLang="en-US" sz="4400">
                <a:latin typeface="Arial" charset="0"/>
                <a:cs typeface="Arial" charset="0"/>
              </a:rPr>
              <a:t>Networking and motivation skills </a:t>
            </a:r>
            <a:endParaRPr lang="en-US" altLang="en-US" sz="4400"/>
          </a:p>
        </p:txBody>
      </p:sp>
    </p:spTree>
    <p:extLst>
      <p:ext uri="{BB962C8B-B14F-4D97-AF65-F5344CB8AC3E}">
        <p14:creationId xmlns:p14="http://schemas.microsoft.com/office/powerpoint/2010/main" val="5655881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990600" y="1295400"/>
            <a:ext cx="7772400" cy="1143000"/>
          </a:xfrm>
        </p:spPr>
        <p:txBody>
          <a:bodyPr>
            <a:normAutofit fontScale="90000"/>
          </a:bodyPr>
          <a:lstStyle/>
          <a:p>
            <a:pPr eaLnBrk="1" hangingPunct="1"/>
            <a:r>
              <a:rPr lang="en-US" altLang="en-US" b="1" u="sng" smtClean="0"/>
              <a:t>Decision-Making and Critical Thinking Skills </a:t>
            </a:r>
            <a:br>
              <a:rPr lang="en-US" altLang="en-US" b="1" u="sng" smtClean="0"/>
            </a:br>
            <a:endParaRPr lang="en-US" altLang="en-US" b="1" u="sng" smtClean="0"/>
          </a:p>
        </p:txBody>
      </p:sp>
      <p:sp>
        <p:nvSpPr>
          <p:cNvPr id="39939" name="Rectangle 3"/>
          <p:cNvSpPr>
            <a:spLocks noGrp="1" noChangeArrowheads="1"/>
          </p:cNvSpPr>
          <p:nvPr>
            <p:ph type="body" idx="1"/>
          </p:nvPr>
        </p:nvSpPr>
        <p:spPr>
          <a:xfrm>
            <a:off x="838200" y="2743200"/>
            <a:ext cx="7772400" cy="4114800"/>
          </a:xfrm>
        </p:spPr>
        <p:txBody>
          <a:bodyPr/>
          <a:lstStyle/>
          <a:p>
            <a:pPr eaLnBrk="1" hangingPunct="1"/>
            <a:r>
              <a:rPr lang="en-US" altLang="en-US" sz="4400" dirty="0" smtClean="0"/>
              <a:t>Decision making / problem solving skills</a:t>
            </a:r>
          </a:p>
          <a:p>
            <a:pPr eaLnBrk="1" hangingPunct="1"/>
            <a:r>
              <a:rPr lang="en-US" altLang="en-US" sz="4400" dirty="0" smtClean="0"/>
              <a:t>Critical thinking skills  </a:t>
            </a:r>
          </a:p>
          <a:p>
            <a:pPr eaLnBrk="1" hangingPunct="1"/>
            <a:endParaRPr lang="en-US" altLang="en-US" sz="4400" dirty="0" smtClean="0"/>
          </a:p>
        </p:txBody>
      </p:sp>
    </p:spTree>
    <p:extLst>
      <p:ext uri="{BB962C8B-B14F-4D97-AF65-F5344CB8AC3E}">
        <p14:creationId xmlns:p14="http://schemas.microsoft.com/office/powerpoint/2010/main" val="392465162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381000" y="533400"/>
            <a:ext cx="8382000"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3600" u="sng" dirty="0">
                <a:latin typeface="Arial" charset="0"/>
                <a:cs typeface="Arial" charset="0"/>
              </a:rPr>
              <a:t>Decision making / problem solving skills</a:t>
            </a:r>
          </a:p>
          <a:p>
            <a:pPr algn="just" eaLnBrk="1" hangingPunct="1"/>
            <a:r>
              <a:rPr lang="en-US" altLang="en-US" sz="2000" u="sng" dirty="0">
                <a:latin typeface="Arial" charset="0"/>
                <a:cs typeface="Arial" charset="0"/>
              </a:rPr>
              <a:t> </a:t>
            </a:r>
          </a:p>
          <a:p>
            <a:pPr algn="just" eaLnBrk="1" hangingPunct="1"/>
            <a:r>
              <a:rPr lang="en-US" altLang="en-US" sz="3600" dirty="0">
                <a:latin typeface="Arial" charset="0"/>
                <a:cs typeface="Arial" charset="0"/>
              </a:rPr>
              <a:t>Information gathering skills </a:t>
            </a:r>
            <a:endParaRPr lang="en-US" altLang="en-US" sz="3600" dirty="0"/>
          </a:p>
          <a:p>
            <a:pPr lvl="1" algn="just">
              <a:buFontTx/>
              <a:buChar char="•"/>
            </a:pPr>
            <a:r>
              <a:rPr lang="en-US" altLang="en-US" sz="3600" dirty="0">
                <a:latin typeface="Arial" charset="0"/>
                <a:cs typeface="Arial" charset="0"/>
              </a:rPr>
              <a:t>Evaluating future consequences of present actions for self and others </a:t>
            </a:r>
            <a:endParaRPr lang="en-US" altLang="en-US" sz="3600" dirty="0"/>
          </a:p>
          <a:p>
            <a:pPr lvl="1" algn="just">
              <a:buFontTx/>
              <a:buChar char="•"/>
            </a:pPr>
            <a:r>
              <a:rPr lang="en-US" altLang="en-US" sz="3600" dirty="0">
                <a:latin typeface="Arial" charset="0"/>
                <a:cs typeface="Arial" charset="0"/>
              </a:rPr>
              <a:t>Determining alternative solutions to problems </a:t>
            </a:r>
            <a:endParaRPr lang="en-US" altLang="en-US" sz="3600" dirty="0"/>
          </a:p>
          <a:p>
            <a:r>
              <a:rPr lang="en-US" altLang="en-US" sz="3600" dirty="0">
                <a:latin typeface="Arial" charset="0"/>
                <a:cs typeface="Arial" charset="0"/>
              </a:rPr>
              <a:t>Analysis skills regarding the influence of values and attitudes of self and others on motivation </a:t>
            </a:r>
            <a:endParaRPr lang="en-US" altLang="en-US" sz="3600" dirty="0"/>
          </a:p>
        </p:txBody>
      </p:sp>
    </p:spTree>
    <p:extLst>
      <p:ext uri="{BB962C8B-B14F-4D97-AF65-F5344CB8AC3E}">
        <p14:creationId xmlns:p14="http://schemas.microsoft.com/office/powerpoint/2010/main" val="296009247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85800" y="1066800"/>
            <a:ext cx="8077200"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3600" u="sng" dirty="0">
                <a:latin typeface="Arial" charset="0"/>
                <a:cs typeface="Arial" charset="0"/>
              </a:rPr>
              <a:t>Critical thinking skills </a:t>
            </a:r>
            <a:endParaRPr lang="en-US" altLang="en-US" sz="3600" dirty="0">
              <a:ea typeface="Arial Unicode MS" pitchFamily="34" charset="-128"/>
              <a:cs typeface="Arial Unicode MS" pitchFamily="34" charset="-128"/>
            </a:endParaRPr>
          </a:p>
          <a:p>
            <a:pPr lvl="1" algn="just">
              <a:buFontTx/>
              <a:buChar char="•"/>
            </a:pPr>
            <a:r>
              <a:rPr lang="en-US" altLang="en-US" sz="3600" dirty="0">
                <a:latin typeface="Arial" charset="0"/>
                <a:cs typeface="Arial" charset="0"/>
              </a:rPr>
              <a:t>Analyzing peer and media influences </a:t>
            </a:r>
          </a:p>
          <a:p>
            <a:pPr lvl="1" algn="just">
              <a:buFontTx/>
              <a:buChar char="•"/>
            </a:pPr>
            <a:endParaRPr lang="en-US" altLang="en-US" sz="3600" dirty="0"/>
          </a:p>
          <a:p>
            <a:pPr algn="just">
              <a:buFontTx/>
              <a:buChar char="•"/>
            </a:pPr>
            <a:r>
              <a:rPr lang="en-US" altLang="en-US" sz="3600" dirty="0">
                <a:latin typeface="Arial" charset="0"/>
                <a:cs typeface="Arial" charset="0"/>
              </a:rPr>
              <a:t>Analyzing attitudes, values, social norms and beliefs and factors affecting these </a:t>
            </a:r>
            <a:endParaRPr lang="en-US" altLang="en-US" sz="3600" dirty="0"/>
          </a:p>
          <a:p>
            <a:r>
              <a:rPr lang="en-US" altLang="en-US" sz="3600" dirty="0">
                <a:latin typeface="Arial" charset="0"/>
                <a:cs typeface="Arial" charset="0"/>
              </a:rPr>
              <a:t>Identifying relevant information and information sources </a:t>
            </a:r>
          </a:p>
        </p:txBody>
      </p:sp>
    </p:spTree>
    <p:extLst>
      <p:ext uri="{BB962C8B-B14F-4D97-AF65-F5344CB8AC3E}">
        <p14:creationId xmlns:p14="http://schemas.microsoft.com/office/powerpoint/2010/main" val="115571714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990600" y="1066800"/>
            <a:ext cx="7772400" cy="1206500"/>
          </a:xfrm>
        </p:spPr>
        <p:txBody>
          <a:bodyPr>
            <a:normAutofit fontScale="90000"/>
          </a:bodyPr>
          <a:lstStyle/>
          <a:p>
            <a:pPr eaLnBrk="1" hangingPunct="1"/>
            <a:r>
              <a:rPr lang="en-US" altLang="en-US" u="sng" dirty="0" smtClean="0">
                <a:latin typeface="Arial" charset="0"/>
                <a:cs typeface="Arial" charset="0"/>
              </a:rPr>
              <a:t>Coping and Self-Management Skills </a:t>
            </a:r>
            <a:r>
              <a:rPr lang="en-US" altLang="en-US" u="sng" dirty="0" smtClean="0">
                <a:ea typeface="Arial Unicode MS" pitchFamily="34" charset="-128"/>
                <a:cs typeface="Arial Unicode MS" pitchFamily="34" charset="-128"/>
              </a:rPr>
              <a:t/>
            </a:r>
            <a:br>
              <a:rPr lang="en-US" altLang="en-US" u="sng" dirty="0" smtClean="0">
                <a:ea typeface="Arial Unicode MS" pitchFamily="34" charset="-128"/>
                <a:cs typeface="Arial Unicode MS" pitchFamily="34" charset="-128"/>
              </a:rPr>
            </a:br>
            <a:endParaRPr lang="en-US" altLang="en-US" u="sng" dirty="0" smtClean="0">
              <a:ea typeface="Arial Unicode MS" pitchFamily="34" charset="-128"/>
              <a:cs typeface="Arial Unicode MS" pitchFamily="34" charset="-128"/>
            </a:endParaRPr>
          </a:p>
        </p:txBody>
      </p:sp>
      <p:sp>
        <p:nvSpPr>
          <p:cNvPr id="43011" name="Rectangle 3"/>
          <p:cNvSpPr>
            <a:spLocks noGrp="1" noChangeArrowheads="1"/>
          </p:cNvSpPr>
          <p:nvPr>
            <p:ph type="body" idx="1"/>
          </p:nvPr>
        </p:nvSpPr>
        <p:spPr>
          <a:xfrm>
            <a:off x="685800" y="1828800"/>
            <a:ext cx="7772400" cy="4495800"/>
          </a:xfrm>
        </p:spPr>
        <p:txBody>
          <a:bodyPr/>
          <a:lstStyle/>
          <a:p>
            <a:pPr eaLnBrk="1" hangingPunct="1"/>
            <a:r>
              <a:rPr lang="en-US" altLang="en-US" sz="4000" dirty="0" smtClean="0">
                <a:latin typeface="Arial" charset="0"/>
                <a:cs typeface="Arial" charset="0"/>
              </a:rPr>
              <a:t>Skills for increasing internal locus of control </a:t>
            </a:r>
          </a:p>
          <a:p>
            <a:pPr eaLnBrk="1" hangingPunct="1"/>
            <a:r>
              <a:rPr lang="en-US" altLang="en-US" sz="4000" dirty="0" smtClean="0">
                <a:latin typeface="Arial" charset="0"/>
                <a:cs typeface="Times New Roman" pitchFamily="18" charset="0"/>
              </a:rPr>
              <a:t>Skills for managing feelings </a:t>
            </a:r>
          </a:p>
          <a:p>
            <a:pPr algn="just" eaLnBrk="1" hangingPunct="1"/>
            <a:r>
              <a:rPr lang="en-US" altLang="en-US" sz="4000" dirty="0" smtClean="0">
                <a:latin typeface="Arial" charset="0"/>
                <a:cs typeface="Times New Roman" pitchFamily="18" charset="0"/>
              </a:rPr>
              <a:t>Skills for managing stress </a:t>
            </a:r>
          </a:p>
          <a:p>
            <a:pPr eaLnBrk="1" hangingPunct="1"/>
            <a:endParaRPr lang="en-US" altLang="en-US" sz="4000" u="sng" dirty="0" smtClean="0">
              <a:solidFill>
                <a:srgbClr val="FF0000"/>
              </a:solidFill>
              <a:latin typeface="Arial" charset="0"/>
              <a:cs typeface="Times New Roman" pitchFamily="18" charset="0"/>
            </a:endParaRPr>
          </a:p>
        </p:txBody>
      </p:sp>
    </p:spTree>
    <p:extLst>
      <p:ext uri="{BB962C8B-B14F-4D97-AF65-F5344CB8AC3E}">
        <p14:creationId xmlns:p14="http://schemas.microsoft.com/office/powerpoint/2010/main" val="396018763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228600"/>
            <a:ext cx="9144000" cy="578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000" u="sng" dirty="0">
                <a:latin typeface="Tahoma" pitchFamily="34" charset="0"/>
                <a:cs typeface="Arial" charset="0"/>
              </a:rPr>
              <a:t>Skills for increasing internal locus of control </a:t>
            </a:r>
          </a:p>
          <a:p>
            <a:pPr algn="just" eaLnBrk="1" hangingPunct="1"/>
            <a:endParaRPr lang="en-US" altLang="en-US" dirty="0">
              <a:solidFill>
                <a:srgbClr val="FF0000"/>
              </a:solidFill>
              <a:latin typeface="Tahoma" pitchFamily="34" charset="0"/>
              <a:ea typeface="Arial Unicode MS" pitchFamily="34" charset="-128"/>
              <a:cs typeface="Arial Unicode MS" pitchFamily="34" charset="-128"/>
            </a:endParaRPr>
          </a:p>
          <a:p>
            <a:pPr lvl="1">
              <a:buFontTx/>
              <a:buChar char="•"/>
            </a:pPr>
            <a:r>
              <a:rPr lang="en-US" altLang="en-US" sz="3800" dirty="0">
                <a:latin typeface="Tahoma" pitchFamily="34" charset="0"/>
                <a:cs typeface="Arial" charset="0"/>
              </a:rPr>
              <a:t>Self esteem/confidence building skills </a:t>
            </a:r>
            <a:endParaRPr lang="en-US" altLang="en-US" sz="3800" dirty="0">
              <a:latin typeface="Tahoma" pitchFamily="34" charset="0"/>
            </a:endParaRPr>
          </a:p>
          <a:p>
            <a:pPr lvl="1">
              <a:buFontTx/>
              <a:buChar char="•"/>
            </a:pPr>
            <a:r>
              <a:rPr lang="en-US" altLang="en-US" sz="3800" dirty="0">
                <a:latin typeface="Tahoma" pitchFamily="34" charset="0"/>
                <a:cs typeface="Arial" charset="0"/>
              </a:rPr>
              <a:t>Self awareness skills including awareness of rights, influences, values, attitudes, strengths and weaknesses </a:t>
            </a:r>
            <a:endParaRPr lang="en-US" altLang="en-US" sz="3800" dirty="0">
              <a:latin typeface="Tahoma" pitchFamily="34" charset="0"/>
            </a:endParaRPr>
          </a:p>
          <a:p>
            <a:pPr lvl="1">
              <a:buFontTx/>
              <a:buChar char="•"/>
            </a:pPr>
            <a:r>
              <a:rPr lang="en-US" altLang="en-US" sz="3800" dirty="0">
                <a:latin typeface="Tahoma" pitchFamily="34" charset="0"/>
                <a:cs typeface="Arial" charset="0"/>
              </a:rPr>
              <a:t>Goal setting skills </a:t>
            </a:r>
            <a:endParaRPr lang="en-US" altLang="en-US" sz="3800" dirty="0">
              <a:latin typeface="Tahoma" pitchFamily="34" charset="0"/>
            </a:endParaRPr>
          </a:p>
          <a:p>
            <a:pPr lvl="1">
              <a:buFontTx/>
              <a:buChar char="•"/>
            </a:pPr>
            <a:r>
              <a:rPr lang="en-US" altLang="en-US" sz="3800" dirty="0">
                <a:latin typeface="Tahoma" pitchFamily="34" charset="0"/>
                <a:cs typeface="Arial" charset="0"/>
              </a:rPr>
              <a:t>Self evaluation / Self assessment / Self-monitoring skills </a:t>
            </a:r>
            <a:endParaRPr lang="en-US" altLang="en-US" sz="3800" dirty="0">
              <a:latin typeface="Tahoma" pitchFamily="34" charset="0"/>
            </a:endParaRPr>
          </a:p>
        </p:txBody>
      </p:sp>
    </p:spTree>
    <p:extLst>
      <p:ext uri="{BB962C8B-B14F-4D97-AF65-F5344CB8AC3E}">
        <p14:creationId xmlns:p14="http://schemas.microsoft.com/office/powerpoint/2010/main" val="317404811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762000" y="762000"/>
            <a:ext cx="80010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000" u="sng">
                <a:latin typeface="Arial" charset="0"/>
                <a:cs typeface="Arial" charset="0"/>
              </a:rPr>
              <a:t>Skills for managing feelings </a:t>
            </a:r>
          </a:p>
          <a:p>
            <a:pPr algn="just" eaLnBrk="1" hangingPunct="1"/>
            <a:endParaRPr lang="en-US" altLang="en-US" sz="2800">
              <a:ea typeface="Arial Unicode MS" pitchFamily="34" charset="-128"/>
              <a:cs typeface="Arial Unicode MS" pitchFamily="34" charset="-128"/>
            </a:endParaRPr>
          </a:p>
          <a:p>
            <a:pPr lvl="1" algn="just">
              <a:buFontTx/>
              <a:buChar char="•"/>
            </a:pPr>
            <a:r>
              <a:rPr lang="en-US" altLang="en-US" sz="4000">
                <a:latin typeface="Arial" charset="0"/>
                <a:cs typeface="Arial" charset="0"/>
              </a:rPr>
              <a:t>Anger management </a:t>
            </a:r>
            <a:endParaRPr lang="en-US" altLang="en-US" sz="4000"/>
          </a:p>
          <a:p>
            <a:r>
              <a:rPr lang="en-US" altLang="en-US" sz="4000">
                <a:latin typeface="Arial" charset="0"/>
                <a:cs typeface="Arial" charset="0"/>
              </a:rPr>
              <a:t>Dealing with grief and anxiety </a:t>
            </a:r>
          </a:p>
          <a:p>
            <a:endParaRPr lang="en-US" altLang="en-US" sz="4000">
              <a:latin typeface="Arial" charset="0"/>
              <a:cs typeface="Arial" charset="0"/>
            </a:endParaRPr>
          </a:p>
          <a:p>
            <a:r>
              <a:rPr lang="en-US" altLang="en-US" sz="4000">
                <a:latin typeface="Arial" charset="0"/>
                <a:cs typeface="Times New Roman" pitchFamily="18" charset="0"/>
              </a:rPr>
              <a:t>Coping skills for dealing with loss, abuse, trauma </a:t>
            </a:r>
          </a:p>
        </p:txBody>
      </p:sp>
    </p:spTree>
    <p:extLst>
      <p:ext uri="{BB962C8B-B14F-4D97-AF65-F5344CB8AC3E}">
        <p14:creationId xmlns:p14="http://schemas.microsoft.com/office/powerpoint/2010/main" val="413907759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1600200" y="1219200"/>
            <a:ext cx="6629400" cy="334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400" u="sng">
                <a:latin typeface="Arial" charset="0"/>
                <a:cs typeface="Times New Roman" pitchFamily="18" charset="0"/>
              </a:rPr>
              <a:t>Skills for managing stress </a:t>
            </a:r>
          </a:p>
          <a:p>
            <a:pPr algn="just" eaLnBrk="1" hangingPunct="1"/>
            <a:endParaRPr lang="en-US" altLang="en-US" sz="4400" u="sng">
              <a:latin typeface="Arial" charset="0"/>
              <a:cs typeface="Times New Roman" pitchFamily="18" charset="0"/>
            </a:endParaRPr>
          </a:p>
          <a:p>
            <a:pPr lvl="1" algn="just">
              <a:buFontTx/>
              <a:buChar char="•"/>
            </a:pPr>
            <a:r>
              <a:rPr lang="en-US" altLang="en-US" sz="4400">
                <a:latin typeface="Arial" charset="0"/>
                <a:cs typeface="Arial" charset="0"/>
              </a:rPr>
              <a:t>Time management </a:t>
            </a:r>
            <a:endParaRPr lang="en-US" altLang="en-US" sz="4400"/>
          </a:p>
          <a:p>
            <a:pPr lvl="1" algn="just">
              <a:buFontTx/>
              <a:buChar char="•"/>
            </a:pPr>
            <a:r>
              <a:rPr lang="en-US" altLang="en-US" sz="4400">
                <a:latin typeface="Arial" charset="0"/>
                <a:cs typeface="Arial" charset="0"/>
              </a:rPr>
              <a:t>Positive thinking </a:t>
            </a:r>
            <a:endParaRPr lang="en-US" altLang="en-US" sz="4400"/>
          </a:p>
          <a:p>
            <a:r>
              <a:rPr lang="en-US" altLang="en-US" sz="4400">
                <a:latin typeface="Arial" charset="0"/>
                <a:cs typeface="Arial" charset="0"/>
              </a:rPr>
              <a:t>Relaxation techniques </a:t>
            </a:r>
            <a:endParaRPr lang="en-US" altLang="en-US" sz="4400"/>
          </a:p>
        </p:txBody>
      </p:sp>
    </p:spTree>
    <p:extLst>
      <p:ext uri="{BB962C8B-B14F-4D97-AF65-F5344CB8AC3E}">
        <p14:creationId xmlns:p14="http://schemas.microsoft.com/office/powerpoint/2010/main" val="312641760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ChangeArrowheads="1"/>
          </p:cNvSpPr>
          <p:nvPr/>
        </p:nvSpPr>
        <p:spPr bwMode="auto">
          <a:xfrm>
            <a:off x="1295400" y="685800"/>
            <a:ext cx="5248275" cy="4495800"/>
          </a:xfrm>
          <a:prstGeom prst="triangle">
            <a:avLst>
              <a:gd name="adj" fmla="val 50000"/>
            </a:avLst>
          </a:prstGeom>
          <a:solidFill>
            <a:srgbClr val="FFFFFF"/>
          </a:solidFill>
          <a:ln w="9525">
            <a:solidFill>
              <a:srgbClr val="000000"/>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latin typeface="Arial" charset="0"/>
              <a:cs typeface="Arial" charset="0"/>
            </a:endParaRPr>
          </a:p>
        </p:txBody>
      </p:sp>
      <p:sp>
        <p:nvSpPr>
          <p:cNvPr id="25603" name="Rectangle 3"/>
          <p:cNvSpPr>
            <a:spLocks noChangeArrowheads="1"/>
          </p:cNvSpPr>
          <p:nvPr/>
        </p:nvSpPr>
        <p:spPr bwMode="auto">
          <a:xfrm>
            <a:off x="5486400" y="762000"/>
            <a:ext cx="33528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4308475" algn="l"/>
              </a:tabLst>
              <a:defRPr sz="2400">
                <a:solidFill>
                  <a:schemeClr val="tx1"/>
                </a:solidFill>
                <a:latin typeface="Times New Roman" pitchFamily="18" charset="0"/>
              </a:defRPr>
            </a:lvl1pPr>
            <a:lvl2pPr marL="742950" indent="-285750" eaLnBrk="0" hangingPunct="0">
              <a:tabLst>
                <a:tab pos="4308475" algn="l"/>
              </a:tabLst>
              <a:defRPr sz="2400">
                <a:solidFill>
                  <a:schemeClr val="tx1"/>
                </a:solidFill>
                <a:latin typeface="Times New Roman" pitchFamily="18" charset="0"/>
              </a:defRPr>
            </a:lvl2pPr>
            <a:lvl3pPr marL="1143000" indent="-228600" eaLnBrk="0" hangingPunct="0">
              <a:tabLst>
                <a:tab pos="4308475" algn="l"/>
              </a:tabLst>
              <a:defRPr sz="2400">
                <a:solidFill>
                  <a:schemeClr val="tx1"/>
                </a:solidFill>
                <a:latin typeface="Times New Roman" pitchFamily="18" charset="0"/>
              </a:defRPr>
            </a:lvl3pPr>
            <a:lvl4pPr marL="1600200" indent="-228600" eaLnBrk="0" hangingPunct="0">
              <a:tabLst>
                <a:tab pos="4308475" algn="l"/>
              </a:tabLst>
              <a:defRPr sz="2400">
                <a:solidFill>
                  <a:schemeClr val="tx1"/>
                </a:solidFill>
                <a:latin typeface="Times New Roman" pitchFamily="18" charset="0"/>
              </a:defRPr>
            </a:lvl4pPr>
            <a:lvl5pPr marL="2057400" indent="-228600" eaLnBrk="0" hangingPunct="0">
              <a:tabLst>
                <a:tab pos="430847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30847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30847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30847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308475" algn="l"/>
              </a:tabLst>
              <a:defRPr sz="2400">
                <a:solidFill>
                  <a:schemeClr val="tx1"/>
                </a:solidFill>
                <a:latin typeface="Times New Roman" pitchFamily="18" charset="0"/>
              </a:defRPr>
            </a:lvl9pPr>
          </a:lstStyle>
          <a:p>
            <a:pPr algn="just" eaLnBrk="1" hangingPunct="1"/>
            <a:r>
              <a:rPr lang="en-US" altLang="en-US" sz="3600" b="1" u="sng">
                <a:latin typeface="Arial" charset="0"/>
                <a:cs typeface="Arial" charset="0"/>
              </a:rPr>
              <a:t>CONTEXTS OF APPLICATION</a:t>
            </a:r>
            <a:r>
              <a:rPr lang="en-US" altLang="en-US" sz="3600" b="1"/>
              <a:t> </a:t>
            </a:r>
          </a:p>
        </p:txBody>
      </p:sp>
      <p:sp>
        <p:nvSpPr>
          <p:cNvPr id="25604" name="Rectangle 4"/>
          <p:cNvSpPr>
            <a:spLocks noChangeArrowheads="1"/>
          </p:cNvSpPr>
          <p:nvPr/>
        </p:nvSpPr>
        <p:spPr bwMode="auto">
          <a:xfrm>
            <a:off x="0" y="762000"/>
            <a:ext cx="3117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u="sng" dirty="0">
                <a:latin typeface="Arial" charset="0"/>
                <a:cs typeface="Arial" charset="0"/>
              </a:rPr>
              <a:t>LIFE SKILLS</a:t>
            </a:r>
          </a:p>
        </p:txBody>
      </p:sp>
      <p:sp>
        <p:nvSpPr>
          <p:cNvPr id="25605" name="Rectangle 5"/>
          <p:cNvSpPr>
            <a:spLocks noChangeArrowheads="1"/>
          </p:cNvSpPr>
          <p:nvPr/>
        </p:nvSpPr>
        <p:spPr bwMode="auto">
          <a:xfrm>
            <a:off x="0" y="5546725"/>
            <a:ext cx="9525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a:latin typeface="Arial" charset="0"/>
                <a:cs typeface="Arial" charset="0"/>
              </a:rPr>
              <a:t>	</a:t>
            </a:r>
            <a:r>
              <a:rPr lang="en-US" altLang="en-US" sz="4000" u="sng">
                <a:latin typeface="Arial" charset="0"/>
                <a:cs typeface="Arial" charset="0"/>
              </a:rPr>
              <a:t>METHODS OF LEARNING- </a:t>
            </a:r>
            <a:r>
              <a:rPr lang="en-US" altLang="en-US" sz="4000">
                <a:latin typeface="Arial" charset="0"/>
                <a:cs typeface="Arial" charset="0"/>
              </a:rPr>
              <a:t>				</a:t>
            </a:r>
            <a:r>
              <a:rPr lang="en-US" altLang="en-US" sz="4000" u="sng">
                <a:latin typeface="Arial" charset="0"/>
                <a:cs typeface="Arial" charset="0"/>
              </a:rPr>
              <a:t>EXPERIENTIAL</a:t>
            </a:r>
            <a:r>
              <a:rPr lang="en-US" altLang="en-US" sz="1800"/>
              <a:t> </a:t>
            </a:r>
            <a:endParaRPr lang="en-US" altLang="en-US"/>
          </a:p>
        </p:txBody>
      </p:sp>
    </p:spTree>
    <p:extLst>
      <p:ext uri="{BB962C8B-B14F-4D97-AF65-F5344CB8AC3E}">
        <p14:creationId xmlns:p14="http://schemas.microsoft.com/office/powerpoint/2010/main" val="2557201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2404864"/>
          </a:xfrm>
        </p:spPr>
        <p:txBody>
          <a:bodyPr>
            <a:normAutofit/>
          </a:bodyPr>
          <a:lstStyle/>
          <a:p>
            <a:pPr marL="0" indent="0" algn="ctr">
              <a:buNone/>
            </a:pPr>
            <a:r>
              <a:rPr lang="en-IN" sz="4400" b="1" dirty="0" smtClean="0">
                <a:solidFill>
                  <a:schemeClr val="tx2"/>
                </a:solidFill>
              </a:rPr>
              <a:t>A. Curative Child Mental Health: </a:t>
            </a:r>
          </a:p>
          <a:p>
            <a:pPr marL="0" indent="0" algn="ctr">
              <a:buNone/>
            </a:pPr>
            <a:r>
              <a:rPr lang="en-IN" sz="4400" b="1" dirty="0" smtClean="0">
                <a:solidFill>
                  <a:schemeClr val="tx2"/>
                </a:solidFill>
              </a:rPr>
              <a:t>Common Child Mental Health Issues in Schools</a:t>
            </a:r>
            <a:endParaRPr lang="en-IN" sz="4400" b="1" dirty="0">
              <a:solidFill>
                <a:schemeClr val="tx2"/>
              </a:solidFill>
            </a:endParaRPr>
          </a:p>
        </p:txBody>
      </p:sp>
    </p:spTree>
    <p:extLst>
      <p:ext uri="{BB962C8B-B14F-4D97-AF65-F5344CB8AC3E}">
        <p14:creationId xmlns:p14="http://schemas.microsoft.com/office/powerpoint/2010/main" val="310807009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Life Skills Teaching Works</a:t>
            </a:r>
            <a:endParaRPr lang="en-IN" dirty="0"/>
          </a:p>
        </p:txBody>
      </p:sp>
      <p:sp>
        <p:nvSpPr>
          <p:cNvPr id="3" name="Content Placeholder 2"/>
          <p:cNvSpPr>
            <a:spLocks noGrp="1"/>
          </p:cNvSpPr>
          <p:nvPr>
            <p:ph idx="1"/>
          </p:nvPr>
        </p:nvSpPr>
        <p:spPr/>
        <p:txBody>
          <a:bodyPr/>
          <a:lstStyle/>
          <a:p>
            <a:pPr>
              <a:lnSpc>
                <a:spcPct val="90000"/>
              </a:lnSpc>
            </a:pPr>
            <a:r>
              <a:rPr lang="en-US" altLang="en-US" dirty="0" smtClean="0">
                <a:latin typeface="Century Gothic" pitchFamily="34" charset="0"/>
                <a:cs typeface="Arial" charset="0"/>
              </a:rPr>
              <a:t>All participants are learners;</a:t>
            </a:r>
            <a:endParaRPr lang="en-US" altLang="en-US" dirty="0" smtClean="0">
              <a:latin typeface="Century Gothic" pitchFamily="34" charset="0"/>
              <a:ea typeface="Arial Unicode MS" pitchFamily="34" charset="-128"/>
              <a:cs typeface="Arial Unicode MS" pitchFamily="34" charset="-128"/>
            </a:endParaRPr>
          </a:p>
          <a:p>
            <a:pPr>
              <a:lnSpc>
                <a:spcPct val="90000"/>
              </a:lnSpc>
            </a:pPr>
            <a:r>
              <a:rPr lang="en-US" altLang="en-US" dirty="0" smtClean="0">
                <a:latin typeface="Century Gothic" pitchFamily="34" charset="0"/>
                <a:cs typeface="Arial" charset="0"/>
              </a:rPr>
              <a:t>All participate in and contribute equally to the production of knowledge, which is a continuous dialogue; </a:t>
            </a:r>
            <a:endParaRPr lang="en-US" altLang="en-US" dirty="0" smtClean="0">
              <a:latin typeface="Century Gothic" pitchFamily="34" charset="0"/>
              <a:ea typeface="Arial Unicode MS" pitchFamily="34" charset="-128"/>
              <a:cs typeface="Arial Unicode MS" pitchFamily="34" charset="-128"/>
            </a:endParaRPr>
          </a:p>
          <a:p>
            <a:pPr>
              <a:lnSpc>
                <a:spcPct val="90000"/>
              </a:lnSpc>
            </a:pPr>
            <a:r>
              <a:rPr lang="en-US" altLang="en-US" dirty="0" smtClean="0">
                <a:latin typeface="Century Gothic" pitchFamily="34" charset="0"/>
                <a:cs typeface="Arial" charset="0"/>
              </a:rPr>
              <a:t>The learners are the subject and not the object of the process.</a:t>
            </a:r>
            <a:endParaRPr lang="en-US" altLang="en-US" dirty="0" smtClean="0">
              <a:latin typeface="Century Gothic" pitchFamily="34" charset="0"/>
              <a:ea typeface="Arial Unicode MS" pitchFamily="34" charset="-128"/>
              <a:cs typeface="Arial Unicode MS" pitchFamily="34" charset="-128"/>
            </a:endParaRPr>
          </a:p>
          <a:p>
            <a:endParaRPr lang="en-IN" dirty="0"/>
          </a:p>
        </p:txBody>
      </p:sp>
    </p:spTree>
    <p:extLst>
      <p:ext uri="{BB962C8B-B14F-4D97-AF65-F5344CB8AC3E}">
        <p14:creationId xmlns:p14="http://schemas.microsoft.com/office/powerpoint/2010/main" val="23773242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09600" y="762000"/>
            <a:ext cx="7772400" cy="1143000"/>
          </a:xfrm>
        </p:spPr>
        <p:txBody>
          <a:bodyPr/>
          <a:lstStyle/>
          <a:p>
            <a:pPr eaLnBrk="1" hangingPunct="1"/>
            <a:r>
              <a:rPr lang="en-US" altLang="en-US" smtClean="0"/>
              <a:t>Experiential methodologies</a:t>
            </a:r>
          </a:p>
        </p:txBody>
      </p:sp>
      <p:sp>
        <p:nvSpPr>
          <p:cNvPr id="26627" name="Rectangle 3"/>
          <p:cNvSpPr>
            <a:spLocks noGrp="1" noChangeArrowheads="1"/>
          </p:cNvSpPr>
          <p:nvPr>
            <p:ph type="body" idx="1"/>
          </p:nvPr>
        </p:nvSpPr>
        <p:spPr>
          <a:xfrm>
            <a:off x="1371600" y="2209800"/>
            <a:ext cx="7772400" cy="4114800"/>
          </a:xfrm>
        </p:spPr>
        <p:txBody>
          <a:bodyPr/>
          <a:lstStyle/>
          <a:p>
            <a:pPr eaLnBrk="1" hangingPunct="1"/>
            <a:r>
              <a:rPr lang="en-US" altLang="en-US" sz="4400" dirty="0" smtClean="0"/>
              <a:t>Theatre</a:t>
            </a:r>
          </a:p>
          <a:p>
            <a:pPr eaLnBrk="1" hangingPunct="1"/>
            <a:r>
              <a:rPr lang="en-US" altLang="en-US" sz="4400" dirty="0" smtClean="0"/>
              <a:t>Narratives</a:t>
            </a:r>
          </a:p>
          <a:p>
            <a:pPr eaLnBrk="1" hangingPunct="1"/>
            <a:r>
              <a:rPr lang="en-US" altLang="en-US" sz="4400" dirty="0" smtClean="0"/>
              <a:t>Story-telling</a:t>
            </a:r>
          </a:p>
          <a:p>
            <a:pPr eaLnBrk="1" hangingPunct="1"/>
            <a:r>
              <a:rPr lang="en-US" altLang="en-US" sz="4400" dirty="0" smtClean="0"/>
              <a:t>Art Work</a:t>
            </a:r>
          </a:p>
        </p:txBody>
      </p:sp>
    </p:spTree>
    <p:extLst>
      <p:ext uri="{BB962C8B-B14F-4D97-AF65-F5344CB8AC3E}">
        <p14:creationId xmlns:p14="http://schemas.microsoft.com/office/powerpoint/2010/main" val="328380014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179512" y="533400"/>
            <a:ext cx="8784976" cy="6135960"/>
          </a:xfrm>
        </p:spPr>
        <p:txBody>
          <a:bodyPr/>
          <a:lstStyle/>
          <a:p>
            <a:pPr>
              <a:buFontTx/>
              <a:buNone/>
            </a:pPr>
            <a:r>
              <a:rPr lang="en-US" altLang="en-US" b="1" dirty="0" smtClean="0"/>
              <a:t>What to Consider when Teaching Life Skills?</a:t>
            </a:r>
          </a:p>
          <a:p>
            <a:r>
              <a:rPr lang="en-US" altLang="en-US" dirty="0" smtClean="0"/>
              <a:t>Content</a:t>
            </a:r>
          </a:p>
          <a:p>
            <a:r>
              <a:rPr lang="en-US" altLang="en-US" dirty="0" smtClean="0"/>
              <a:t>Method- slogan, movie, theatre-role play-proximal development.</a:t>
            </a:r>
          </a:p>
          <a:p>
            <a:r>
              <a:rPr lang="en-US" altLang="en-US" dirty="0" smtClean="0"/>
              <a:t>Involvement of students</a:t>
            </a:r>
          </a:p>
          <a:p>
            <a:r>
              <a:rPr lang="en-US" altLang="en-US" dirty="0" smtClean="0"/>
              <a:t>Discussion</a:t>
            </a:r>
          </a:p>
          <a:p>
            <a:pPr>
              <a:buFont typeface="Wingdings" pitchFamily="2" charset="2"/>
              <a:buChar char="q"/>
            </a:pPr>
            <a:r>
              <a:rPr lang="en-US" altLang="en-US" sz="2800" dirty="0" smtClean="0"/>
              <a:t>What’s happening here</a:t>
            </a:r>
          </a:p>
          <a:p>
            <a:pPr>
              <a:buFont typeface="Wingdings" pitchFamily="2" charset="2"/>
              <a:buChar char="q"/>
            </a:pPr>
            <a:r>
              <a:rPr lang="en-US" altLang="en-US" sz="2800" dirty="0" smtClean="0"/>
              <a:t>What r the feelings</a:t>
            </a:r>
          </a:p>
          <a:p>
            <a:pPr>
              <a:buFont typeface="Wingdings" pitchFamily="2" charset="2"/>
              <a:buChar char="q"/>
            </a:pPr>
            <a:r>
              <a:rPr lang="en-US" altLang="en-US" sz="2800" dirty="0" smtClean="0"/>
              <a:t>How else situation be resolved</a:t>
            </a:r>
          </a:p>
          <a:p>
            <a:pPr marL="0" indent="0" algn="r">
              <a:buNone/>
            </a:pPr>
            <a:endParaRPr lang="en-US" altLang="en-US" sz="2800" dirty="0" smtClean="0">
              <a:latin typeface="Comic Sans MS" panose="030F0702030302020204" pitchFamily="66" charset="0"/>
            </a:endParaRPr>
          </a:p>
          <a:p>
            <a:pPr marL="0" indent="0" algn="r">
              <a:buNone/>
            </a:pPr>
            <a:r>
              <a:rPr lang="en-US" altLang="en-US" sz="2800" dirty="0" smtClean="0">
                <a:latin typeface="Comic Sans MS" panose="030F0702030302020204" pitchFamily="66" charset="0"/>
              </a:rPr>
              <a:t>Let us think through an example…</a:t>
            </a:r>
            <a:endParaRPr lang="en-IN" altLang="en-US" sz="2800" dirty="0" smtClean="0">
              <a:latin typeface="Comic Sans MS" panose="030F0702030302020204" pitchFamily="66" charset="0"/>
            </a:endParaRPr>
          </a:p>
        </p:txBody>
      </p:sp>
    </p:spTree>
    <p:extLst>
      <p:ext uri="{BB962C8B-B14F-4D97-AF65-F5344CB8AC3E}">
        <p14:creationId xmlns:p14="http://schemas.microsoft.com/office/powerpoint/2010/main" val="33915028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2" y="0"/>
            <a:ext cx="8229600" cy="764704"/>
          </a:xfrm>
        </p:spPr>
        <p:txBody>
          <a:bodyPr>
            <a:normAutofit fontScale="90000"/>
          </a:bodyPr>
          <a:lstStyle/>
          <a:p>
            <a:pPr algn="l">
              <a:lnSpc>
                <a:spcPct val="80000"/>
              </a:lnSpc>
              <a:spcBef>
                <a:spcPct val="20000"/>
              </a:spcBef>
            </a:pPr>
            <a:r>
              <a:rPr lang="en-IN" sz="4000" b="1" dirty="0" smtClean="0">
                <a:solidFill>
                  <a:schemeClr val="tx2"/>
                </a:solidFill>
                <a:latin typeface="Comic Sans MS" panose="030F0702030302020204" pitchFamily="66" charset="0"/>
                <a:ea typeface="+mn-ea"/>
                <a:cs typeface="+mn-cs"/>
              </a:rPr>
              <a:t>Re-Thinking Response </a:t>
            </a:r>
            <a:r>
              <a:rPr lang="en-IN" sz="4000" b="1" dirty="0">
                <a:solidFill>
                  <a:schemeClr val="tx2"/>
                </a:solidFill>
                <a:latin typeface="Comic Sans MS" panose="030F0702030302020204" pitchFamily="66" charset="0"/>
                <a:ea typeface="+mn-ea"/>
                <a:cs typeface="+mn-cs"/>
              </a:rPr>
              <a:t>Scenarios </a:t>
            </a:r>
            <a:r>
              <a:rPr lang="en-IN" sz="4000" b="1" dirty="0" smtClean="0">
                <a:solidFill>
                  <a:schemeClr val="tx2"/>
                </a:solidFill>
                <a:latin typeface="Comic Sans MS" panose="030F0702030302020204" pitchFamily="66" charset="0"/>
                <a:ea typeface="+mn-ea"/>
                <a:cs typeface="+mn-cs"/>
              </a:rPr>
              <a:t>(3)</a:t>
            </a:r>
            <a:endParaRPr lang="en-IN" sz="4000" b="1" dirty="0">
              <a:solidFill>
                <a:schemeClr val="tx2"/>
              </a:solidFill>
              <a:latin typeface="Comic Sans MS" panose="030F0702030302020204" pitchFamily="66" charset="0"/>
              <a:ea typeface="+mn-ea"/>
              <a:cs typeface="+mn-cs"/>
            </a:endParaRPr>
          </a:p>
        </p:txBody>
      </p:sp>
      <p:sp>
        <p:nvSpPr>
          <p:cNvPr id="3" name="Content Placeholder 2"/>
          <p:cNvSpPr>
            <a:spLocks noGrp="1"/>
          </p:cNvSpPr>
          <p:nvPr>
            <p:ph idx="1"/>
          </p:nvPr>
        </p:nvSpPr>
        <p:spPr>
          <a:xfrm>
            <a:off x="107504" y="836712"/>
            <a:ext cx="8928992" cy="5904656"/>
          </a:xfrm>
        </p:spPr>
        <p:txBody>
          <a:bodyPr>
            <a:noAutofit/>
          </a:bodyPr>
          <a:lstStyle/>
          <a:p>
            <a:pPr marL="0" indent="0">
              <a:buNone/>
            </a:pPr>
            <a:r>
              <a:rPr lang="en-IN" sz="2400" b="1" dirty="0" smtClean="0">
                <a:solidFill>
                  <a:schemeClr val="tx2"/>
                </a:solidFill>
                <a:latin typeface="Comic Sans MS" panose="030F0702030302020204" pitchFamily="66" charset="0"/>
              </a:rPr>
              <a:t>What life skills are operating/ required here?</a:t>
            </a:r>
            <a:endParaRPr lang="en-IN" sz="2400" dirty="0" smtClean="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“Teacher,  what does homosexuality mean? Is it a good thing?”</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15 year old girl decides she is in love with a 16 year old boy and she runs away with him. She is brought back by angry parents who report to you/ the school.</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group of four 15 year old boys usually move in a gang…other children are afraid of them, especially the girls and younger children. They have also been seen to be smoking outside school and drinking in their neighbourhood—who have finally reported their behaviour to you/ the school.</a:t>
            </a:r>
          </a:p>
          <a:p>
            <a:pPr algn="just"/>
            <a:r>
              <a:rPr lang="en-IN" sz="2400" dirty="0" smtClean="0">
                <a:solidFill>
                  <a:schemeClr val="tx2"/>
                </a:solidFill>
                <a:latin typeface="Comic Sans MS" panose="030F0702030302020204" pitchFamily="66" charset="0"/>
              </a:rPr>
              <a:t>A 15 year old boy is brought to you for violently beating up his classmate. He says he beat the other child because he saw him bullying a younger child.</a:t>
            </a:r>
            <a:endParaRPr lang="en-IN" sz="2400" dirty="0">
              <a:solidFill>
                <a:schemeClr val="tx2"/>
              </a:solidFill>
              <a:latin typeface="Comic Sans MS" panose="030F0702030302020204" pitchFamily="66" charset="0"/>
            </a:endParaRPr>
          </a:p>
          <a:p>
            <a:endParaRPr lang="en-IN" sz="2400" b="1" dirty="0" smtClean="0"/>
          </a:p>
          <a:p>
            <a:endParaRPr lang="en-IN" sz="2400" dirty="0"/>
          </a:p>
        </p:txBody>
      </p:sp>
    </p:spTree>
    <p:extLst>
      <p:ext uri="{BB962C8B-B14F-4D97-AF65-F5344CB8AC3E}">
        <p14:creationId xmlns:p14="http://schemas.microsoft.com/office/powerpoint/2010/main" val="3793727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4000" b="1" dirty="0">
                <a:solidFill>
                  <a:schemeClr val="tx2"/>
                </a:solidFill>
                <a:latin typeface="Comic Sans MS" panose="030F0702030302020204" pitchFamily="66" charset="0"/>
                <a:ea typeface="+mn-ea"/>
                <a:cs typeface="+mn-cs"/>
              </a:rPr>
              <a:t>Final Discussions</a:t>
            </a:r>
          </a:p>
        </p:txBody>
      </p:sp>
      <p:sp>
        <p:nvSpPr>
          <p:cNvPr id="3" name="Content Placeholder 2"/>
          <p:cNvSpPr>
            <a:spLocks noGrp="1"/>
          </p:cNvSpPr>
          <p:nvPr>
            <p:ph idx="1"/>
          </p:nvPr>
        </p:nvSpPr>
        <p:spPr>
          <a:xfrm>
            <a:off x="179512" y="1844824"/>
            <a:ext cx="8784976" cy="4752528"/>
          </a:xfrm>
        </p:spPr>
        <p:txBody>
          <a:bodyPr/>
          <a:lstStyle/>
          <a:p>
            <a:r>
              <a:rPr lang="en-IN" dirty="0" smtClean="0">
                <a:solidFill>
                  <a:schemeClr val="tx2"/>
                </a:solidFill>
                <a:latin typeface="Comic Sans MS" panose="030F0702030302020204" pitchFamily="66" charset="0"/>
              </a:rPr>
              <a:t>Role of schools/ teachers in child mental health?</a:t>
            </a:r>
          </a:p>
          <a:p>
            <a:pPr marL="0" indent="0">
              <a:buNone/>
            </a:pPr>
            <a:endParaRPr lang="en-IN" dirty="0" smtClean="0">
              <a:solidFill>
                <a:schemeClr val="tx2"/>
              </a:solidFill>
              <a:latin typeface="Comic Sans MS" panose="030F0702030302020204" pitchFamily="66" charset="0"/>
            </a:endParaRPr>
          </a:p>
          <a:p>
            <a:r>
              <a:rPr lang="en-IN" dirty="0" smtClean="0">
                <a:solidFill>
                  <a:schemeClr val="tx2"/>
                </a:solidFill>
                <a:latin typeface="Comic Sans MS" panose="030F0702030302020204" pitchFamily="66" charset="0"/>
              </a:rPr>
              <a:t>How can we fit child mental health issues into the school curriculum?</a:t>
            </a:r>
          </a:p>
          <a:p>
            <a:endParaRPr lang="en-IN" dirty="0" smtClean="0">
              <a:solidFill>
                <a:schemeClr val="tx2"/>
              </a:solidFill>
              <a:latin typeface="Comic Sans MS" panose="030F0702030302020204" pitchFamily="66" charset="0"/>
            </a:endParaRPr>
          </a:p>
          <a:p>
            <a:endParaRPr lang="en-IN" dirty="0"/>
          </a:p>
        </p:txBody>
      </p:sp>
    </p:spTree>
    <p:extLst>
      <p:ext uri="{BB962C8B-B14F-4D97-AF65-F5344CB8AC3E}">
        <p14:creationId xmlns:p14="http://schemas.microsoft.com/office/powerpoint/2010/main" val="10857466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Anything Else We </a:t>
            </a:r>
            <a:r>
              <a:rPr lang="en-IN" dirty="0" smtClean="0"/>
              <a:t>Missed…</a:t>
            </a:r>
            <a:endParaRPr lang="en-IN" dirty="0"/>
          </a:p>
        </p:txBody>
      </p:sp>
      <p:sp>
        <p:nvSpPr>
          <p:cNvPr id="3" name="Content Placeholder 2"/>
          <p:cNvSpPr>
            <a:spLocks noGrp="1"/>
          </p:cNvSpPr>
          <p:nvPr>
            <p:ph idx="1"/>
          </p:nvPr>
        </p:nvSpPr>
        <p:spPr/>
        <p:txBody>
          <a:bodyPr/>
          <a:lstStyle/>
          <a:p>
            <a:r>
              <a:rPr lang="en-IN" dirty="0" smtClean="0"/>
              <a:t>Common problems children have</a:t>
            </a:r>
          </a:p>
          <a:p>
            <a:r>
              <a:rPr lang="en-IN" dirty="0" smtClean="0"/>
              <a:t>Skills and methods we need training on</a:t>
            </a:r>
          </a:p>
          <a:p>
            <a:r>
              <a:rPr lang="en-IN" dirty="0" smtClean="0"/>
              <a:t>Issues we want to know more about</a:t>
            </a:r>
            <a:endParaRPr lang="en-IN" dirty="0"/>
          </a:p>
        </p:txBody>
      </p:sp>
    </p:spTree>
    <p:extLst>
      <p:ext uri="{BB962C8B-B14F-4D97-AF65-F5344CB8AC3E}">
        <p14:creationId xmlns:p14="http://schemas.microsoft.com/office/powerpoint/2010/main" val="2629256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50106"/>
          </a:xfrm>
        </p:spPr>
        <p:txBody>
          <a:bodyPr>
            <a:normAutofit/>
          </a:bodyPr>
          <a:lstStyle/>
          <a:p>
            <a:pPr algn="l"/>
            <a:r>
              <a:rPr lang="en-IN" sz="4000" b="1" dirty="0">
                <a:solidFill>
                  <a:schemeClr val="tx2"/>
                </a:solidFill>
                <a:latin typeface="Comic Sans MS" panose="030F0702030302020204" pitchFamily="66" charset="0"/>
                <a:ea typeface="+mn-ea"/>
                <a:cs typeface="+mn-cs"/>
              </a:rPr>
              <a:t>Response Scenarios </a:t>
            </a:r>
            <a:r>
              <a:rPr lang="en-IN" sz="4000" b="1" dirty="0" smtClean="0">
                <a:solidFill>
                  <a:schemeClr val="tx2"/>
                </a:solidFill>
                <a:latin typeface="Comic Sans MS" panose="030F0702030302020204" pitchFamily="66" charset="0"/>
                <a:ea typeface="+mn-ea"/>
                <a:cs typeface="+mn-cs"/>
              </a:rPr>
              <a:t>(1)</a:t>
            </a:r>
            <a:endParaRPr lang="en-IN" sz="4000" b="1" dirty="0">
              <a:solidFill>
                <a:schemeClr val="tx2"/>
              </a:solidFill>
              <a:latin typeface="Comic Sans MS" panose="030F0702030302020204" pitchFamily="66" charset="0"/>
              <a:ea typeface="+mn-ea"/>
              <a:cs typeface="+mn-cs"/>
            </a:endParaRPr>
          </a:p>
        </p:txBody>
      </p:sp>
      <p:sp>
        <p:nvSpPr>
          <p:cNvPr id="3" name="Content Placeholder 2"/>
          <p:cNvSpPr>
            <a:spLocks noGrp="1"/>
          </p:cNvSpPr>
          <p:nvPr>
            <p:ph idx="1"/>
          </p:nvPr>
        </p:nvSpPr>
        <p:spPr>
          <a:xfrm>
            <a:off x="179512" y="1268760"/>
            <a:ext cx="8856984" cy="5472608"/>
          </a:xfrm>
        </p:spPr>
        <p:txBody>
          <a:bodyPr>
            <a:normAutofit fontScale="92500" lnSpcReduction="10000"/>
          </a:bodyPr>
          <a:lstStyle/>
          <a:p>
            <a:pPr marL="0" indent="0">
              <a:buNone/>
            </a:pPr>
            <a:r>
              <a:rPr lang="en-IN" sz="2600" b="1" dirty="0">
                <a:solidFill>
                  <a:schemeClr val="tx2"/>
                </a:solidFill>
                <a:latin typeface="Comic Sans MS" panose="030F0702030302020204" pitchFamily="66" charset="0"/>
              </a:rPr>
              <a:t>How would you respond in these scenarios</a:t>
            </a:r>
            <a:r>
              <a:rPr lang="en-IN" sz="2600" b="1" dirty="0" smtClean="0">
                <a:solidFill>
                  <a:schemeClr val="tx2"/>
                </a:solidFill>
                <a:latin typeface="Comic Sans MS" panose="030F0702030302020204" pitchFamily="66" charset="0"/>
              </a:rPr>
              <a:t>…</a:t>
            </a:r>
          </a:p>
          <a:p>
            <a:pPr marL="0" indent="0">
              <a:buNone/>
            </a:pPr>
            <a:endParaRPr lang="en-IN" sz="2600" b="1" dirty="0">
              <a:solidFill>
                <a:schemeClr val="tx2"/>
              </a:solidFill>
              <a:latin typeface="Comic Sans MS" panose="030F0702030302020204" pitchFamily="66" charset="0"/>
            </a:endParaRPr>
          </a:p>
          <a:p>
            <a:pPr algn="just"/>
            <a:r>
              <a:rPr lang="en-IN" sz="2600" dirty="0">
                <a:solidFill>
                  <a:schemeClr val="tx2"/>
                </a:solidFill>
                <a:latin typeface="Comic Sans MS" panose="030F0702030302020204" pitchFamily="66" charset="0"/>
              </a:rPr>
              <a:t>A 11 year old child is not able to read and write and has consistently poor academic performance but has good social/ communication skills and appears intelligent</a:t>
            </a:r>
            <a:r>
              <a:rPr lang="en-IN" sz="2600" dirty="0" smtClean="0">
                <a:solidFill>
                  <a:schemeClr val="tx2"/>
                </a:solidFill>
                <a:latin typeface="Comic Sans MS" panose="030F0702030302020204" pitchFamily="66" charset="0"/>
              </a:rPr>
              <a:t>.</a:t>
            </a:r>
          </a:p>
          <a:p>
            <a:pPr marL="0" indent="0" algn="just">
              <a:buNone/>
            </a:pPr>
            <a:endParaRPr lang="en-IN" sz="2600" dirty="0">
              <a:solidFill>
                <a:schemeClr val="tx2"/>
              </a:solidFill>
              <a:latin typeface="Comic Sans MS" panose="030F0702030302020204" pitchFamily="66" charset="0"/>
            </a:endParaRPr>
          </a:p>
          <a:p>
            <a:pPr algn="just"/>
            <a:r>
              <a:rPr lang="en-IN" sz="2600" dirty="0">
                <a:solidFill>
                  <a:schemeClr val="tx2"/>
                </a:solidFill>
                <a:latin typeface="Comic Sans MS" panose="030F0702030302020204" pitchFamily="66" charset="0"/>
              </a:rPr>
              <a:t>An 8 year old child is constantly restless in class, never stays in his seat, frequently does not finish his classwork, is disorganized and forgets homework/ looses pencils etc</a:t>
            </a:r>
            <a:r>
              <a:rPr lang="en-IN" sz="2600" dirty="0" smtClean="0">
                <a:solidFill>
                  <a:schemeClr val="tx2"/>
                </a:solidFill>
                <a:latin typeface="Comic Sans MS" panose="030F0702030302020204" pitchFamily="66" charset="0"/>
              </a:rPr>
              <a:t>.</a:t>
            </a:r>
          </a:p>
          <a:p>
            <a:pPr marL="0" indent="0" algn="just">
              <a:buNone/>
            </a:pPr>
            <a:endParaRPr lang="en-IN" sz="2600" dirty="0">
              <a:solidFill>
                <a:schemeClr val="tx2"/>
              </a:solidFill>
              <a:latin typeface="Comic Sans MS" panose="030F0702030302020204" pitchFamily="66" charset="0"/>
            </a:endParaRPr>
          </a:p>
          <a:p>
            <a:pPr algn="just"/>
            <a:r>
              <a:rPr lang="en-IN" sz="2600" dirty="0">
                <a:solidFill>
                  <a:schemeClr val="tx2"/>
                </a:solidFill>
                <a:latin typeface="Comic Sans MS" panose="030F0702030302020204" pitchFamily="66" charset="0"/>
              </a:rPr>
              <a:t>A 7 year old child who is unable to read and write, has poor academic performance and poor social and communication skills also (does not easily comprehend instructions or respond).</a:t>
            </a:r>
          </a:p>
          <a:p>
            <a:endParaRPr lang="en-IN" dirty="0" smtClean="0"/>
          </a:p>
          <a:p>
            <a:pPr marL="0" indent="0">
              <a:buNone/>
            </a:pPr>
            <a:endParaRPr lang="en-IN" dirty="0"/>
          </a:p>
        </p:txBody>
      </p:sp>
    </p:spTree>
    <p:extLst>
      <p:ext uri="{BB962C8B-B14F-4D97-AF65-F5344CB8AC3E}">
        <p14:creationId xmlns:p14="http://schemas.microsoft.com/office/powerpoint/2010/main" val="604505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417638"/>
          </a:xfrm>
        </p:spPr>
        <p:txBody>
          <a:bodyPr>
            <a:normAutofit fontScale="90000"/>
          </a:bodyPr>
          <a:lstStyle/>
          <a:p>
            <a:r>
              <a:rPr lang="en-IN" b="1" dirty="0" smtClean="0"/>
              <a:t>Developmental and Academic Problems</a:t>
            </a:r>
            <a:endParaRPr lang="en-IN" b="1" dirty="0"/>
          </a:p>
        </p:txBody>
      </p:sp>
      <p:sp>
        <p:nvSpPr>
          <p:cNvPr id="3" name="Content Placeholder 2"/>
          <p:cNvSpPr>
            <a:spLocks noGrp="1"/>
          </p:cNvSpPr>
          <p:nvPr>
            <p:ph idx="1"/>
          </p:nvPr>
        </p:nvSpPr>
        <p:spPr/>
        <p:txBody>
          <a:bodyPr/>
          <a:lstStyle/>
          <a:p>
            <a:r>
              <a:rPr lang="en-IN" dirty="0" smtClean="0"/>
              <a:t>Intellectual Disabilities</a:t>
            </a:r>
          </a:p>
          <a:p>
            <a:r>
              <a:rPr lang="en-IN" dirty="0" smtClean="0"/>
              <a:t>ADHD</a:t>
            </a:r>
          </a:p>
          <a:p>
            <a:r>
              <a:rPr lang="en-IN" dirty="0" smtClean="0"/>
              <a:t>Specific Learning Disabilities (SLD)</a:t>
            </a:r>
          </a:p>
          <a:p>
            <a:endParaRPr lang="en-IN" dirty="0"/>
          </a:p>
        </p:txBody>
      </p:sp>
    </p:spTree>
    <p:extLst>
      <p:ext uri="{BB962C8B-B14F-4D97-AF65-F5344CB8AC3E}">
        <p14:creationId xmlns:p14="http://schemas.microsoft.com/office/powerpoint/2010/main" val="938091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3930</Words>
  <Application>Microsoft Office PowerPoint</Application>
  <PresentationFormat>On-screen Show (4:3)</PresentationFormat>
  <Paragraphs>465</Paragraphs>
  <Slides>75</Slides>
  <Notes>0</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Office Theme</vt:lpstr>
      <vt:lpstr>   Understanding  Child Mental Health Issues  Orientation Workshop for School Principals and Teachers  8th &amp; 9th  September 2014 Community-Based Child &amp; Adolescent Mental Health Project Dept. of Child &amp; Adolescent Psychiatry NIMHANS, Bangalore </vt:lpstr>
      <vt:lpstr>       Don’t be helpful</vt:lpstr>
      <vt:lpstr>PowerPoint Presentation</vt:lpstr>
      <vt:lpstr>PowerPoint Presentation</vt:lpstr>
      <vt:lpstr>PowerPoint Presentation</vt:lpstr>
      <vt:lpstr>Approaches to School Mental Health</vt:lpstr>
      <vt:lpstr>PowerPoint Presentation</vt:lpstr>
      <vt:lpstr>Response Scenarios (1)</vt:lpstr>
      <vt:lpstr>Developmental and Academic Problems</vt:lpstr>
      <vt:lpstr>Mild Intellectual Disability</vt:lpstr>
      <vt:lpstr>Moderate Intellectual Disability</vt:lpstr>
      <vt:lpstr>Severe and Profound Intellectual Disability</vt:lpstr>
      <vt:lpstr>Specific Developmental Disorder of Scholastic Skills/ Specific Learning Disabilities</vt:lpstr>
      <vt:lpstr>PowerPoint Presentation</vt:lpstr>
      <vt:lpstr>Distinguishing between Mild Global Intellectual Disability and Specific Learning Disability</vt:lpstr>
      <vt:lpstr>Identifying Attention Deficiency Hyperactive Disorder (ADHD)</vt:lpstr>
      <vt:lpstr>PowerPoint Presentation</vt:lpstr>
      <vt:lpstr>Is it just playfulness/ high energy or ADHD? How do we know?</vt:lpstr>
      <vt:lpstr>Response Scenarios (2)</vt:lpstr>
      <vt:lpstr>Common Emotional and Behavioural Issues in School Children</vt:lpstr>
      <vt:lpstr>PowerPoint Presentation</vt:lpstr>
      <vt:lpstr>The Depressed Child</vt:lpstr>
      <vt:lpstr>The Anxious Child</vt:lpstr>
      <vt:lpstr>Separation Anxiety  </vt:lpstr>
      <vt:lpstr>PowerPoint Presentation</vt:lpstr>
      <vt:lpstr>School Refusal </vt:lpstr>
      <vt:lpstr>PowerPoint Presentation</vt:lpstr>
      <vt:lpstr>Dissociative disorder </vt:lpstr>
      <vt:lpstr>PowerPoint Presentation</vt:lpstr>
      <vt:lpstr>PowerPoint Presentation</vt:lpstr>
      <vt:lpstr>Conduct Disorder  </vt:lpstr>
      <vt:lpstr>Problem Areas of Angry Child</vt:lpstr>
      <vt:lpstr>The Basis of the Problem</vt:lpstr>
      <vt:lpstr>Modes of Individual Response and Healing</vt:lpstr>
      <vt:lpstr>Special Concerns in School Mental Health</vt:lpstr>
      <vt:lpstr>What Constitutes Corporal Punishment</vt:lpstr>
      <vt:lpstr>PowerPoint Presentation</vt:lpstr>
      <vt:lpstr>PowerPoint Presentation</vt:lpstr>
      <vt:lpstr>PowerPoint Presentation</vt:lpstr>
      <vt:lpstr>Perceptions on Corporal Punishment</vt:lpstr>
      <vt:lpstr>Consequences of Corporal Punishment</vt:lpstr>
      <vt:lpstr>PowerPoint Presentation</vt:lpstr>
      <vt:lpstr>Bullying in Schools</vt:lpstr>
      <vt:lpstr>Impact of Bullying on Victim</vt:lpstr>
      <vt:lpstr>Discussion: Bullying</vt:lpstr>
      <vt:lpstr>PowerPoint Presentation</vt:lpstr>
      <vt:lpstr>Child Sexual Abuse (CSA) </vt:lpstr>
      <vt:lpstr>Immediate CSA Action: Parents/ School Staff Response</vt:lpstr>
      <vt:lpstr>School Response to CSA</vt:lpstr>
      <vt:lpstr>Child Sexual Abuse Discussion cont…</vt:lpstr>
      <vt:lpstr>PowerPoint Presentation</vt:lpstr>
      <vt:lpstr>Response Scenarios (3)</vt:lpstr>
      <vt:lpstr>Response to Problem Issues:  Discourse Mode</vt:lpstr>
      <vt:lpstr>Life Skills Model</vt:lpstr>
      <vt:lpstr>Life Skills</vt:lpstr>
      <vt:lpstr>Communication and Interpersonal Skills </vt:lpstr>
      <vt:lpstr>PowerPoint Presentation</vt:lpstr>
      <vt:lpstr>PowerPoint Presentation</vt:lpstr>
      <vt:lpstr>PowerPoint Presentation</vt:lpstr>
      <vt:lpstr>PowerPoint Presentation</vt:lpstr>
      <vt:lpstr>PowerPoint Presentation</vt:lpstr>
      <vt:lpstr>Decision-Making and Critical Thinking Skills  </vt:lpstr>
      <vt:lpstr>PowerPoint Presentation</vt:lpstr>
      <vt:lpstr>PowerPoint Presentation</vt:lpstr>
      <vt:lpstr>Coping and Self-Management Skills  </vt:lpstr>
      <vt:lpstr>PowerPoint Presentation</vt:lpstr>
      <vt:lpstr>PowerPoint Presentation</vt:lpstr>
      <vt:lpstr>PowerPoint Presentation</vt:lpstr>
      <vt:lpstr>PowerPoint Presentation</vt:lpstr>
      <vt:lpstr>How Life Skills Teaching Works</vt:lpstr>
      <vt:lpstr>Experiential methodologies</vt:lpstr>
      <vt:lpstr>PowerPoint Presentation</vt:lpstr>
      <vt:lpstr>Re-Thinking Response Scenarios (3)</vt:lpstr>
      <vt:lpstr>Final Discussions</vt:lpstr>
      <vt:lpstr>Anything Else We Missed…</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Child Mental Health Issues  Orientation Workshop for School Principals and Teachers  8th &amp; 9th  September 2014 Community-Based Child &amp; Adolescent Mental Health Project Dept. of Child &amp; Adolescent Psychiatry NIMHANS, Bangalore</dc:title>
  <dc:creator>Admin</dc:creator>
  <cp:lastModifiedBy>Admin</cp:lastModifiedBy>
  <cp:revision>49</cp:revision>
  <dcterms:created xsi:type="dcterms:W3CDTF">2014-08-01T05:02:29Z</dcterms:created>
  <dcterms:modified xsi:type="dcterms:W3CDTF">2014-09-08T03:19:39Z</dcterms:modified>
</cp:coreProperties>
</file>