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6" r:id="rId17"/>
    <p:sldId id="275" r:id="rId18"/>
    <p:sldId id="277" r:id="rId19"/>
    <p:sldId id="279" r:id="rId20"/>
    <p:sldId id="272" r:id="rId21"/>
    <p:sldId id="257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273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303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55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840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413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881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773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07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646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890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47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B7CC9-7E23-4E97-9F65-5C6C095A79FA}" type="datetimeFigureOut">
              <a:rPr lang="en-IN" smtClean="0"/>
              <a:t>04-10-2014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E7990-85C0-41BB-B14C-BAEB0A0FAE9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321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12968" cy="3339803"/>
          </a:xfrm>
        </p:spPr>
        <p:txBody>
          <a:bodyPr>
            <a:normAutofit fontScale="90000"/>
          </a:bodyPr>
          <a:lstStyle/>
          <a:p>
            <a:r>
              <a:rPr lang="en-IN" sz="4900" b="1" dirty="0" smtClean="0"/>
              <a:t>Community Child &amp; Adolescent Mental Health Service Project</a:t>
            </a:r>
            <a:br>
              <a:rPr lang="en-IN" sz="4900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4000" b="1" dirty="0" smtClean="0"/>
              <a:t>Orientation and Planning Session for PHC Medical Officers, Dept. of Health</a:t>
            </a:r>
            <a:endParaRPr lang="en-IN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13</a:t>
            </a:r>
            <a:r>
              <a:rPr lang="en-IN" baseline="30000" dirty="0" smtClean="0"/>
              <a:t>th</a:t>
            </a:r>
            <a:r>
              <a:rPr lang="en-IN" dirty="0" smtClean="0"/>
              <a:t> October 2014</a:t>
            </a:r>
          </a:p>
          <a:p>
            <a:r>
              <a:rPr lang="en-IN" dirty="0" smtClean="0"/>
              <a:t>Dept. of Child &amp; Adolescent Psychiatry</a:t>
            </a:r>
          </a:p>
          <a:p>
            <a:r>
              <a:rPr lang="en-IN" dirty="0" smtClean="0"/>
              <a:t>NIMHANS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0434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Reaching out to Remote Rural Districts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/>
              <a:t>S</a:t>
            </a:r>
            <a:r>
              <a:rPr lang="en-IN" dirty="0" smtClean="0"/>
              <a:t>taff </a:t>
            </a:r>
            <a:r>
              <a:rPr lang="en-IN" dirty="0"/>
              <a:t>of government services from </a:t>
            </a:r>
            <a:r>
              <a:rPr lang="en-IN" dirty="0" smtClean="0"/>
              <a:t>2 </a:t>
            </a:r>
            <a:r>
              <a:rPr lang="en-IN" dirty="0"/>
              <a:t>remote/rural areas identified by DWCD will be provided with technical support remotely. </a:t>
            </a:r>
            <a:endParaRPr lang="en-IN" dirty="0" smtClean="0"/>
          </a:p>
          <a:p>
            <a:pPr lvl="0"/>
            <a:r>
              <a:rPr lang="en-IN" dirty="0"/>
              <a:t>A</a:t>
            </a:r>
            <a:r>
              <a:rPr lang="en-IN" dirty="0" smtClean="0"/>
              <a:t>dvice </a:t>
            </a:r>
            <a:r>
              <a:rPr lang="en-IN" dirty="0"/>
              <a:t>on preventive and curative services, provided through telephone and internet communication on a periodic basis (weekly</a:t>
            </a:r>
            <a:r>
              <a:rPr lang="en-IN" dirty="0" smtClean="0"/>
              <a:t>).</a:t>
            </a:r>
          </a:p>
          <a:p>
            <a:pPr lvl="0"/>
            <a:r>
              <a:rPr lang="en-IN" dirty="0"/>
              <a:t>S</a:t>
            </a:r>
            <a:r>
              <a:rPr lang="en-IN" dirty="0" smtClean="0"/>
              <a:t>taff to be </a:t>
            </a:r>
            <a:r>
              <a:rPr lang="en-IN" dirty="0"/>
              <a:t>included in training and capacity building activities conducted in </a:t>
            </a:r>
            <a:r>
              <a:rPr lang="en-IN" dirty="0" smtClean="0"/>
              <a:t>Bangalore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552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80728"/>
          </a:xfrm>
        </p:spPr>
        <p:txBody>
          <a:bodyPr/>
          <a:lstStyle/>
          <a:p>
            <a:r>
              <a:rPr lang="en-IN" b="1" dirty="0" smtClean="0"/>
              <a:t>Proposal Implementation: Phase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857929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 smtClean="0">
                <a:solidFill>
                  <a:srgbClr val="FFFF00"/>
                </a:solidFill>
              </a:rPr>
              <a:t>Activity 2: Training &amp; Capacity Building</a:t>
            </a:r>
          </a:p>
          <a:p>
            <a:pPr marL="0" indent="0">
              <a:buNone/>
            </a:pPr>
            <a:endParaRPr lang="en-IN" sz="2400" b="1" dirty="0" smtClean="0"/>
          </a:p>
          <a:p>
            <a:pPr marL="0" indent="0">
              <a:buNone/>
            </a:pPr>
            <a:r>
              <a:rPr lang="en-IN" sz="2400" b="1" dirty="0" smtClean="0"/>
              <a:t>Training for Whom?</a:t>
            </a:r>
          </a:p>
          <a:p>
            <a:r>
              <a:rPr lang="en-IN" sz="2400" b="1" dirty="0" smtClean="0"/>
              <a:t>Gate-Keepers: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Health workers (public health practitioners, Link workers)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err="1" smtClean="0"/>
              <a:t>Anganwadi</a:t>
            </a:r>
            <a:r>
              <a:rPr lang="en-IN" sz="2000" dirty="0" smtClean="0"/>
              <a:t> workers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Teachers </a:t>
            </a:r>
            <a:endParaRPr lang="en-IN" sz="2000" dirty="0" smtClean="0">
              <a:effectLst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>
                <a:effectLst/>
              </a:rPr>
              <a:t>Child care institutions’ staff</a:t>
            </a:r>
          </a:p>
          <a:p>
            <a:pPr marL="0" indent="0">
              <a:buNone/>
            </a:pPr>
            <a:endParaRPr lang="en-IN" sz="2400" dirty="0" smtClean="0">
              <a:effectLst/>
            </a:endParaRPr>
          </a:p>
          <a:p>
            <a:r>
              <a:rPr lang="en-IN" sz="2400" b="1" dirty="0"/>
              <a:t>ICPS </a:t>
            </a:r>
            <a:r>
              <a:rPr lang="en-IN" sz="2400" b="1" dirty="0" smtClean="0"/>
              <a:t>Staff: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Program officers</a:t>
            </a:r>
            <a:endParaRPr lang="en-IN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Counsellors </a:t>
            </a:r>
            <a:endParaRPr lang="en-IN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 smtClean="0"/>
              <a:t>Social </a:t>
            </a:r>
            <a:r>
              <a:rPr lang="en-IN" sz="2000" dirty="0"/>
              <a:t>workers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/>
              <a:t>House Parents</a:t>
            </a:r>
          </a:p>
        </p:txBody>
      </p:sp>
    </p:spTree>
    <p:extLst>
      <p:ext uri="{BB962C8B-B14F-4D97-AF65-F5344CB8AC3E}">
        <p14:creationId xmlns:p14="http://schemas.microsoft.com/office/powerpoint/2010/main" val="3091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Training Content?</a:t>
            </a:r>
          </a:p>
          <a:p>
            <a:pPr marL="0" indent="0">
              <a:buNone/>
            </a:pPr>
            <a:endParaRPr lang="en-IN" b="1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Psychological health promotion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Parent education leaflets 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 err="1"/>
              <a:t>Behavior</a:t>
            </a:r>
            <a:r>
              <a:rPr lang="en-IN" sz="3400" dirty="0"/>
              <a:t> therapy training packages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Consultation liaison clinics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Screening for early diagnosis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Disability related interventions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Small modules for grass root workers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Universal preventive interventions (violence prevention, problem solving, suicide prevention, bully victim problems)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Programmes for externalizing behaviours (anger control)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Programmes for internalizing behaviours (stress and coping)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School programmes (teacher training, life skill education)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Referral protocols 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n-IN" sz="3400" dirty="0"/>
              <a:t>Working with children in difficult circumstances (street children, high risk </a:t>
            </a:r>
            <a:r>
              <a:rPr lang="en-IN" sz="3400" dirty="0" err="1"/>
              <a:t>behaviors</a:t>
            </a:r>
            <a:r>
              <a:rPr lang="en-IN" sz="3400" dirty="0"/>
              <a:t>)</a:t>
            </a:r>
          </a:p>
          <a:p>
            <a:pPr marL="0" indent="0">
              <a:buNone/>
            </a:pPr>
            <a:endParaRPr lang="en-IN" b="1" dirty="0" smtClean="0">
              <a:solidFill>
                <a:srgbClr val="FFFF00"/>
              </a:solidFill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466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4824536"/>
          </a:xfrm>
        </p:spPr>
        <p:txBody>
          <a:bodyPr/>
          <a:lstStyle/>
          <a:p>
            <a:r>
              <a:rPr lang="en-IN" dirty="0" smtClean="0"/>
              <a:t>Training Material?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Information, Education and Communication Materials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Videos</a:t>
            </a:r>
            <a:endParaRPr lang="en-IN" sz="2000" dirty="0"/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Manuals for various trainer groups</a:t>
            </a: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IN" sz="2000" dirty="0" smtClean="0"/>
              <a:t>Creative materials for use with children/adolescents (flip-charts </a:t>
            </a:r>
            <a:r>
              <a:rPr lang="en-IN" sz="2000" dirty="0" err="1" smtClean="0"/>
              <a:t>etc</a:t>
            </a:r>
            <a:r>
              <a:rPr lang="en-IN" sz="2000" dirty="0" smtClean="0"/>
              <a:t>).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7831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1" y="0"/>
            <a:ext cx="8229600" cy="908720"/>
          </a:xfrm>
        </p:spPr>
        <p:txBody>
          <a:bodyPr/>
          <a:lstStyle/>
          <a:p>
            <a:pPr algn="l"/>
            <a:r>
              <a:rPr lang="en-IN" b="1" dirty="0" smtClean="0"/>
              <a:t>Outcomes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7606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N" dirty="0"/>
              <a:t>Increased access to and availability of preventive, </a:t>
            </a:r>
            <a:r>
              <a:rPr lang="en-IN" dirty="0" err="1"/>
              <a:t>promotive</a:t>
            </a:r>
            <a:r>
              <a:rPr lang="en-IN" dirty="0"/>
              <a:t> and curative child and adolescent mental health services in the community.</a:t>
            </a:r>
          </a:p>
          <a:p>
            <a:pPr lvl="0"/>
            <a:r>
              <a:rPr lang="en-IN" dirty="0"/>
              <a:t>Increased access to and availability of mental health services to vulnerable children (disabled and other special groups).</a:t>
            </a:r>
          </a:p>
          <a:p>
            <a:pPr lvl="0"/>
            <a:r>
              <a:rPr lang="en-IN" dirty="0"/>
              <a:t>Development of training materials and manuals</a:t>
            </a:r>
            <a:r>
              <a:rPr lang="en-IN" dirty="0" smtClean="0"/>
              <a:t>.</a:t>
            </a:r>
            <a:endParaRPr lang="en-IN" dirty="0"/>
          </a:p>
          <a:p>
            <a:pPr lvl="0"/>
            <a:r>
              <a:rPr lang="en-IN" dirty="0"/>
              <a:t>Development of capacities in community childcare workers.</a:t>
            </a:r>
          </a:p>
          <a:p>
            <a:pPr lvl="0"/>
            <a:r>
              <a:rPr lang="en-IN" dirty="0"/>
              <a:t>A tested out model for widespread implementation for </a:t>
            </a:r>
            <a:r>
              <a:rPr lang="en-IN" dirty="0" err="1"/>
              <a:t>promotive</a:t>
            </a:r>
            <a:r>
              <a:rPr lang="en-IN" dirty="0"/>
              <a:t>, preventive and curative interventions in child and adolescent mental health in the community.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12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Key Findings from Community Child Mental Needs Assessment (PHC Staff)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637112"/>
          </a:xfrm>
        </p:spPr>
        <p:txBody>
          <a:bodyPr/>
          <a:lstStyle/>
          <a:p>
            <a:r>
              <a:rPr lang="en-IN" dirty="0" smtClean="0"/>
              <a:t>Interviews with Medical Officers</a:t>
            </a:r>
          </a:p>
          <a:p>
            <a:r>
              <a:rPr lang="en-IN" dirty="0" smtClean="0"/>
              <a:t>Needs Assessment/ Sensitization Workshops with Link Workers/ ANMs, </a:t>
            </a:r>
            <a:r>
              <a:rPr lang="en-IN" dirty="0" err="1" smtClean="0"/>
              <a:t>Anganwadi</a:t>
            </a:r>
            <a:r>
              <a:rPr lang="en-IN" dirty="0" smtClean="0"/>
              <a:t> Workers (and Government School Teachers)</a:t>
            </a:r>
          </a:p>
          <a:p>
            <a:r>
              <a:rPr lang="en-IN" dirty="0"/>
              <a:t>Needs Assessment/ Sensitization </a:t>
            </a:r>
            <a:r>
              <a:rPr lang="en-IN" dirty="0" smtClean="0"/>
              <a:t>Workshops + Group Discussions with School Health Team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2761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IN" dirty="0"/>
              <a:t>Common Child Mental Health Problems in the Community</a:t>
            </a:r>
          </a:p>
          <a:p>
            <a:pPr lvl="1"/>
            <a:r>
              <a:rPr lang="en-IN" dirty="0"/>
              <a:t>Children from difficult family circumstances: alcoholism, neglect, domestic violence, chronic illness in parents</a:t>
            </a:r>
          </a:p>
          <a:p>
            <a:pPr lvl="1"/>
            <a:r>
              <a:rPr lang="en-IN" dirty="0"/>
              <a:t>School refusal/ school drop-outs</a:t>
            </a:r>
          </a:p>
          <a:p>
            <a:pPr lvl="1"/>
            <a:r>
              <a:rPr lang="en-IN" dirty="0"/>
              <a:t>Conduct disorders</a:t>
            </a:r>
          </a:p>
          <a:p>
            <a:pPr lvl="1"/>
            <a:r>
              <a:rPr lang="en-IN" dirty="0"/>
              <a:t>Developmental Disabilities (incl. ADHD, autism, intellectual </a:t>
            </a:r>
            <a:r>
              <a:rPr lang="en-IN" dirty="0" smtClean="0"/>
              <a:t>disability, learning problems at school…)</a:t>
            </a:r>
          </a:p>
          <a:p>
            <a:pPr lvl="1"/>
            <a:r>
              <a:rPr lang="en-IN" dirty="0" smtClean="0"/>
              <a:t>Child physical and sexual abuse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9724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IN" dirty="0" smtClean="0"/>
              <a:t>Barriers to Care Seeking</a:t>
            </a:r>
          </a:p>
          <a:p>
            <a:pPr lvl="1"/>
            <a:r>
              <a:rPr lang="en-IN" dirty="0" smtClean="0"/>
              <a:t>Lack of awareness (incl. mental health not being a priority)</a:t>
            </a:r>
          </a:p>
          <a:p>
            <a:pPr lvl="1"/>
            <a:r>
              <a:rPr lang="en-IN" dirty="0" smtClean="0"/>
              <a:t>Financial problems</a:t>
            </a:r>
          </a:p>
          <a:p>
            <a:pPr lvl="1"/>
            <a:r>
              <a:rPr lang="en-IN" dirty="0" smtClean="0"/>
              <a:t>Social stigma</a:t>
            </a:r>
          </a:p>
          <a:p>
            <a:pPr lvl="1"/>
            <a:r>
              <a:rPr lang="en-IN" dirty="0" smtClean="0"/>
              <a:t>Only tertiary care services available (very few + social stigma)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949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036496" cy="648072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Staff Skills &amp; Capacities</a:t>
            </a:r>
          </a:p>
          <a:p>
            <a:pPr lvl="1"/>
            <a:r>
              <a:rPr lang="en-IN" dirty="0" smtClean="0"/>
              <a:t>Limited exposure to/ knowledge of child mental health issues</a:t>
            </a:r>
          </a:p>
          <a:p>
            <a:pPr lvl="1"/>
            <a:r>
              <a:rPr lang="en-IN" dirty="0" smtClean="0"/>
              <a:t>Some awareness on disability but not specifics of developmental disabilities</a:t>
            </a:r>
          </a:p>
          <a:p>
            <a:pPr lvl="1"/>
            <a:r>
              <a:rPr lang="en-IN" dirty="0" smtClean="0"/>
              <a:t>Low knowledge and awareness of key areas of child development (physical, cognitive, social, emotional and language development) in PHC workers</a:t>
            </a:r>
          </a:p>
          <a:p>
            <a:pPr lvl="1"/>
            <a:r>
              <a:rPr lang="en-IN" dirty="0" smtClean="0"/>
              <a:t>Physical development perspective drawn largely from immunization-nutrition perspective. </a:t>
            </a:r>
          </a:p>
          <a:p>
            <a:pPr lvl="1"/>
            <a:r>
              <a:rPr lang="en-IN" dirty="0" err="1"/>
              <a:t>Anganwadi</a:t>
            </a:r>
            <a:r>
              <a:rPr lang="en-IN" dirty="0"/>
              <a:t> workers have some knowledge of </a:t>
            </a:r>
            <a:r>
              <a:rPr lang="en-IN" dirty="0" smtClean="0"/>
              <a:t>key areas child </a:t>
            </a:r>
            <a:r>
              <a:rPr lang="en-IN" dirty="0"/>
              <a:t>development </a:t>
            </a:r>
            <a:r>
              <a:rPr lang="en-IN" dirty="0" smtClean="0"/>
              <a:t>domains but need more systematic frameworks for their early stimulation/ developmental activities.</a:t>
            </a:r>
          </a:p>
          <a:p>
            <a:pPr lvl="1"/>
            <a:r>
              <a:rPr lang="en-IN" dirty="0" smtClean="0"/>
              <a:t>High knowledge of community contexts/ problematic family situations/ community’s socio-economic issues etc.</a:t>
            </a:r>
          </a:p>
          <a:p>
            <a:pPr lvl="1"/>
            <a:r>
              <a:rPr lang="en-IN" dirty="0" smtClean="0"/>
              <a:t>Difficulty in identifying emotional and behaviour problems/ risks, particularly in relation to family/community contexts and vulnerabilities </a:t>
            </a:r>
          </a:p>
          <a:p>
            <a:pPr lvl="1"/>
            <a:r>
              <a:rPr lang="en-IN" dirty="0" smtClean="0"/>
              <a:t>Higher knowledge of identification of emotional/ behavioural problems among school health team staff.</a:t>
            </a:r>
          </a:p>
          <a:p>
            <a:pPr lvl="1"/>
            <a:r>
              <a:rPr lang="en-IN" dirty="0" smtClean="0"/>
              <a:t>No knowledge of responses to emotional/ behaviour problems or developmental disability.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2312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940"/>
            <a:ext cx="8229600" cy="885780"/>
          </a:xfrm>
        </p:spPr>
        <p:txBody>
          <a:bodyPr/>
          <a:lstStyle/>
          <a:p>
            <a:r>
              <a:rPr lang="en-IN" dirty="0" smtClean="0"/>
              <a:t>Suggestions So Far…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900744"/>
              </p:ext>
            </p:extLst>
          </p:nvPr>
        </p:nvGraphicFramePr>
        <p:xfrm>
          <a:off x="107504" y="836713"/>
          <a:ext cx="8928992" cy="58681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9275"/>
                <a:gridCol w="7549717"/>
              </a:tblGrid>
              <a:tr h="1154923">
                <a:tc>
                  <a:txBody>
                    <a:bodyPr/>
                    <a:lstStyle/>
                    <a:p>
                      <a:r>
                        <a:rPr lang="en-IN" sz="2100" b="0" dirty="0" smtClean="0">
                          <a:solidFill>
                            <a:schemeClr val="tx1"/>
                          </a:solidFill>
                        </a:rPr>
                        <a:t>ANMs/</a:t>
                      </a:r>
                      <a:r>
                        <a:rPr lang="en-IN" sz="2100" b="0" baseline="0" dirty="0" smtClean="0">
                          <a:solidFill>
                            <a:schemeClr val="tx1"/>
                          </a:solidFill>
                        </a:rPr>
                        <a:t> Link Workers</a:t>
                      </a:r>
                      <a:endParaRPr lang="en-IN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b="0" dirty="0" smtClean="0">
                          <a:solidFill>
                            <a:schemeClr val="tx1"/>
                          </a:solidFill>
                        </a:rPr>
                        <a:t>Community Awareness  and Education on child mental health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b="0" dirty="0" smtClean="0">
                          <a:solidFill>
                            <a:schemeClr val="tx1"/>
                          </a:solidFill>
                        </a:rPr>
                        <a:t>Identification and referral of developmental disabilities</a:t>
                      </a:r>
                      <a:endParaRPr lang="en-IN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021540">
                <a:tc>
                  <a:txBody>
                    <a:bodyPr/>
                    <a:lstStyle/>
                    <a:p>
                      <a:r>
                        <a:rPr lang="en-IN" sz="2100" dirty="0" smtClean="0"/>
                        <a:t>School Health Team</a:t>
                      </a:r>
                      <a:endParaRPr lang="en-IN" sz="2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dirty="0" smtClean="0"/>
                        <a:t>Develop screening tools for use of PHC staff/ school health teams.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dirty="0" smtClean="0"/>
                        <a:t>Gather children identified with</a:t>
                      </a:r>
                      <a:r>
                        <a:rPr lang="en-IN" sz="2100" baseline="0" dirty="0" smtClean="0"/>
                        <a:t> mental health problems in PHC (periodically) and have NIMHANS team come to PHC and provide service in collaboration with MO and link workers—who can then follow up.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baseline="0" dirty="0" smtClean="0"/>
                        <a:t>Identify children with disability through camps similar to malnutrition/ screening camps—screen and provide education/ information.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504900">
                <a:tc>
                  <a:txBody>
                    <a:bodyPr/>
                    <a:lstStyle/>
                    <a:p>
                      <a:r>
                        <a:rPr lang="en-IN" sz="2100" dirty="0" smtClean="0"/>
                        <a:t>Medical Officers</a:t>
                      </a:r>
                      <a:endParaRPr lang="en-IN" sz="2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dirty="0" smtClean="0"/>
                        <a:t>Provide community child mental health education/ awareness and identification and referral  of disabilities through link workers.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100" dirty="0" smtClean="0"/>
                        <a:t>Develop</a:t>
                      </a:r>
                      <a:r>
                        <a:rPr lang="en-IN" sz="2100" baseline="0" dirty="0" smtClean="0"/>
                        <a:t> brief screening tool that can be used in the clinic—so child with disabilities and other problems can be referred.</a:t>
                      </a:r>
                      <a:endParaRPr lang="en-IN" sz="2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58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en-IN" dirty="0"/>
              <a:t>Establishment of community-based child and adolescent services.</a:t>
            </a:r>
          </a:p>
          <a:p>
            <a:pPr lvl="0" algn="just"/>
            <a:r>
              <a:rPr lang="en-IN" dirty="0"/>
              <a:t>Training and capacity building of childcare workers and staff from various governmental and non-governmental agencies, including schools.</a:t>
            </a:r>
          </a:p>
          <a:p>
            <a:pPr lvl="0" algn="just"/>
            <a:r>
              <a:rPr lang="en-IN" dirty="0"/>
              <a:t>D</a:t>
            </a:r>
            <a:r>
              <a:rPr lang="en-IN" dirty="0" smtClean="0"/>
              <a:t>evelop </a:t>
            </a:r>
            <a:r>
              <a:rPr lang="en-IN" dirty="0"/>
              <a:t>a comprehensive community child and adolescent mental health service model that may be replicated elsewhere in the country.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2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052736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Levels &amp; Types of Roles/Functions for ANMs/ Link Workers</a:t>
            </a:r>
            <a:endParaRPr lang="en-IN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4" y="1484785"/>
            <a:ext cx="838385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6427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Health Education Material for Awareness/ 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dirty="0"/>
              <a:t>Parent </a:t>
            </a:r>
            <a:r>
              <a:rPr lang="en-IN" dirty="0" smtClean="0"/>
              <a:t>Education Material (Flip-Charts/ Pictures):</a:t>
            </a:r>
            <a:endParaRPr lang="en-IN" dirty="0"/>
          </a:p>
          <a:p>
            <a:pPr lvl="0"/>
            <a:r>
              <a:rPr lang="en-IN" dirty="0"/>
              <a:t>Early stimulation (0 to 6 years)</a:t>
            </a:r>
          </a:p>
          <a:p>
            <a:pPr lvl="0"/>
            <a:r>
              <a:rPr lang="en-IN" dirty="0"/>
              <a:t>Physical/ social/ cognitive/emotional/language development</a:t>
            </a:r>
          </a:p>
          <a:p>
            <a:pPr lvl="0"/>
            <a:r>
              <a:rPr lang="en-IN" dirty="0"/>
              <a:t>Nurturance and disciplining (incl. management of temper tantrums)</a:t>
            </a:r>
          </a:p>
          <a:p>
            <a:pPr lvl="0"/>
            <a:r>
              <a:rPr lang="en-IN" dirty="0"/>
              <a:t>Personal safety and abuse prevention</a:t>
            </a:r>
          </a:p>
          <a:p>
            <a:pPr lvl="0"/>
            <a:r>
              <a:rPr lang="en-IN" dirty="0"/>
              <a:t>The angry child (incl. Pro-social skill development)</a:t>
            </a:r>
          </a:p>
          <a:p>
            <a:pPr lvl="0"/>
            <a:r>
              <a:rPr lang="en-IN" dirty="0"/>
              <a:t>The anxious/ depressed child</a:t>
            </a:r>
          </a:p>
          <a:p>
            <a:pPr lvl="0"/>
            <a:r>
              <a:rPr lang="en-IN" dirty="0"/>
              <a:t>The disabled child</a:t>
            </a:r>
          </a:p>
          <a:p>
            <a:pPr lvl="0"/>
            <a:r>
              <a:rPr lang="en-IN" dirty="0"/>
              <a:t>The hyperactive child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770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PHC Medical Officers’ Role/ Function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Based on ANM/Link Workers’ role &amp; function, what would the MO’s role and functions be?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1134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en-IN" dirty="0" smtClean="0"/>
              <a:t>Options for Service Provision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507288" cy="57606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N"/>
              <a:t>I</a:t>
            </a:r>
            <a:r>
              <a:rPr lang="en-IN" smtClean="0"/>
              <a:t>f children </a:t>
            </a:r>
            <a:r>
              <a:rPr lang="en-IN" dirty="0" smtClean="0"/>
              <a:t>with mild/ moderate problems are identified, on a given day (once a week or once a month?):</a:t>
            </a:r>
          </a:p>
          <a:p>
            <a:pPr algn="just"/>
            <a:r>
              <a:rPr lang="en-IN" dirty="0" smtClean="0"/>
              <a:t>All </a:t>
            </a:r>
            <a:r>
              <a:rPr lang="en-IN" dirty="0"/>
              <a:t>children </a:t>
            </a:r>
            <a:r>
              <a:rPr lang="en-IN" dirty="0" smtClean="0"/>
              <a:t>identified </a:t>
            </a:r>
            <a:r>
              <a:rPr lang="en-IN" dirty="0"/>
              <a:t>from all PHC catchment areas come to a designated </a:t>
            </a:r>
            <a:r>
              <a:rPr lang="en-IN" dirty="0" smtClean="0"/>
              <a:t>PHC along with MOs from PHCs for services provided in a consultation liaison mode—intervention planning done by NIMHANS and executed/ followed up by PHC team</a:t>
            </a:r>
          </a:p>
          <a:p>
            <a:pPr marL="0" indent="0" algn="ctr">
              <a:buNone/>
            </a:pPr>
            <a:r>
              <a:rPr lang="en-IN" dirty="0" smtClean="0"/>
              <a:t>OR</a:t>
            </a:r>
          </a:p>
          <a:p>
            <a:pPr algn="just"/>
            <a:r>
              <a:rPr lang="en-IN" dirty="0" smtClean="0"/>
              <a:t>NIMHANS team goes to individual PHCs on designated days and provides consultation liaison </a:t>
            </a:r>
            <a:r>
              <a:rPr lang="en-IN" dirty="0"/>
              <a:t>mode—intervention planning done by NIMHANS and executed/ followed up by PHC </a:t>
            </a:r>
            <a:r>
              <a:rPr lang="en-IN" dirty="0" smtClean="0"/>
              <a:t>team</a:t>
            </a:r>
          </a:p>
          <a:p>
            <a:pPr marL="0" indent="0" algn="just">
              <a:buNone/>
            </a:pPr>
            <a:r>
              <a:rPr lang="en-IN" dirty="0" smtClean="0"/>
              <a:t>*For multiple problems/ acute issues, referral to NIMHANS.</a:t>
            </a:r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5620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/>
              <a:t>Geographic Location and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Bangalore South Zone:</a:t>
            </a:r>
          </a:p>
          <a:p>
            <a:pPr lvl="1"/>
            <a:r>
              <a:rPr lang="en-IN" dirty="0"/>
              <a:t>A minimum of 10 slums (total population=5,335) + larger community</a:t>
            </a:r>
          </a:p>
          <a:p>
            <a:pPr lvl="1"/>
            <a:r>
              <a:rPr lang="en-IN" dirty="0"/>
              <a:t>12 PHCs (10 MOs, 12 Health Assistants, 48 Link Workers)</a:t>
            </a:r>
          </a:p>
          <a:p>
            <a:pPr lvl="1"/>
            <a:r>
              <a:rPr lang="en-IN" dirty="0" smtClean="0"/>
              <a:t>21 </a:t>
            </a:r>
            <a:r>
              <a:rPr lang="en-IN" dirty="0"/>
              <a:t>government schools (&amp; 10 private schools)</a:t>
            </a:r>
          </a:p>
          <a:p>
            <a:pPr lvl="1"/>
            <a:r>
              <a:rPr lang="en-IN" dirty="0" smtClean="0"/>
              <a:t>45 </a:t>
            </a:r>
            <a:r>
              <a:rPr lang="en-IN" dirty="0" err="1"/>
              <a:t>Anganwadis</a:t>
            </a:r>
            <a:endParaRPr lang="en-IN" dirty="0"/>
          </a:p>
          <a:p>
            <a:pPr lvl="1"/>
            <a:r>
              <a:rPr lang="en-IN" dirty="0"/>
              <a:t>90 child care institutions (Registered under </a:t>
            </a:r>
            <a:r>
              <a:rPr lang="en-IN" dirty="0" smtClean="0"/>
              <a:t>DWCD &amp; J.J. Act)</a:t>
            </a:r>
          </a:p>
          <a:p>
            <a:pPr marL="457200" lvl="1" indent="0">
              <a:buNone/>
            </a:pPr>
            <a:endParaRPr lang="en-IN" dirty="0" smtClean="0"/>
          </a:p>
          <a:p>
            <a:r>
              <a:rPr lang="en-IN" dirty="0" smtClean="0"/>
              <a:t>2 remote/rural districts (Remote Communication)</a:t>
            </a: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486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dirty="0" smtClean="0"/>
              <a:t>Principles &amp; Technical Approach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Universal </a:t>
            </a:r>
            <a:r>
              <a:rPr lang="en-IN" dirty="0"/>
              <a:t>access to </a:t>
            </a:r>
            <a:r>
              <a:rPr lang="en-IN" dirty="0" smtClean="0"/>
              <a:t>child (mental</a:t>
            </a:r>
            <a:r>
              <a:rPr lang="en-IN" dirty="0"/>
              <a:t>) </a:t>
            </a:r>
            <a:r>
              <a:rPr lang="en-IN" dirty="0" smtClean="0"/>
              <a:t>healthcare</a:t>
            </a:r>
          </a:p>
          <a:p>
            <a:r>
              <a:rPr lang="en-IN" dirty="0"/>
              <a:t>E</a:t>
            </a:r>
            <a:r>
              <a:rPr lang="en-IN" dirty="0" smtClean="0"/>
              <a:t>quitable </a:t>
            </a:r>
            <a:r>
              <a:rPr lang="en-IN" dirty="0"/>
              <a:t>coverage </a:t>
            </a:r>
            <a:r>
              <a:rPr lang="en-IN" dirty="0" smtClean="0"/>
              <a:t>(with focus on vulnerable </a:t>
            </a:r>
            <a:r>
              <a:rPr lang="en-IN" dirty="0"/>
              <a:t>children and </a:t>
            </a:r>
            <a:r>
              <a:rPr lang="en-IN" dirty="0" smtClean="0"/>
              <a:t>adolescents)</a:t>
            </a:r>
          </a:p>
          <a:p>
            <a:r>
              <a:rPr lang="en-IN" dirty="0"/>
              <a:t>C</a:t>
            </a:r>
            <a:r>
              <a:rPr lang="en-IN" dirty="0" smtClean="0"/>
              <a:t>ommunity </a:t>
            </a:r>
            <a:r>
              <a:rPr lang="en-IN" dirty="0"/>
              <a:t>involvement and participation to ensure </a:t>
            </a:r>
            <a:r>
              <a:rPr lang="en-IN" dirty="0" smtClean="0"/>
              <a:t>sustainability</a:t>
            </a:r>
          </a:p>
          <a:p>
            <a:r>
              <a:rPr lang="en-IN" dirty="0"/>
              <a:t>A</a:t>
            </a:r>
            <a:r>
              <a:rPr lang="en-IN" dirty="0" smtClean="0"/>
              <a:t>doption </a:t>
            </a:r>
            <a:r>
              <a:rPr lang="en-IN" dirty="0"/>
              <a:t>of multi-sectional approach through involvement of various sectors such as health, education, women and child welfare. </a:t>
            </a:r>
          </a:p>
        </p:txBody>
      </p:sp>
    </p:spTree>
    <p:extLst>
      <p:ext uri="{BB962C8B-B14F-4D97-AF65-F5344CB8AC3E}">
        <p14:creationId xmlns:p14="http://schemas.microsoft.com/office/powerpoint/2010/main" val="24136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69714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Mental </a:t>
            </a:r>
            <a:r>
              <a:rPr lang="en-US" b="1" dirty="0"/>
              <a:t>Health Intervention Spectrum for </a:t>
            </a:r>
            <a:r>
              <a:rPr lang="en-US" b="1" dirty="0" smtClean="0"/>
              <a:t>Mental Disorders</a:t>
            </a:r>
            <a:endParaRPr lang="en-IN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96944" cy="525658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1934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" y="0"/>
            <a:ext cx="82296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Proposal Implementation: Phase (1)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47260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IN" sz="6700" b="1" dirty="0" smtClean="0">
                <a:solidFill>
                  <a:srgbClr val="FFFF00"/>
                </a:solidFill>
              </a:rPr>
              <a:t>Activity 1: Mapping </a:t>
            </a:r>
            <a:r>
              <a:rPr lang="en-IN" sz="6700" b="1" dirty="0">
                <a:solidFill>
                  <a:srgbClr val="FFFF00"/>
                </a:solidFill>
              </a:rPr>
              <a:t>of Existing Community </a:t>
            </a:r>
            <a:r>
              <a:rPr lang="en-IN" sz="6700" b="1" dirty="0" smtClean="0">
                <a:solidFill>
                  <a:srgbClr val="FFFF00"/>
                </a:solidFill>
              </a:rPr>
              <a:t>Services</a:t>
            </a:r>
          </a:p>
          <a:p>
            <a:r>
              <a:rPr lang="en-IN" sz="5500" dirty="0" smtClean="0"/>
              <a:t>What?</a:t>
            </a:r>
          </a:p>
          <a:p>
            <a:pPr lvl="1"/>
            <a:r>
              <a:rPr lang="en-IN" sz="5500" dirty="0" smtClean="0"/>
              <a:t>identify types </a:t>
            </a:r>
            <a:r>
              <a:rPr lang="en-IN" sz="5500" dirty="0"/>
              <a:t>of services provided by the </a:t>
            </a:r>
            <a:r>
              <a:rPr lang="en-IN" sz="5500" dirty="0" smtClean="0"/>
              <a:t>agency/services</a:t>
            </a:r>
          </a:p>
          <a:p>
            <a:pPr lvl="1"/>
            <a:r>
              <a:rPr lang="en-IN" sz="5500" dirty="0" smtClean="0"/>
              <a:t> understand </a:t>
            </a:r>
            <a:r>
              <a:rPr lang="en-IN" sz="5500" dirty="0"/>
              <a:t>child mental health issues in the </a:t>
            </a:r>
            <a:r>
              <a:rPr lang="en-IN" sz="5500" dirty="0" smtClean="0"/>
              <a:t>community.</a:t>
            </a:r>
          </a:p>
          <a:p>
            <a:pPr lvl="1"/>
            <a:r>
              <a:rPr lang="en-IN" sz="5500" dirty="0" smtClean="0"/>
              <a:t>assess </a:t>
            </a:r>
            <a:r>
              <a:rPr lang="en-IN" sz="5500" dirty="0"/>
              <a:t>the capacity needs and gaps of the service providers. </a:t>
            </a:r>
            <a:endParaRPr lang="en-IN" sz="5500" dirty="0" smtClean="0"/>
          </a:p>
          <a:p>
            <a:pPr lvl="1"/>
            <a:r>
              <a:rPr lang="en-IN" sz="5500" dirty="0"/>
              <a:t>assess scope for </a:t>
            </a:r>
            <a:r>
              <a:rPr lang="en-IN" sz="5500" dirty="0" smtClean="0"/>
              <a:t>government schemes (RBSK/RKSK implementation?)</a:t>
            </a:r>
            <a:endParaRPr lang="en-IN" sz="5500" dirty="0"/>
          </a:p>
          <a:p>
            <a:pPr marL="457200" lvl="1" indent="0">
              <a:buNone/>
            </a:pPr>
            <a:endParaRPr lang="en-IN" sz="55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IN" sz="5500" dirty="0"/>
              <a:t>How</a:t>
            </a:r>
            <a:r>
              <a:rPr lang="en-IN" sz="5500" dirty="0" smtClean="0"/>
              <a:t>?</a:t>
            </a:r>
          </a:p>
          <a:p>
            <a:pPr lvl="1"/>
            <a:r>
              <a:rPr lang="en-IN" sz="5500" dirty="0"/>
              <a:t>key informant interviews and focus group discussions </a:t>
            </a:r>
          </a:p>
          <a:p>
            <a:pPr marL="0" lvl="1" indent="0">
              <a:buNone/>
            </a:pPr>
            <a:endParaRPr lang="en-IN" sz="55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IN" sz="5500" dirty="0" smtClean="0"/>
              <a:t>With Whom?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IN" sz="5500" dirty="0"/>
          </a:p>
          <a:p>
            <a:pPr lvl="1"/>
            <a:r>
              <a:rPr lang="en-IN" sz="5500" dirty="0" smtClean="0"/>
              <a:t>Child Care Institutions (government &amp; non-government agencies)</a:t>
            </a:r>
          </a:p>
          <a:p>
            <a:pPr lvl="1"/>
            <a:r>
              <a:rPr lang="en-IN" sz="5500" dirty="0" smtClean="0"/>
              <a:t>public </a:t>
            </a:r>
            <a:r>
              <a:rPr lang="en-IN" sz="5500" dirty="0"/>
              <a:t>health </a:t>
            </a:r>
            <a:r>
              <a:rPr lang="en-IN" sz="5500" dirty="0" smtClean="0"/>
              <a:t>professionals (MO, health assistants, link workers)</a:t>
            </a:r>
          </a:p>
          <a:p>
            <a:pPr lvl="1"/>
            <a:r>
              <a:rPr lang="en-IN" sz="5500" dirty="0" err="1" smtClean="0"/>
              <a:t>Anganwadi</a:t>
            </a:r>
            <a:r>
              <a:rPr lang="en-IN" sz="5500" dirty="0" smtClean="0"/>
              <a:t> workers</a:t>
            </a:r>
          </a:p>
          <a:p>
            <a:pPr lvl="1"/>
            <a:r>
              <a:rPr lang="en-IN" sz="5500" dirty="0" smtClean="0"/>
              <a:t>schools/teachers </a:t>
            </a:r>
          </a:p>
          <a:p>
            <a:pPr lvl="1"/>
            <a:r>
              <a:rPr lang="en-IN" sz="5500" dirty="0"/>
              <a:t>G</a:t>
            </a:r>
            <a:r>
              <a:rPr lang="en-IN" sz="5500" dirty="0" smtClean="0"/>
              <a:t>overnment </a:t>
            </a:r>
            <a:r>
              <a:rPr lang="en-IN" sz="5500" dirty="0"/>
              <a:t>departments (Women &amp; Child Development, BBMP</a:t>
            </a:r>
            <a:r>
              <a:rPr lang="en-IN" sz="5500" dirty="0" smtClean="0"/>
              <a:t>, Education</a:t>
            </a:r>
            <a:r>
              <a:rPr lang="en-IN" sz="5500" dirty="0"/>
              <a:t>, </a:t>
            </a:r>
            <a:r>
              <a:rPr lang="en-IN" sz="5500" dirty="0" smtClean="0"/>
              <a:t>Health, NRHM</a:t>
            </a:r>
            <a:r>
              <a:rPr lang="en-IN" sz="5500" dirty="0"/>
              <a:t>, JJ Act functionaries</a:t>
            </a:r>
            <a:r>
              <a:rPr lang="en-IN" sz="5500" dirty="0" smtClean="0"/>
              <a:t>)</a:t>
            </a:r>
            <a:endParaRPr lang="en-IN" sz="5500" dirty="0"/>
          </a:p>
        </p:txBody>
      </p:sp>
    </p:spTree>
    <p:extLst>
      <p:ext uri="{BB962C8B-B14F-4D97-AF65-F5344CB8AC3E}">
        <p14:creationId xmlns:p14="http://schemas.microsoft.com/office/powerpoint/2010/main" val="18538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6"/>
            <a:ext cx="8229600" cy="969462"/>
          </a:xfrm>
        </p:spPr>
        <p:txBody>
          <a:bodyPr/>
          <a:lstStyle/>
          <a:p>
            <a:r>
              <a:rPr lang="en-IN" b="1" dirty="0" smtClean="0"/>
              <a:t>Proposal Implementation: Phase 2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514022"/>
              </p:ext>
            </p:extLst>
          </p:nvPr>
        </p:nvGraphicFramePr>
        <p:xfrm>
          <a:off x="179510" y="980728"/>
          <a:ext cx="8784977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2"/>
                <a:gridCol w="1800200"/>
                <a:gridCol w="2808312"/>
                <a:gridCol w="2736303"/>
              </a:tblGrid>
              <a:tr h="36700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b="1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/>
                        </a:rPr>
                        <a:t>Activity 1: Service Delivery</a:t>
                      </a:r>
                      <a:endParaRPr lang="en-IN" sz="32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1070" marR="61070" marT="0" marB="0"/>
                </a:tc>
              </a:tr>
              <a:tr h="367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Intervention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Type of Service Provided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Targeted Children/Adolescents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+mn-lt"/>
                        </a:rPr>
                        <a:t>Service Providers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</a:tr>
              <a:tr h="367008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Preventive &amp;Promotive Services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Developmental play program 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Pre-school children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Aanganwadi workers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</a:tr>
              <a:tr h="36700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Life Skills program in schools.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School children (ages  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Teachers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</a:tr>
              <a:tr h="12845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+mn-lt"/>
                        </a:rPr>
                        <a:t>Life Skills program in NGO and other community spaces.  </a:t>
                      </a:r>
                      <a:endParaRPr lang="en-IN" sz="2000" b="1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Children in institutions; special populations and vulnerable children and adolescents served by NGOs. (Example street children; substance abuse issues; HIV+ children </a:t>
                      </a:r>
                      <a:r>
                        <a:rPr lang="en-IN" sz="2000" dirty="0" err="1">
                          <a:effectLst/>
                          <a:latin typeface="+mn-lt"/>
                        </a:rPr>
                        <a:t>etc</a:t>
                      </a:r>
                      <a:r>
                        <a:rPr lang="en-IN" sz="2000" dirty="0">
                          <a:effectLst/>
                          <a:latin typeface="+mn-lt"/>
                        </a:rPr>
                        <a:t>)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+mn-lt"/>
                        </a:rPr>
                        <a:t>Government staff (such as child protection staff); NGO workers</a:t>
                      </a:r>
                      <a:endParaRPr lang="en-IN" sz="2000" b="1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1070" marR="6107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5588" y="1576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9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60866"/>
              </p:ext>
            </p:extLst>
          </p:nvPr>
        </p:nvGraphicFramePr>
        <p:xfrm>
          <a:off x="251520" y="188641"/>
          <a:ext cx="8640960" cy="6587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1341"/>
                <a:gridCol w="2713115"/>
                <a:gridCol w="2304256"/>
                <a:gridCol w="2232248"/>
              </a:tblGrid>
              <a:tr h="751728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3200" dirty="0">
                          <a:effectLst/>
                        </a:rPr>
                        <a:t>Service Delivery</a:t>
                      </a:r>
                      <a:endParaRPr lang="en-IN" sz="32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008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Intervention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Type of Service Provided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Targeted Children/Adolescents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Service Providers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10432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Treatment/ Curative Services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Case identification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All children availing of  preventive/ </a:t>
                      </a:r>
                      <a:r>
                        <a:rPr lang="en-IN" sz="1800" dirty="0" err="1">
                          <a:effectLst/>
                        </a:rPr>
                        <a:t>promotive</a:t>
                      </a:r>
                      <a:r>
                        <a:rPr lang="en-IN" sz="1800" dirty="0">
                          <a:effectLst/>
                        </a:rPr>
                        <a:t> services and other individual children who may have psychiatric problems or developmental disabilities, thereby requiring specialized services and care.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Teachers, health workers, private &amp; public health practitioners (paediatricians/ general physicians), government and NGO staff in consultation with NIMHANS team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73773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Basic/ first level psychosocial support and care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5412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Standard treatment for known (psychiatric) disorders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79783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NIMHANS Child &amp; Adolescent Psychiatry Dept. and/or other Mental Health </a:t>
                      </a:r>
                      <a:r>
                        <a:rPr lang="en-IN" sz="1800" dirty="0" err="1">
                          <a:effectLst/>
                        </a:rPr>
                        <a:t>Centers</a:t>
                      </a:r>
                      <a:r>
                        <a:rPr lang="en-IN" sz="1800" dirty="0">
                          <a:effectLst/>
                        </a:rPr>
                        <a:t> (Referral)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07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540408"/>
              </p:ext>
            </p:extLst>
          </p:nvPr>
        </p:nvGraphicFramePr>
        <p:xfrm>
          <a:off x="0" y="44625"/>
          <a:ext cx="9144000" cy="6813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656"/>
                <a:gridCol w="3862552"/>
                <a:gridCol w="2837792"/>
              </a:tblGrid>
              <a:tr h="516057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Conditions Covered by Curative Services</a:t>
                      </a:r>
                      <a:endParaRPr lang="en-IN" sz="9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IN" sz="900" b="1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IN" sz="9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/>
                </a:tc>
              </a:tr>
              <a:tr h="8425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bg1"/>
                          </a:solidFill>
                          <a:effectLst/>
                        </a:rPr>
                        <a:t>Behaviour/Emotional Disorders</a:t>
                      </a:r>
                      <a:endParaRPr lang="en-IN" sz="1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Sub-Threshold Disturbances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Neurodevelopmental Disorders</a:t>
                      </a:r>
                      <a:endParaRPr lang="en-IN" sz="18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</a:tr>
              <a:tr h="54547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Oppositional Defiant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Conduct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Anxiety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Depressive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Elimination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Somatoform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b="0" dirty="0">
                          <a:effectLst/>
                        </a:rPr>
                        <a:t>Other uncommon disorders – Obsessive Compulsive Disorders, tics, psychoses, bipolar disorders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600" b="0" dirty="0">
                          <a:effectLst/>
                        </a:rPr>
                        <a:t> </a:t>
                      </a:r>
                      <a:endParaRPr lang="en-IN" sz="1600" b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Scholastic backwardness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Learning difficulties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School refusal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Temper tantrums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Difficult temperament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Aggressive tendency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 err="1">
                          <a:effectLst/>
                        </a:rPr>
                        <a:t>Suicidality</a:t>
                      </a:r>
                      <a:endParaRPr lang="en-IN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Running away from home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Bullying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Pica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Early unspecified developmental delays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Truancy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School drop-outs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Conduct symptoms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Oppositional Defiant Disorder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Excessive shyness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Examination anxiety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Stress-related problems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Inter-personal problems in adolescence</a:t>
                      </a:r>
                      <a:endParaRPr lang="en-IN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Intellectual Disability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Autism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Speech delays / disorders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Non-Specific Global Delays in young children)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Attention Deficit Hyperactive Disorder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Specific Learning Disabilities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600" dirty="0">
                          <a:effectLst/>
                        </a:rPr>
                        <a:t>Cerebral Palsy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 </a:t>
                      </a:r>
                      <a:endParaRPr lang="en-IN" sz="1600" b="1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56030" marR="5603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05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1505</Words>
  <Application>Microsoft Office PowerPoint</Application>
  <PresentationFormat>On-screen Show (4:3)</PresentationFormat>
  <Paragraphs>208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Community Child &amp; Adolescent Mental Health Service Project  Orientation and Planning Session for PHC Medical Officers, Dept. of Health</vt:lpstr>
      <vt:lpstr>Objectives</vt:lpstr>
      <vt:lpstr>Geographic Location and Area</vt:lpstr>
      <vt:lpstr>Principles &amp; Technical Approach</vt:lpstr>
      <vt:lpstr>Mental Health Intervention Spectrum for Mental Disorders</vt:lpstr>
      <vt:lpstr>Proposal Implementation: Phase (1)</vt:lpstr>
      <vt:lpstr>Proposal Implementation: Phase 2</vt:lpstr>
      <vt:lpstr>PowerPoint Presentation</vt:lpstr>
      <vt:lpstr>PowerPoint Presentation</vt:lpstr>
      <vt:lpstr>Reaching out to Remote Rural Districts</vt:lpstr>
      <vt:lpstr>Proposal Implementation: Phase 2</vt:lpstr>
      <vt:lpstr>PowerPoint Presentation</vt:lpstr>
      <vt:lpstr>PowerPoint Presentation</vt:lpstr>
      <vt:lpstr>Outcomes</vt:lpstr>
      <vt:lpstr>Key Findings from Community Child Mental Needs Assessment (PHC Staff)</vt:lpstr>
      <vt:lpstr>PowerPoint Presentation</vt:lpstr>
      <vt:lpstr>PowerPoint Presentation</vt:lpstr>
      <vt:lpstr>PowerPoint Presentation</vt:lpstr>
      <vt:lpstr>Suggestions So Far…</vt:lpstr>
      <vt:lpstr>Levels &amp; Types of Roles/Functions for ANMs/ Link Workers</vt:lpstr>
      <vt:lpstr>Health Education Material for Awareness/ Education</vt:lpstr>
      <vt:lpstr>PHC Medical Officers’ Role/ Function</vt:lpstr>
      <vt:lpstr>Options for Service Provision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Child &amp; Adolescent Mental Health Service Project  Orientation and Planning Session for PHC Medical Officers, Dept. of Health</dc:title>
  <dc:creator>Admin</dc:creator>
  <cp:lastModifiedBy>Admin</cp:lastModifiedBy>
  <cp:revision>21</cp:revision>
  <dcterms:created xsi:type="dcterms:W3CDTF">2014-10-01T05:32:04Z</dcterms:created>
  <dcterms:modified xsi:type="dcterms:W3CDTF">2014-10-04T08:18:12Z</dcterms:modified>
</cp:coreProperties>
</file>