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80" r:id="rId17"/>
    <p:sldId id="281" r:id="rId18"/>
    <p:sldId id="282" r:id="rId19"/>
    <p:sldId id="283" r:id="rId20"/>
    <p:sldId id="284" r:id="rId21"/>
    <p:sldId id="285" r:id="rId22"/>
    <p:sldId id="286" r:id="rId23"/>
    <p:sldId id="28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26CB7CC9-7E23-4E97-9F65-5C6C095A79FA}" type="datetimeFigureOut">
              <a:rPr lang="en-IN" smtClean="0"/>
              <a:t>16-10-2014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0FE7990-85C0-41BB-B14C-BAEB0A0FAE98}" type="slidenum">
              <a:rPr lang="en-IN" smtClean="0"/>
              <a:t>‹#›</a:t>
            </a:fld>
            <a:endParaRPr lang="en-IN"/>
          </a:p>
        </p:txBody>
      </p:sp>
    </p:spTree>
    <p:extLst>
      <p:ext uri="{BB962C8B-B14F-4D97-AF65-F5344CB8AC3E}">
        <p14:creationId xmlns:p14="http://schemas.microsoft.com/office/powerpoint/2010/main" val="3112735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6CB7CC9-7E23-4E97-9F65-5C6C095A79FA}" type="datetimeFigureOut">
              <a:rPr lang="en-IN" smtClean="0"/>
              <a:t>16-10-2014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0FE7990-85C0-41BB-B14C-BAEB0A0FAE98}" type="slidenum">
              <a:rPr lang="en-IN" smtClean="0"/>
              <a:t>‹#›</a:t>
            </a:fld>
            <a:endParaRPr lang="en-IN"/>
          </a:p>
        </p:txBody>
      </p:sp>
    </p:spTree>
    <p:extLst>
      <p:ext uri="{BB962C8B-B14F-4D97-AF65-F5344CB8AC3E}">
        <p14:creationId xmlns:p14="http://schemas.microsoft.com/office/powerpoint/2010/main" val="1043031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6CB7CC9-7E23-4E97-9F65-5C6C095A79FA}" type="datetimeFigureOut">
              <a:rPr lang="en-IN" smtClean="0"/>
              <a:t>16-10-2014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0FE7990-85C0-41BB-B14C-BAEB0A0FAE98}" type="slidenum">
              <a:rPr lang="en-IN" smtClean="0"/>
              <a:t>‹#›</a:t>
            </a:fld>
            <a:endParaRPr lang="en-IN"/>
          </a:p>
        </p:txBody>
      </p:sp>
    </p:spTree>
    <p:extLst>
      <p:ext uri="{BB962C8B-B14F-4D97-AF65-F5344CB8AC3E}">
        <p14:creationId xmlns:p14="http://schemas.microsoft.com/office/powerpoint/2010/main" val="2638551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6CB7CC9-7E23-4E97-9F65-5C6C095A79FA}" type="datetimeFigureOut">
              <a:rPr lang="en-IN" smtClean="0"/>
              <a:t>16-10-2014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0FE7990-85C0-41BB-B14C-BAEB0A0FAE98}" type="slidenum">
              <a:rPr lang="en-IN" smtClean="0"/>
              <a:t>‹#›</a:t>
            </a:fld>
            <a:endParaRPr lang="en-IN"/>
          </a:p>
        </p:txBody>
      </p:sp>
    </p:spTree>
    <p:extLst>
      <p:ext uri="{BB962C8B-B14F-4D97-AF65-F5344CB8AC3E}">
        <p14:creationId xmlns:p14="http://schemas.microsoft.com/office/powerpoint/2010/main" val="1328408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CB7CC9-7E23-4E97-9F65-5C6C095A79FA}" type="datetimeFigureOut">
              <a:rPr lang="en-IN" smtClean="0"/>
              <a:t>16-10-2014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0FE7990-85C0-41BB-B14C-BAEB0A0FAE98}" type="slidenum">
              <a:rPr lang="en-IN" smtClean="0"/>
              <a:t>‹#›</a:t>
            </a:fld>
            <a:endParaRPr lang="en-IN"/>
          </a:p>
        </p:txBody>
      </p:sp>
    </p:spTree>
    <p:extLst>
      <p:ext uri="{BB962C8B-B14F-4D97-AF65-F5344CB8AC3E}">
        <p14:creationId xmlns:p14="http://schemas.microsoft.com/office/powerpoint/2010/main" val="37941371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26CB7CC9-7E23-4E97-9F65-5C6C095A79FA}" type="datetimeFigureOut">
              <a:rPr lang="en-IN" smtClean="0"/>
              <a:t>16-10-2014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0FE7990-85C0-41BB-B14C-BAEB0A0FAE98}" type="slidenum">
              <a:rPr lang="en-IN" smtClean="0"/>
              <a:t>‹#›</a:t>
            </a:fld>
            <a:endParaRPr lang="en-IN"/>
          </a:p>
        </p:txBody>
      </p:sp>
    </p:spTree>
    <p:extLst>
      <p:ext uri="{BB962C8B-B14F-4D97-AF65-F5344CB8AC3E}">
        <p14:creationId xmlns:p14="http://schemas.microsoft.com/office/powerpoint/2010/main" val="1448811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26CB7CC9-7E23-4E97-9F65-5C6C095A79FA}" type="datetimeFigureOut">
              <a:rPr lang="en-IN" smtClean="0"/>
              <a:t>16-10-2014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0FE7990-85C0-41BB-B14C-BAEB0A0FAE98}" type="slidenum">
              <a:rPr lang="en-IN" smtClean="0"/>
              <a:t>‹#›</a:t>
            </a:fld>
            <a:endParaRPr lang="en-IN"/>
          </a:p>
        </p:txBody>
      </p:sp>
    </p:spTree>
    <p:extLst>
      <p:ext uri="{BB962C8B-B14F-4D97-AF65-F5344CB8AC3E}">
        <p14:creationId xmlns:p14="http://schemas.microsoft.com/office/powerpoint/2010/main" val="3817739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26CB7CC9-7E23-4E97-9F65-5C6C095A79FA}" type="datetimeFigureOut">
              <a:rPr lang="en-IN" smtClean="0"/>
              <a:t>16-10-2014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0FE7990-85C0-41BB-B14C-BAEB0A0FAE98}" type="slidenum">
              <a:rPr lang="en-IN" smtClean="0"/>
              <a:t>‹#›</a:t>
            </a:fld>
            <a:endParaRPr lang="en-IN"/>
          </a:p>
        </p:txBody>
      </p:sp>
    </p:spTree>
    <p:extLst>
      <p:ext uri="{BB962C8B-B14F-4D97-AF65-F5344CB8AC3E}">
        <p14:creationId xmlns:p14="http://schemas.microsoft.com/office/powerpoint/2010/main" val="926073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CB7CC9-7E23-4E97-9F65-5C6C095A79FA}" type="datetimeFigureOut">
              <a:rPr lang="en-IN" smtClean="0"/>
              <a:t>16-10-2014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0FE7990-85C0-41BB-B14C-BAEB0A0FAE98}" type="slidenum">
              <a:rPr lang="en-IN" smtClean="0"/>
              <a:t>‹#›</a:t>
            </a:fld>
            <a:endParaRPr lang="en-IN"/>
          </a:p>
        </p:txBody>
      </p:sp>
    </p:spTree>
    <p:extLst>
      <p:ext uri="{BB962C8B-B14F-4D97-AF65-F5344CB8AC3E}">
        <p14:creationId xmlns:p14="http://schemas.microsoft.com/office/powerpoint/2010/main" val="2956466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CB7CC9-7E23-4E97-9F65-5C6C095A79FA}" type="datetimeFigureOut">
              <a:rPr lang="en-IN" smtClean="0"/>
              <a:t>16-10-2014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0FE7990-85C0-41BB-B14C-BAEB0A0FAE98}" type="slidenum">
              <a:rPr lang="en-IN" smtClean="0"/>
              <a:t>‹#›</a:t>
            </a:fld>
            <a:endParaRPr lang="en-IN"/>
          </a:p>
        </p:txBody>
      </p:sp>
    </p:spTree>
    <p:extLst>
      <p:ext uri="{BB962C8B-B14F-4D97-AF65-F5344CB8AC3E}">
        <p14:creationId xmlns:p14="http://schemas.microsoft.com/office/powerpoint/2010/main" val="1328902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CB7CC9-7E23-4E97-9F65-5C6C095A79FA}" type="datetimeFigureOut">
              <a:rPr lang="en-IN" smtClean="0"/>
              <a:t>16-10-2014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0FE7990-85C0-41BB-B14C-BAEB0A0FAE98}" type="slidenum">
              <a:rPr lang="en-IN" smtClean="0"/>
              <a:t>‹#›</a:t>
            </a:fld>
            <a:endParaRPr lang="en-IN"/>
          </a:p>
        </p:txBody>
      </p:sp>
    </p:spTree>
    <p:extLst>
      <p:ext uri="{BB962C8B-B14F-4D97-AF65-F5344CB8AC3E}">
        <p14:creationId xmlns:p14="http://schemas.microsoft.com/office/powerpoint/2010/main" val="2074767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narHorz">
          <a:fgClr>
            <a:srgbClr val="FFFF00"/>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CB7CC9-7E23-4E97-9F65-5C6C095A79FA}" type="datetimeFigureOut">
              <a:rPr lang="en-IN" smtClean="0"/>
              <a:t>16-10-2014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FE7990-85C0-41BB-B14C-BAEB0A0FAE98}" type="slidenum">
              <a:rPr lang="en-IN" smtClean="0"/>
              <a:t>‹#›</a:t>
            </a:fld>
            <a:endParaRPr lang="en-IN"/>
          </a:p>
        </p:txBody>
      </p:sp>
    </p:spTree>
    <p:extLst>
      <p:ext uri="{BB962C8B-B14F-4D97-AF65-F5344CB8AC3E}">
        <p14:creationId xmlns:p14="http://schemas.microsoft.com/office/powerpoint/2010/main" val="9332145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260648"/>
            <a:ext cx="8712968" cy="4032448"/>
          </a:xfrm>
        </p:spPr>
        <p:txBody>
          <a:bodyPr>
            <a:normAutofit fontScale="90000"/>
          </a:bodyPr>
          <a:lstStyle/>
          <a:p>
            <a:r>
              <a:rPr lang="en-IN" sz="4900" b="1" dirty="0" smtClean="0"/>
              <a:t>NIMHANS-DWCD Community </a:t>
            </a:r>
            <a:r>
              <a:rPr lang="en-IN" sz="4900" b="1" dirty="0" smtClean="0"/>
              <a:t>Child &amp; Adolescent Mental Health Service Project</a:t>
            </a:r>
            <a:br>
              <a:rPr lang="en-IN" sz="4900" b="1" dirty="0" smtClean="0"/>
            </a:br>
            <a:r>
              <a:rPr lang="en-IN" b="1" dirty="0" smtClean="0"/>
              <a:t/>
            </a:r>
            <a:br>
              <a:rPr lang="en-IN" b="1" dirty="0" smtClean="0"/>
            </a:br>
            <a:r>
              <a:rPr lang="en-IN" sz="4000" b="1" dirty="0" smtClean="0"/>
              <a:t>Orientation and Planning Session for </a:t>
            </a:r>
            <a:r>
              <a:rPr lang="en-IN" sz="4000" b="1" dirty="0" err="1" smtClean="0"/>
              <a:t>Anganwadis</a:t>
            </a:r>
            <a:r>
              <a:rPr lang="en-IN" sz="4000" b="1" dirty="0" smtClean="0"/>
              <a:t>, </a:t>
            </a:r>
            <a:r>
              <a:rPr lang="en-IN" sz="4000" b="1" dirty="0" smtClean="0"/>
              <a:t>Dept. of Women &amp; Child Development</a:t>
            </a:r>
            <a:endParaRPr lang="en-IN" sz="4000" b="1" dirty="0"/>
          </a:p>
        </p:txBody>
      </p:sp>
      <p:sp>
        <p:nvSpPr>
          <p:cNvPr id="3" name="Subtitle 2"/>
          <p:cNvSpPr>
            <a:spLocks noGrp="1"/>
          </p:cNvSpPr>
          <p:nvPr>
            <p:ph type="subTitle" idx="1"/>
          </p:nvPr>
        </p:nvSpPr>
        <p:spPr>
          <a:xfrm>
            <a:off x="1331640" y="4581128"/>
            <a:ext cx="6400800" cy="1752600"/>
          </a:xfrm>
        </p:spPr>
        <p:txBody>
          <a:bodyPr>
            <a:normAutofit fontScale="92500"/>
          </a:bodyPr>
          <a:lstStyle/>
          <a:p>
            <a:r>
              <a:rPr lang="en-IN" dirty="0" smtClean="0"/>
              <a:t>17</a:t>
            </a:r>
            <a:r>
              <a:rPr lang="en-IN" baseline="30000" dirty="0" smtClean="0"/>
              <a:t>th</a:t>
            </a:r>
            <a:r>
              <a:rPr lang="en-IN" dirty="0" smtClean="0"/>
              <a:t> October </a:t>
            </a:r>
            <a:r>
              <a:rPr lang="en-IN" dirty="0" smtClean="0"/>
              <a:t>2014</a:t>
            </a:r>
          </a:p>
          <a:p>
            <a:r>
              <a:rPr lang="en-IN" dirty="0" smtClean="0"/>
              <a:t>Dept. of Child &amp; Adolescent Psychiatry</a:t>
            </a:r>
          </a:p>
          <a:p>
            <a:r>
              <a:rPr lang="en-IN" dirty="0" smtClean="0"/>
              <a:t>NIMHANS</a:t>
            </a:r>
            <a:endParaRPr lang="en-IN" dirty="0"/>
          </a:p>
        </p:txBody>
      </p:sp>
    </p:spTree>
    <p:extLst>
      <p:ext uri="{BB962C8B-B14F-4D97-AF65-F5344CB8AC3E}">
        <p14:creationId xmlns:p14="http://schemas.microsoft.com/office/powerpoint/2010/main" val="12204346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Reaching out to Remote Rural Districts</a:t>
            </a:r>
            <a:endParaRPr lang="en-IN" dirty="0"/>
          </a:p>
        </p:txBody>
      </p:sp>
      <p:sp>
        <p:nvSpPr>
          <p:cNvPr id="3" name="Content Placeholder 2"/>
          <p:cNvSpPr>
            <a:spLocks noGrp="1"/>
          </p:cNvSpPr>
          <p:nvPr>
            <p:ph idx="1"/>
          </p:nvPr>
        </p:nvSpPr>
        <p:spPr/>
        <p:txBody>
          <a:bodyPr>
            <a:normAutofit/>
          </a:bodyPr>
          <a:lstStyle/>
          <a:p>
            <a:pPr lvl="0"/>
            <a:r>
              <a:rPr lang="en-IN" dirty="0"/>
              <a:t>S</a:t>
            </a:r>
            <a:r>
              <a:rPr lang="en-IN" dirty="0" smtClean="0"/>
              <a:t>taff </a:t>
            </a:r>
            <a:r>
              <a:rPr lang="en-IN" dirty="0"/>
              <a:t>of government services from </a:t>
            </a:r>
            <a:r>
              <a:rPr lang="en-IN" dirty="0" smtClean="0"/>
              <a:t>2 </a:t>
            </a:r>
            <a:r>
              <a:rPr lang="en-IN" dirty="0"/>
              <a:t>remote/rural areas identified by DWCD will be provided with technical support remotely. </a:t>
            </a:r>
            <a:endParaRPr lang="en-IN" dirty="0" smtClean="0"/>
          </a:p>
          <a:p>
            <a:pPr lvl="0"/>
            <a:r>
              <a:rPr lang="en-IN" dirty="0"/>
              <a:t>A</a:t>
            </a:r>
            <a:r>
              <a:rPr lang="en-IN" dirty="0" smtClean="0"/>
              <a:t>dvice </a:t>
            </a:r>
            <a:r>
              <a:rPr lang="en-IN" dirty="0"/>
              <a:t>on preventive and curative services, provided through telephone and internet communication on a periodic basis (weekly</a:t>
            </a:r>
            <a:r>
              <a:rPr lang="en-IN" dirty="0" smtClean="0"/>
              <a:t>).</a:t>
            </a:r>
          </a:p>
          <a:p>
            <a:pPr lvl="0"/>
            <a:r>
              <a:rPr lang="en-IN" dirty="0"/>
              <a:t>S</a:t>
            </a:r>
            <a:r>
              <a:rPr lang="en-IN" dirty="0" smtClean="0"/>
              <a:t>taff to be </a:t>
            </a:r>
            <a:r>
              <a:rPr lang="en-IN" dirty="0"/>
              <a:t>included in training and capacity building activities conducted in </a:t>
            </a:r>
            <a:r>
              <a:rPr lang="en-IN" dirty="0" smtClean="0"/>
              <a:t>Bangalore</a:t>
            </a:r>
            <a:endParaRPr lang="en-IN" dirty="0"/>
          </a:p>
        </p:txBody>
      </p:sp>
    </p:spTree>
    <p:extLst>
      <p:ext uri="{BB962C8B-B14F-4D97-AF65-F5344CB8AC3E}">
        <p14:creationId xmlns:p14="http://schemas.microsoft.com/office/powerpoint/2010/main" val="3045522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980728"/>
          </a:xfrm>
        </p:spPr>
        <p:txBody>
          <a:bodyPr/>
          <a:lstStyle/>
          <a:p>
            <a:r>
              <a:rPr lang="en-IN" b="1" dirty="0" smtClean="0"/>
              <a:t>Proposal Implementation: Phase 2</a:t>
            </a:r>
            <a:endParaRPr lang="en-IN" dirty="0"/>
          </a:p>
        </p:txBody>
      </p:sp>
      <p:sp>
        <p:nvSpPr>
          <p:cNvPr id="3" name="Content Placeholder 2"/>
          <p:cNvSpPr>
            <a:spLocks noGrp="1"/>
          </p:cNvSpPr>
          <p:nvPr>
            <p:ph idx="1"/>
          </p:nvPr>
        </p:nvSpPr>
        <p:spPr>
          <a:xfrm>
            <a:off x="107504" y="1052736"/>
            <a:ext cx="8579296" cy="5688632"/>
          </a:xfrm>
        </p:spPr>
        <p:txBody>
          <a:bodyPr>
            <a:normAutofit lnSpcReduction="10000"/>
          </a:bodyPr>
          <a:lstStyle/>
          <a:p>
            <a:pPr marL="0" indent="0">
              <a:buNone/>
            </a:pPr>
            <a:r>
              <a:rPr lang="en-IN" b="1" dirty="0" smtClean="0">
                <a:solidFill>
                  <a:srgbClr val="FFFF00"/>
                </a:solidFill>
              </a:rPr>
              <a:t>Activity 2: Training &amp; Capacity Building</a:t>
            </a:r>
          </a:p>
          <a:p>
            <a:pPr marL="0" indent="0">
              <a:buNone/>
            </a:pPr>
            <a:endParaRPr lang="en-IN" sz="2400" b="1" dirty="0" smtClean="0"/>
          </a:p>
          <a:p>
            <a:pPr marL="0" indent="0">
              <a:buNone/>
            </a:pPr>
            <a:r>
              <a:rPr lang="en-IN" sz="2400" b="1" dirty="0" smtClean="0"/>
              <a:t>Training for Whom?</a:t>
            </a:r>
          </a:p>
          <a:p>
            <a:r>
              <a:rPr lang="en-IN" sz="2400" b="1" dirty="0" smtClean="0"/>
              <a:t>Gate-Keepers:</a:t>
            </a:r>
          </a:p>
          <a:p>
            <a:pPr lvl="1">
              <a:buFont typeface="Courier New" panose="02070309020205020404" pitchFamily="49" charset="0"/>
              <a:buChar char="o"/>
            </a:pPr>
            <a:r>
              <a:rPr lang="en-IN" sz="2000" dirty="0"/>
              <a:t>Health workers (public health practitioners, Link workers)</a:t>
            </a:r>
          </a:p>
          <a:p>
            <a:pPr lvl="1">
              <a:buFont typeface="Courier New" panose="02070309020205020404" pitchFamily="49" charset="0"/>
              <a:buChar char="o"/>
            </a:pPr>
            <a:r>
              <a:rPr lang="en-IN" sz="2000" dirty="0" err="1" smtClean="0"/>
              <a:t>Anganwadi</a:t>
            </a:r>
            <a:r>
              <a:rPr lang="en-IN" sz="2000" dirty="0" smtClean="0"/>
              <a:t> workers</a:t>
            </a:r>
          </a:p>
          <a:p>
            <a:pPr lvl="1">
              <a:buFont typeface="Courier New" panose="02070309020205020404" pitchFamily="49" charset="0"/>
              <a:buChar char="o"/>
            </a:pPr>
            <a:r>
              <a:rPr lang="en-IN" sz="2000" dirty="0"/>
              <a:t>Teachers </a:t>
            </a:r>
            <a:endParaRPr lang="en-IN" sz="2000" dirty="0" smtClean="0">
              <a:effectLst/>
            </a:endParaRPr>
          </a:p>
          <a:p>
            <a:pPr lvl="1">
              <a:buFont typeface="Courier New" panose="02070309020205020404" pitchFamily="49" charset="0"/>
              <a:buChar char="o"/>
            </a:pPr>
            <a:r>
              <a:rPr lang="en-IN" sz="2000" dirty="0" smtClean="0">
                <a:effectLst/>
              </a:rPr>
              <a:t>Child care institutions’ staff</a:t>
            </a:r>
          </a:p>
          <a:p>
            <a:pPr marL="0" indent="0">
              <a:buNone/>
            </a:pPr>
            <a:endParaRPr lang="en-IN" sz="2400" dirty="0" smtClean="0">
              <a:effectLst/>
            </a:endParaRPr>
          </a:p>
          <a:p>
            <a:r>
              <a:rPr lang="en-IN" sz="2400" b="1" dirty="0"/>
              <a:t>ICPS </a:t>
            </a:r>
            <a:r>
              <a:rPr lang="en-IN" sz="2400" b="1" dirty="0" smtClean="0"/>
              <a:t>Staff:</a:t>
            </a:r>
          </a:p>
          <a:p>
            <a:pPr lvl="1">
              <a:buFont typeface="Courier New" panose="02070309020205020404" pitchFamily="49" charset="0"/>
              <a:buChar char="o"/>
            </a:pPr>
            <a:r>
              <a:rPr lang="en-IN" sz="2000" dirty="0" smtClean="0"/>
              <a:t>Program officers</a:t>
            </a:r>
            <a:endParaRPr lang="en-IN" sz="2000" dirty="0"/>
          </a:p>
          <a:p>
            <a:pPr lvl="1">
              <a:buFont typeface="Courier New" panose="02070309020205020404" pitchFamily="49" charset="0"/>
              <a:buChar char="o"/>
            </a:pPr>
            <a:r>
              <a:rPr lang="en-IN" sz="2000" dirty="0" smtClean="0"/>
              <a:t>Counsellors </a:t>
            </a:r>
            <a:endParaRPr lang="en-IN" sz="2000" dirty="0"/>
          </a:p>
          <a:p>
            <a:pPr lvl="1">
              <a:buFont typeface="Courier New" panose="02070309020205020404" pitchFamily="49" charset="0"/>
              <a:buChar char="o"/>
            </a:pPr>
            <a:r>
              <a:rPr lang="en-IN" sz="2000" dirty="0" smtClean="0"/>
              <a:t>Social </a:t>
            </a:r>
            <a:r>
              <a:rPr lang="en-IN" sz="2000" dirty="0"/>
              <a:t>workers </a:t>
            </a:r>
          </a:p>
          <a:p>
            <a:pPr lvl="1">
              <a:buFont typeface="Courier New" panose="02070309020205020404" pitchFamily="49" charset="0"/>
              <a:buChar char="o"/>
            </a:pPr>
            <a:r>
              <a:rPr lang="en-IN" sz="2000" dirty="0"/>
              <a:t>House Parents</a:t>
            </a:r>
          </a:p>
        </p:txBody>
      </p:sp>
    </p:spTree>
    <p:extLst>
      <p:ext uri="{BB962C8B-B14F-4D97-AF65-F5344CB8AC3E}">
        <p14:creationId xmlns:p14="http://schemas.microsoft.com/office/powerpoint/2010/main" val="309109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88640"/>
            <a:ext cx="8435280" cy="6408712"/>
          </a:xfrm>
        </p:spPr>
        <p:txBody>
          <a:bodyPr>
            <a:normAutofit fontScale="70000" lnSpcReduction="20000"/>
          </a:bodyPr>
          <a:lstStyle/>
          <a:p>
            <a:pPr marL="0" indent="0">
              <a:buNone/>
            </a:pPr>
            <a:r>
              <a:rPr lang="en-IN" b="1" dirty="0" smtClean="0"/>
              <a:t>Training Content?</a:t>
            </a:r>
          </a:p>
          <a:p>
            <a:pPr marL="0" indent="0">
              <a:buNone/>
            </a:pPr>
            <a:endParaRPr lang="en-IN" b="1" dirty="0" smtClean="0"/>
          </a:p>
          <a:p>
            <a:pPr lvl="0">
              <a:buFont typeface="Courier New" panose="02070309020205020404" pitchFamily="49" charset="0"/>
              <a:buChar char="o"/>
            </a:pPr>
            <a:r>
              <a:rPr lang="en-IN" sz="3400" dirty="0"/>
              <a:t>Psychological health promotion</a:t>
            </a:r>
          </a:p>
          <a:p>
            <a:pPr lvl="0">
              <a:buFont typeface="Courier New" panose="02070309020205020404" pitchFamily="49" charset="0"/>
              <a:buChar char="o"/>
            </a:pPr>
            <a:r>
              <a:rPr lang="en-IN" sz="3400" dirty="0"/>
              <a:t>Parent education leaflets </a:t>
            </a:r>
          </a:p>
          <a:p>
            <a:pPr lvl="0">
              <a:buFont typeface="Courier New" panose="02070309020205020404" pitchFamily="49" charset="0"/>
              <a:buChar char="o"/>
            </a:pPr>
            <a:r>
              <a:rPr lang="en-IN" sz="3400" dirty="0" err="1"/>
              <a:t>Behavior</a:t>
            </a:r>
            <a:r>
              <a:rPr lang="en-IN" sz="3400" dirty="0"/>
              <a:t> therapy training packages</a:t>
            </a:r>
          </a:p>
          <a:p>
            <a:pPr lvl="0">
              <a:buFont typeface="Courier New" panose="02070309020205020404" pitchFamily="49" charset="0"/>
              <a:buChar char="o"/>
            </a:pPr>
            <a:r>
              <a:rPr lang="en-IN" sz="3400" dirty="0"/>
              <a:t>Consultation liaison clinics</a:t>
            </a:r>
          </a:p>
          <a:p>
            <a:pPr lvl="0">
              <a:buFont typeface="Courier New" panose="02070309020205020404" pitchFamily="49" charset="0"/>
              <a:buChar char="o"/>
            </a:pPr>
            <a:r>
              <a:rPr lang="en-IN" sz="3400" dirty="0"/>
              <a:t>Screening for early diagnosis</a:t>
            </a:r>
          </a:p>
          <a:p>
            <a:pPr lvl="0">
              <a:buFont typeface="Courier New" panose="02070309020205020404" pitchFamily="49" charset="0"/>
              <a:buChar char="o"/>
            </a:pPr>
            <a:r>
              <a:rPr lang="en-IN" sz="3400" dirty="0"/>
              <a:t>Disability related interventions</a:t>
            </a:r>
          </a:p>
          <a:p>
            <a:pPr lvl="0">
              <a:buFont typeface="Courier New" panose="02070309020205020404" pitchFamily="49" charset="0"/>
              <a:buChar char="o"/>
            </a:pPr>
            <a:r>
              <a:rPr lang="en-IN" sz="3400" dirty="0"/>
              <a:t>Small modules for grass root workers</a:t>
            </a:r>
          </a:p>
          <a:p>
            <a:pPr lvl="0">
              <a:buFont typeface="Courier New" panose="02070309020205020404" pitchFamily="49" charset="0"/>
              <a:buChar char="o"/>
            </a:pPr>
            <a:r>
              <a:rPr lang="en-IN" sz="3400" dirty="0"/>
              <a:t>Universal preventive interventions (violence prevention, problem solving, suicide prevention, bully victim problems)</a:t>
            </a:r>
          </a:p>
          <a:p>
            <a:pPr lvl="0">
              <a:buFont typeface="Courier New" panose="02070309020205020404" pitchFamily="49" charset="0"/>
              <a:buChar char="o"/>
            </a:pPr>
            <a:r>
              <a:rPr lang="en-IN" sz="3400" dirty="0"/>
              <a:t>Programmes for externalizing behaviours (anger control)</a:t>
            </a:r>
          </a:p>
          <a:p>
            <a:pPr lvl="0">
              <a:buFont typeface="Courier New" panose="02070309020205020404" pitchFamily="49" charset="0"/>
              <a:buChar char="o"/>
            </a:pPr>
            <a:r>
              <a:rPr lang="en-IN" sz="3400" dirty="0"/>
              <a:t>Programmes for internalizing behaviours (stress and coping)</a:t>
            </a:r>
          </a:p>
          <a:p>
            <a:pPr lvl="0">
              <a:buFont typeface="Courier New" panose="02070309020205020404" pitchFamily="49" charset="0"/>
              <a:buChar char="o"/>
            </a:pPr>
            <a:r>
              <a:rPr lang="en-IN" sz="3400" dirty="0"/>
              <a:t>School programmes (teacher training, life skill education)</a:t>
            </a:r>
          </a:p>
          <a:p>
            <a:pPr lvl="0">
              <a:buFont typeface="Courier New" panose="02070309020205020404" pitchFamily="49" charset="0"/>
              <a:buChar char="o"/>
            </a:pPr>
            <a:r>
              <a:rPr lang="en-IN" sz="3400" dirty="0"/>
              <a:t>Referral protocols </a:t>
            </a:r>
          </a:p>
          <a:p>
            <a:pPr lvl="0">
              <a:buFont typeface="Courier New" panose="02070309020205020404" pitchFamily="49" charset="0"/>
              <a:buChar char="o"/>
            </a:pPr>
            <a:r>
              <a:rPr lang="en-IN" sz="3400" dirty="0"/>
              <a:t>Working with children in difficult circumstances (street children, high risk </a:t>
            </a:r>
            <a:r>
              <a:rPr lang="en-IN" sz="3400" dirty="0" err="1"/>
              <a:t>behaviors</a:t>
            </a:r>
            <a:r>
              <a:rPr lang="en-IN" sz="3400" dirty="0"/>
              <a:t>)</a:t>
            </a:r>
          </a:p>
          <a:p>
            <a:pPr marL="0" indent="0">
              <a:buNone/>
            </a:pPr>
            <a:endParaRPr lang="en-IN" b="1" dirty="0" smtClean="0">
              <a:solidFill>
                <a:srgbClr val="FFFF00"/>
              </a:solidFill>
            </a:endParaRPr>
          </a:p>
          <a:p>
            <a:endParaRPr lang="en-IN" dirty="0"/>
          </a:p>
        </p:txBody>
      </p:sp>
    </p:spTree>
    <p:extLst>
      <p:ext uri="{BB962C8B-B14F-4D97-AF65-F5344CB8AC3E}">
        <p14:creationId xmlns:p14="http://schemas.microsoft.com/office/powerpoint/2010/main" val="9466486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908720"/>
            <a:ext cx="8435280" cy="4824536"/>
          </a:xfrm>
        </p:spPr>
        <p:txBody>
          <a:bodyPr/>
          <a:lstStyle/>
          <a:p>
            <a:r>
              <a:rPr lang="en-IN" dirty="0" smtClean="0"/>
              <a:t>Training Material?</a:t>
            </a:r>
          </a:p>
          <a:p>
            <a:pPr lvl="1">
              <a:lnSpc>
                <a:spcPct val="80000"/>
              </a:lnSpc>
              <a:buFont typeface="Courier New" panose="02070309020205020404" pitchFamily="49" charset="0"/>
              <a:buChar char="o"/>
            </a:pPr>
            <a:r>
              <a:rPr lang="en-IN" sz="2000" dirty="0" smtClean="0"/>
              <a:t>Information, Education and Communication Materials</a:t>
            </a:r>
          </a:p>
          <a:p>
            <a:pPr lvl="1">
              <a:lnSpc>
                <a:spcPct val="80000"/>
              </a:lnSpc>
              <a:buFont typeface="Courier New" panose="02070309020205020404" pitchFamily="49" charset="0"/>
              <a:buChar char="o"/>
            </a:pPr>
            <a:r>
              <a:rPr lang="en-IN" sz="2000" dirty="0" smtClean="0"/>
              <a:t>Videos</a:t>
            </a:r>
            <a:endParaRPr lang="en-IN" sz="2000" dirty="0"/>
          </a:p>
          <a:p>
            <a:pPr lvl="1">
              <a:lnSpc>
                <a:spcPct val="80000"/>
              </a:lnSpc>
              <a:buFont typeface="Courier New" panose="02070309020205020404" pitchFamily="49" charset="0"/>
              <a:buChar char="o"/>
            </a:pPr>
            <a:r>
              <a:rPr lang="en-IN" sz="2000" dirty="0" smtClean="0"/>
              <a:t>Manuals for various trainer groups</a:t>
            </a:r>
          </a:p>
          <a:p>
            <a:pPr lvl="1">
              <a:lnSpc>
                <a:spcPct val="80000"/>
              </a:lnSpc>
              <a:buFont typeface="Courier New" panose="02070309020205020404" pitchFamily="49" charset="0"/>
              <a:buChar char="o"/>
            </a:pPr>
            <a:r>
              <a:rPr lang="en-IN" sz="2000" dirty="0" smtClean="0"/>
              <a:t>Creative materials for use with children/adolescents (flip-charts </a:t>
            </a:r>
            <a:r>
              <a:rPr lang="en-IN" sz="2000" dirty="0" err="1" smtClean="0"/>
              <a:t>etc</a:t>
            </a:r>
            <a:r>
              <a:rPr lang="en-IN" sz="2000" dirty="0" smtClean="0"/>
              <a:t>).</a:t>
            </a:r>
            <a:endParaRPr lang="en-IN" sz="2000" dirty="0"/>
          </a:p>
        </p:txBody>
      </p:sp>
    </p:spTree>
    <p:extLst>
      <p:ext uri="{BB962C8B-B14F-4D97-AF65-F5344CB8AC3E}">
        <p14:creationId xmlns:p14="http://schemas.microsoft.com/office/powerpoint/2010/main" val="27831318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801" y="0"/>
            <a:ext cx="8229600" cy="908720"/>
          </a:xfrm>
        </p:spPr>
        <p:txBody>
          <a:bodyPr/>
          <a:lstStyle/>
          <a:p>
            <a:pPr algn="l"/>
            <a:r>
              <a:rPr lang="en-IN" b="1" dirty="0" smtClean="0"/>
              <a:t>Outcomes</a:t>
            </a:r>
            <a:endParaRPr lang="en-IN" b="1" dirty="0"/>
          </a:p>
        </p:txBody>
      </p:sp>
      <p:sp>
        <p:nvSpPr>
          <p:cNvPr id="3" name="Content Placeholder 2"/>
          <p:cNvSpPr>
            <a:spLocks noGrp="1"/>
          </p:cNvSpPr>
          <p:nvPr>
            <p:ph idx="1"/>
          </p:nvPr>
        </p:nvSpPr>
        <p:spPr>
          <a:xfrm>
            <a:off x="179512" y="980728"/>
            <a:ext cx="8507288" cy="5760640"/>
          </a:xfrm>
        </p:spPr>
        <p:txBody>
          <a:bodyPr>
            <a:normAutofit fontScale="92500" lnSpcReduction="20000"/>
          </a:bodyPr>
          <a:lstStyle/>
          <a:p>
            <a:pPr lvl="0"/>
            <a:r>
              <a:rPr lang="en-IN" dirty="0"/>
              <a:t>Increased access to and availability of preventive, </a:t>
            </a:r>
            <a:r>
              <a:rPr lang="en-IN" dirty="0" err="1"/>
              <a:t>promotive</a:t>
            </a:r>
            <a:r>
              <a:rPr lang="en-IN" dirty="0"/>
              <a:t> and curative child and adolescent mental health services in the community.</a:t>
            </a:r>
          </a:p>
          <a:p>
            <a:pPr lvl="0"/>
            <a:r>
              <a:rPr lang="en-IN" dirty="0"/>
              <a:t>Increased access to and availability of mental health services to vulnerable children (disabled and other special groups).</a:t>
            </a:r>
          </a:p>
          <a:p>
            <a:pPr lvl="0"/>
            <a:r>
              <a:rPr lang="en-IN" dirty="0"/>
              <a:t>Development of training materials and manuals</a:t>
            </a:r>
            <a:r>
              <a:rPr lang="en-IN" dirty="0" smtClean="0"/>
              <a:t>.</a:t>
            </a:r>
            <a:endParaRPr lang="en-IN" dirty="0"/>
          </a:p>
          <a:p>
            <a:pPr lvl="0"/>
            <a:r>
              <a:rPr lang="en-IN" dirty="0"/>
              <a:t>Development of capacities in community childcare workers.</a:t>
            </a:r>
          </a:p>
          <a:p>
            <a:pPr lvl="0"/>
            <a:r>
              <a:rPr lang="en-IN" dirty="0"/>
              <a:t>A tested out model for widespread implementation for </a:t>
            </a:r>
            <a:r>
              <a:rPr lang="en-IN" dirty="0" err="1"/>
              <a:t>promotive</a:t>
            </a:r>
            <a:r>
              <a:rPr lang="en-IN" dirty="0"/>
              <a:t>, preventive and curative interventions in child and adolescent mental health in the community.</a:t>
            </a:r>
          </a:p>
          <a:p>
            <a:endParaRPr lang="en-IN" dirty="0"/>
          </a:p>
        </p:txBody>
      </p:sp>
    </p:spTree>
    <p:extLst>
      <p:ext uri="{BB962C8B-B14F-4D97-AF65-F5344CB8AC3E}">
        <p14:creationId xmlns:p14="http://schemas.microsoft.com/office/powerpoint/2010/main" val="25012328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64488" cy="1556792"/>
          </a:xfrm>
        </p:spPr>
        <p:txBody>
          <a:bodyPr>
            <a:normAutofit/>
          </a:bodyPr>
          <a:lstStyle/>
          <a:p>
            <a:r>
              <a:rPr lang="en-IN" sz="4000" b="1" dirty="0" smtClean="0"/>
              <a:t>Key Findings from </a:t>
            </a:r>
            <a:r>
              <a:rPr lang="en-IN" sz="4000" b="1" dirty="0" smtClean="0"/>
              <a:t>Needs Assessment and Services: </a:t>
            </a:r>
            <a:r>
              <a:rPr lang="en-IN" sz="4000" b="1" dirty="0" err="1" smtClean="0"/>
              <a:t>Anganwadi</a:t>
            </a:r>
            <a:r>
              <a:rPr lang="en-IN" sz="4000" b="1" dirty="0" smtClean="0"/>
              <a:t> Work</a:t>
            </a:r>
            <a:r>
              <a:rPr lang="en-IN" b="1" dirty="0" smtClean="0"/>
              <a:t>ers</a:t>
            </a:r>
            <a:endParaRPr lang="en-IN"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94579823"/>
              </p:ext>
            </p:extLst>
          </p:nvPr>
        </p:nvGraphicFramePr>
        <p:xfrm>
          <a:off x="179512" y="1628800"/>
          <a:ext cx="8784975" cy="4968552"/>
        </p:xfrm>
        <a:graphic>
          <a:graphicData uri="http://schemas.openxmlformats.org/drawingml/2006/table">
            <a:tbl>
              <a:tblPr firstRow="1" bandRow="1">
                <a:tableStyleId>{5C22544A-7EE6-4342-B048-85BDC9FD1C3A}</a:tableStyleId>
              </a:tblPr>
              <a:tblGrid>
                <a:gridCol w="2160240"/>
                <a:gridCol w="3312368"/>
                <a:gridCol w="3312367"/>
              </a:tblGrid>
              <a:tr h="464685">
                <a:tc>
                  <a:txBody>
                    <a:bodyPr/>
                    <a:lstStyle/>
                    <a:p>
                      <a:r>
                        <a:rPr lang="en-IN" sz="2000" dirty="0" smtClean="0"/>
                        <a:t>Knowledge/</a:t>
                      </a:r>
                      <a:r>
                        <a:rPr lang="en-IN" sz="2000" baseline="0" dirty="0" smtClean="0"/>
                        <a:t> Skills</a:t>
                      </a:r>
                      <a:endParaRPr lang="en-IN" sz="2000" dirty="0"/>
                    </a:p>
                  </a:txBody>
                  <a:tcPr/>
                </a:tc>
                <a:tc>
                  <a:txBody>
                    <a:bodyPr/>
                    <a:lstStyle/>
                    <a:p>
                      <a:r>
                        <a:rPr lang="en-IN" sz="2000" dirty="0" smtClean="0"/>
                        <a:t>Strengths</a:t>
                      </a:r>
                      <a:endParaRPr lang="en-IN" sz="2000" dirty="0"/>
                    </a:p>
                  </a:txBody>
                  <a:tcPr/>
                </a:tc>
                <a:tc>
                  <a:txBody>
                    <a:bodyPr/>
                    <a:lstStyle/>
                    <a:p>
                      <a:r>
                        <a:rPr lang="en-IN" sz="2000" dirty="0" smtClean="0"/>
                        <a:t>Gaps</a:t>
                      </a:r>
                      <a:endParaRPr lang="en-IN" sz="2000" dirty="0"/>
                    </a:p>
                  </a:txBody>
                  <a:tcPr/>
                </a:tc>
              </a:tr>
              <a:tr h="1537034">
                <a:tc>
                  <a:txBody>
                    <a:bodyPr/>
                    <a:lstStyle/>
                    <a:p>
                      <a:r>
                        <a:rPr lang="en-IN" sz="2000" kern="1200" dirty="0" smtClean="0">
                          <a:solidFill>
                            <a:schemeClr val="dk1"/>
                          </a:solidFill>
                          <a:effectLst/>
                          <a:latin typeface="+mn-lt"/>
                          <a:ea typeface="+mn-ea"/>
                          <a:cs typeface="+mn-cs"/>
                        </a:rPr>
                        <a:t>Child Development Theory and Practice</a:t>
                      </a:r>
                      <a:endParaRPr lang="en-IN" sz="2000" kern="1200" dirty="0">
                        <a:solidFill>
                          <a:schemeClr val="dk1"/>
                        </a:solidFill>
                        <a:effectLst/>
                        <a:latin typeface="+mn-lt"/>
                        <a:ea typeface="+mn-ea"/>
                        <a:cs typeface="+mn-cs"/>
                      </a:endParaRPr>
                    </a:p>
                  </a:txBody>
                  <a:tcPr/>
                </a:tc>
                <a:tc>
                  <a:txBody>
                    <a:bodyPr/>
                    <a:lstStyle/>
                    <a:p>
                      <a:r>
                        <a:rPr lang="en-IN" sz="2000" b="0" kern="1200" dirty="0" smtClean="0">
                          <a:solidFill>
                            <a:schemeClr val="dk1"/>
                          </a:solidFill>
                          <a:effectLst/>
                          <a:latin typeface="+mn-lt"/>
                          <a:ea typeface="+mn-ea"/>
                          <a:cs typeface="+mn-cs"/>
                        </a:rPr>
                        <a:t>Have basic understanding of the domains of child development </a:t>
                      </a:r>
                      <a:endParaRPr lang="en-IN" sz="2000" dirty="0"/>
                    </a:p>
                  </a:txBody>
                  <a:tcPr/>
                </a:tc>
                <a:tc>
                  <a:txBody>
                    <a:bodyPr/>
                    <a:lstStyle/>
                    <a:p>
                      <a:r>
                        <a:rPr lang="en-IN" sz="2000" b="0" kern="1200" dirty="0" smtClean="0">
                          <a:solidFill>
                            <a:schemeClr val="dk1"/>
                          </a:solidFill>
                          <a:effectLst/>
                          <a:latin typeface="+mn-lt"/>
                          <a:ea typeface="+mn-ea"/>
                          <a:cs typeface="+mn-cs"/>
                        </a:rPr>
                        <a:t>Lack of</a:t>
                      </a:r>
                      <a:r>
                        <a:rPr lang="en-IN" sz="2000" b="0" kern="1200" baseline="0" dirty="0" smtClean="0">
                          <a:solidFill>
                            <a:schemeClr val="dk1"/>
                          </a:solidFill>
                          <a:effectLst/>
                          <a:latin typeface="+mn-lt"/>
                          <a:ea typeface="+mn-ea"/>
                          <a:cs typeface="+mn-cs"/>
                        </a:rPr>
                        <a:t> </a:t>
                      </a:r>
                      <a:r>
                        <a:rPr lang="en-IN" sz="2000" b="0" kern="1200" dirty="0" smtClean="0">
                          <a:solidFill>
                            <a:schemeClr val="dk1"/>
                          </a:solidFill>
                          <a:effectLst/>
                          <a:latin typeface="+mn-lt"/>
                          <a:ea typeface="+mn-ea"/>
                          <a:cs typeface="+mn-cs"/>
                        </a:rPr>
                        <a:t>conceptual clarity (not easily able to connect the activity to the domain and the skills/abilities it involves).</a:t>
                      </a:r>
                      <a:endParaRPr lang="en-IN" sz="2000" dirty="0"/>
                    </a:p>
                  </a:txBody>
                  <a:tcPr/>
                </a:tc>
              </a:tr>
              <a:tr h="296683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000" kern="1200" dirty="0" smtClean="0">
                          <a:solidFill>
                            <a:schemeClr val="dk1"/>
                          </a:solidFill>
                          <a:effectLst/>
                          <a:latin typeface="+mn-lt"/>
                          <a:ea typeface="+mn-ea"/>
                          <a:cs typeface="+mn-cs"/>
                        </a:rPr>
                        <a:t>Identification of and Response to Developmental Disability</a:t>
                      </a:r>
                    </a:p>
                    <a:p>
                      <a:endParaRPr lang="en-IN" sz="2000" dirty="0"/>
                    </a:p>
                  </a:txBody>
                  <a:tcPr/>
                </a:tc>
                <a:tc>
                  <a:txBody>
                    <a:bodyPr/>
                    <a:lstStyle/>
                    <a:p>
                      <a:r>
                        <a:rPr lang="en-IN" sz="2000" b="0" kern="1200" dirty="0" smtClean="0">
                          <a:solidFill>
                            <a:schemeClr val="dk1"/>
                          </a:solidFill>
                          <a:effectLst/>
                          <a:latin typeface="+mn-lt"/>
                          <a:ea typeface="+mn-ea"/>
                          <a:cs typeface="+mn-cs"/>
                        </a:rPr>
                        <a:t>able to identify some signs and symptoms of disability, such as children being ‘silent’ or ‘isolated’ and ‘playing on their own’, hyperactivity, or those who have physical disabilities and speech problems.</a:t>
                      </a:r>
                      <a:endParaRPr lang="en-IN" sz="2000" dirty="0"/>
                    </a:p>
                  </a:txBody>
                  <a:tcPr/>
                </a:tc>
                <a:tc>
                  <a:txBody>
                    <a:bodyPr/>
                    <a:lstStyle/>
                    <a:p>
                      <a:r>
                        <a:rPr lang="en-IN" sz="2000" b="0" kern="1200" dirty="0" smtClean="0">
                          <a:solidFill>
                            <a:schemeClr val="dk1"/>
                          </a:solidFill>
                          <a:effectLst/>
                          <a:latin typeface="+mn-lt"/>
                          <a:ea typeface="+mn-ea"/>
                          <a:cs typeface="+mn-cs"/>
                        </a:rPr>
                        <a:t>- No systematic method or tool used to screen the child and establish that the child has a developmental disability. </a:t>
                      </a:r>
                    </a:p>
                    <a:p>
                      <a:r>
                        <a:rPr lang="en-IN" sz="2000" b="0" kern="1200" dirty="0" smtClean="0">
                          <a:solidFill>
                            <a:schemeClr val="dk1"/>
                          </a:solidFill>
                          <a:effectLst/>
                          <a:latin typeface="+mn-lt"/>
                          <a:ea typeface="+mn-ea"/>
                          <a:cs typeface="+mn-cs"/>
                        </a:rPr>
                        <a:t>- Not knowledgeable on type of interventions to develop for children with developmental disabilities. </a:t>
                      </a:r>
                      <a:endParaRPr lang="en-IN" sz="2000" dirty="0"/>
                    </a:p>
                  </a:txBody>
                  <a:tcPr/>
                </a:tc>
              </a:tr>
            </a:tbl>
          </a:graphicData>
        </a:graphic>
      </p:graphicFrame>
    </p:spTree>
    <p:extLst>
      <p:ext uri="{BB962C8B-B14F-4D97-AF65-F5344CB8AC3E}">
        <p14:creationId xmlns:p14="http://schemas.microsoft.com/office/powerpoint/2010/main" val="23927614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897081207"/>
              </p:ext>
            </p:extLst>
          </p:nvPr>
        </p:nvGraphicFramePr>
        <p:xfrm>
          <a:off x="107505" y="177800"/>
          <a:ext cx="8928990" cy="6156960"/>
        </p:xfrm>
        <a:graphic>
          <a:graphicData uri="http://schemas.openxmlformats.org/drawingml/2006/table">
            <a:tbl>
              <a:tblPr firstRow="1" bandRow="1">
                <a:tableStyleId>{5C22544A-7EE6-4342-B048-85BDC9FD1C3A}</a:tableStyleId>
              </a:tblPr>
              <a:tblGrid>
                <a:gridCol w="2304255"/>
                <a:gridCol w="2664296"/>
                <a:gridCol w="3960439"/>
              </a:tblGrid>
              <a:tr h="370840">
                <a:tc>
                  <a:txBody>
                    <a:bodyPr/>
                    <a:lstStyle/>
                    <a:p>
                      <a:r>
                        <a:rPr lang="en-IN" sz="2000" dirty="0" smtClean="0"/>
                        <a:t>Knowledge/</a:t>
                      </a:r>
                      <a:r>
                        <a:rPr lang="en-IN" sz="2000" baseline="0" dirty="0" smtClean="0"/>
                        <a:t> Skills</a:t>
                      </a:r>
                      <a:endParaRPr lang="en-IN" sz="2000" dirty="0"/>
                    </a:p>
                  </a:txBody>
                  <a:tcPr/>
                </a:tc>
                <a:tc>
                  <a:txBody>
                    <a:bodyPr/>
                    <a:lstStyle/>
                    <a:p>
                      <a:r>
                        <a:rPr lang="en-IN" sz="2000" dirty="0" smtClean="0"/>
                        <a:t>Strengths</a:t>
                      </a:r>
                      <a:endParaRPr lang="en-IN" sz="2000" dirty="0"/>
                    </a:p>
                  </a:txBody>
                  <a:tcPr/>
                </a:tc>
                <a:tc>
                  <a:txBody>
                    <a:bodyPr/>
                    <a:lstStyle/>
                    <a:p>
                      <a:r>
                        <a:rPr lang="en-IN" sz="2000" dirty="0" smtClean="0"/>
                        <a:t>Gaps</a:t>
                      </a:r>
                      <a:endParaRPr lang="en-IN" sz="2000" dirty="0"/>
                    </a:p>
                  </a:txBody>
                  <a:tcPr/>
                </a:tc>
              </a:tr>
              <a:tr h="370840">
                <a:tc>
                  <a:txBody>
                    <a:bodyPr/>
                    <a:lstStyle/>
                    <a:p>
                      <a:r>
                        <a:rPr lang="en-IN" sz="2000" kern="1200" dirty="0" smtClean="0">
                          <a:solidFill>
                            <a:schemeClr val="dk1"/>
                          </a:solidFill>
                          <a:effectLst/>
                          <a:latin typeface="+mn-lt"/>
                          <a:ea typeface="+mn-ea"/>
                          <a:cs typeface="+mn-cs"/>
                        </a:rPr>
                        <a:t>Understanding of and Response to Children’s Emotional and Behaviour Problems</a:t>
                      </a:r>
                      <a:endParaRPr lang="en-IN" sz="2000" dirty="0"/>
                    </a:p>
                  </a:txBody>
                  <a:tcPr/>
                </a:tc>
                <a:tc>
                  <a:txBody>
                    <a:bodyPr/>
                    <a:lstStyle/>
                    <a:p>
                      <a:r>
                        <a:rPr lang="en-IN" sz="2000" b="0" kern="1200" dirty="0" smtClean="0">
                          <a:solidFill>
                            <a:schemeClr val="dk1"/>
                          </a:solidFill>
                          <a:effectLst/>
                          <a:latin typeface="+mn-lt"/>
                          <a:ea typeface="+mn-ea"/>
                          <a:cs typeface="+mn-cs"/>
                        </a:rPr>
                        <a:t>Aware of the types of homes these children come from i.e. families with marital discord/ alcoholism/</a:t>
                      </a:r>
                      <a:r>
                        <a:rPr lang="en-IN" sz="2000" b="0" kern="1200" baseline="0" dirty="0" smtClean="0">
                          <a:solidFill>
                            <a:schemeClr val="dk1"/>
                          </a:solidFill>
                          <a:effectLst/>
                          <a:latin typeface="+mn-lt"/>
                          <a:ea typeface="+mn-ea"/>
                          <a:cs typeface="+mn-cs"/>
                        </a:rPr>
                        <a:t> neglect/ single-parent families/ child-headed households</a:t>
                      </a:r>
                      <a:endParaRPr lang="en-IN" sz="2000" dirty="0"/>
                    </a:p>
                  </a:txBody>
                  <a:tcPr/>
                </a:tc>
                <a:tc>
                  <a:txBody>
                    <a:bodyPr/>
                    <a:lstStyle/>
                    <a:p>
                      <a:r>
                        <a:rPr lang="en-IN" sz="2000" b="0" kern="1200" dirty="0" smtClean="0">
                          <a:solidFill>
                            <a:schemeClr val="dk1"/>
                          </a:solidFill>
                          <a:effectLst/>
                          <a:latin typeface="+mn-lt"/>
                          <a:ea typeface="+mn-ea"/>
                          <a:cs typeface="+mn-cs"/>
                        </a:rPr>
                        <a:t>- Inadequate ability</a:t>
                      </a:r>
                      <a:r>
                        <a:rPr lang="en-IN" sz="2000" b="0" kern="1200" baseline="0" dirty="0" smtClean="0">
                          <a:solidFill>
                            <a:schemeClr val="dk1"/>
                          </a:solidFill>
                          <a:effectLst/>
                          <a:latin typeface="+mn-lt"/>
                          <a:ea typeface="+mn-ea"/>
                          <a:cs typeface="+mn-cs"/>
                        </a:rPr>
                        <a:t> </a:t>
                      </a:r>
                      <a:r>
                        <a:rPr lang="en-IN" sz="2000" b="0" kern="1200" dirty="0" smtClean="0">
                          <a:solidFill>
                            <a:schemeClr val="dk1"/>
                          </a:solidFill>
                          <a:effectLst/>
                          <a:latin typeface="+mn-lt"/>
                          <a:ea typeface="+mn-ea"/>
                          <a:cs typeface="+mn-cs"/>
                        </a:rPr>
                        <a:t>to understand/ identify emotional problems in young children </a:t>
                      </a:r>
                    </a:p>
                    <a:p>
                      <a:r>
                        <a:rPr lang="en-IN" sz="2000" b="0" kern="1200" dirty="0" smtClean="0">
                          <a:solidFill>
                            <a:schemeClr val="dk1"/>
                          </a:solidFill>
                          <a:effectLst/>
                          <a:latin typeface="+mn-lt"/>
                          <a:ea typeface="+mn-ea"/>
                          <a:cs typeface="+mn-cs"/>
                        </a:rPr>
                        <a:t>- Limited understanding or analysis of why children behave in these ways or express such emotions; </a:t>
                      </a:r>
                      <a:endParaRPr lang="en-IN" sz="2000" dirty="0"/>
                    </a:p>
                  </a:txBody>
                  <a:tcPr/>
                </a:tc>
              </a:tr>
              <a:tr h="370840">
                <a:tc>
                  <a:txBody>
                    <a:bodyPr/>
                    <a:lstStyle/>
                    <a:p>
                      <a:r>
                        <a:rPr lang="en-IN" sz="2000" kern="1200" dirty="0" smtClean="0">
                          <a:solidFill>
                            <a:schemeClr val="dk1"/>
                          </a:solidFill>
                          <a:effectLst/>
                          <a:latin typeface="+mn-lt"/>
                          <a:ea typeface="+mn-ea"/>
                          <a:cs typeface="+mn-cs"/>
                        </a:rPr>
                        <a:t>Disciplining and Corporal Punishment Issues</a:t>
                      </a:r>
                      <a:endParaRPr lang="en-IN" sz="2000" dirty="0"/>
                    </a:p>
                  </a:txBody>
                  <a:tcPr/>
                </a:tc>
                <a:tc>
                  <a:txBody>
                    <a:bodyPr/>
                    <a:lstStyle/>
                    <a:p>
                      <a:r>
                        <a:rPr lang="en-IN" sz="2000" b="0" kern="1200" dirty="0" smtClean="0">
                          <a:solidFill>
                            <a:schemeClr val="dk1"/>
                          </a:solidFill>
                          <a:effectLst/>
                          <a:latin typeface="+mn-lt"/>
                          <a:ea typeface="+mn-ea"/>
                          <a:cs typeface="+mn-cs"/>
                        </a:rPr>
                        <a:t>Aware that corporal punishment is unacceptable and ‘wrong’.</a:t>
                      </a:r>
                      <a:endParaRPr lang="en-IN" sz="2000" dirty="0"/>
                    </a:p>
                  </a:txBody>
                  <a:tcPr/>
                </a:tc>
                <a:tc>
                  <a:txBody>
                    <a:bodyPr/>
                    <a:lstStyle/>
                    <a:p>
                      <a:r>
                        <a:rPr lang="en-IN" sz="2000" b="0" kern="1200" dirty="0" smtClean="0">
                          <a:solidFill>
                            <a:schemeClr val="dk1"/>
                          </a:solidFill>
                          <a:effectLst/>
                          <a:latin typeface="+mn-lt"/>
                          <a:ea typeface="+mn-ea"/>
                          <a:cs typeface="+mn-cs"/>
                        </a:rPr>
                        <a:t>Lack of orientation to behavioural management of difficult children/</a:t>
                      </a:r>
                      <a:r>
                        <a:rPr lang="en-IN" sz="2000" b="0" kern="1200" baseline="0" dirty="0" smtClean="0">
                          <a:solidFill>
                            <a:schemeClr val="dk1"/>
                          </a:solidFill>
                          <a:effectLst/>
                          <a:latin typeface="+mn-lt"/>
                          <a:ea typeface="+mn-ea"/>
                          <a:cs typeface="+mn-cs"/>
                        </a:rPr>
                        <a:t> alternative ways of disciplining</a:t>
                      </a:r>
                      <a:endParaRPr lang="en-IN" sz="2000" dirty="0"/>
                    </a:p>
                  </a:txBody>
                  <a:tcPr/>
                </a:tc>
              </a:tr>
              <a:tr h="370840">
                <a:tc>
                  <a:txBody>
                    <a:bodyPr/>
                    <a:lstStyle/>
                    <a:p>
                      <a:r>
                        <a:rPr lang="en-IN" sz="2000" kern="1200" dirty="0" smtClean="0">
                          <a:solidFill>
                            <a:schemeClr val="dk1"/>
                          </a:solidFill>
                          <a:effectLst/>
                          <a:latin typeface="+mn-lt"/>
                          <a:ea typeface="+mn-ea"/>
                          <a:cs typeface="+mn-cs"/>
                        </a:rPr>
                        <a:t>Response to Child Safety and Protection Issues</a:t>
                      </a:r>
                      <a:endParaRPr lang="en-IN" sz="2000" dirty="0"/>
                    </a:p>
                  </a:txBody>
                  <a:tcPr/>
                </a:tc>
                <a:tc>
                  <a:txBody>
                    <a:bodyPr/>
                    <a:lstStyle/>
                    <a:p>
                      <a:r>
                        <a:rPr lang="en-IN" sz="2000" dirty="0" smtClean="0"/>
                        <a:t>Aware of/ acknowledge that child abuse occurs.</a:t>
                      </a:r>
                      <a:endParaRPr lang="en-IN" sz="2000" dirty="0"/>
                    </a:p>
                  </a:txBody>
                  <a:tcPr/>
                </a:tc>
                <a:tc>
                  <a:txBody>
                    <a:bodyPr/>
                    <a:lstStyle/>
                    <a:p>
                      <a:r>
                        <a:rPr lang="en-IN" sz="2000" b="0" kern="1200" dirty="0" smtClean="0">
                          <a:solidFill>
                            <a:schemeClr val="dk1"/>
                          </a:solidFill>
                          <a:effectLst/>
                          <a:latin typeface="+mn-lt"/>
                          <a:ea typeface="+mn-ea"/>
                          <a:cs typeface="+mn-cs"/>
                        </a:rPr>
                        <a:t>- No systematic personal safety training done for </a:t>
                      </a:r>
                      <a:r>
                        <a:rPr lang="en-IN" sz="2000" b="0" kern="1200" dirty="0" err="1" smtClean="0">
                          <a:solidFill>
                            <a:schemeClr val="dk1"/>
                          </a:solidFill>
                          <a:effectLst/>
                          <a:latin typeface="+mn-lt"/>
                          <a:ea typeface="+mn-ea"/>
                          <a:cs typeface="+mn-cs"/>
                        </a:rPr>
                        <a:t>anganwadi</a:t>
                      </a:r>
                      <a:r>
                        <a:rPr lang="en-IN" sz="2000" b="0" kern="1200" dirty="0" smtClean="0">
                          <a:solidFill>
                            <a:schemeClr val="dk1"/>
                          </a:solidFill>
                          <a:effectLst/>
                          <a:latin typeface="+mn-lt"/>
                          <a:ea typeface="+mn-ea"/>
                          <a:cs typeface="+mn-cs"/>
                        </a:rPr>
                        <a:t> children.</a:t>
                      </a:r>
                    </a:p>
                    <a:p>
                      <a:r>
                        <a:rPr lang="en-IN" sz="2000" b="0" kern="1200" dirty="0" smtClean="0">
                          <a:solidFill>
                            <a:schemeClr val="dk1"/>
                          </a:solidFill>
                          <a:effectLst/>
                          <a:latin typeface="+mn-lt"/>
                          <a:ea typeface="+mn-ea"/>
                          <a:cs typeface="+mn-cs"/>
                        </a:rPr>
                        <a:t>- Lack of knowledge about a systematic protocol of response and reporting.</a:t>
                      </a:r>
                      <a:endParaRPr lang="en-IN" sz="2000" dirty="0"/>
                    </a:p>
                  </a:txBody>
                  <a:tcPr/>
                </a:tc>
              </a:tr>
            </a:tbl>
          </a:graphicData>
        </a:graphic>
      </p:graphicFrame>
    </p:spTree>
    <p:extLst>
      <p:ext uri="{BB962C8B-B14F-4D97-AF65-F5344CB8AC3E}">
        <p14:creationId xmlns:p14="http://schemas.microsoft.com/office/powerpoint/2010/main" val="2579750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5937523"/>
          </a:xfrm>
        </p:spPr>
        <p:txBody>
          <a:bodyPr/>
          <a:lstStyle/>
          <a:p>
            <a:pPr marL="0" indent="0">
              <a:buNone/>
            </a:pPr>
            <a:r>
              <a:rPr lang="en-IN" dirty="0" smtClean="0"/>
              <a:t>Other Findings:</a:t>
            </a:r>
          </a:p>
          <a:p>
            <a:pPr>
              <a:buFontTx/>
              <a:buChar char="-"/>
            </a:pPr>
            <a:r>
              <a:rPr lang="en-IN" dirty="0" smtClean="0"/>
              <a:t>Extensive training provided to </a:t>
            </a:r>
            <a:r>
              <a:rPr lang="en-IN" dirty="0" err="1" smtClean="0"/>
              <a:t>Aws</a:t>
            </a:r>
            <a:r>
              <a:rPr lang="en-IN" dirty="0" smtClean="0"/>
              <a:t> on child health issues but limited inputs on </a:t>
            </a:r>
            <a:r>
              <a:rPr lang="en-IN" dirty="0" err="1" smtClean="0"/>
              <a:t>on</a:t>
            </a:r>
            <a:r>
              <a:rPr lang="en-IN" dirty="0" smtClean="0"/>
              <a:t> child mental health issues (emotional/ behavioural issues, disability response, child sexual abuse, disciplining </a:t>
            </a:r>
            <a:r>
              <a:rPr lang="en-IN" dirty="0" err="1" smtClean="0"/>
              <a:t>etc</a:t>
            </a:r>
            <a:r>
              <a:rPr lang="en-IN" dirty="0" smtClean="0"/>
              <a:t>).</a:t>
            </a:r>
          </a:p>
          <a:p>
            <a:pPr>
              <a:buFontTx/>
              <a:buChar char="-"/>
            </a:pPr>
            <a:r>
              <a:rPr lang="en-IN" dirty="0"/>
              <a:t>G</a:t>
            </a:r>
            <a:r>
              <a:rPr lang="en-IN" dirty="0" smtClean="0"/>
              <a:t>eneral </a:t>
            </a:r>
            <a:r>
              <a:rPr lang="en-IN" dirty="0"/>
              <a:t>shortage in materials available to them to conduct developmental or educational activities. </a:t>
            </a:r>
          </a:p>
          <a:p>
            <a:pPr>
              <a:buFontTx/>
              <a:buChar char="-"/>
            </a:pPr>
            <a:endParaRPr lang="en-IN" dirty="0" smtClean="0"/>
          </a:p>
          <a:p>
            <a:pPr>
              <a:buFontTx/>
              <a:buChar char="-"/>
            </a:pPr>
            <a:endParaRPr lang="en-IN" dirty="0"/>
          </a:p>
        </p:txBody>
      </p:sp>
    </p:spTree>
    <p:extLst>
      <p:ext uri="{BB962C8B-B14F-4D97-AF65-F5344CB8AC3E}">
        <p14:creationId xmlns:p14="http://schemas.microsoft.com/office/powerpoint/2010/main" val="3163269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normAutofit/>
          </a:bodyPr>
          <a:lstStyle/>
          <a:p>
            <a:pPr marL="0" indent="0">
              <a:buNone/>
            </a:pPr>
            <a:r>
              <a:rPr lang="en-IN" dirty="0" smtClean="0"/>
              <a:t>Challenges</a:t>
            </a:r>
          </a:p>
          <a:p>
            <a:r>
              <a:rPr lang="en-IN" dirty="0" smtClean="0"/>
              <a:t>Limited materials</a:t>
            </a:r>
          </a:p>
          <a:p>
            <a:r>
              <a:rPr lang="en-IN" dirty="0" smtClean="0"/>
              <a:t>Very </a:t>
            </a:r>
            <a:r>
              <a:rPr lang="en-IN" dirty="0"/>
              <a:t>limited space to conduct </a:t>
            </a:r>
            <a:r>
              <a:rPr lang="en-IN" dirty="0" smtClean="0"/>
              <a:t>activities </a:t>
            </a:r>
          </a:p>
          <a:p>
            <a:r>
              <a:rPr lang="en-IN" dirty="0" smtClean="0"/>
              <a:t>Time problem :</a:t>
            </a:r>
          </a:p>
          <a:p>
            <a:pPr lvl="1"/>
            <a:r>
              <a:rPr lang="en-IN" dirty="0" smtClean="0"/>
              <a:t> </a:t>
            </a:r>
            <a:r>
              <a:rPr lang="en-IN" dirty="0"/>
              <a:t>they are so over-burdened with record-keeping and documentation </a:t>
            </a:r>
            <a:r>
              <a:rPr lang="en-IN" dirty="0" smtClean="0"/>
              <a:t>+ tasks </a:t>
            </a:r>
            <a:r>
              <a:rPr lang="en-IN" dirty="0"/>
              <a:t>such as attending to the requests of pregnant mothers </a:t>
            </a:r>
            <a:endParaRPr lang="en-IN" dirty="0" smtClean="0"/>
          </a:p>
          <a:p>
            <a:pPr lvl="1"/>
            <a:r>
              <a:rPr lang="en-IN" dirty="0" smtClean="0"/>
              <a:t>left </a:t>
            </a:r>
            <a:r>
              <a:rPr lang="en-IN" dirty="0"/>
              <a:t>with very little time to interact with the children and actually do activities with them. </a:t>
            </a:r>
            <a:endParaRPr lang="en-IN" dirty="0"/>
          </a:p>
        </p:txBody>
      </p:sp>
    </p:spTree>
    <p:extLst>
      <p:ext uri="{BB962C8B-B14F-4D97-AF65-F5344CB8AC3E}">
        <p14:creationId xmlns:p14="http://schemas.microsoft.com/office/powerpoint/2010/main" val="31154091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normAutofit fontScale="92500" lnSpcReduction="10000"/>
          </a:bodyPr>
          <a:lstStyle/>
          <a:p>
            <a:pPr marL="0" indent="0">
              <a:buNone/>
            </a:pPr>
            <a:r>
              <a:rPr lang="en-IN" dirty="0" err="1" smtClean="0"/>
              <a:t>Anganwadi</a:t>
            </a:r>
            <a:r>
              <a:rPr lang="en-IN" dirty="0" smtClean="0"/>
              <a:t> Worker </a:t>
            </a:r>
            <a:r>
              <a:rPr lang="en-IN" dirty="0" err="1" smtClean="0"/>
              <a:t>Reccomendations</a:t>
            </a:r>
            <a:r>
              <a:rPr lang="en-IN" dirty="0" smtClean="0"/>
              <a:t>:</a:t>
            </a:r>
          </a:p>
          <a:p>
            <a:r>
              <a:rPr lang="en-IN" dirty="0"/>
              <a:t>K</a:t>
            </a:r>
            <a:r>
              <a:rPr lang="en-IN" dirty="0" smtClean="0"/>
              <a:t>een </a:t>
            </a:r>
            <a:r>
              <a:rPr lang="en-IN" dirty="0"/>
              <a:t>to receive more in-depth, skill-based training in this domain, including on disciplining and child sexual abuse. </a:t>
            </a:r>
            <a:endParaRPr lang="en-IN" dirty="0" smtClean="0"/>
          </a:p>
          <a:p>
            <a:r>
              <a:rPr lang="en-IN" dirty="0"/>
              <a:t>S</a:t>
            </a:r>
            <a:r>
              <a:rPr lang="en-IN" dirty="0" smtClean="0"/>
              <a:t>trongly </a:t>
            </a:r>
            <a:r>
              <a:rPr lang="en-IN" dirty="0"/>
              <a:t>recommended that</a:t>
            </a:r>
            <a:r>
              <a:rPr lang="en-IN" dirty="0" smtClean="0"/>
              <a:t>:</a:t>
            </a:r>
          </a:p>
          <a:p>
            <a:pPr lvl="1"/>
            <a:r>
              <a:rPr lang="en-IN" dirty="0" smtClean="0"/>
              <a:t> </a:t>
            </a:r>
            <a:r>
              <a:rPr lang="en-IN" dirty="0"/>
              <a:t>the training be provided to all </a:t>
            </a:r>
            <a:r>
              <a:rPr lang="en-IN" dirty="0" err="1"/>
              <a:t>anganwadi</a:t>
            </a:r>
            <a:r>
              <a:rPr lang="en-IN" dirty="0"/>
              <a:t> workers from other zones (as they were aware that their colleagues would benefit from the knowledge and skills as they had even during the brief orientation provided</a:t>
            </a:r>
            <a:r>
              <a:rPr lang="en-IN" dirty="0" smtClean="0"/>
              <a:t>).</a:t>
            </a:r>
          </a:p>
          <a:p>
            <a:pPr lvl="1"/>
            <a:r>
              <a:rPr lang="en-IN" dirty="0" smtClean="0"/>
              <a:t> </a:t>
            </a:r>
            <a:r>
              <a:rPr lang="en-IN" dirty="0"/>
              <a:t>the emotional and behaviour training contents be added to the existing 1.5 month training program received by all </a:t>
            </a:r>
            <a:r>
              <a:rPr lang="en-IN" dirty="0" err="1"/>
              <a:t>anganwadi</a:t>
            </a:r>
            <a:r>
              <a:rPr lang="en-IN" dirty="0"/>
              <a:t> workers at the time of joining.</a:t>
            </a:r>
            <a:endParaRPr lang="en-IN" dirty="0"/>
          </a:p>
        </p:txBody>
      </p:sp>
    </p:spTree>
    <p:extLst>
      <p:ext uri="{BB962C8B-B14F-4D97-AF65-F5344CB8AC3E}">
        <p14:creationId xmlns:p14="http://schemas.microsoft.com/office/powerpoint/2010/main" val="647526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b="1" dirty="0" smtClean="0"/>
              <a:t>Objectives</a:t>
            </a:r>
            <a:endParaRPr lang="en-IN" b="1" dirty="0"/>
          </a:p>
        </p:txBody>
      </p:sp>
      <p:sp>
        <p:nvSpPr>
          <p:cNvPr id="3" name="Content Placeholder 2"/>
          <p:cNvSpPr>
            <a:spLocks noGrp="1"/>
          </p:cNvSpPr>
          <p:nvPr>
            <p:ph idx="1"/>
          </p:nvPr>
        </p:nvSpPr>
        <p:spPr/>
        <p:txBody>
          <a:bodyPr>
            <a:normAutofit fontScale="92500"/>
          </a:bodyPr>
          <a:lstStyle/>
          <a:p>
            <a:pPr lvl="0" algn="just"/>
            <a:r>
              <a:rPr lang="en-IN" dirty="0"/>
              <a:t>Establishment of community-based child and adolescent services.</a:t>
            </a:r>
          </a:p>
          <a:p>
            <a:pPr lvl="0" algn="just"/>
            <a:r>
              <a:rPr lang="en-IN" dirty="0"/>
              <a:t>Training and capacity building of childcare workers and staff from various governmental and non-governmental agencies, including schools.</a:t>
            </a:r>
          </a:p>
          <a:p>
            <a:pPr lvl="0" algn="just"/>
            <a:r>
              <a:rPr lang="en-IN" dirty="0"/>
              <a:t>D</a:t>
            </a:r>
            <a:r>
              <a:rPr lang="en-IN" dirty="0" smtClean="0"/>
              <a:t>evelop </a:t>
            </a:r>
            <a:r>
              <a:rPr lang="en-IN" dirty="0"/>
              <a:t>a comprehensive community child and adolescent mental health service model that may be replicated elsewhere in the country.</a:t>
            </a:r>
          </a:p>
          <a:p>
            <a:endParaRPr lang="en-IN" dirty="0"/>
          </a:p>
        </p:txBody>
      </p:sp>
    </p:spTree>
    <p:extLst>
      <p:ext uri="{BB962C8B-B14F-4D97-AF65-F5344CB8AC3E}">
        <p14:creationId xmlns:p14="http://schemas.microsoft.com/office/powerpoint/2010/main" val="2432926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04864"/>
            <a:ext cx="9144000" cy="1628800"/>
          </a:xfrm>
        </p:spPr>
        <p:txBody>
          <a:bodyPr>
            <a:noAutofit/>
          </a:bodyPr>
          <a:lstStyle/>
          <a:p>
            <a:r>
              <a:rPr lang="en-IN" sz="3600" b="1" dirty="0" smtClean="0"/>
              <a:t>NIMHANS-DWCD Project Suggestions for Support of </a:t>
            </a:r>
            <a:r>
              <a:rPr lang="en-IN" sz="3600" b="1" dirty="0" err="1" smtClean="0"/>
              <a:t>Anganwadi</a:t>
            </a:r>
            <a:r>
              <a:rPr lang="en-IN" sz="3600" b="1" dirty="0" smtClean="0"/>
              <a:t> Workers/ Pre-School Work</a:t>
            </a:r>
            <a:endParaRPr lang="en-IN" sz="3600" b="1" dirty="0"/>
          </a:p>
        </p:txBody>
      </p:sp>
      <p:sp>
        <p:nvSpPr>
          <p:cNvPr id="3" name="Content Placeholder 2"/>
          <p:cNvSpPr>
            <a:spLocks noGrp="1"/>
          </p:cNvSpPr>
          <p:nvPr>
            <p:ph idx="1"/>
          </p:nvPr>
        </p:nvSpPr>
        <p:spPr>
          <a:xfrm>
            <a:off x="107504" y="1600200"/>
            <a:ext cx="8856984" cy="5257800"/>
          </a:xfrm>
        </p:spPr>
        <p:txBody>
          <a:bodyPr>
            <a:normAutofit/>
          </a:bodyPr>
          <a:lstStyle/>
          <a:p>
            <a:pPr marL="0" indent="0">
              <a:buNone/>
            </a:pPr>
            <a:r>
              <a:rPr lang="en-IN" dirty="0"/>
              <a:t> </a:t>
            </a:r>
          </a:p>
          <a:p>
            <a:endParaRPr lang="en-IN" dirty="0"/>
          </a:p>
        </p:txBody>
      </p:sp>
    </p:spTree>
    <p:extLst>
      <p:ext uri="{BB962C8B-B14F-4D97-AF65-F5344CB8AC3E}">
        <p14:creationId xmlns:p14="http://schemas.microsoft.com/office/powerpoint/2010/main" val="9847913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88640"/>
            <a:ext cx="8856984" cy="6552728"/>
          </a:xfrm>
        </p:spPr>
        <p:txBody>
          <a:bodyPr>
            <a:normAutofit fontScale="70000" lnSpcReduction="20000"/>
          </a:bodyPr>
          <a:lstStyle/>
          <a:p>
            <a:pPr marL="0" indent="0" algn="just">
              <a:buNone/>
            </a:pPr>
            <a:r>
              <a:rPr lang="en-IN" dirty="0" smtClean="0"/>
              <a:t>1</a:t>
            </a:r>
            <a:r>
              <a:rPr lang="en-IN" sz="3500" dirty="0" smtClean="0"/>
              <a:t>. </a:t>
            </a:r>
            <a:r>
              <a:rPr lang="en-IN" sz="3600" dirty="0" smtClean="0"/>
              <a:t>Design </a:t>
            </a:r>
            <a:r>
              <a:rPr lang="en-IN" sz="3600" dirty="0"/>
              <a:t>a training curriculum that includes the following:</a:t>
            </a:r>
          </a:p>
          <a:p>
            <a:pPr lvl="0" algn="just"/>
            <a:r>
              <a:rPr lang="en-IN" sz="3600" dirty="0"/>
              <a:t>Application of child development concepts (versus mere theory)</a:t>
            </a:r>
          </a:p>
          <a:p>
            <a:pPr lvl="0" algn="just"/>
            <a:r>
              <a:rPr lang="en-IN" sz="3600" dirty="0" smtClean="0"/>
              <a:t>Systematic </a:t>
            </a:r>
            <a:r>
              <a:rPr lang="en-IN" sz="3600" dirty="0"/>
              <a:t>screening and identification of developmental disabilities (including basic screening tools)</a:t>
            </a:r>
          </a:p>
          <a:p>
            <a:pPr lvl="0" algn="just"/>
            <a:r>
              <a:rPr lang="en-IN" sz="3600" dirty="0"/>
              <a:t>Interventions for developmental disabilities and associated behaviour problems</a:t>
            </a:r>
          </a:p>
          <a:p>
            <a:pPr lvl="0" algn="just"/>
            <a:r>
              <a:rPr lang="en-IN" sz="3600" dirty="0" smtClean="0"/>
              <a:t>Types of emotional and behaviour problems pre-school children face/ how to respond to them</a:t>
            </a:r>
          </a:p>
          <a:p>
            <a:pPr lvl="0" algn="just"/>
            <a:r>
              <a:rPr lang="en-IN" sz="3600" dirty="0"/>
              <a:t>U</a:t>
            </a:r>
            <a:r>
              <a:rPr lang="en-IN" sz="3600" dirty="0" smtClean="0"/>
              <a:t>nderstanding how difficult family/ social contexts </a:t>
            </a:r>
            <a:r>
              <a:rPr lang="en-IN" sz="3600" dirty="0"/>
              <a:t>place children at risk of emotional and behaviour problems.</a:t>
            </a:r>
          </a:p>
          <a:p>
            <a:pPr lvl="0" algn="just"/>
            <a:r>
              <a:rPr lang="en-IN" sz="3600" dirty="0" smtClean="0"/>
              <a:t>First </a:t>
            </a:r>
            <a:r>
              <a:rPr lang="en-IN" sz="3600" dirty="0"/>
              <a:t>level responses and management of common emotional and behavioural issues in pre-schoolers.</a:t>
            </a:r>
          </a:p>
          <a:p>
            <a:pPr lvl="0" algn="just"/>
            <a:r>
              <a:rPr lang="en-IN" sz="3600" dirty="0"/>
              <a:t>Corporal punishment/ disciplining, alternative methods to manage children with behaviour problems</a:t>
            </a:r>
          </a:p>
          <a:p>
            <a:pPr lvl="0" algn="just"/>
            <a:r>
              <a:rPr lang="en-IN" sz="3600" dirty="0"/>
              <a:t>Teaching children about personal safety (prevention of child sexual abuse)</a:t>
            </a:r>
          </a:p>
          <a:p>
            <a:pPr lvl="0" algn="just"/>
            <a:r>
              <a:rPr lang="en-IN" sz="3600" dirty="0"/>
              <a:t>First level/ emergency responses to child sexual abuse including identification of CSA, reporting guidelines and POCSO Act</a:t>
            </a:r>
          </a:p>
          <a:p>
            <a:pPr marL="0" indent="0">
              <a:buNone/>
            </a:pPr>
            <a:endParaRPr lang="en-IN" sz="3500" dirty="0"/>
          </a:p>
        </p:txBody>
      </p:sp>
    </p:spTree>
    <p:extLst>
      <p:ext uri="{BB962C8B-B14F-4D97-AF65-F5344CB8AC3E}">
        <p14:creationId xmlns:p14="http://schemas.microsoft.com/office/powerpoint/2010/main" val="2369266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04664"/>
            <a:ext cx="9036496" cy="5721499"/>
          </a:xfrm>
        </p:spPr>
        <p:txBody>
          <a:bodyPr>
            <a:normAutofit fontScale="92500" lnSpcReduction="20000"/>
          </a:bodyPr>
          <a:lstStyle/>
          <a:p>
            <a:pPr marL="0" indent="0">
              <a:buNone/>
            </a:pPr>
            <a:r>
              <a:rPr lang="en-IN" dirty="0" smtClean="0"/>
              <a:t>2. Support </a:t>
            </a:r>
            <a:r>
              <a:rPr lang="en-IN" dirty="0"/>
              <a:t>and advocacy for </a:t>
            </a:r>
            <a:r>
              <a:rPr lang="en-IN" dirty="0" err="1"/>
              <a:t>anganwadi</a:t>
            </a:r>
            <a:r>
              <a:rPr lang="en-IN" dirty="0"/>
              <a:t> workers needs to </a:t>
            </a:r>
            <a:r>
              <a:rPr lang="en-IN" dirty="0" err="1"/>
              <a:t>incude</a:t>
            </a:r>
            <a:r>
              <a:rPr lang="en-IN" dirty="0"/>
              <a:t> the following, through discussions with the </a:t>
            </a:r>
            <a:r>
              <a:rPr lang="en-IN" dirty="0" smtClean="0"/>
              <a:t>DWCD on:</a:t>
            </a:r>
            <a:endParaRPr lang="en-IN" dirty="0"/>
          </a:p>
          <a:p>
            <a:pPr lvl="0"/>
            <a:r>
              <a:rPr lang="en-IN" dirty="0"/>
              <a:t>Duplication of work between </a:t>
            </a:r>
            <a:r>
              <a:rPr lang="en-IN" dirty="0" err="1"/>
              <a:t>anganwadi</a:t>
            </a:r>
            <a:r>
              <a:rPr lang="en-IN" dirty="0"/>
              <a:t> workers and ASHA/ Link workers.</a:t>
            </a:r>
          </a:p>
          <a:p>
            <a:pPr lvl="0"/>
            <a:r>
              <a:rPr lang="en-IN" dirty="0"/>
              <a:t>Scope of their responsibilities that goes beyond 0 to 6 to prenatal care on the one hand and adolescent girls on the other and how this results in further over-burdening them.</a:t>
            </a:r>
          </a:p>
          <a:p>
            <a:pPr lvl="0"/>
            <a:r>
              <a:rPr lang="en-IN" dirty="0"/>
              <a:t>Extensive and cumbersome systems of reporting that compromise the time allocated to direct work with children.</a:t>
            </a:r>
          </a:p>
          <a:p>
            <a:pPr lvl="0"/>
            <a:r>
              <a:rPr lang="en-IN" dirty="0"/>
              <a:t>Space and material limitations that hinder their abilities to do quality work with the children.</a:t>
            </a:r>
          </a:p>
          <a:p>
            <a:endParaRPr lang="en-IN" dirty="0"/>
          </a:p>
          <a:p>
            <a:endParaRPr lang="en-IN" dirty="0"/>
          </a:p>
        </p:txBody>
      </p:sp>
    </p:spTree>
    <p:extLst>
      <p:ext uri="{BB962C8B-B14F-4D97-AF65-F5344CB8AC3E}">
        <p14:creationId xmlns:p14="http://schemas.microsoft.com/office/powerpoint/2010/main" val="2777057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Project Implementation</a:t>
            </a:r>
            <a:endParaRPr lang="en-IN" dirty="0"/>
          </a:p>
        </p:txBody>
      </p:sp>
      <p:sp>
        <p:nvSpPr>
          <p:cNvPr id="3" name="Content Placeholder 2"/>
          <p:cNvSpPr>
            <a:spLocks noGrp="1"/>
          </p:cNvSpPr>
          <p:nvPr>
            <p:ph idx="1"/>
          </p:nvPr>
        </p:nvSpPr>
        <p:spPr/>
        <p:txBody>
          <a:bodyPr/>
          <a:lstStyle/>
          <a:p>
            <a:r>
              <a:rPr lang="en-IN" dirty="0" smtClean="0"/>
              <a:t>Contributing to Standard </a:t>
            </a:r>
            <a:r>
              <a:rPr lang="en-IN" dirty="0" err="1" smtClean="0"/>
              <a:t>Anganwadi</a:t>
            </a:r>
            <a:r>
              <a:rPr lang="en-IN" dirty="0" smtClean="0"/>
              <a:t> Training Program curriculum (Initial training for new AWs).</a:t>
            </a:r>
          </a:p>
          <a:p>
            <a:r>
              <a:rPr lang="en-IN" dirty="0" smtClean="0"/>
              <a:t>Training of existing </a:t>
            </a:r>
            <a:r>
              <a:rPr lang="en-IN" dirty="0" err="1" smtClean="0"/>
              <a:t>Aws</a:t>
            </a:r>
            <a:r>
              <a:rPr lang="en-IN" dirty="0" smtClean="0"/>
              <a:t> in Bangalore City.</a:t>
            </a:r>
          </a:p>
          <a:p>
            <a:r>
              <a:rPr lang="en-IN" dirty="0" smtClean="0"/>
              <a:t>Direct/ on-the job support and training i.e. working with </a:t>
            </a:r>
            <a:r>
              <a:rPr lang="en-IN" dirty="0" err="1" smtClean="0"/>
              <a:t>Aws</a:t>
            </a:r>
            <a:r>
              <a:rPr lang="en-IN" dirty="0" smtClean="0"/>
              <a:t> in their centres to demonstrate/ show them how to use screening tools etc.</a:t>
            </a:r>
            <a:endParaRPr lang="en-IN" dirty="0"/>
          </a:p>
        </p:txBody>
      </p:sp>
    </p:spTree>
    <p:extLst>
      <p:ext uri="{BB962C8B-B14F-4D97-AF65-F5344CB8AC3E}">
        <p14:creationId xmlns:p14="http://schemas.microsoft.com/office/powerpoint/2010/main" val="1632544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b="1" dirty="0"/>
              <a:t>Geographic Location and Area</a:t>
            </a:r>
          </a:p>
        </p:txBody>
      </p:sp>
      <p:sp>
        <p:nvSpPr>
          <p:cNvPr id="3" name="Content Placeholder 2"/>
          <p:cNvSpPr>
            <a:spLocks noGrp="1"/>
          </p:cNvSpPr>
          <p:nvPr>
            <p:ph idx="1"/>
          </p:nvPr>
        </p:nvSpPr>
        <p:spPr/>
        <p:txBody>
          <a:bodyPr>
            <a:normAutofit fontScale="92500" lnSpcReduction="20000"/>
          </a:bodyPr>
          <a:lstStyle/>
          <a:p>
            <a:r>
              <a:rPr lang="en-IN" dirty="0" smtClean="0"/>
              <a:t>Bangalore South Zone:</a:t>
            </a:r>
          </a:p>
          <a:p>
            <a:pPr lvl="1"/>
            <a:r>
              <a:rPr lang="en-IN" dirty="0"/>
              <a:t>A minimum of 10 slums (total population=5,335) + larger community</a:t>
            </a:r>
          </a:p>
          <a:p>
            <a:pPr lvl="1"/>
            <a:r>
              <a:rPr lang="en-IN" dirty="0"/>
              <a:t>12 PHCs (10 MOs, 12 Health Assistants, 48 Link Workers)</a:t>
            </a:r>
          </a:p>
          <a:p>
            <a:pPr lvl="1"/>
            <a:r>
              <a:rPr lang="en-IN" dirty="0" smtClean="0"/>
              <a:t>21 </a:t>
            </a:r>
            <a:r>
              <a:rPr lang="en-IN" dirty="0"/>
              <a:t>government schools (&amp; 10 private schools)</a:t>
            </a:r>
          </a:p>
          <a:p>
            <a:pPr lvl="1"/>
            <a:r>
              <a:rPr lang="en-IN" dirty="0" smtClean="0"/>
              <a:t>45 </a:t>
            </a:r>
            <a:r>
              <a:rPr lang="en-IN" dirty="0" err="1"/>
              <a:t>Anganwadis</a:t>
            </a:r>
            <a:endParaRPr lang="en-IN" dirty="0"/>
          </a:p>
          <a:p>
            <a:pPr lvl="1"/>
            <a:r>
              <a:rPr lang="en-IN" dirty="0"/>
              <a:t>90 child care institutions (Registered under </a:t>
            </a:r>
            <a:r>
              <a:rPr lang="en-IN" dirty="0" smtClean="0"/>
              <a:t>DWCD &amp; J.J. Act)</a:t>
            </a:r>
          </a:p>
          <a:p>
            <a:pPr marL="457200" lvl="1" indent="0">
              <a:buNone/>
            </a:pPr>
            <a:endParaRPr lang="en-IN" dirty="0" smtClean="0"/>
          </a:p>
          <a:p>
            <a:r>
              <a:rPr lang="en-IN" dirty="0" smtClean="0"/>
              <a:t>2 remote/rural districts (Remote Communication)</a:t>
            </a:r>
          </a:p>
          <a:p>
            <a:pPr marL="457200" lvl="1" indent="0">
              <a:buNone/>
            </a:pPr>
            <a:endParaRPr lang="en-IN" dirty="0"/>
          </a:p>
        </p:txBody>
      </p:sp>
    </p:spTree>
    <p:extLst>
      <p:ext uri="{BB962C8B-B14F-4D97-AF65-F5344CB8AC3E}">
        <p14:creationId xmlns:p14="http://schemas.microsoft.com/office/powerpoint/2010/main" val="25648610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b="1" dirty="0" smtClean="0"/>
              <a:t>Principles &amp; Technical Approach</a:t>
            </a:r>
            <a:endParaRPr lang="en-IN" b="1" dirty="0"/>
          </a:p>
        </p:txBody>
      </p:sp>
      <p:sp>
        <p:nvSpPr>
          <p:cNvPr id="3" name="Content Placeholder 2"/>
          <p:cNvSpPr>
            <a:spLocks noGrp="1"/>
          </p:cNvSpPr>
          <p:nvPr>
            <p:ph idx="1"/>
          </p:nvPr>
        </p:nvSpPr>
        <p:spPr/>
        <p:txBody>
          <a:bodyPr/>
          <a:lstStyle/>
          <a:p>
            <a:r>
              <a:rPr lang="en-IN" dirty="0" smtClean="0"/>
              <a:t>Universal </a:t>
            </a:r>
            <a:r>
              <a:rPr lang="en-IN" dirty="0"/>
              <a:t>access to </a:t>
            </a:r>
            <a:r>
              <a:rPr lang="en-IN" dirty="0" smtClean="0"/>
              <a:t>child (mental</a:t>
            </a:r>
            <a:r>
              <a:rPr lang="en-IN" dirty="0"/>
              <a:t>) </a:t>
            </a:r>
            <a:r>
              <a:rPr lang="en-IN" dirty="0" smtClean="0"/>
              <a:t>healthcare</a:t>
            </a:r>
          </a:p>
          <a:p>
            <a:r>
              <a:rPr lang="en-IN" dirty="0"/>
              <a:t>E</a:t>
            </a:r>
            <a:r>
              <a:rPr lang="en-IN" dirty="0" smtClean="0"/>
              <a:t>quitable </a:t>
            </a:r>
            <a:r>
              <a:rPr lang="en-IN" dirty="0"/>
              <a:t>coverage </a:t>
            </a:r>
            <a:r>
              <a:rPr lang="en-IN" dirty="0" smtClean="0"/>
              <a:t>(with focus on vulnerable </a:t>
            </a:r>
            <a:r>
              <a:rPr lang="en-IN" dirty="0"/>
              <a:t>children and </a:t>
            </a:r>
            <a:r>
              <a:rPr lang="en-IN" dirty="0" smtClean="0"/>
              <a:t>adolescents)</a:t>
            </a:r>
          </a:p>
          <a:p>
            <a:r>
              <a:rPr lang="en-IN" dirty="0"/>
              <a:t>C</a:t>
            </a:r>
            <a:r>
              <a:rPr lang="en-IN" dirty="0" smtClean="0"/>
              <a:t>ommunity </a:t>
            </a:r>
            <a:r>
              <a:rPr lang="en-IN" dirty="0"/>
              <a:t>involvement and participation to ensure </a:t>
            </a:r>
            <a:r>
              <a:rPr lang="en-IN" dirty="0" smtClean="0"/>
              <a:t>sustainability</a:t>
            </a:r>
          </a:p>
          <a:p>
            <a:r>
              <a:rPr lang="en-IN" dirty="0"/>
              <a:t>A</a:t>
            </a:r>
            <a:r>
              <a:rPr lang="en-IN" dirty="0" smtClean="0"/>
              <a:t>doption </a:t>
            </a:r>
            <a:r>
              <a:rPr lang="en-IN" dirty="0"/>
              <a:t>of multi-sectional approach through involvement of various sectors such as health, education, women and child welfare. </a:t>
            </a:r>
          </a:p>
        </p:txBody>
      </p:sp>
    </p:spTree>
    <p:extLst>
      <p:ext uri="{BB962C8B-B14F-4D97-AF65-F5344CB8AC3E}">
        <p14:creationId xmlns:p14="http://schemas.microsoft.com/office/powerpoint/2010/main" val="2413604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66"/>
            <a:ext cx="8697144" cy="1143000"/>
          </a:xfrm>
        </p:spPr>
        <p:txBody>
          <a:bodyPr>
            <a:normAutofit fontScale="90000"/>
          </a:bodyPr>
          <a:lstStyle/>
          <a:p>
            <a:pPr algn="l"/>
            <a:r>
              <a:rPr lang="en-US" b="1" dirty="0" smtClean="0"/>
              <a:t>Mental </a:t>
            </a:r>
            <a:r>
              <a:rPr lang="en-US" b="1" dirty="0"/>
              <a:t>Health Intervention Spectrum for </a:t>
            </a:r>
            <a:r>
              <a:rPr lang="en-US" b="1" dirty="0" smtClean="0"/>
              <a:t>Mental Disorders</a:t>
            </a:r>
            <a:endParaRPr lang="en-IN" b="1" dirty="0"/>
          </a:p>
        </p:txBody>
      </p:sp>
      <p:pic>
        <p:nvPicPr>
          <p:cNvPr id="4" name="Content Placeholder 3"/>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1412776"/>
            <a:ext cx="8496944" cy="5256584"/>
          </a:xfrm>
          <a:prstGeom prst="rect">
            <a:avLst/>
          </a:prstGeom>
          <a:noFill/>
          <a:ln>
            <a:noFill/>
          </a:ln>
          <a:extLst/>
        </p:spPr>
      </p:pic>
    </p:spTree>
    <p:extLst>
      <p:ext uri="{BB962C8B-B14F-4D97-AF65-F5344CB8AC3E}">
        <p14:creationId xmlns:p14="http://schemas.microsoft.com/office/powerpoint/2010/main" val="31934423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7" y="0"/>
            <a:ext cx="8229600" cy="908720"/>
          </a:xfrm>
        </p:spPr>
        <p:txBody>
          <a:bodyPr>
            <a:normAutofit fontScale="90000"/>
          </a:bodyPr>
          <a:lstStyle/>
          <a:p>
            <a:pPr algn="l"/>
            <a:r>
              <a:rPr lang="en-IN" b="1" dirty="0" smtClean="0"/>
              <a:t>Proposal Implementation: Phase (1)</a:t>
            </a:r>
            <a:endParaRPr lang="en-IN" b="1" dirty="0"/>
          </a:p>
        </p:txBody>
      </p:sp>
      <p:sp>
        <p:nvSpPr>
          <p:cNvPr id="3" name="Content Placeholder 2"/>
          <p:cNvSpPr>
            <a:spLocks noGrp="1"/>
          </p:cNvSpPr>
          <p:nvPr>
            <p:ph idx="1"/>
          </p:nvPr>
        </p:nvSpPr>
        <p:spPr>
          <a:xfrm>
            <a:off x="0" y="1124744"/>
            <a:ext cx="8964488" cy="5472608"/>
          </a:xfrm>
        </p:spPr>
        <p:txBody>
          <a:bodyPr>
            <a:normAutofit fontScale="32500" lnSpcReduction="20000"/>
          </a:bodyPr>
          <a:lstStyle/>
          <a:p>
            <a:pPr marL="0" indent="0">
              <a:buNone/>
            </a:pPr>
            <a:r>
              <a:rPr lang="en-IN" sz="6700" b="1" dirty="0" smtClean="0">
                <a:solidFill>
                  <a:srgbClr val="FFFF00"/>
                </a:solidFill>
              </a:rPr>
              <a:t>Activity 1: Mapping </a:t>
            </a:r>
            <a:r>
              <a:rPr lang="en-IN" sz="6700" b="1" dirty="0">
                <a:solidFill>
                  <a:srgbClr val="FFFF00"/>
                </a:solidFill>
              </a:rPr>
              <a:t>of Existing Community </a:t>
            </a:r>
            <a:r>
              <a:rPr lang="en-IN" sz="6700" b="1" dirty="0" smtClean="0">
                <a:solidFill>
                  <a:srgbClr val="FFFF00"/>
                </a:solidFill>
              </a:rPr>
              <a:t>Services</a:t>
            </a:r>
          </a:p>
          <a:p>
            <a:r>
              <a:rPr lang="en-IN" sz="5500" dirty="0" smtClean="0"/>
              <a:t>What?</a:t>
            </a:r>
          </a:p>
          <a:p>
            <a:pPr lvl="1"/>
            <a:r>
              <a:rPr lang="en-IN" sz="5500" dirty="0" smtClean="0"/>
              <a:t>identify types </a:t>
            </a:r>
            <a:r>
              <a:rPr lang="en-IN" sz="5500" dirty="0"/>
              <a:t>of services provided by the </a:t>
            </a:r>
            <a:r>
              <a:rPr lang="en-IN" sz="5500" dirty="0" smtClean="0"/>
              <a:t>agency/services</a:t>
            </a:r>
          </a:p>
          <a:p>
            <a:pPr lvl="1"/>
            <a:r>
              <a:rPr lang="en-IN" sz="5500" dirty="0" smtClean="0"/>
              <a:t> understand </a:t>
            </a:r>
            <a:r>
              <a:rPr lang="en-IN" sz="5500" dirty="0"/>
              <a:t>child mental health issues in the </a:t>
            </a:r>
            <a:r>
              <a:rPr lang="en-IN" sz="5500" dirty="0" smtClean="0"/>
              <a:t>community.</a:t>
            </a:r>
          </a:p>
          <a:p>
            <a:pPr lvl="1"/>
            <a:r>
              <a:rPr lang="en-IN" sz="5500" dirty="0" smtClean="0"/>
              <a:t>assess </a:t>
            </a:r>
            <a:r>
              <a:rPr lang="en-IN" sz="5500" dirty="0"/>
              <a:t>the capacity needs and gaps of the service providers. </a:t>
            </a:r>
            <a:endParaRPr lang="en-IN" sz="5500" dirty="0" smtClean="0"/>
          </a:p>
          <a:p>
            <a:pPr lvl="1"/>
            <a:r>
              <a:rPr lang="en-IN" sz="5500" dirty="0"/>
              <a:t>assess scope for </a:t>
            </a:r>
            <a:r>
              <a:rPr lang="en-IN" sz="5500" dirty="0" smtClean="0"/>
              <a:t>government schemes (RBSK/RKSK implementation?)</a:t>
            </a:r>
            <a:endParaRPr lang="en-IN" sz="5500" dirty="0"/>
          </a:p>
          <a:p>
            <a:pPr marL="457200" lvl="1" indent="0">
              <a:buNone/>
            </a:pPr>
            <a:endParaRPr lang="en-IN" sz="5500" dirty="0" smtClean="0"/>
          </a:p>
          <a:p>
            <a:pPr marL="342900" lvl="1" indent="-342900">
              <a:buFont typeface="Arial" panose="020B0604020202020204" pitchFamily="34" charset="0"/>
              <a:buChar char="•"/>
            </a:pPr>
            <a:r>
              <a:rPr lang="en-IN" sz="5500" dirty="0"/>
              <a:t>How</a:t>
            </a:r>
            <a:r>
              <a:rPr lang="en-IN" sz="5500" dirty="0" smtClean="0"/>
              <a:t>?</a:t>
            </a:r>
          </a:p>
          <a:p>
            <a:pPr lvl="1"/>
            <a:r>
              <a:rPr lang="en-IN" sz="5500" dirty="0"/>
              <a:t>key informant interviews and focus group discussions </a:t>
            </a:r>
          </a:p>
          <a:p>
            <a:pPr marL="0" lvl="1" indent="0">
              <a:buNone/>
            </a:pPr>
            <a:endParaRPr lang="en-IN" sz="5500" dirty="0" smtClean="0"/>
          </a:p>
          <a:p>
            <a:pPr marL="342900" lvl="1" indent="-342900">
              <a:buFont typeface="Arial" panose="020B0604020202020204" pitchFamily="34" charset="0"/>
              <a:buChar char="•"/>
            </a:pPr>
            <a:r>
              <a:rPr lang="en-IN" sz="5500" dirty="0" smtClean="0"/>
              <a:t>With Whom?</a:t>
            </a:r>
          </a:p>
          <a:p>
            <a:pPr marL="342900" lvl="1" indent="-342900">
              <a:buFont typeface="Arial" panose="020B0604020202020204" pitchFamily="34" charset="0"/>
              <a:buChar char="•"/>
            </a:pPr>
            <a:endParaRPr lang="en-IN" sz="5500" dirty="0"/>
          </a:p>
          <a:p>
            <a:pPr lvl="1"/>
            <a:r>
              <a:rPr lang="en-IN" sz="5500" dirty="0" smtClean="0"/>
              <a:t>Child Care Institutions (government &amp; non-government agencies)</a:t>
            </a:r>
          </a:p>
          <a:p>
            <a:pPr lvl="1"/>
            <a:r>
              <a:rPr lang="en-IN" sz="5500" dirty="0" smtClean="0"/>
              <a:t>public </a:t>
            </a:r>
            <a:r>
              <a:rPr lang="en-IN" sz="5500" dirty="0"/>
              <a:t>health </a:t>
            </a:r>
            <a:r>
              <a:rPr lang="en-IN" sz="5500" dirty="0" smtClean="0"/>
              <a:t>professionals (MO, health assistants, link workers)</a:t>
            </a:r>
          </a:p>
          <a:p>
            <a:pPr lvl="1"/>
            <a:r>
              <a:rPr lang="en-IN" sz="5500" dirty="0" err="1" smtClean="0"/>
              <a:t>Anganwadi</a:t>
            </a:r>
            <a:r>
              <a:rPr lang="en-IN" sz="5500" dirty="0" smtClean="0"/>
              <a:t> workers</a:t>
            </a:r>
          </a:p>
          <a:p>
            <a:pPr lvl="1"/>
            <a:r>
              <a:rPr lang="en-IN" sz="5500" dirty="0" smtClean="0"/>
              <a:t>schools/teachers </a:t>
            </a:r>
          </a:p>
          <a:p>
            <a:pPr lvl="1"/>
            <a:r>
              <a:rPr lang="en-IN" sz="5500" dirty="0"/>
              <a:t>G</a:t>
            </a:r>
            <a:r>
              <a:rPr lang="en-IN" sz="5500" dirty="0" smtClean="0"/>
              <a:t>overnment </a:t>
            </a:r>
            <a:r>
              <a:rPr lang="en-IN" sz="5500" dirty="0"/>
              <a:t>departments (Women &amp; Child Development, BBMP</a:t>
            </a:r>
            <a:r>
              <a:rPr lang="en-IN" sz="5500" dirty="0" smtClean="0"/>
              <a:t>, Education</a:t>
            </a:r>
            <a:r>
              <a:rPr lang="en-IN" sz="5500" dirty="0"/>
              <a:t>, </a:t>
            </a:r>
            <a:r>
              <a:rPr lang="en-IN" sz="5500" dirty="0" smtClean="0"/>
              <a:t>Health, NRHM</a:t>
            </a:r>
            <a:r>
              <a:rPr lang="en-IN" sz="5500" dirty="0"/>
              <a:t>, JJ Act functionaries</a:t>
            </a:r>
            <a:r>
              <a:rPr lang="en-IN" sz="5500" dirty="0" smtClean="0"/>
              <a:t>)</a:t>
            </a:r>
            <a:endParaRPr lang="en-IN" sz="5500" dirty="0"/>
          </a:p>
        </p:txBody>
      </p:sp>
    </p:spTree>
    <p:extLst>
      <p:ext uri="{BB962C8B-B14F-4D97-AF65-F5344CB8AC3E}">
        <p14:creationId xmlns:p14="http://schemas.microsoft.com/office/powerpoint/2010/main" val="18538556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66"/>
            <a:ext cx="8229600" cy="969462"/>
          </a:xfrm>
        </p:spPr>
        <p:txBody>
          <a:bodyPr/>
          <a:lstStyle/>
          <a:p>
            <a:r>
              <a:rPr lang="en-IN" b="1" dirty="0" smtClean="0"/>
              <a:t>Proposal Implementation: Phase 2</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22514022"/>
              </p:ext>
            </p:extLst>
          </p:nvPr>
        </p:nvGraphicFramePr>
        <p:xfrm>
          <a:off x="179510" y="980728"/>
          <a:ext cx="8784977" cy="5468112"/>
        </p:xfrm>
        <a:graphic>
          <a:graphicData uri="http://schemas.openxmlformats.org/drawingml/2006/table">
            <a:tbl>
              <a:tblPr firstRow="1" firstCol="1" bandRow="1">
                <a:tableStyleId>{5C22544A-7EE6-4342-B048-85BDC9FD1C3A}</a:tableStyleId>
              </a:tblPr>
              <a:tblGrid>
                <a:gridCol w="1440162"/>
                <a:gridCol w="1800200"/>
                <a:gridCol w="2808312"/>
                <a:gridCol w="2736303"/>
              </a:tblGrid>
              <a:tr h="367008">
                <a:tc gridSpan="4">
                  <a:txBody>
                    <a:bodyPr/>
                    <a:lstStyle/>
                    <a:p>
                      <a:pPr algn="just">
                        <a:lnSpc>
                          <a:spcPct val="115000"/>
                        </a:lnSpc>
                        <a:spcAft>
                          <a:spcPts val="0"/>
                        </a:spcAft>
                      </a:pPr>
                      <a:r>
                        <a:rPr lang="en-IN" sz="3200" b="1" dirty="0" smtClean="0">
                          <a:solidFill>
                            <a:srgbClr val="FFFF00"/>
                          </a:solidFill>
                          <a:effectLst/>
                          <a:latin typeface="+mn-lt"/>
                          <a:ea typeface="Calibri"/>
                        </a:rPr>
                        <a:t>Activity 1: Service Delivery</a:t>
                      </a:r>
                      <a:endParaRPr lang="en-IN" sz="3200" b="1" dirty="0">
                        <a:solidFill>
                          <a:srgbClr val="FFFF00"/>
                        </a:solidFill>
                        <a:effectLst/>
                        <a:latin typeface="+mn-lt"/>
                        <a:ea typeface="Calibri"/>
                      </a:endParaRPr>
                    </a:p>
                  </a:txBody>
                  <a:tcPr marL="61070" marR="61070" marT="0" marB="0">
                    <a:solidFill>
                      <a:srgbClr val="92D050"/>
                    </a:solidFill>
                  </a:tcPr>
                </a:tc>
                <a:tc hMerge="1">
                  <a:txBody>
                    <a:bodyPr/>
                    <a:lstStyle/>
                    <a:p>
                      <a:pPr algn="just">
                        <a:lnSpc>
                          <a:spcPct val="115000"/>
                        </a:lnSpc>
                        <a:spcAft>
                          <a:spcPts val="0"/>
                        </a:spcAft>
                      </a:pPr>
                      <a:endParaRPr lang="en-IN" sz="1000" b="1" dirty="0">
                        <a:effectLst/>
                        <a:latin typeface="Arial"/>
                        <a:ea typeface="Calibri"/>
                      </a:endParaRPr>
                    </a:p>
                  </a:txBody>
                  <a:tcPr marL="61070" marR="61070" marT="0" marB="0"/>
                </a:tc>
                <a:tc hMerge="1">
                  <a:txBody>
                    <a:bodyPr/>
                    <a:lstStyle/>
                    <a:p>
                      <a:pPr algn="just">
                        <a:lnSpc>
                          <a:spcPct val="115000"/>
                        </a:lnSpc>
                        <a:spcAft>
                          <a:spcPts val="0"/>
                        </a:spcAft>
                      </a:pPr>
                      <a:endParaRPr lang="en-IN" sz="1000" b="1" dirty="0">
                        <a:effectLst/>
                        <a:latin typeface="Arial"/>
                        <a:ea typeface="Calibri"/>
                      </a:endParaRPr>
                    </a:p>
                  </a:txBody>
                  <a:tcPr marL="61070" marR="61070" marT="0" marB="0"/>
                </a:tc>
                <a:tc hMerge="1">
                  <a:txBody>
                    <a:bodyPr/>
                    <a:lstStyle/>
                    <a:p>
                      <a:pPr algn="just">
                        <a:lnSpc>
                          <a:spcPct val="115000"/>
                        </a:lnSpc>
                        <a:spcAft>
                          <a:spcPts val="0"/>
                        </a:spcAft>
                      </a:pPr>
                      <a:endParaRPr lang="en-IN" sz="1000" b="1" dirty="0">
                        <a:effectLst/>
                        <a:latin typeface="Arial"/>
                        <a:ea typeface="Calibri"/>
                      </a:endParaRPr>
                    </a:p>
                  </a:txBody>
                  <a:tcPr marL="61070" marR="61070" marT="0" marB="0"/>
                </a:tc>
              </a:tr>
              <a:tr h="367008">
                <a:tc>
                  <a:txBody>
                    <a:bodyPr/>
                    <a:lstStyle/>
                    <a:p>
                      <a:pPr algn="just">
                        <a:lnSpc>
                          <a:spcPct val="115000"/>
                        </a:lnSpc>
                        <a:spcAft>
                          <a:spcPts val="0"/>
                        </a:spcAft>
                      </a:pPr>
                      <a:r>
                        <a:rPr lang="en-IN" sz="2000" b="1" dirty="0">
                          <a:effectLst/>
                          <a:latin typeface="+mn-lt"/>
                        </a:rPr>
                        <a:t>Intervention</a:t>
                      </a:r>
                      <a:endParaRPr lang="en-IN" sz="2000" b="1" dirty="0">
                        <a:effectLst/>
                        <a:latin typeface="+mn-lt"/>
                        <a:ea typeface="Calibri"/>
                      </a:endParaRPr>
                    </a:p>
                  </a:txBody>
                  <a:tcPr marL="61070" marR="61070" marT="0" marB="0">
                    <a:solidFill>
                      <a:srgbClr val="92D050"/>
                    </a:solidFill>
                  </a:tcPr>
                </a:tc>
                <a:tc>
                  <a:txBody>
                    <a:bodyPr/>
                    <a:lstStyle/>
                    <a:p>
                      <a:pPr algn="just">
                        <a:lnSpc>
                          <a:spcPct val="115000"/>
                        </a:lnSpc>
                        <a:spcAft>
                          <a:spcPts val="0"/>
                        </a:spcAft>
                      </a:pPr>
                      <a:r>
                        <a:rPr lang="en-IN" sz="2000" b="1" dirty="0">
                          <a:effectLst/>
                          <a:latin typeface="+mn-lt"/>
                        </a:rPr>
                        <a:t>Type of Service Provided</a:t>
                      </a:r>
                      <a:endParaRPr lang="en-IN" sz="2000" b="1" dirty="0">
                        <a:effectLst/>
                        <a:latin typeface="+mn-lt"/>
                        <a:ea typeface="Calibri"/>
                      </a:endParaRPr>
                    </a:p>
                  </a:txBody>
                  <a:tcPr marL="61070" marR="61070" marT="0" marB="0">
                    <a:solidFill>
                      <a:srgbClr val="92D050"/>
                    </a:solidFill>
                  </a:tcPr>
                </a:tc>
                <a:tc>
                  <a:txBody>
                    <a:bodyPr/>
                    <a:lstStyle/>
                    <a:p>
                      <a:pPr algn="just">
                        <a:lnSpc>
                          <a:spcPct val="115000"/>
                        </a:lnSpc>
                        <a:spcAft>
                          <a:spcPts val="0"/>
                        </a:spcAft>
                      </a:pPr>
                      <a:r>
                        <a:rPr lang="en-IN" sz="2000" b="1" dirty="0">
                          <a:effectLst/>
                          <a:latin typeface="+mn-lt"/>
                        </a:rPr>
                        <a:t>Targeted Children/Adolescents</a:t>
                      </a:r>
                      <a:endParaRPr lang="en-IN" sz="2000" b="1" dirty="0">
                        <a:effectLst/>
                        <a:latin typeface="+mn-lt"/>
                        <a:ea typeface="Calibri"/>
                      </a:endParaRPr>
                    </a:p>
                  </a:txBody>
                  <a:tcPr marL="61070" marR="61070" marT="0" marB="0">
                    <a:solidFill>
                      <a:srgbClr val="92D050"/>
                    </a:solidFill>
                  </a:tcPr>
                </a:tc>
                <a:tc>
                  <a:txBody>
                    <a:bodyPr/>
                    <a:lstStyle/>
                    <a:p>
                      <a:pPr algn="just">
                        <a:lnSpc>
                          <a:spcPct val="115000"/>
                        </a:lnSpc>
                        <a:spcAft>
                          <a:spcPts val="0"/>
                        </a:spcAft>
                      </a:pPr>
                      <a:r>
                        <a:rPr lang="en-IN" sz="2000" b="1" dirty="0">
                          <a:effectLst/>
                          <a:latin typeface="+mn-lt"/>
                        </a:rPr>
                        <a:t>Service Providers</a:t>
                      </a:r>
                      <a:endParaRPr lang="en-IN" sz="2000" b="1" dirty="0">
                        <a:effectLst/>
                        <a:latin typeface="+mn-lt"/>
                        <a:ea typeface="Calibri"/>
                      </a:endParaRPr>
                    </a:p>
                  </a:txBody>
                  <a:tcPr marL="61070" marR="61070" marT="0" marB="0">
                    <a:solidFill>
                      <a:srgbClr val="92D050"/>
                    </a:solidFill>
                  </a:tcPr>
                </a:tc>
              </a:tr>
              <a:tr h="367008">
                <a:tc rowSpan="3">
                  <a:txBody>
                    <a:bodyPr/>
                    <a:lstStyle/>
                    <a:p>
                      <a:pPr algn="just">
                        <a:lnSpc>
                          <a:spcPct val="115000"/>
                        </a:lnSpc>
                        <a:spcAft>
                          <a:spcPts val="0"/>
                        </a:spcAft>
                      </a:pPr>
                      <a:r>
                        <a:rPr lang="en-IN" sz="2000">
                          <a:effectLst/>
                          <a:latin typeface="+mn-lt"/>
                        </a:rPr>
                        <a:t>Preventive &amp;Promotive Services</a:t>
                      </a:r>
                      <a:endParaRPr lang="en-IN" sz="2000" b="1">
                        <a:effectLst/>
                        <a:latin typeface="+mn-lt"/>
                        <a:ea typeface="Calibri"/>
                      </a:endParaRPr>
                    </a:p>
                  </a:txBody>
                  <a:tcPr marL="61070" marR="61070" marT="0" marB="0">
                    <a:solidFill>
                      <a:srgbClr val="92D050"/>
                    </a:solidFill>
                  </a:tcPr>
                </a:tc>
                <a:tc>
                  <a:txBody>
                    <a:bodyPr/>
                    <a:lstStyle/>
                    <a:p>
                      <a:pPr algn="just">
                        <a:lnSpc>
                          <a:spcPct val="115000"/>
                        </a:lnSpc>
                        <a:spcAft>
                          <a:spcPts val="0"/>
                        </a:spcAft>
                      </a:pPr>
                      <a:r>
                        <a:rPr lang="en-IN" sz="2000" dirty="0">
                          <a:effectLst/>
                          <a:latin typeface="+mn-lt"/>
                        </a:rPr>
                        <a:t>Developmental play program </a:t>
                      </a:r>
                      <a:endParaRPr lang="en-IN" sz="2000" b="1" dirty="0">
                        <a:effectLst/>
                        <a:latin typeface="+mn-lt"/>
                        <a:ea typeface="Calibri"/>
                      </a:endParaRPr>
                    </a:p>
                  </a:txBody>
                  <a:tcPr marL="61070" marR="61070" marT="0" marB="0">
                    <a:solidFill>
                      <a:srgbClr val="92D050"/>
                    </a:solidFill>
                  </a:tcPr>
                </a:tc>
                <a:tc>
                  <a:txBody>
                    <a:bodyPr/>
                    <a:lstStyle/>
                    <a:p>
                      <a:pPr algn="just">
                        <a:lnSpc>
                          <a:spcPct val="115000"/>
                        </a:lnSpc>
                        <a:spcAft>
                          <a:spcPts val="0"/>
                        </a:spcAft>
                      </a:pPr>
                      <a:r>
                        <a:rPr lang="en-IN" sz="2000" dirty="0">
                          <a:effectLst/>
                          <a:latin typeface="+mn-lt"/>
                        </a:rPr>
                        <a:t>Pre-school children</a:t>
                      </a:r>
                      <a:endParaRPr lang="en-IN" sz="2000" b="1" dirty="0">
                        <a:effectLst/>
                        <a:latin typeface="+mn-lt"/>
                        <a:ea typeface="Calibri"/>
                      </a:endParaRPr>
                    </a:p>
                  </a:txBody>
                  <a:tcPr marL="61070" marR="61070" marT="0" marB="0">
                    <a:solidFill>
                      <a:srgbClr val="92D050"/>
                    </a:solidFill>
                  </a:tcPr>
                </a:tc>
                <a:tc>
                  <a:txBody>
                    <a:bodyPr/>
                    <a:lstStyle/>
                    <a:p>
                      <a:pPr algn="just">
                        <a:lnSpc>
                          <a:spcPct val="115000"/>
                        </a:lnSpc>
                        <a:spcAft>
                          <a:spcPts val="0"/>
                        </a:spcAft>
                      </a:pPr>
                      <a:r>
                        <a:rPr lang="en-IN" sz="2000">
                          <a:effectLst/>
                          <a:latin typeface="+mn-lt"/>
                        </a:rPr>
                        <a:t>Aanganwadi workers</a:t>
                      </a:r>
                      <a:endParaRPr lang="en-IN" sz="2000" b="1">
                        <a:effectLst/>
                        <a:latin typeface="+mn-lt"/>
                        <a:ea typeface="Calibri"/>
                      </a:endParaRPr>
                    </a:p>
                  </a:txBody>
                  <a:tcPr marL="61070" marR="61070" marT="0" marB="0">
                    <a:solidFill>
                      <a:srgbClr val="92D050"/>
                    </a:solidFill>
                  </a:tcPr>
                </a:tc>
              </a:tr>
              <a:tr h="367008">
                <a:tc vMerge="1">
                  <a:txBody>
                    <a:bodyPr/>
                    <a:lstStyle/>
                    <a:p>
                      <a:endParaRPr lang="en-IN"/>
                    </a:p>
                  </a:txBody>
                  <a:tcPr/>
                </a:tc>
                <a:tc>
                  <a:txBody>
                    <a:bodyPr/>
                    <a:lstStyle/>
                    <a:p>
                      <a:pPr algn="just">
                        <a:lnSpc>
                          <a:spcPct val="115000"/>
                        </a:lnSpc>
                        <a:spcAft>
                          <a:spcPts val="0"/>
                        </a:spcAft>
                      </a:pPr>
                      <a:r>
                        <a:rPr lang="en-IN" sz="2000" dirty="0">
                          <a:effectLst/>
                          <a:latin typeface="+mn-lt"/>
                        </a:rPr>
                        <a:t>Life Skills program in schools.</a:t>
                      </a:r>
                      <a:endParaRPr lang="en-IN" sz="2000" b="1" dirty="0">
                        <a:effectLst/>
                        <a:latin typeface="+mn-lt"/>
                        <a:ea typeface="Calibri"/>
                      </a:endParaRPr>
                    </a:p>
                  </a:txBody>
                  <a:tcPr marL="61070" marR="61070" marT="0" marB="0">
                    <a:solidFill>
                      <a:srgbClr val="92D050"/>
                    </a:solidFill>
                  </a:tcPr>
                </a:tc>
                <a:tc>
                  <a:txBody>
                    <a:bodyPr/>
                    <a:lstStyle/>
                    <a:p>
                      <a:pPr algn="just">
                        <a:lnSpc>
                          <a:spcPct val="115000"/>
                        </a:lnSpc>
                        <a:spcAft>
                          <a:spcPts val="0"/>
                        </a:spcAft>
                      </a:pPr>
                      <a:r>
                        <a:rPr lang="en-IN" sz="2000" dirty="0">
                          <a:effectLst/>
                          <a:latin typeface="+mn-lt"/>
                        </a:rPr>
                        <a:t>School children (ages  </a:t>
                      </a:r>
                      <a:endParaRPr lang="en-IN" sz="2000" b="1" dirty="0">
                        <a:effectLst/>
                        <a:latin typeface="+mn-lt"/>
                        <a:ea typeface="Calibri"/>
                      </a:endParaRPr>
                    </a:p>
                  </a:txBody>
                  <a:tcPr marL="61070" marR="61070" marT="0" marB="0">
                    <a:solidFill>
                      <a:srgbClr val="92D050"/>
                    </a:solidFill>
                  </a:tcPr>
                </a:tc>
                <a:tc>
                  <a:txBody>
                    <a:bodyPr/>
                    <a:lstStyle/>
                    <a:p>
                      <a:pPr algn="just">
                        <a:lnSpc>
                          <a:spcPct val="115000"/>
                        </a:lnSpc>
                        <a:spcAft>
                          <a:spcPts val="0"/>
                        </a:spcAft>
                      </a:pPr>
                      <a:r>
                        <a:rPr lang="en-IN" sz="2000">
                          <a:effectLst/>
                          <a:latin typeface="+mn-lt"/>
                        </a:rPr>
                        <a:t>Teachers</a:t>
                      </a:r>
                      <a:endParaRPr lang="en-IN" sz="2000" b="1">
                        <a:effectLst/>
                        <a:latin typeface="+mn-lt"/>
                        <a:ea typeface="Calibri"/>
                      </a:endParaRPr>
                    </a:p>
                  </a:txBody>
                  <a:tcPr marL="61070" marR="61070" marT="0" marB="0">
                    <a:solidFill>
                      <a:srgbClr val="92D050"/>
                    </a:solidFill>
                  </a:tcPr>
                </a:tc>
              </a:tr>
              <a:tr h="1284531">
                <a:tc vMerge="1">
                  <a:txBody>
                    <a:bodyPr/>
                    <a:lstStyle/>
                    <a:p>
                      <a:endParaRPr lang="en-IN"/>
                    </a:p>
                  </a:txBody>
                  <a:tcPr/>
                </a:tc>
                <a:tc>
                  <a:txBody>
                    <a:bodyPr/>
                    <a:lstStyle/>
                    <a:p>
                      <a:pPr algn="just">
                        <a:lnSpc>
                          <a:spcPct val="115000"/>
                        </a:lnSpc>
                        <a:spcAft>
                          <a:spcPts val="0"/>
                        </a:spcAft>
                      </a:pPr>
                      <a:r>
                        <a:rPr lang="en-IN" sz="2000">
                          <a:effectLst/>
                          <a:latin typeface="+mn-lt"/>
                        </a:rPr>
                        <a:t>Life Skills program in NGO and other community spaces.  </a:t>
                      </a:r>
                      <a:endParaRPr lang="en-IN" sz="2000" b="1">
                        <a:effectLst/>
                        <a:latin typeface="+mn-lt"/>
                        <a:ea typeface="Calibri"/>
                      </a:endParaRPr>
                    </a:p>
                  </a:txBody>
                  <a:tcPr marL="61070" marR="61070" marT="0" marB="0">
                    <a:solidFill>
                      <a:srgbClr val="92D050"/>
                    </a:solidFill>
                  </a:tcPr>
                </a:tc>
                <a:tc>
                  <a:txBody>
                    <a:bodyPr/>
                    <a:lstStyle/>
                    <a:p>
                      <a:pPr algn="just">
                        <a:lnSpc>
                          <a:spcPct val="115000"/>
                        </a:lnSpc>
                        <a:spcAft>
                          <a:spcPts val="0"/>
                        </a:spcAft>
                      </a:pPr>
                      <a:r>
                        <a:rPr lang="en-IN" sz="2000" dirty="0">
                          <a:effectLst/>
                          <a:latin typeface="+mn-lt"/>
                        </a:rPr>
                        <a:t>Children in institutions; special populations and vulnerable children and adolescents served by NGOs. (Example street children; substance abuse issues; HIV+ children </a:t>
                      </a:r>
                      <a:r>
                        <a:rPr lang="en-IN" sz="2000" dirty="0" err="1">
                          <a:effectLst/>
                          <a:latin typeface="+mn-lt"/>
                        </a:rPr>
                        <a:t>etc</a:t>
                      </a:r>
                      <a:r>
                        <a:rPr lang="en-IN" sz="2000" dirty="0">
                          <a:effectLst/>
                          <a:latin typeface="+mn-lt"/>
                        </a:rPr>
                        <a:t>)</a:t>
                      </a:r>
                      <a:endParaRPr lang="en-IN" sz="2000" b="1" dirty="0">
                        <a:effectLst/>
                        <a:latin typeface="+mn-lt"/>
                        <a:ea typeface="Calibri"/>
                      </a:endParaRPr>
                    </a:p>
                  </a:txBody>
                  <a:tcPr marL="61070" marR="61070" marT="0" marB="0">
                    <a:solidFill>
                      <a:srgbClr val="92D050"/>
                    </a:solidFill>
                  </a:tcPr>
                </a:tc>
                <a:tc>
                  <a:txBody>
                    <a:bodyPr/>
                    <a:lstStyle/>
                    <a:p>
                      <a:pPr algn="just">
                        <a:lnSpc>
                          <a:spcPct val="115000"/>
                        </a:lnSpc>
                        <a:spcAft>
                          <a:spcPts val="0"/>
                        </a:spcAft>
                      </a:pPr>
                      <a:r>
                        <a:rPr lang="en-IN" sz="2000" dirty="0">
                          <a:effectLst/>
                          <a:latin typeface="+mn-lt"/>
                        </a:rPr>
                        <a:t>Government staff (such as child protection staff); NGO workers</a:t>
                      </a:r>
                      <a:endParaRPr lang="en-IN" sz="2000" b="1" dirty="0">
                        <a:effectLst/>
                        <a:latin typeface="+mn-lt"/>
                        <a:ea typeface="Calibri"/>
                      </a:endParaRPr>
                    </a:p>
                  </a:txBody>
                  <a:tcPr marL="61070" marR="61070" marT="0" marB="0">
                    <a:solidFill>
                      <a:srgbClr val="92D050"/>
                    </a:solidFill>
                  </a:tcPr>
                </a:tc>
              </a:tr>
            </a:tbl>
          </a:graphicData>
        </a:graphic>
      </p:graphicFrame>
      <p:sp>
        <p:nvSpPr>
          <p:cNvPr id="5" name="Rectangle 1"/>
          <p:cNvSpPr>
            <a:spLocks noChangeArrowheads="1"/>
          </p:cNvSpPr>
          <p:nvPr/>
        </p:nvSpPr>
        <p:spPr bwMode="auto">
          <a:xfrm>
            <a:off x="1525588" y="15763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7607902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extLst>
              <p:ext uri="{D42A27DB-BD31-4B8C-83A1-F6EECF244321}">
                <p14:modId xmlns:p14="http://schemas.microsoft.com/office/powerpoint/2010/main" val="3445660866"/>
              </p:ext>
            </p:extLst>
          </p:nvPr>
        </p:nvGraphicFramePr>
        <p:xfrm>
          <a:off x="251520" y="188641"/>
          <a:ext cx="8640960" cy="6587831"/>
        </p:xfrm>
        <a:graphic>
          <a:graphicData uri="http://schemas.openxmlformats.org/drawingml/2006/table">
            <a:tbl>
              <a:tblPr firstRow="1" firstCol="1" bandRow="1">
                <a:tableStyleId>{5C22544A-7EE6-4342-B048-85BDC9FD1C3A}</a:tableStyleId>
              </a:tblPr>
              <a:tblGrid>
                <a:gridCol w="1391341"/>
                <a:gridCol w="2713115"/>
                <a:gridCol w="2304256"/>
                <a:gridCol w="2232248"/>
              </a:tblGrid>
              <a:tr h="751728">
                <a:tc gridSpan="4">
                  <a:txBody>
                    <a:bodyPr/>
                    <a:lstStyle/>
                    <a:p>
                      <a:pPr algn="just">
                        <a:lnSpc>
                          <a:spcPct val="115000"/>
                        </a:lnSpc>
                        <a:spcAft>
                          <a:spcPts val="0"/>
                        </a:spcAft>
                      </a:pPr>
                      <a:r>
                        <a:rPr lang="en-IN" sz="3200" dirty="0">
                          <a:effectLst/>
                        </a:rPr>
                        <a:t>Service Delivery</a:t>
                      </a:r>
                      <a:endParaRPr lang="en-IN" sz="3200" b="1" dirty="0">
                        <a:effectLst/>
                        <a:latin typeface="Arial"/>
                        <a:ea typeface="Calibri"/>
                      </a:endParaRPr>
                    </a:p>
                  </a:txBody>
                  <a:tcPr marL="68580" marR="68580" marT="0" marB="0">
                    <a:solidFill>
                      <a:srgbClr val="92D050"/>
                    </a:solidFill>
                  </a:tcPr>
                </a:tc>
                <a:tc hMerge="1">
                  <a:txBody>
                    <a:bodyPr/>
                    <a:lstStyle/>
                    <a:p>
                      <a:endParaRPr lang="en-IN"/>
                    </a:p>
                  </a:txBody>
                  <a:tcPr/>
                </a:tc>
                <a:tc hMerge="1">
                  <a:txBody>
                    <a:bodyPr/>
                    <a:lstStyle/>
                    <a:p>
                      <a:endParaRPr lang="en-IN"/>
                    </a:p>
                  </a:txBody>
                  <a:tcPr/>
                </a:tc>
                <a:tc hMerge="1">
                  <a:txBody>
                    <a:bodyPr/>
                    <a:lstStyle/>
                    <a:p>
                      <a:endParaRPr lang="en-IN"/>
                    </a:p>
                  </a:txBody>
                  <a:tcPr/>
                </a:tc>
              </a:tr>
              <a:tr h="600868">
                <a:tc>
                  <a:txBody>
                    <a:bodyPr/>
                    <a:lstStyle/>
                    <a:p>
                      <a:pPr algn="just">
                        <a:lnSpc>
                          <a:spcPct val="115000"/>
                        </a:lnSpc>
                        <a:spcAft>
                          <a:spcPts val="0"/>
                        </a:spcAft>
                      </a:pPr>
                      <a:r>
                        <a:rPr lang="en-IN" sz="1800" b="1" dirty="0">
                          <a:effectLst/>
                        </a:rPr>
                        <a:t>Intervention</a:t>
                      </a:r>
                      <a:endParaRPr lang="en-IN" sz="1800" b="1" dirty="0">
                        <a:effectLst/>
                        <a:latin typeface="Arial"/>
                        <a:ea typeface="Calibri"/>
                      </a:endParaRPr>
                    </a:p>
                  </a:txBody>
                  <a:tcPr marL="68580" marR="68580" marT="0" marB="0">
                    <a:solidFill>
                      <a:srgbClr val="92D050"/>
                    </a:solidFill>
                  </a:tcPr>
                </a:tc>
                <a:tc>
                  <a:txBody>
                    <a:bodyPr/>
                    <a:lstStyle/>
                    <a:p>
                      <a:pPr algn="just">
                        <a:lnSpc>
                          <a:spcPct val="115000"/>
                        </a:lnSpc>
                        <a:spcAft>
                          <a:spcPts val="0"/>
                        </a:spcAft>
                      </a:pPr>
                      <a:r>
                        <a:rPr lang="en-IN" sz="1800" b="1" dirty="0">
                          <a:effectLst/>
                        </a:rPr>
                        <a:t>Type of Service Provided</a:t>
                      </a:r>
                      <a:endParaRPr lang="en-IN" sz="1800" b="1" dirty="0">
                        <a:effectLst/>
                        <a:latin typeface="Arial"/>
                        <a:ea typeface="Calibri"/>
                      </a:endParaRPr>
                    </a:p>
                  </a:txBody>
                  <a:tcPr marL="68580" marR="68580" marT="0" marB="0">
                    <a:solidFill>
                      <a:srgbClr val="92D050"/>
                    </a:solidFill>
                  </a:tcPr>
                </a:tc>
                <a:tc>
                  <a:txBody>
                    <a:bodyPr/>
                    <a:lstStyle/>
                    <a:p>
                      <a:pPr algn="just">
                        <a:lnSpc>
                          <a:spcPct val="115000"/>
                        </a:lnSpc>
                        <a:spcAft>
                          <a:spcPts val="0"/>
                        </a:spcAft>
                      </a:pPr>
                      <a:r>
                        <a:rPr lang="en-IN" sz="1800" b="1" dirty="0">
                          <a:effectLst/>
                        </a:rPr>
                        <a:t>Targeted Children/Adolescents</a:t>
                      </a:r>
                      <a:endParaRPr lang="en-IN" sz="1800" b="1" dirty="0">
                        <a:effectLst/>
                        <a:latin typeface="Arial"/>
                        <a:ea typeface="Calibri"/>
                      </a:endParaRPr>
                    </a:p>
                  </a:txBody>
                  <a:tcPr marL="68580" marR="68580" marT="0" marB="0">
                    <a:solidFill>
                      <a:srgbClr val="92D050"/>
                    </a:solidFill>
                  </a:tcPr>
                </a:tc>
                <a:tc>
                  <a:txBody>
                    <a:bodyPr/>
                    <a:lstStyle/>
                    <a:p>
                      <a:pPr algn="just">
                        <a:lnSpc>
                          <a:spcPct val="115000"/>
                        </a:lnSpc>
                        <a:spcAft>
                          <a:spcPts val="0"/>
                        </a:spcAft>
                      </a:pPr>
                      <a:r>
                        <a:rPr lang="en-IN" sz="1800" b="1" dirty="0">
                          <a:effectLst/>
                        </a:rPr>
                        <a:t>Service Providers</a:t>
                      </a:r>
                      <a:endParaRPr lang="en-IN" sz="1800" b="1" dirty="0">
                        <a:effectLst/>
                        <a:latin typeface="Arial"/>
                        <a:ea typeface="Calibri"/>
                      </a:endParaRPr>
                    </a:p>
                  </a:txBody>
                  <a:tcPr marL="68580" marR="68580" marT="0" marB="0">
                    <a:solidFill>
                      <a:srgbClr val="92D050"/>
                    </a:solidFill>
                  </a:tcPr>
                </a:tc>
              </a:tr>
              <a:tr h="310432">
                <a:tc rowSpan="4">
                  <a:txBody>
                    <a:bodyPr/>
                    <a:lstStyle/>
                    <a:p>
                      <a:pPr algn="just">
                        <a:lnSpc>
                          <a:spcPct val="115000"/>
                        </a:lnSpc>
                        <a:spcAft>
                          <a:spcPts val="0"/>
                        </a:spcAft>
                      </a:pPr>
                      <a:r>
                        <a:rPr lang="en-IN" sz="1800" dirty="0">
                          <a:effectLst/>
                        </a:rPr>
                        <a:t>Treatment/ Curative Services</a:t>
                      </a:r>
                      <a:endParaRPr lang="en-IN" sz="1800" b="1" dirty="0">
                        <a:effectLst/>
                        <a:latin typeface="Arial"/>
                        <a:ea typeface="Calibri"/>
                      </a:endParaRPr>
                    </a:p>
                  </a:txBody>
                  <a:tcPr marL="68580" marR="68580" marT="0" marB="0">
                    <a:solidFill>
                      <a:srgbClr val="92D050"/>
                    </a:solidFill>
                  </a:tcPr>
                </a:tc>
                <a:tc>
                  <a:txBody>
                    <a:bodyPr/>
                    <a:lstStyle/>
                    <a:p>
                      <a:pPr algn="just">
                        <a:lnSpc>
                          <a:spcPct val="115000"/>
                        </a:lnSpc>
                        <a:spcAft>
                          <a:spcPts val="0"/>
                        </a:spcAft>
                      </a:pPr>
                      <a:r>
                        <a:rPr lang="en-IN" sz="1800" dirty="0">
                          <a:effectLst/>
                        </a:rPr>
                        <a:t>Case identification</a:t>
                      </a:r>
                      <a:endParaRPr lang="en-IN" sz="1800" b="1" dirty="0">
                        <a:effectLst/>
                        <a:latin typeface="Arial"/>
                        <a:ea typeface="Calibri"/>
                      </a:endParaRPr>
                    </a:p>
                  </a:txBody>
                  <a:tcPr marL="68580" marR="68580" marT="0" marB="0">
                    <a:solidFill>
                      <a:srgbClr val="92D050"/>
                    </a:solidFill>
                  </a:tcPr>
                </a:tc>
                <a:tc rowSpan="4">
                  <a:txBody>
                    <a:bodyPr/>
                    <a:lstStyle/>
                    <a:p>
                      <a:pPr algn="just">
                        <a:lnSpc>
                          <a:spcPct val="115000"/>
                        </a:lnSpc>
                        <a:spcAft>
                          <a:spcPts val="0"/>
                        </a:spcAft>
                      </a:pPr>
                      <a:r>
                        <a:rPr lang="en-IN" sz="1800" dirty="0">
                          <a:effectLst/>
                        </a:rPr>
                        <a:t>All children availing of  preventive/ </a:t>
                      </a:r>
                      <a:r>
                        <a:rPr lang="en-IN" sz="1800" dirty="0" err="1">
                          <a:effectLst/>
                        </a:rPr>
                        <a:t>promotive</a:t>
                      </a:r>
                      <a:r>
                        <a:rPr lang="en-IN" sz="1800" dirty="0">
                          <a:effectLst/>
                        </a:rPr>
                        <a:t> services and other individual children who may have psychiatric problems or developmental disabilities, thereby requiring specialized services and care.</a:t>
                      </a:r>
                      <a:endParaRPr lang="en-IN" sz="1800" b="1" dirty="0">
                        <a:effectLst/>
                        <a:latin typeface="Arial"/>
                        <a:ea typeface="Calibri"/>
                      </a:endParaRPr>
                    </a:p>
                  </a:txBody>
                  <a:tcPr marL="68580" marR="68580" marT="0" marB="0">
                    <a:solidFill>
                      <a:srgbClr val="92D050"/>
                    </a:solidFill>
                  </a:tcPr>
                </a:tc>
                <a:tc rowSpan="3">
                  <a:txBody>
                    <a:bodyPr/>
                    <a:lstStyle/>
                    <a:p>
                      <a:pPr algn="just">
                        <a:lnSpc>
                          <a:spcPct val="115000"/>
                        </a:lnSpc>
                        <a:spcAft>
                          <a:spcPts val="0"/>
                        </a:spcAft>
                      </a:pPr>
                      <a:r>
                        <a:rPr lang="en-IN" sz="1800" dirty="0">
                          <a:effectLst/>
                        </a:rPr>
                        <a:t>Teachers, health workers, private &amp; public health practitioners (paediatricians/ general physicians), government and NGO staff in consultation with NIMHANS team</a:t>
                      </a:r>
                      <a:endParaRPr lang="en-IN" sz="1800" b="1" dirty="0">
                        <a:effectLst/>
                        <a:latin typeface="Arial"/>
                        <a:ea typeface="Calibri"/>
                      </a:endParaRPr>
                    </a:p>
                  </a:txBody>
                  <a:tcPr marL="68580" marR="68580" marT="0" marB="0">
                    <a:solidFill>
                      <a:srgbClr val="92D050"/>
                    </a:solidFill>
                  </a:tcPr>
                </a:tc>
              </a:tr>
              <a:tr h="2737738">
                <a:tc vMerge="1">
                  <a:txBody>
                    <a:bodyPr/>
                    <a:lstStyle/>
                    <a:p>
                      <a:endParaRPr lang="en-IN"/>
                    </a:p>
                  </a:txBody>
                  <a:tcPr/>
                </a:tc>
                <a:tc>
                  <a:txBody>
                    <a:bodyPr/>
                    <a:lstStyle/>
                    <a:p>
                      <a:pPr algn="just">
                        <a:lnSpc>
                          <a:spcPct val="115000"/>
                        </a:lnSpc>
                        <a:spcAft>
                          <a:spcPts val="0"/>
                        </a:spcAft>
                      </a:pPr>
                      <a:r>
                        <a:rPr lang="en-IN" sz="1800" dirty="0">
                          <a:effectLst/>
                        </a:rPr>
                        <a:t>Basic/ first level psychosocial support and care</a:t>
                      </a:r>
                      <a:endParaRPr lang="en-IN" sz="1800" b="1" dirty="0">
                        <a:effectLst/>
                        <a:latin typeface="Arial"/>
                        <a:ea typeface="Calibri"/>
                      </a:endParaRPr>
                    </a:p>
                  </a:txBody>
                  <a:tcPr marL="68580" marR="68580" marT="0" marB="0">
                    <a:solidFill>
                      <a:srgbClr val="92D050"/>
                    </a:solidFill>
                  </a:tcPr>
                </a:tc>
                <a:tc vMerge="1">
                  <a:txBody>
                    <a:bodyPr/>
                    <a:lstStyle/>
                    <a:p>
                      <a:endParaRPr lang="en-IN"/>
                    </a:p>
                  </a:txBody>
                  <a:tcPr/>
                </a:tc>
                <a:tc vMerge="1">
                  <a:txBody>
                    <a:bodyPr/>
                    <a:lstStyle/>
                    <a:p>
                      <a:endParaRPr lang="en-IN"/>
                    </a:p>
                  </a:txBody>
                  <a:tcPr/>
                </a:tc>
              </a:tr>
              <a:tr h="354127">
                <a:tc vMerge="1">
                  <a:txBody>
                    <a:bodyPr/>
                    <a:lstStyle/>
                    <a:p>
                      <a:endParaRPr lang="en-IN"/>
                    </a:p>
                  </a:txBody>
                  <a:tcPr/>
                </a:tc>
                <a:tc rowSpan="2">
                  <a:txBody>
                    <a:bodyPr/>
                    <a:lstStyle/>
                    <a:p>
                      <a:pPr algn="just">
                        <a:lnSpc>
                          <a:spcPct val="115000"/>
                        </a:lnSpc>
                        <a:spcAft>
                          <a:spcPts val="0"/>
                        </a:spcAft>
                      </a:pPr>
                      <a:r>
                        <a:rPr lang="en-IN" sz="1800" dirty="0">
                          <a:effectLst/>
                        </a:rPr>
                        <a:t>Standard treatment for known (psychiatric) disorders</a:t>
                      </a:r>
                      <a:endParaRPr lang="en-IN" sz="1800" b="1" dirty="0">
                        <a:effectLst/>
                        <a:latin typeface="Arial"/>
                        <a:ea typeface="Calibri"/>
                      </a:endParaRPr>
                    </a:p>
                  </a:txBody>
                  <a:tcPr marL="68580" marR="68580" marT="0" marB="0">
                    <a:solidFill>
                      <a:srgbClr val="92D050"/>
                    </a:solidFill>
                  </a:tcPr>
                </a:tc>
                <a:tc vMerge="1">
                  <a:txBody>
                    <a:bodyPr/>
                    <a:lstStyle/>
                    <a:p>
                      <a:endParaRPr lang="en-IN"/>
                    </a:p>
                  </a:txBody>
                  <a:tcPr/>
                </a:tc>
                <a:tc vMerge="1">
                  <a:txBody>
                    <a:bodyPr/>
                    <a:lstStyle/>
                    <a:p>
                      <a:endParaRPr lang="en-IN"/>
                    </a:p>
                  </a:txBody>
                  <a:tcPr/>
                </a:tc>
              </a:tr>
              <a:tr h="1797834">
                <a:tc vMerge="1">
                  <a:txBody>
                    <a:bodyPr/>
                    <a:lstStyle/>
                    <a:p>
                      <a:endParaRPr lang="en-IN"/>
                    </a:p>
                  </a:txBody>
                  <a:tcPr/>
                </a:tc>
                <a:tc vMerge="1">
                  <a:txBody>
                    <a:bodyPr/>
                    <a:lstStyle/>
                    <a:p>
                      <a:pPr algn="just">
                        <a:lnSpc>
                          <a:spcPct val="115000"/>
                        </a:lnSpc>
                        <a:spcAft>
                          <a:spcPts val="0"/>
                        </a:spcAft>
                      </a:pPr>
                      <a:endParaRPr lang="en-IN" sz="1800" b="1" dirty="0">
                        <a:effectLst/>
                        <a:latin typeface="Arial"/>
                        <a:ea typeface="Calibri"/>
                      </a:endParaRPr>
                    </a:p>
                  </a:txBody>
                  <a:tcPr marL="68580" marR="68580" marT="0" marB="0"/>
                </a:tc>
                <a:tc vMerge="1">
                  <a:txBody>
                    <a:bodyPr/>
                    <a:lstStyle/>
                    <a:p>
                      <a:endParaRPr lang="en-IN"/>
                    </a:p>
                  </a:txBody>
                  <a:tcPr/>
                </a:tc>
                <a:tc>
                  <a:txBody>
                    <a:bodyPr/>
                    <a:lstStyle/>
                    <a:p>
                      <a:pPr algn="just">
                        <a:lnSpc>
                          <a:spcPct val="115000"/>
                        </a:lnSpc>
                        <a:spcAft>
                          <a:spcPts val="0"/>
                        </a:spcAft>
                      </a:pPr>
                      <a:r>
                        <a:rPr lang="en-IN" sz="1800" dirty="0">
                          <a:effectLst/>
                        </a:rPr>
                        <a:t>NIMHANS Child &amp; Adolescent Psychiatry Dept. and/or other Mental Health </a:t>
                      </a:r>
                      <a:r>
                        <a:rPr lang="en-IN" sz="1800" dirty="0" err="1">
                          <a:effectLst/>
                        </a:rPr>
                        <a:t>Centers</a:t>
                      </a:r>
                      <a:r>
                        <a:rPr lang="en-IN" sz="1800" dirty="0">
                          <a:effectLst/>
                        </a:rPr>
                        <a:t> (Referral)</a:t>
                      </a:r>
                      <a:endParaRPr lang="en-IN" sz="1800" b="1" dirty="0">
                        <a:effectLst/>
                        <a:latin typeface="Arial"/>
                        <a:ea typeface="Calibri"/>
                      </a:endParaRPr>
                    </a:p>
                  </a:txBody>
                  <a:tcPr marL="68580" marR="68580" marT="0" marB="0">
                    <a:solidFill>
                      <a:srgbClr val="92D050"/>
                    </a:solidFill>
                  </a:tcPr>
                </a:tc>
              </a:tr>
            </a:tbl>
          </a:graphicData>
        </a:graphic>
      </p:graphicFrame>
    </p:spTree>
    <p:extLst>
      <p:ext uri="{BB962C8B-B14F-4D97-AF65-F5344CB8AC3E}">
        <p14:creationId xmlns:p14="http://schemas.microsoft.com/office/powerpoint/2010/main" val="4650762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899540408"/>
              </p:ext>
            </p:extLst>
          </p:nvPr>
        </p:nvGraphicFramePr>
        <p:xfrm>
          <a:off x="0" y="44625"/>
          <a:ext cx="9144000" cy="6813375"/>
        </p:xfrm>
        <a:graphic>
          <a:graphicData uri="http://schemas.openxmlformats.org/drawingml/2006/table">
            <a:tbl>
              <a:tblPr firstRow="1" firstCol="1" bandRow="1">
                <a:tableStyleId>{5C22544A-7EE6-4342-B048-85BDC9FD1C3A}</a:tableStyleId>
              </a:tblPr>
              <a:tblGrid>
                <a:gridCol w="2443656"/>
                <a:gridCol w="3862552"/>
                <a:gridCol w="2837792"/>
              </a:tblGrid>
              <a:tr h="516057">
                <a:tc gridSpan="3">
                  <a:txBody>
                    <a:bodyPr/>
                    <a:lstStyle/>
                    <a:p>
                      <a:pPr algn="just">
                        <a:lnSpc>
                          <a:spcPct val="150000"/>
                        </a:lnSpc>
                        <a:spcBef>
                          <a:spcPts val="1200"/>
                        </a:spcBef>
                        <a:spcAft>
                          <a:spcPts val="0"/>
                        </a:spcAft>
                      </a:pPr>
                      <a:r>
                        <a:rPr lang="en-IN" sz="1800" b="1" kern="1200" dirty="0" smtClean="0">
                          <a:solidFill>
                            <a:schemeClr val="lt1"/>
                          </a:solidFill>
                          <a:effectLst/>
                          <a:latin typeface="+mn-lt"/>
                          <a:ea typeface="+mn-ea"/>
                          <a:cs typeface="+mn-cs"/>
                        </a:rPr>
                        <a:t>Conditions Covered by Curative Services</a:t>
                      </a:r>
                      <a:endParaRPr lang="en-IN" sz="900" b="1" dirty="0">
                        <a:effectLst/>
                        <a:latin typeface="Arial"/>
                        <a:ea typeface="Calibri"/>
                      </a:endParaRPr>
                    </a:p>
                  </a:txBody>
                  <a:tcPr marL="56030" marR="56030" marT="0" marB="0">
                    <a:solidFill>
                      <a:srgbClr val="92D050"/>
                    </a:solidFill>
                  </a:tcPr>
                </a:tc>
                <a:tc hMerge="1">
                  <a:txBody>
                    <a:bodyPr/>
                    <a:lstStyle/>
                    <a:p>
                      <a:pPr algn="just">
                        <a:lnSpc>
                          <a:spcPct val="150000"/>
                        </a:lnSpc>
                        <a:spcBef>
                          <a:spcPts val="1200"/>
                        </a:spcBef>
                        <a:spcAft>
                          <a:spcPts val="0"/>
                        </a:spcAft>
                      </a:pPr>
                      <a:endParaRPr lang="en-IN" sz="900" b="1">
                        <a:effectLst/>
                        <a:latin typeface="Arial"/>
                        <a:ea typeface="Calibri"/>
                      </a:endParaRPr>
                    </a:p>
                  </a:txBody>
                  <a:tcPr marL="56030" marR="56030" marT="0" marB="0"/>
                </a:tc>
                <a:tc hMerge="1">
                  <a:txBody>
                    <a:bodyPr/>
                    <a:lstStyle/>
                    <a:p>
                      <a:pPr algn="just">
                        <a:lnSpc>
                          <a:spcPct val="150000"/>
                        </a:lnSpc>
                        <a:spcBef>
                          <a:spcPts val="1200"/>
                        </a:spcBef>
                        <a:spcAft>
                          <a:spcPts val="0"/>
                        </a:spcAft>
                      </a:pPr>
                      <a:endParaRPr lang="en-IN" sz="900" b="1" dirty="0">
                        <a:effectLst/>
                        <a:latin typeface="Arial"/>
                        <a:ea typeface="Calibri"/>
                      </a:endParaRPr>
                    </a:p>
                  </a:txBody>
                  <a:tcPr marL="56030" marR="56030" marT="0" marB="0"/>
                </a:tc>
              </a:tr>
              <a:tr h="842555">
                <a:tc>
                  <a:txBody>
                    <a:bodyPr/>
                    <a:lstStyle/>
                    <a:p>
                      <a:pPr algn="just">
                        <a:lnSpc>
                          <a:spcPct val="150000"/>
                        </a:lnSpc>
                        <a:spcBef>
                          <a:spcPts val="1200"/>
                        </a:spcBef>
                        <a:spcAft>
                          <a:spcPts val="0"/>
                        </a:spcAft>
                      </a:pPr>
                      <a:r>
                        <a:rPr lang="en-IN" sz="1800" b="1" dirty="0">
                          <a:solidFill>
                            <a:schemeClr val="bg1"/>
                          </a:solidFill>
                          <a:effectLst/>
                        </a:rPr>
                        <a:t>Behaviour/Emotional Disorders</a:t>
                      </a:r>
                      <a:endParaRPr lang="en-IN" sz="1800" b="1" dirty="0">
                        <a:solidFill>
                          <a:schemeClr val="bg1"/>
                        </a:solidFill>
                        <a:effectLst/>
                        <a:latin typeface="Arial"/>
                        <a:ea typeface="Calibri"/>
                      </a:endParaRPr>
                    </a:p>
                  </a:txBody>
                  <a:tcPr marL="56030" marR="56030" marT="0" marB="0">
                    <a:solidFill>
                      <a:srgbClr val="92D050"/>
                    </a:solidFill>
                  </a:tcPr>
                </a:tc>
                <a:tc>
                  <a:txBody>
                    <a:bodyPr/>
                    <a:lstStyle/>
                    <a:p>
                      <a:pPr algn="just">
                        <a:lnSpc>
                          <a:spcPct val="150000"/>
                        </a:lnSpc>
                        <a:spcBef>
                          <a:spcPts val="1200"/>
                        </a:spcBef>
                        <a:spcAft>
                          <a:spcPts val="0"/>
                        </a:spcAft>
                      </a:pPr>
                      <a:r>
                        <a:rPr lang="en-IN" sz="1800" b="1" dirty="0">
                          <a:effectLst/>
                        </a:rPr>
                        <a:t>Sub-Threshold Disturbances</a:t>
                      </a:r>
                      <a:endParaRPr lang="en-IN" sz="1800" b="1" dirty="0">
                        <a:effectLst/>
                        <a:latin typeface="Arial"/>
                        <a:ea typeface="Calibri"/>
                      </a:endParaRPr>
                    </a:p>
                  </a:txBody>
                  <a:tcPr marL="56030" marR="56030" marT="0" marB="0">
                    <a:solidFill>
                      <a:srgbClr val="92D050"/>
                    </a:solidFill>
                  </a:tcPr>
                </a:tc>
                <a:tc>
                  <a:txBody>
                    <a:bodyPr/>
                    <a:lstStyle/>
                    <a:p>
                      <a:pPr algn="just">
                        <a:lnSpc>
                          <a:spcPct val="150000"/>
                        </a:lnSpc>
                        <a:spcBef>
                          <a:spcPts val="1200"/>
                        </a:spcBef>
                        <a:spcAft>
                          <a:spcPts val="0"/>
                        </a:spcAft>
                      </a:pPr>
                      <a:r>
                        <a:rPr lang="en-IN" sz="1800" b="1" dirty="0">
                          <a:effectLst/>
                        </a:rPr>
                        <a:t>Neurodevelopmental Disorders</a:t>
                      </a:r>
                      <a:endParaRPr lang="en-IN" sz="1800" b="1" dirty="0">
                        <a:effectLst/>
                        <a:latin typeface="Arial"/>
                        <a:ea typeface="Calibri"/>
                      </a:endParaRPr>
                    </a:p>
                  </a:txBody>
                  <a:tcPr marL="56030" marR="56030" marT="0" marB="0">
                    <a:solidFill>
                      <a:srgbClr val="92D050"/>
                    </a:solidFill>
                  </a:tcPr>
                </a:tc>
              </a:tr>
              <a:tr h="5454763">
                <a:tc>
                  <a:txBody>
                    <a:bodyPr/>
                    <a:lstStyle/>
                    <a:p>
                      <a:pPr marL="342900" lvl="0" indent="-342900">
                        <a:lnSpc>
                          <a:spcPct val="115000"/>
                        </a:lnSpc>
                        <a:spcAft>
                          <a:spcPts val="0"/>
                        </a:spcAft>
                        <a:buFont typeface="Symbol"/>
                        <a:buChar char=""/>
                      </a:pPr>
                      <a:r>
                        <a:rPr lang="en-IN" sz="1600" b="0" dirty="0">
                          <a:effectLst/>
                        </a:rPr>
                        <a:t>Oppositional Defiant Disorders</a:t>
                      </a:r>
                    </a:p>
                    <a:p>
                      <a:pPr marL="342900" lvl="0" indent="-342900">
                        <a:lnSpc>
                          <a:spcPct val="115000"/>
                        </a:lnSpc>
                        <a:spcAft>
                          <a:spcPts val="0"/>
                        </a:spcAft>
                        <a:buFont typeface="Symbol"/>
                        <a:buChar char=""/>
                      </a:pPr>
                      <a:r>
                        <a:rPr lang="en-IN" sz="1600" b="0" dirty="0">
                          <a:effectLst/>
                        </a:rPr>
                        <a:t>Conduct Disorders</a:t>
                      </a:r>
                    </a:p>
                    <a:p>
                      <a:pPr marL="342900" lvl="0" indent="-342900">
                        <a:lnSpc>
                          <a:spcPct val="115000"/>
                        </a:lnSpc>
                        <a:spcAft>
                          <a:spcPts val="0"/>
                        </a:spcAft>
                        <a:buFont typeface="Symbol"/>
                        <a:buChar char=""/>
                      </a:pPr>
                      <a:r>
                        <a:rPr lang="en-IN" sz="1600" b="0" dirty="0">
                          <a:effectLst/>
                        </a:rPr>
                        <a:t>Anxiety disorders</a:t>
                      </a:r>
                    </a:p>
                    <a:p>
                      <a:pPr marL="342900" lvl="0" indent="-342900">
                        <a:lnSpc>
                          <a:spcPct val="115000"/>
                        </a:lnSpc>
                        <a:spcAft>
                          <a:spcPts val="0"/>
                        </a:spcAft>
                        <a:buFont typeface="Symbol"/>
                        <a:buChar char=""/>
                      </a:pPr>
                      <a:r>
                        <a:rPr lang="en-IN" sz="1600" b="0" dirty="0">
                          <a:effectLst/>
                        </a:rPr>
                        <a:t>Depressive disorders</a:t>
                      </a:r>
                    </a:p>
                    <a:p>
                      <a:pPr marL="342900" lvl="0" indent="-342900">
                        <a:lnSpc>
                          <a:spcPct val="115000"/>
                        </a:lnSpc>
                        <a:spcAft>
                          <a:spcPts val="0"/>
                        </a:spcAft>
                        <a:buFont typeface="Symbol"/>
                        <a:buChar char=""/>
                      </a:pPr>
                      <a:r>
                        <a:rPr lang="en-IN" sz="1600" b="0" dirty="0">
                          <a:effectLst/>
                        </a:rPr>
                        <a:t>Elimination disorders</a:t>
                      </a:r>
                    </a:p>
                    <a:p>
                      <a:pPr marL="342900" lvl="0" indent="-342900">
                        <a:lnSpc>
                          <a:spcPct val="115000"/>
                        </a:lnSpc>
                        <a:spcAft>
                          <a:spcPts val="0"/>
                        </a:spcAft>
                        <a:buFont typeface="Symbol"/>
                        <a:buChar char=""/>
                      </a:pPr>
                      <a:r>
                        <a:rPr lang="en-IN" sz="1600" b="0" dirty="0">
                          <a:effectLst/>
                        </a:rPr>
                        <a:t>Somatoform disorders</a:t>
                      </a:r>
                    </a:p>
                    <a:p>
                      <a:pPr marL="342900" lvl="0" indent="-342900">
                        <a:lnSpc>
                          <a:spcPct val="115000"/>
                        </a:lnSpc>
                        <a:spcAft>
                          <a:spcPts val="0"/>
                        </a:spcAft>
                        <a:buFont typeface="Symbol"/>
                        <a:buChar char=""/>
                      </a:pPr>
                      <a:r>
                        <a:rPr lang="en-IN" sz="1600" b="0" dirty="0">
                          <a:effectLst/>
                        </a:rPr>
                        <a:t>Other uncommon disorders – Obsessive Compulsive Disorders, tics, psychoses, bipolar disorders</a:t>
                      </a:r>
                    </a:p>
                    <a:p>
                      <a:pPr algn="just">
                        <a:lnSpc>
                          <a:spcPct val="150000"/>
                        </a:lnSpc>
                        <a:spcBef>
                          <a:spcPts val="1200"/>
                        </a:spcBef>
                        <a:spcAft>
                          <a:spcPts val="0"/>
                        </a:spcAft>
                      </a:pPr>
                      <a:r>
                        <a:rPr lang="en-IN" sz="1600" b="0" dirty="0">
                          <a:effectLst/>
                        </a:rPr>
                        <a:t> </a:t>
                      </a:r>
                      <a:endParaRPr lang="en-IN" sz="1600" b="0" dirty="0">
                        <a:effectLst/>
                        <a:latin typeface="Arial"/>
                        <a:ea typeface="Calibri"/>
                      </a:endParaRPr>
                    </a:p>
                  </a:txBody>
                  <a:tcPr marL="56030" marR="56030" marT="0" marB="0">
                    <a:solidFill>
                      <a:srgbClr val="92D050"/>
                    </a:solidFill>
                  </a:tcPr>
                </a:tc>
                <a:tc>
                  <a:txBody>
                    <a:bodyPr/>
                    <a:lstStyle/>
                    <a:p>
                      <a:pPr marL="342900" lvl="0" indent="-342900">
                        <a:lnSpc>
                          <a:spcPct val="115000"/>
                        </a:lnSpc>
                        <a:spcAft>
                          <a:spcPts val="0"/>
                        </a:spcAft>
                        <a:buFont typeface="Symbol"/>
                        <a:buChar char=""/>
                      </a:pPr>
                      <a:r>
                        <a:rPr lang="en-IN" sz="1600" dirty="0">
                          <a:effectLst/>
                        </a:rPr>
                        <a:t>Scholastic backwardness</a:t>
                      </a:r>
                    </a:p>
                    <a:p>
                      <a:pPr marL="342900" lvl="0" indent="-342900">
                        <a:lnSpc>
                          <a:spcPct val="115000"/>
                        </a:lnSpc>
                        <a:spcAft>
                          <a:spcPts val="0"/>
                        </a:spcAft>
                        <a:buFont typeface="Symbol"/>
                        <a:buChar char=""/>
                      </a:pPr>
                      <a:r>
                        <a:rPr lang="en-IN" sz="1600" dirty="0">
                          <a:effectLst/>
                        </a:rPr>
                        <a:t>Learning difficulties</a:t>
                      </a:r>
                    </a:p>
                    <a:p>
                      <a:pPr marL="342900" lvl="0" indent="-342900">
                        <a:lnSpc>
                          <a:spcPct val="115000"/>
                        </a:lnSpc>
                        <a:spcAft>
                          <a:spcPts val="0"/>
                        </a:spcAft>
                        <a:buFont typeface="Symbol"/>
                        <a:buChar char=""/>
                      </a:pPr>
                      <a:r>
                        <a:rPr lang="en-IN" sz="1600" dirty="0">
                          <a:effectLst/>
                        </a:rPr>
                        <a:t>School refusal</a:t>
                      </a:r>
                    </a:p>
                    <a:p>
                      <a:pPr marL="342900" lvl="0" indent="-342900">
                        <a:lnSpc>
                          <a:spcPct val="115000"/>
                        </a:lnSpc>
                        <a:spcAft>
                          <a:spcPts val="0"/>
                        </a:spcAft>
                        <a:buFont typeface="Symbol"/>
                        <a:buChar char=""/>
                      </a:pPr>
                      <a:r>
                        <a:rPr lang="en-IN" sz="1600" dirty="0">
                          <a:effectLst/>
                        </a:rPr>
                        <a:t>Temper tantrums</a:t>
                      </a:r>
                    </a:p>
                    <a:p>
                      <a:pPr marL="342900" lvl="0" indent="-342900">
                        <a:lnSpc>
                          <a:spcPct val="115000"/>
                        </a:lnSpc>
                        <a:spcAft>
                          <a:spcPts val="0"/>
                        </a:spcAft>
                        <a:buFont typeface="Symbol"/>
                        <a:buChar char=""/>
                      </a:pPr>
                      <a:r>
                        <a:rPr lang="en-IN" sz="1600" dirty="0">
                          <a:effectLst/>
                        </a:rPr>
                        <a:t>Difficult temperament</a:t>
                      </a:r>
                    </a:p>
                    <a:p>
                      <a:pPr marL="342900" lvl="0" indent="-342900">
                        <a:lnSpc>
                          <a:spcPct val="115000"/>
                        </a:lnSpc>
                        <a:spcAft>
                          <a:spcPts val="0"/>
                        </a:spcAft>
                        <a:buFont typeface="Symbol"/>
                        <a:buChar char=""/>
                      </a:pPr>
                      <a:r>
                        <a:rPr lang="en-IN" sz="1600" dirty="0">
                          <a:effectLst/>
                        </a:rPr>
                        <a:t>Aggressive tendency</a:t>
                      </a:r>
                    </a:p>
                    <a:p>
                      <a:pPr marL="342900" lvl="0" indent="-342900">
                        <a:lnSpc>
                          <a:spcPct val="115000"/>
                        </a:lnSpc>
                        <a:spcAft>
                          <a:spcPts val="0"/>
                        </a:spcAft>
                        <a:buFont typeface="Symbol"/>
                        <a:buChar char=""/>
                      </a:pPr>
                      <a:r>
                        <a:rPr lang="en-IN" sz="1600" dirty="0" err="1">
                          <a:effectLst/>
                        </a:rPr>
                        <a:t>Suicidality</a:t>
                      </a:r>
                      <a:endParaRPr lang="en-IN" sz="1600" dirty="0">
                        <a:effectLst/>
                      </a:endParaRPr>
                    </a:p>
                    <a:p>
                      <a:pPr marL="342900" lvl="0" indent="-342900">
                        <a:lnSpc>
                          <a:spcPct val="115000"/>
                        </a:lnSpc>
                        <a:spcAft>
                          <a:spcPts val="0"/>
                        </a:spcAft>
                        <a:buFont typeface="Symbol"/>
                        <a:buChar char=""/>
                      </a:pPr>
                      <a:r>
                        <a:rPr lang="en-IN" sz="1600" dirty="0">
                          <a:effectLst/>
                        </a:rPr>
                        <a:t>Running away from home</a:t>
                      </a:r>
                    </a:p>
                    <a:p>
                      <a:pPr marL="342900" lvl="0" indent="-342900">
                        <a:lnSpc>
                          <a:spcPct val="115000"/>
                        </a:lnSpc>
                        <a:spcAft>
                          <a:spcPts val="0"/>
                        </a:spcAft>
                        <a:buFont typeface="Symbol"/>
                        <a:buChar char=""/>
                      </a:pPr>
                      <a:r>
                        <a:rPr lang="en-IN" sz="1600" dirty="0">
                          <a:effectLst/>
                        </a:rPr>
                        <a:t>Bullying</a:t>
                      </a:r>
                    </a:p>
                    <a:p>
                      <a:pPr marL="342900" lvl="0" indent="-342900">
                        <a:lnSpc>
                          <a:spcPct val="115000"/>
                        </a:lnSpc>
                        <a:spcAft>
                          <a:spcPts val="0"/>
                        </a:spcAft>
                        <a:buFont typeface="Symbol"/>
                        <a:buChar char=""/>
                      </a:pPr>
                      <a:r>
                        <a:rPr lang="en-IN" sz="1600" dirty="0">
                          <a:effectLst/>
                        </a:rPr>
                        <a:t>Pica</a:t>
                      </a:r>
                    </a:p>
                    <a:p>
                      <a:pPr marL="342900" lvl="0" indent="-342900">
                        <a:lnSpc>
                          <a:spcPct val="115000"/>
                        </a:lnSpc>
                        <a:spcAft>
                          <a:spcPts val="0"/>
                        </a:spcAft>
                        <a:buFont typeface="Symbol"/>
                        <a:buChar char=""/>
                      </a:pPr>
                      <a:r>
                        <a:rPr lang="en-IN" sz="1600" dirty="0">
                          <a:effectLst/>
                        </a:rPr>
                        <a:t>Early unspecified developmental delays</a:t>
                      </a:r>
                    </a:p>
                    <a:p>
                      <a:pPr marL="342900" lvl="0" indent="-342900">
                        <a:lnSpc>
                          <a:spcPct val="115000"/>
                        </a:lnSpc>
                        <a:spcAft>
                          <a:spcPts val="0"/>
                        </a:spcAft>
                        <a:buFont typeface="Symbol"/>
                        <a:buChar char=""/>
                      </a:pPr>
                      <a:r>
                        <a:rPr lang="en-IN" sz="1600" dirty="0">
                          <a:effectLst/>
                        </a:rPr>
                        <a:t>Truancy</a:t>
                      </a:r>
                    </a:p>
                    <a:p>
                      <a:pPr marL="342900" lvl="0" indent="-342900">
                        <a:lnSpc>
                          <a:spcPct val="115000"/>
                        </a:lnSpc>
                        <a:spcAft>
                          <a:spcPts val="0"/>
                        </a:spcAft>
                        <a:buFont typeface="Symbol"/>
                        <a:buChar char=""/>
                      </a:pPr>
                      <a:r>
                        <a:rPr lang="en-IN" sz="1600" dirty="0">
                          <a:effectLst/>
                        </a:rPr>
                        <a:t>School drop-outs</a:t>
                      </a:r>
                    </a:p>
                    <a:p>
                      <a:pPr marL="342900" lvl="0" indent="-342900">
                        <a:lnSpc>
                          <a:spcPct val="115000"/>
                        </a:lnSpc>
                        <a:spcAft>
                          <a:spcPts val="0"/>
                        </a:spcAft>
                        <a:buFont typeface="Symbol"/>
                        <a:buChar char=""/>
                      </a:pPr>
                      <a:r>
                        <a:rPr lang="en-IN" sz="1600" dirty="0">
                          <a:effectLst/>
                        </a:rPr>
                        <a:t>Conduct symptoms</a:t>
                      </a:r>
                    </a:p>
                    <a:p>
                      <a:pPr marL="342900" lvl="0" indent="-342900">
                        <a:lnSpc>
                          <a:spcPct val="115000"/>
                        </a:lnSpc>
                        <a:spcAft>
                          <a:spcPts val="0"/>
                        </a:spcAft>
                        <a:buFont typeface="Symbol"/>
                        <a:buChar char=""/>
                      </a:pPr>
                      <a:r>
                        <a:rPr lang="en-IN" sz="1600" dirty="0">
                          <a:effectLst/>
                        </a:rPr>
                        <a:t>Oppositional Defiant Disorder</a:t>
                      </a:r>
                    </a:p>
                    <a:p>
                      <a:pPr marL="342900" lvl="0" indent="-342900">
                        <a:lnSpc>
                          <a:spcPct val="115000"/>
                        </a:lnSpc>
                        <a:spcAft>
                          <a:spcPts val="0"/>
                        </a:spcAft>
                        <a:buFont typeface="Symbol"/>
                        <a:buChar char=""/>
                      </a:pPr>
                      <a:r>
                        <a:rPr lang="en-IN" sz="1600" dirty="0">
                          <a:effectLst/>
                        </a:rPr>
                        <a:t>Excessive shyness</a:t>
                      </a:r>
                    </a:p>
                    <a:p>
                      <a:pPr marL="342900" lvl="0" indent="-342900">
                        <a:lnSpc>
                          <a:spcPct val="115000"/>
                        </a:lnSpc>
                        <a:spcAft>
                          <a:spcPts val="0"/>
                        </a:spcAft>
                        <a:buFont typeface="Symbol"/>
                        <a:buChar char=""/>
                      </a:pPr>
                      <a:r>
                        <a:rPr lang="en-IN" sz="1600" dirty="0">
                          <a:effectLst/>
                        </a:rPr>
                        <a:t>Examination anxiety</a:t>
                      </a:r>
                    </a:p>
                    <a:p>
                      <a:pPr marL="342900" lvl="0" indent="-342900">
                        <a:lnSpc>
                          <a:spcPct val="115000"/>
                        </a:lnSpc>
                        <a:spcAft>
                          <a:spcPts val="0"/>
                        </a:spcAft>
                        <a:buFont typeface="Symbol"/>
                        <a:buChar char=""/>
                      </a:pPr>
                      <a:r>
                        <a:rPr lang="en-IN" sz="1600" dirty="0">
                          <a:effectLst/>
                        </a:rPr>
                        <a:t>Stress-related problems</a:t>
                      </a:r>
                    </a:p>
                    <a:p>
                      <a:pPr marL="342900" lvl="0" indent="-342900">
                        <a:lnSpc>
                          <a:spcPct val="115000"/>
                        </a:lnSpc>
                        <a:spcAft>
                          <a:spcPts val="0"/>
                        </a:spcAft>
                        <a:buFont typeface="Symbol"/>
                        <a:buChar char=""/>
                      </a:pPr>
                      <a:r>
                        <a:rPr lang="en-IN" sz="1600" dirty="0">
                          <a:effectLst/>
                        </a:rPr>
                        <a:t>Inter-personal problems in adolescence</a:t>
                      </a:r>
                      <a:endParaRPr lang="en-IN" sz="1600" b="1" dirty="0">
                        <a:effectLst/>
                        <a:latin typeface="Arial"/>
                        <a:ea typeface="Calibri"/>
                      </a:endParaRPr>
                    </a:p>
                  </a:txBody>
                  <a:tcPr marL="56030" marR="56030" marT="0" marB="0">
                    <a:solidFill>
                      <a:srgbClr val="92D050"/>
                    </a:solidFill>
                  </a:tcPr>
                </a:tc>
                <a:tc>
                  <a:txBody>
                    <a:bodyPr/>
                    <a:lstStyle/>
                    <a:p>
                      <a:pPr marL="342900" lvl="0" indent="-342900">
                        <a:lnSpc>
                          <a:spcPct val="115000"/>
                        </a:lnSpc>
                        <a:spcAft>
                          <a:spcPts val="0"/>
                        </a:spcAft>
                        <a:buFont typeface="Symbol"/>
                        <a:buChar char=""/>
                      </a:pPr>
                      <a:r>
                        <a:rPr lang="en-IN" sz="1600" dirty="0">
                          <a:effectLst/>
                        </a:rPr>
                        <a:t>Intellectual Disability</a:t>
                      </a:r>
                    </a:p>
                    <a:p>
                      <a:pPr marL="342900" lvl="0" indent="-342900">
                        <a:lnSpc>
                          <a:spcPct val="115000"/>
                        </a:lnSpc>
                        <a:spcAft>
                          <a:spcPts val="0"/>
                        </a:spcAft>
                        <a:buFont typeface="Symbol"/>
                        <a:buChar char=""/>
                      </a:pPr>
                      <a:r>
                        <a:rPr lang="en-IN" sz="1600" dirty="0">
                          <a:effectLst/>
                        </a:rPr>
                        <a:t>Autism</a:t>
                      </a:r>
                    </a:p>
                    <a:p>
                      <a:pPr marL="342900" lvl="0" indent="-342900">
                        <a:lnSpc>
                          <a:spcPct val="115000"/>
                        </a:lnSpc>
                        <a:spcAft>
                          <a:spcPts val="0"/>
                        </a:spcAft>
                        <a:buFont typeface="Symbol"/>
                        <a:buChar char=""/>
                      </a:pPr>
                      <a:r>
                        <a:rPr lang="en-IN" sz="1600" dirty="0">
                          <a:effectLst/>
                        </a:rPr>
                        <a:t>Speech delays / disorders</a:t>
                      </a:r>
                    </a:p>
                    <a:p>
                      <a:pPr marL="342900" lvl="0" indent="-342900">
                        <a:lnSpc>
                          <a:spcPct val="115000"/>
                        </a:lnSpc>
                        <a:spcAft>
                          <a:spcPts val="0"/>
                        </a:spcAft>
                        <a:buFont typeface="Symbol"/>
                        <a:buChar char=""/>
                      </a:pPr>
                      <a:r>
                        <a:rPr lang="en-IN" sz="1600" dirty="0">
                          <a:effectLst/>
                        </a:rPr>
                        <a:t>Non-Specific Global Delays in young children)</a:t>
                      </a:r>
                    </a:p>
                    <a:p>
                      <a:pPr marL="342900" lvl="0" indent="-342900">
                        <a:lnSpc>
                          <a:spcPct val="115000"/>
                        </a:lnSpc>
                        <a:spcAft>
                          <a:spcPts val="0"/>
                        </a:spcAft>
                        <a:buFont typeface="Symbol"/>
                        <a:buChar char=""/>
                      </a:pPr>
                      <a:r>
                        <a:rPr lang="en-IN" sz="1600" dirty="0">
                          <a:effectLst/>
                        </a:rPr>
                        <a:t>Attention Deficit Hyperactive Disorder</a:t>
                      </a:r>
                    </a:p>
                    <a:p>
                      <a:pPr marL="342900" lvl="0" indent="-342900">
                        <a:lnSpc>
                          <a:spcPct val="115000"/>
                        </a:lnSpc>
                        <a:spcAft>
                          <a:spcPts val="0"/>
                        </a:spcAft>
                        <a:buFont typeface="Symbol"/>
                        <a:buChar char=""/>
                      </a:pPr>
                      <a:r>
                        <a:rPr lang="en-IN" sz="1600" dirty="0">
                          <a:effectLst/>
                        </a:rPr>
                        <a:t>Specific Learning Disabilities</a:t>
                      </a:r>
                    </a:p>
                    <a:p>
                      <a:pPr marL="342900" lvl="0" indent="-342900">
                        <a:lnSpc>
                          <a:spcPct val="115000"/>
                        </a:lnSpc>
                        <a:spcAft>
                          <a:spcPts val="0"/>
                        </a:spcAft>
                        <a:buFont typeface="Symbol"/>
                        <a:buChar char=""/>
                      </a:pPr>
                      <a:r>
                        <a:rPr lang="en-IN" sz="1600" dirty="0">
                          <a:effectLst/>
                        </a:rPr>
                        <a:t>Cerebral Palsy</a:t>
                      </a:r>
                    </a:p>
                    <a:p>
                      <a:pPr algn="just">
                        <a:lnSpc>
                          <a:spcPct val="150000"/>
                        </a:lnSpc>
                        <a:spcBef>
                          <a:spcPts val="1200"/>
                        </a:spcBef>
                        <a:spcAft>
                          <a:spcPts val="0"/>
                        </a:spcAft>
                      </a:pPr>
                      <a:r>
                        <a:rPr lang="en-IN" sz="1600" dirty="0">
                          <a:effectLst/>
                        </a:rPr>
                        <a:t> </a:t>
                      </a:r>
                      <a:endParaRPr lang="en-IN" sz="1600" b="1" dirty="0">
                        <a:effectLst/>
                        <a:latin typeface="Arial"/>
                        <a:ea typeface="Calibri"/>
                      </a:endParaRPr>
                    </a:p>
                  </a:txBody>
                  <a:tcPr marL="56030" marR="56030" marT="0" marB="0">
                    <a:solidFill>
                      <a:srgbClr val="92D050"/>
                    </a:solidFill>
                  </a:tcPr>
                </a:tc>
              </a:tr>
            </a:tbl>
          </a:graphicData>
        </a:graphic>
      </p:graphicFrame>
    </p:spTree>
    <p:extLst>
      <p:ext uri="{BB962C8B-B14F-4D97-AF65-F5344CB8AC3E}">
        <p14:creationId xmlns:p14="http://schemas.microsoft.com/office/powerpoint/2010/main" val="31530538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685</TotalTime>
  <Words>1648</Words>
  <Application>Microsoft Office PowerPoint</Application>
  <PresentationFormat>On-screen Show (4:3)</PresentationFormat>
  <Paragraphs>213</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NIMHANS-DWCD Community Child &amp; Adolescent Mental Health Service Project  Orientation and Planning Session for Anganwadis, Dept. of Women &amp; Child Development</vt:lpstr>
      <vt:lpstr>Objectives</vt:lpstr>
      <vt:lpstr>Geographic Location and Area</vt:lpstr>
      <vt:lpstr>Principles &amp; Technical Approach</vt:lpstr>
      <vt:lpstr>Mental Health Intervention Spectrum for Mental Disorders</vt:lpstr>
      <vt:lpstr>Proposal Implementation: Phase (1)</vt:lpstr>
      <vt:lpstr>Proposal Implementation: Phase 2</vt:lpstr>
      <vt:lpstr>PowerPoint Presentation</vt:lpstr>
      <vt:lpstr>PowerPoint Presentation</vt:lpstr>
      <vt:lpstr>Reaching out to Remote Rural Districts</vt:lpstr>
      <vt:lpstr>Proposal Implementation: Phase 2</vt:lpstr>
      <vt:lpstr>PowerPoint Presentation</vt:lpstr>
      <vt:lpstr>PowerPoint Presentation</vt:lpstr>
      <vt:lpstr>Outcomes</vt:lpstr>
      <vt:lpstr>Key Findings from Needs Assessment and Services: Anganwadi Workers</vt:lpstr>
      <vt:lpstr>PowerPoint Presentation</vt:lpstr>
      <vt:lpstr>PowerPoint Presentation</vt:lpstr>
      <vt:lpstr>PowerPoint Presentation</vt:lpstr>
      <vt:lpstr>PowerPoint Presentation</vt:lpstr>
      <vt:lpstr>NIMHANS-DWCD Project Suggestions for Support of Anganwadi Workers/ Pre-School Work</vt:lpstr>
      <vt:lpstr>PowerPoint Presentation</vt:lpstr>
      <vt:lpstr>PowerPoint Presentation</vt:lpstr>
      <vt:lpstr>Project Implementation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Child &amp; Adolescent Mental Health Service Project  Orientation and Planning Session for PHC Medical Officers, Dept. of Health</dc:title>
  <dc:creator>Admin</dc:creator>
  <cp:lastModifiedBy>Admin</cp:lastModifiedBy>
  <cp:revision>33</cp:revision>
  <dcterms:created xsi:type="dcterms:W3CDTF">2014-10-01T05:32:04Z</dcterms:created>
  <dcterms:modified xsi:type="dcterms:W3CDTF">2014-10-16T06:16:35Z</dcterms:modified>
</cp:coreProperties>
</file>