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86" r:id="rId5"/>
    <p:sldId id="287" r:id="rId6"/>
    <p:sldId id="288" r:id="rId7"/>
    <p:sldId id="289" r:id="rId8"/>
    <p:sldId id="290" r:id="rId9"/>
    <p:sldId id="291" r:id="rId10"/>
    <p:sldId id="270" r:id="rId11"/>
    <p:sldId id="271" r:id="rId12"/>
    <p:sldId id="258" r:id="rId13"/>
    <p:sldId id="273" r:id="rId14"/>
    <p:sldId id="274" r:id="rId15"/>
    <p:sldId id="275" r:id="rId16"/>
    <p:sldId id="278" r:id="rId17"/>
    <p:sldId id="279" r:id="rId18"/>
    <p:sldId id="280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77" r:id="rId27"/>
    <p:sldId id="27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6A4D6-058E-4E38-AFBE-1FAE355C4F9F}" type="datetimeFigureOut">
              <a:rPr lang="en-IN" smtClean="0"/>
              <a:t>17-09-2014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3583-16B1-4644-8717-0F6599FE35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87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6A4D6-058E-4E38-AFBE-1FAE355C4F9F}" type="datetimeFigureOut">
              <a:rPr lang="en-IN" smtClean="0"/>
              <a:t>17-09-2014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3583-16B1-4644-8717-0F6599FE35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517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6A4D6-058E-4E38-AFBE-1FAE355C4F9F}" type="datetimeFigureOut">
              <a:rPr lang="en-IN" smtClean="0"/>
              <a:t>17-09-2014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3583-16B1-4644-8717-0F6599FE35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043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6A4D6-058E-4E38-AFBE-1FAE355C4F9F}" type="datetimeFigureOut">
              <a:rPr lang="en-IN" smtClean="0"/>
              <a:t>17-09-2014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3583-16B1-4644-8717-0F6599FE35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420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6A4D6-058E-4E38-AFBE-1FAE355C4F9F}" type="datetimeFigureOut">
              <a:rPr lang="en-IN" smtClean="0"/>
              <a:t>17-09-2014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3583-16B1-4644-8717-0F6599FE35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2636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6A4D6-058E-4E38-AFBE-1FAE355C4F9F}" type="datetimeFigureOut">
              <a:rPr lang="en-IN" smtClean="0"/>
              <a:t>17-09-2014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3583-16B1-4644-8717-0F6599FE35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593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6A4D6-058E-4E38-AFBE-1FAE355C4F9F}" type="datetimeFigureOut">
              <a:rPr lang="en-IN" smtClean="0"/>
              <a:t>17-09-2014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3583-16B1-4644-8717-0F6599FE35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469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6A4D6-058E-4E38-AFBE-1FAE355C4F9F}" type="datetimeFigureOut">
              <a:rPr lang="en-IN" smtClean="0"/>
              <a:t>17-09-2014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3583-16B1-4644-8717-0F6599FE35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1039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6A4D6-058E-4E38-AFBE-1FAE355C4F9F}" type="datetimeFigureOut">
              <a:rPr lang="en-IN" smtClean="0"/>
              <a:t>17-09-2014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3583-16B1-4644-8717-0F6599FE35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989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6A4D6-058E-4E38-AFBE-1FAE355C4F9F}" type="datetimeFigureOut">
              <a:rPr lang="en-IN" smtClean="0"/>
              <a:t>17-09-2014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3583-16B1-4644-8717-0F6599FE35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846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6A4D6-058E-4E38-AFBE-1FAE355C4F9F}" type="datetimeFigureOut">
              <a:rPr lang="en-IN" smtClean="0"/>
              <a:t>17-09-2014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3583-16B1-4644-8717-0F6599FE35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005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6A4D6-058E-4E38-AFBE-1FAE355C4F9F}" type="datetimeFigureOut">
              <a:rPr lang="en-IN" smtClean="0"/>
              <a:t>17-09-2014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23583-16B1-4644-8717-0F6599FE35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08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3384376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Understanding </a:t>
            </a:r>
            <a:br>
              <a:rPr lang="en-IN" b="1" dirty="0" smtClean="0"/>
            </a:br>
            <a:r>
              <a:rPr lang="en-IN" b="1" dirty="0" smtClean="0"/>
              <a:t>Community Child Psychosocial and Mental Health Issues</a:t>
            </a:r>
            <a:br>
              <a:rPr lang="en-IN" b="1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Orientation for PHC Health Workers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IN" b="1" dirty="0" smtClean="0">
                <a:solidFill>
                  <a:schemeClr val="tx1"/>
                </a:solidFill>
              </a:rPr>
              <a:t>22</a:t>
            </a:r>
            <a:r>
              <a:rPr lang="en-IN" b="1" baseline="30000" dirty="0" smtClean="0">
                <a:solidFill>
                  <a:schemeClr val="tx1"/>
                </a:solidFill>
              </a:rPr>
              <a:t>nd</a:t>
            </a:r>
            <a:r>
              <a:rPr lang="en-IN" b="1" dirty="0" smtClean="0">
                <a:solidFill>
                  <a:schemeClr val="tx1"/>
                </a:solidFill>
              </a:rPr>
              <a:t> &amp; 23</a:t>
            </a:r>
            <a:r>
              <a:rPr lang="en-IN" b="1" baseline="30000" dirty="0" smtClean="0">
                <a:solidFill>
                  <a:schemeClr val="tx1"/>
                </a:solidFill>
              </a:rPr>
              <a:t>rd</a:t>
            </a:r>
            <a:r>
              <a:rPr lang="en-IN" b="1" dirty="0" smtClean="0">
                <a:solidFill>
                  <a:schemeClr val="tx1"/>
                </a:solidFill>
              </a:rPr>
              <a:t> September 2014</a:t>
            </a:r>
          </a:p>
          <a:p>
            <a:r>
              <a:rPr lang="en-IN" b="1" dirty="0" smtClean="0">
                <a:solidFill>
                  <a:schemeClr val="tx1"/>
                </a:solidFill>
              </a:rPr>
              <a:t>Community-Based Child &amp; Adolescent Mental Health Project</a:t>
            </a:r>
          </a:p>
          <a:p>
            <a:r>
              <a:rPr lang="en-IN" b="1" dirty="0" smtClean="0">
                <a:solidFill>
                  <a:schemeClr val="tx1"/>
                </a:solidFill>
              </a:rPr>
              <a:t>Dept. of Child &amp; Adolescent Psychiatry</a:t>
            </a:r>
          </a:p>
          <a:p>
            <a:r>
              <a:rPr lang="en-IN" b="1" dirty="0" smtClean="0">
                <a:solidFill>
                  <a:schemeClr val="tx1"/>
                </a:solidFill>
              </a:rPr>
              <a:t>NIMHANS, Bangalore</a:t>
            </a:r>
            <a:endParaRPr lang="en-IN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810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Children with Disability: </a:t>
            </a:r>
            <a:br>
              <a:rPr lang="en-IN" b="1" dirty="0" smtClean="0"/>
            </a:br>
            <a:r>
              <a:rPr lang="en-IN" b="1" dirty="0" smtClean="0"/>
              <a:t>Small Group Activity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435280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dirty="0" smtClean="0">
                <a:latin typeface="Comic Sans MS" panose="030F0702030302020204" pitchFamily="66" charset="0"/>
              </a:rPr>
              <a:t>What types of disabilities do you observe in </a:t>
            </a:r>
            <a:r>
              <a:rPr lang="en-IN" dirty="0" smtClean="0">
                <a:latin typeface="Comic Sans MS" panose="030F0702030302020204" pitchFamily="66" charset="0"/>
              </a:rPr>
              <a:t>the community?</a:t>
            </a:r>
          </a:p>
          <a:p>
            <a:pPr marL="0" indent="0">
              <a:buNone/>
            </a:pPr>
            <a:endParaRPr lang="en-IN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IN" dirty="0" smtClean="0">
                <a:latin typeface="Comic Sans MS" panose="030F0702030302020204" pitchFamily="66" charset="0"/>
              </a:rPr>
              <a:t>How </a:t>
            </a:r>
            <a:r>
              <a:rPr lang="en-IN" dirty="0" smtClean="0">
                <a:latin typeface="Comic Sans MS" panose="030F0702030302020204" pitchFamily="66" charset="0"/>
              </a:rPr>
              <a:t>do you identify them</a:t>
            </a:r>
            <a:r>
              <a:rPr lang="en-IN" dirty="0" smtClean="0">
                <a:latin typeface="Comic Sans MS" panose="030F0702030302020204" pitchFamily="66" charset="0"/>
              </a:rPr>
              <a:t>?</a:t>
            </a:r>
          </a:p>
          <a:p>
            <a:pPr marL="0" indent="0">
              <a:buNone/>
            </a:pPr>
            <a:endParaRPr lang="en-IN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IN" dirty="0" smtClean="0">
                <a:latin typeface="Comic Sans MS" panose="030F0702030302020204" pitchFamily="66" charset="0"/>
              </a:rPr>
              <a:t>How do families/ caregivers respond to such children?</a:t>
            </a:r>
          </a:p>
          <a:p>
            <a:pPr marL="0" indent="0">
              <a:buNone/>
            </a:pPr>
            <a:endParaRPr lang="en-IN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IN" dirty="0" smtClean="0">
                <a:latin typeface="Comic Sans MS" panose="030F0702030302020204" pitchFamily="66" charset="0"/>
              </a:rPr>
              <a:t>What do you do when you see such children?</a:t>
            </a:r>
            <a:endParaRPr lang="en-IN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31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pPr algn="l"/>
            <a:r>
              <a:rPr lang="en-IN" b="1" dirty="0" smtClean="0"/>
              <a:t>Basic Disability Assessment</a:t>
            </a:r>
            <a:endParaRPr lang="en-IN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11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856984" cy="59766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IN" sz="8800" dirty="0" smtClean="0"/>
              <a:t>1. </a:t>
            </a:r>
            <a:r>
              <a:rPr lang="en-IN" sz="8800" dirty="0"/>
              <a:t>Compared with other children, did the </a:t>
            </a:r>
            <a:r>
              <a:rPr lang="en-IN" sz="8800" dirty="0" smtClean="0"/>
              <a:t>child have </a:t>
            </a:r>
            <a:r>
              <a:rPr lang="en-IN" sz="8800" dirty="0"/>
              <a:t>any serious delay in sitting, </a:t>
            </a:r>
            <a:r>
              <a:rPr lang="en-IN" sz="8800" dirty="0" smtClean="0"/>
              <a:t>standing or </a:t>
            </a:r>
            <a:r>
              <a:rPr lang="en-IN" sz="8800" dirty="0"/>
              <a:t>walking?</a:t>
            </a:r>
          </a:p>
          <a:p>
            <a:pPr marL="0" indent="0">
              <a:buNone/>
            </a:pPr>
            <a:r>
              <a:rPr lang="en-IN" sz="8800" dirty="0" smtClean="0"/>
              <a:t>2. </a:t>
            </a:r>
            <a:r>
              <a:rPr lang="en-IN" sz="8800" dirty="0"/>
              <a:t>Compared with other children does </a:t>
            </a:r>
            <a:r>
              <a:rPr lang="en-IN" sz="8800" dirty="0" smtClean="0"/>
              <a:t>the child </a:t>
            </a:r>
            <a:r>
              <a:rPr lang="en-IN" sz="8800" dirty="0"/>
              <a:t>have difficulty seeing, either in </a:t>
            </a:r>
            <a:r>
              <a:rPr lang="en-IN" sz="8800" dirty="0" smtClean="0"/>
              <a:t>the daytime </a:t>
            </a:r>
            <a:r>
              <a:rPr lang="en-IN" sz="8800" dirty="0"/>
              <a:t>or at night?</a:t>
            </a:r>
          </a:p>
          <a:p>
            <a:pPr marL="0" indent="0">
              <a:buNone/>
            </a:pPr>
            <a:r>
              <a:rPr lang="en-IN" sz="8800" dirty="0" smtClean="0"/>
              <a:t>3. </a:t>
            </a:r>
            <a:r>
              <a:rPr lang="en-IN" sz="8800" dirty="0"/>
              <a:t>Does the child appear to have </a:t>
            </a:r>
            <a:r>
              <a:rPr lang="en-IN" sz="8800" dirty="0" smtClean="0"/>
              <a:t>difficulty hearing</a:t>
            </a:r>
            <a:r>
              <a:rPr lang="en-IN" sz="8800" dirty="0"/>
              <a:t>?</a:t>
            </a:r>
          </a:p>
          <a:p>
            <a:pPr marL="0" indent="0">
              <a:buNone/>
            </a:pPr>
            <a:r>
              <a:rPr lang="en-IN" sz="8800" dirty="0" smtClean="0"/>
              <a:t>4 .When </a:t>
            </a:r>
            <a:r>
              <a:rPr lang="en-IN" sz="8800" dirty="0"/>
              <a:t>you tell the child to do </a:t>
            </a:r>
            <a:r>
              <a:rPr lang="en-IN" sz="8800" dirty="0" smtClean="0"/>
              <a:t>something, does </a:t>
            </a:r>
            <a:r>
              <a:rPr lang="en-IN" sz="8800" dirty="0"/>
              <a:t>he/she seem to understand what </a:t>
            </a:r>
            <a:r>
              <a:rPr lang="en-IN" sz="8800" dirty="0" smtClean="0"/>
              <a:t>you are </a:t>
            </a:r>
            <a:r>
              <a:rPr lang="en-IN" sz="8800" dirty="0"/>
              <a:t>saying?</a:t>
            </a:r>
          </a:p>
          <a:p>
            <a:pPr marL="0" indent="0">
              <a:buNone/>
            </a:pPr>
            <a:r>
              <a:rPr lang="en-IN" sz="8800" dirty="0" smtClean="0"/>
              <a:t>5. </a:t>
            </a:r>
            <a:r>
              <a:rPr lang="en-IN" sz="8800" dirty="0"/>
              <a:t>Does the child have difficulty in walking </a:t>
            </a:r>
            <a:r>
              <a:rPr lang="en-IN" sz="8800" dirty="0" smtClean="0"/>
              <a:t>or moving </a:t>
            </a:r>
            <a:r>
              <a:rPr lang="en-IN" sz="8800" dirty="0"/>
              <a:t>his/her arms or does he/she </a:t>
            </a:r>
            <a:r>
              <a:rPr lang="en-IN" sz="8800" dirty="0" smtClean="0"/>
              <a:t>have weakness </a:t>
            </a:r>
            <a:r>
              <a:rPr lang="en-IN" sz="8800" dirty="0"/>
              <a:t>and/or stiffness in the arms </a:t>
            </a:r>
            <a:r>
              <a:rPr lang="en-IN" sz="8800" dirty="0" smtClean="0"/>
              <a:t>or legs</a:t>
            </a:r>
            <a:r>
              <a:rPr lang="en-IN" sz="8800" dirty="0"/>
              <a:t>?</a:t>
            </a:r>
          </a:p>
          <a:p>
            <a:pPr marL="0" indent="0">
              <a:buNone/>
            </a:pPr>
            <a:r>
              <a:rPr lang="en-IN" sz="8800" dirty="0" smtClean="0"/>
              <a:t>6. </a:t>
            </a:r>
            <a:r>
              <a:rPr lang="en-IN" sz="8800" dirty="0"/>
              <a:t>Does the child sometimes have fits, </a:t>
            </a:r>
            <a:r>
              <a:rPr lang="en-IN" sz="8800" dirty="0" smtClean="0"/>
              <a:t>become rigid</a:t>
            </a:r>
            <a:r>
              <a:rPr lang="en-IN" sz="8800" dirty="0"/>
              <a:t>, or lose consciousness?</a:t>
            </a:r>
          </a:p>
          <a:p>
            <a:pPr marL="0" indent="0">
              <a:buNone/>
            </a:pPr>
            <a:r>
              <a:rPr lang="en-IN" sz="8800" dirty="0" smtClean="0"/>
              <a:t>7. </a:t>
            </a:r>
            <a:r>
              <a:rPr lang="en-IN" sz="8800" dirty="0"/>
              <a:t>Does the child learn to do things like </a:t>
            </a:r>
            <a:r>
              <a:rPr lang="en-IN" sz="8800" dirty="0" smtClean="0"/>
              <a:t>other children </a:t>
            </a:r>
            <a:r>
              <a:rPr lang="en-IN" sz="8800" dirty="0"/>
              <a:t>his/her age?</a:t>
            </a:r>
          </a:p>
          <a:p>
            <a:pPr marL="0" indent="0">
              <a:buNone/>
            </a:pPr>
            <a:r>
              <a:rPr lang="en-IN" sz="8800" dirty="0" smtClean="0"/>
              <a:t>8. </a:t>
            </a:r>
            <a:r>
              <a:rPr lang="en-IN" sz="8800" dirty="0"/>
              <a:t>Does the child speak at all (can he/she </a:t>
            </a:r>
            <a:r>
              <a:rPr lang="en-IN" sz="8800" dirty="0" smtClean="0"/>
              <a:t>make himself/herself </a:t>
            </a:r>
            <a:r>
              <a:rPr lang="en-IN" sz="8800" dirty="0"/>
              <a:t>understood in words; </a:t>
            </a:r>
            <a:r>
              <a:rPr lang="en-IN" sz="8800" dirty="0" smtClean="0"/>
              <a:t>can he/she </a:t>
            </a:r>
            <a:r>
              <a:rPr lang="en-IN" sz="8800" dirty="0"/>
              <a:t>say any recognizable words)?</a:t>
            </a:r>
          </a:p>
          <a:p>
            <a:pPr marL="0" indent="0">
              <a:buNone/>
            </a:pPr>
            <a:r>
              <a:rPr lang="en-IN" sz="8800" dirty="0" smtClean="0"/>
              <a:t>9. Is </a:t>
            </a:r>
            <a:r>
              <a:rPr lang="en-IN" sz="8800" dirty="0"/>
              <a:t>the child's speech in any way </a:t>
            </a:r>
            <a:r>
              <a:rPr lang="en-IN" sz="8800" dirty="0" smtClean="0"/>
              <a:t>different from </a:t>
            </a:r>
            <a:r>
              <a:rPr lang="en-IN" sz="8800" dirty="0"/>
              <a:t>normal (not clear enough to be </a:t>
            </a:r>
            <a:r>
              <a:rPr lang="en-IN" sz="8800" dirty="0" smtClean="0"/>
              <a:t>understood </a:t>
            </a:r>
            <a:r>
              <a:rPr lang="en-IN" sz="8800" dirty="0"/>
              <a:t>by people other than his/her </a:t>
            </a:r>
            <a:r>
              <a:rPr lang="en-IN" sz="8800" dirty="0" smtClean="0"/>
              <a:t>immediate </a:t>
            </a:r>
            <a:r>
              <a:rPr lang="en-IN" sz="8800" dirty="0"/>
              <a:t>family)?</a:t>
            </a:r>
          </a:p>
          <a:p>
            <a:pPr marL="0" indent="0">
              <a:buNone/>
            </a:pPr>
            <a:r>
              <a:rPr lang="en-IN" sz="8800" dirty="0" smtClean="0"/>
              <a:t>Can </a:t>
            </a:r>
            <a:r>
              <a:rPr lang="en-IN" sz="8800" dirty="0"/>
              <a:t>he/she name at least one object (</a:t>
            </a:r>
            <a:r>
              <a:rPr lang="en-IN" sz="8800" dirty="0" smtClean="0"/>
              <a:t>for example</a:t>
            </a:r>
            <a:r>
              <a:rPr lang="en-IN" sz="8800" dirty="0"/>
              <a:t>, an </a:t>
            </a:r>
            <a:r>
              <a:rPr lang="en-IN" sz="8800" dirty="0" smtClean="0"/>
              <a:t>animal, a toy, cup/ spoon)?</a:t>
            </a:r>
            <a:endParaRPr lang="en-IN" sz="8800" dirty="0"/>
          </a:p>
          <a:p>
            <a:pPr marL="0" indent="0">
              <a:buNone/>
            </a:pPr>
            <a:r>
              <a:rPr lang="en-IN" sz="8800" dirty="0" smtClean="0"/>
              <a:t>10. </a:t>
            </a:r>
            <a:r>
              <a:rPr lang="en-IN" sz="8800" dirty="0"/>
              <a:t>Compared with other children of </a:t>
            </a:r>
            <a:r>
              <a:rPr lang="en-IN" sz="8800" dirty="0" smtClean="0"/>
              <a:t>his/her age</a:t>
            </a:r>
            <a:r>
              <a:rPr lang="en-IN" sz="8800" dirty="0"/>
              <a:t>, does the child appear in any way </a:t>
            </a:r>
            <a:r>
              <a:rPr lang="en-IN" sz="8800" dirty="0" smtClean="0"/>
              <a:t>mentally </a:t>
            </a:r>
            <a:r>
              <a:rPr lang="en-IN" sz="8800" dirty="0"/>
              <a:t>backward, dull or slow?</a:t>
            </a:r>
          </a:p>
          <a:p>
            <a:pPr marL="0" indent="0">
              <a:buNone/>
            </a:pPr>
            <a:endParaRPr lang="en-IN" sz="7200" dirty="0"/>
          </a:p>
        </p:txBody>
      </p:sp>
    </p:spTree>
    <p:extLst>
      <p:ext uri="{BB962C8B-B14F-4D97-AF65-F5344CB8AC3E}">
        <p14:creationId xmlns:p14="http://schemas.microsoft.com/office/powerpoint/2010/main" val="377003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Response to Disability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Identification and Referral</a:t>
            </a:r>
          </a:p>
          <a:p>
            <a:r>
              <a:rPr lang="en-IN" dirty="0" smtClean="0"/>
              <a:t>Family/ caregiver education and support</a:t>
            </a:r>
          </a:p>
          <a:p>
            <a:r>
              <a:rPr lang="en-IN" dirty="0" smtClean="0"/>
              <a:t>Home-based care (stimulation, developmental activities, skill training)</a:t>
            </a:r>
          </a:p>
          <a:p>
            <a:pPr marL="0" indent="0">
              <a:buNone/>
            </a:pPr>
            <a:endParaRPr lang="en-IN" dirty="0"/>
          </a:p>
          <a:p>
            <a:pPr marL="0" indent="0" algn="r">
              <a:buNone/>
            </a:pPr>
            <a:r>
              <a:rPr lang="en-IN" b="1" dirty="0" smtClean="0">
                <a:latin typeface="Comic Sans MS" panose="030F0702030302020204" pitchFamily="66" charset="0"/>
              </a:rPr>
              <a:t>…What would your role entail?</a:t>
            </a:r>
            <a:endParaRPr lang="en-IN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266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Other Vulnerable Children in the Community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 smtClean="0"/>
              <a:t>Children who:</a:t>
            </a:r>
          </a:p>
          <a:p>
            <a:r>
              <a:rPr lang="en-IN" dirty="0" smtClean="0"/>
              <a:t>Do not go to school/ are responsible for care of family.</a:t>
            </a:r>
          </a:p>
          <a:p>
            <a:r>
              <a:rPr lang="en-IN" dirty="0" smtClean="0"/>
              <a:t>Have parents who are chronically ill.</a:t>
            </a:r>
          </a:p>
          <a:p>
            <a:r>
              <a:rPr lang="en-IN" dirty="0" smtClean="0"/>
              <a:t>Belong to families with alcoholism problems.</a:t>
            </a:r>
          </a:p>
          <a:p>
            <a:r>
              <a:rPr lang="en-IN" dirty="0" smtClean="0"/>
              <a:t>Are from homes where there is marital conflict.</a:t>
            </a:r>
          </a:p>
          <a:p>
            <a:r>
              <a:rPr lang="en-IN" dirty="0" smtClean="0"/>
              <a:t>Do not/ refuse to go to school.</a:t>
            </a:r>
          </a:p>
        </p:txBody>
      </p:sp>
    </p:spTree>
    <p:extLst>
      <p:ext uri="{BB962C8B-B14F-4D97-AF65-F5344CB8AC3E}">
        <p14:creationId xmlns:p14="http://schemas.microsoft.com/office/powerpoint/2010/main" val="1791549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Children with Emotional/ Behaviour Problems: </a:t>
            </a:r>
            <a:br>
              <a:rPr lang="en-IN" b="1" dirty="0" smtClean="0"/>
            </a:br>
            <a:r>
              <a:rPr lang="en-IN" b="1" dirty="0" smtClean="0"/>
              <a:t>Small Group Activity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latin typeface="Comic Sans MS" panose="030F0702030302020204" pitchFamily="66" charset="0"/>
              </a:rPr>
              <a:t>Let us take one example of such a child (from each group) and look at:</a:t>
            </a:r>
          </a:p>
          <a:p>
            <a:pPr marL="0" indent="0">
              <a:buNone/>
            </a:pPr>
            <a:endParaRPr lang="en-IN" dirty="0" smtClean="0">
              <a:latin typeface="Comic Sans MS" panose="030F0702030302020204" pitchFamily="66" charset="0"/>
            </a:endParaRPr>
          </a:p>
          <a:p>
            <a:pPr marL="571500" indent="-571500">
              <a:buAutoNum type="romanLcParenR"/>
            </a:pPr>
            <a:r>
              <a:rPr lang="en-IN" dirty="0" smtClean="0">
                <a:latin typeface="Comic Sans MS" panose="030F0702030302020204" pitchFamily="66" charset="0"/>
              </a:rPr>
              <a:t>Child’s home/ family situation</a:t>
            </a:r>
            <a:endParaRPr lang="en-IN" dirty="0">
              <a:latin typeface="Comic Sans MS" panose="030F0702030302020204" pitchFamily="66" charset="0"/>
            </a:endParaRPr>
          </a:p>
          <a:p>
            <a:pPr marL="571500" indent="-571500">
              <a:buAutoNum type="romanLcParenR"/>
            </a:pPr>
            <a:r>
              <a:rPr lang="en-IN" dirty="0" smtClean="0">
                <a:latin typeface="Comic Sans MS" panose="030F0702030302020204" pitchFamily="66" charset="0"/>
              </a:rPr>
              <a:t>developmental impact</a:t>
            </a:r>
            <a:r>
              <a:rPr lang="en-IN" dirty="0">
                <a:latin typeface="Comic Sans MS" panose="030F0702030302020204" pitchFamily="66" charset="0"/>
              </a:rPr>
              <a:t> </a:t>
            </a:r>
            <a:r>
              <a:rPr lang="en-IN" dirty="0" smtClean="0">
                <a:latin typeface="Comic Sans MS" panose="030F0702030302020204" pitchFamily="66" charset="0"/>
              </a:rPr>
              <a:t>(5 areas of development)</a:t>
            </a:r>
            <a:r>
              <a:rPr lang="en-IN" dirty="0" smtClean="0">
                <a:latin typeface="Comic Sans MS" panose="030F0702030302020204" pitchFamily="66" charset="0"/>
              </a:rPr>
              <a:t> </a:t>
            </a:r>
          </a:p>
          <a:p>
            <a:pPr marL="571500" indent="-571500">
              <a:buAutoNum type="romanLcParenR"/>
            </a:pPr>
            <a:r>
              <a:rPr lang="en-IN" dirty="0" smtClean="0">
                <a:latin typeface="Comic Sans MS" panose="030F0702030302020204" pitchFamily="66" charset="0"/>
              </a:rPr>
              <a:t>mental health impact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2772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86"/>
            <a:ext cx="8820472" cy="207424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Common Signs &amp; Symptoms of Emotional &amp; Behaviour Problems in Children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348880"/>
            <a:ext cx="8507288" cy="4320480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67740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Social &amp; Peer Relations Indicators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424936" cy="5256584"/>
          </a:xfrm>
        </p:spPr>
        <p:txBody>
          <a:bodyPr>
            <a:normAutofit fontScale="92500" lnSpcReduction="20000"/>
          </a:bodyPr>
          <a:lstStyle/>
          <a:p>
            <a:r>
              <a:rPr lang="en-IN" dirty="0"/>
              <a:t>Considerate of other people's feelings</a:t>
            </a:r>
          </a:p>
          <a:p>
            <a:r>
              <a:rPr lang="en-IN" dirty="0"/>
              <a:t>Shares readily with other children (treats, toys, pencils etc.)</a:t>
            </a:r>
          </a:p>
          <a:p>
            <a:r>
              <a:rPr lang="en-IN" dirty="0"/>
              <a:t>Rather solitary, tends to play alone</a:t>
            </a:r>
          </a:p>
          <a:p>
            <a:r>
              <a:rPr lang="en-IN" dirty="0"/>
              <a:t>Helpful if someone is hurt, upset or feeling ill</a:t>
            </a:r>
          </a:p>
          <a:p>
            <a:r>
              <a:rPr lang="en-IN" dirty="0"/>
              <a:t>Has at least one good friend</a:t>
            </a:r>
          </a:p>
          <a:p>
            <a:r>
              <a:rPr lang="en-IN" dirty="0"/>
              <a:t>Generally liked by other children</a:t>
            </a:r>
          </a:p>
          <a:p>
            <a:r>
              <a:rPr lang="en-IN" dirty="0"/>
              <a:t>Kind to younger children</a:t>
            </a:r>
          </a:p>
          <a:p>
            <a:r>
              <a:rPr lang="en-IN" dirty="0"/>
              <a:t>Often volunteers to help others (parents, teachers, other children)</a:t>
            </a:r>
          </a:p>
          <a:p>
            <a:r>
              <a:rPr lang="en-IN" dirty="0"/>
              <a:t>Gets on better with adults than with other children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50600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Emotional Indicators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Often complains of headaches, stomach-aches or sickness</a:t>
            </a:r>
          </a:p>
          <a:p>
            <a:r>
              <a:rPr lang="en-IN" dirty="0"/>
              <a:t>Many worries, often seems worried</a:t>
            </a:r>
          </a:p>
          <a:p>
            <a:r>
              <a:rPr lang="en-IN" dirty="0"/>
              <a:t>Often unhappy, down-hearted or tearful</a:t>
            </a:r>
          </a:p>
          <a:p>
            <a:r>
              <a:rPr lang="en-IN" dirty="0"/>
              <a:t>Nervous or clingy in new situations, easily loses confidence</a:t>
            </a:r>
          </a:p>
          <a:p>
            <a:r>
              <a:rPr lang="en-IN" dirty="0"/>
              <a:t>Picked on or bullied by other children</a:t>
            </a:r>
          </a:p>
          <a:p>
            <a:r>
              <a:rPr lang="en-IN" dirty="0"/>
              <a:t>Many fears, easily scared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39180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IN" dirty="0" smtClean="0"/>
              <a:t>Behavioural Indicators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416958"/>
              </p:ext>
            </p:extLst>
          </p:nvPr>
        </p:nvGraphicFramePr>
        <p:xfrm>
          <a:off x="107950" y="1125538"/>
          <a:ext cx="89281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050"/>
                <a:gridCol w="446405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2800" dirty="0" smtClean="0"/>
                        <a:t>Hyperactivity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dirty="0" smtClean="0"/>
                        <a:t>Conduct</a:t>
                      </a:r>
                      <a:endParaRPr lang="en-IN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Restless, overactive, cannot stay still for long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Constantly fidgeting or squirming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Easily distracted, concentration wanders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Thinks things out before acting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Sees tasks through to the end, good attention span</a:t>
                      </a:r>
                    </a:p>
                    <a:p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Often has temper tantrums or hot tempers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Generally obedient, usually does what adults request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Often fights with other children or bullies them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Often lies or cheats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Steals from home, school or elsewhere</a:t>
                      </a:r>
                    </a:p>
                    <a:p>
                      <a:endParaRPr lang="en-IN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0371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Child Abuse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Neglect</a:t>
            </a:r>
          </a:p>
          <a:p>
            <a:r>
              <a:rPr lang="en-IN" dirty="0" smtClean="0"/>
              <a:t>Physical Abuse</a:t>
            </a:r>
          </a:p>
          <a:p>
            <a:r>
              <a:rPr lang="en-IN" dirty="0" smtClean="0"/>
              <a:t>Sexual Abuse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057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 &amp; 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256584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To introduce our community project and how we will support your work in the next few years.</a:t>
            </a:r>
          </a:p>
          <a:p>
            <a:r>
              <a:rPr lang="en-IN" dirty="0" smtClean="0"/>
              <a:t>To provide an orientation on some key areas of working with children in the community:</a:t>
            </a:r>
          </a:p>
          <a:p>
            <a:pPr lvl="1"/>
            <a:r>
              <a:rPr lang="en-IN" dirty="0"/>
              <a:t>C</a:t>
            </a:r>
            <a:r>
              <a:rPr lang="en-IN" dirty="0" smtClean="0"/>
              <a:t>hild development</a:t>
            </a:r>
          </a:p>
          <a:p>
            <a:pPr lvl="1"/>
            <a:r>
              <a:rPr lang="en-IN" dirty="0"/>
              <a:t>I</a:t>
            </a:r>
            <a:r>
              <a:rPr lang="en-IN" dirty="0" smtClean="0"/>
              <a:t>dentification of disability </a:t>
            </a:r>
          </a:p>
          <a:p>
            <a:pPr lvl="1"/>
            <a:r>
              <a:rPr lang="en-IN" dirty="0" smtClean="0"/>
              <a:t>Common emotional and behaviour problems</a:t>
            </a:r>
          </a:p>
          <a:p>
            <a:r>
              <a:rPr lang="en-IN" dirty="0" smtClean="0"/>
              <a:t>Understanding your perception on your role in community child mental health</a:t>
            </a:r>
          </a:p>
          <a:p>
            <a:r>
              <a:rPr lang="en-IN" dirty="0" smtClean="0"/>
              <a:t>Identifying </a:t>
            </a:r>
            <a:r>
              <a:rPr lang="en-IN" dirty="0" smtClean="0"/>
              <a:t>needs/ areas for training &amp; capacity building.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745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/>
          <a:lstStyle/>
          <a:p>
            <a:r>
              <a:rPr lang="en-IN" dirty="0" smtClean="0"/>
              <a:t>Identifying Child Neglect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688632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Malnutrition (low height-weight)/ abnormally low growth</a:t>
            </a:r>
          </a:p>
          <a:p>
            <a:r>
              <a:rPr lang="en-IN" dirty="0" smtClean="0"/>
              <a:t>Developmental Delays </a:t>
            </a:r>
            <a:endParaRPr lang="en-IN" dirty="0"/>
          </a:p>
          <a:p>
            <a:pPr lvl="1"/>
            <a:r>
              <a:rPr lang="en-IN" dirty="0" smtClean="0"/>
              <a:t>infants left without stimulation…do not babble/ smile/ make eye contact/ cry a lot/ not easily soothed</a:t>
            </a:r>
          </a:p>
          <a:p>
            <a:pPr lvl="1"/>
            <a:r>
              <a:rPr lang="en-IN" dirty="0" smtClean="0"/>
              <a:t>language delays </a:t>
            </a:r>
          </a:p>
          <a:p>
            <a:pPr lvl="1"/>
            <a:r>
              <a:rPr lang="en-IN" dirty="0" smtClean="0"/>
              <a:t>poor social relationships and communication</a:t>
            </a:r>
          </a:p>
          <a:p>
            <a:pPr lvl="1"/>
            <a:r>
              <a:rPr lang="en-IN" dirty="0" smtClean="0"/>
              <a:t>poor motor skills</a:t>
            </a:r>
          </a:p>
          <a:p>
            <a:r>
              <a:rPr lang="en-IN" dirty="0" smtClean="0"/>
              <a:t>Behaviour problems in Older Children/ Adolescents: </a:t>
            </a:r>
          </a:p>
          <a:p>
            <a:pPr lvl="1"/>
            <a:r>
              <a:rPr lang="en-IN" dirty="0" smtClean="0"/>
              <a:t>voracious over-eating</a:t>
            </a:r>
            <a:r>
              <a:rPr lang="en-IN" dirty="0"/>
              <a:t>/</a:t>
            </a:r>
            <a:r>
              <a:rPr lang="en-IN" dirty="0" smtClean="0"/>
              <a:t> indiscriminate eating/stealing food, </a:t>
            </a:r>
          </a:p>
          <a:p>
            <a:pPr lvl="1"/>
            <a:r>
              <a:rPr lang="en-IN" dirty="0" smtClean="0"/>
              <a:t>night wanderings/ sleep problems/ extreme fatigue, enuresis</a:t>
            </a:r>
          </a:p>
          <a:p>
            <a:pPr lvl="1"/>
            <a:r>
              <a:rPr lang="en-IN" dirty="0" smtClean="0"/>
              <a:t> hyperactivity, lack of emotional regulation, inability to delay gratification, impulsive behaviours such as stealing, substance abuse, harmful sexual behaviour (due to unpredictable home environment/ no routine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5720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lang="en-IN" dirty="0" smtClean="0"/>
              <a:t>Identifying Physical Abuse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832648"/>
          </a:xfrm>
        </p:spPr>
        <p:txBody>
          <a:bodyPr>
            <a:normAutofit/>
          </a:bodyPr>
          <a:lstStyle/>
          <a:p>
            <a:r>
              <a:rPr lang="en-IN" dirty="0" smtClean="0"/>
              <a:t>Children at Higher Risk:</a:t>
            </a:r>
          </a:p>
          <a:p>
            <a:r>
              <a:rPr lang="en-IN" dirty="0" smtClean="0"/>
              <a:t>Younger children</a:t>
            </a:r>
          </a:p>
          <a:p>
            <a:pPr lvl="1"/>
            <a:r>
              <a:rPr lang="en-IN" dirty="0" smtClean="0"/>
              <a:t>Premature babies who are harder to care for</a:t>
            </a:r>
          </a:p>
          <a:p>
            <a:pPr lvl="1"/>
            <a:r>
              <a:rPr lang="en-IN" dirty="0" smtClean="0"/>
              <a:t>Children whom parents see as difficult (to feed/ resists being held)</a:t>
            </a:r>
          </a:p>
          <a:p>
            <a:pPr lvl="1"/>
            <a:r>
              <a:rPr lang="en-IN" dirty="0" smtClean="0"/>
              <a:t>Disabled children</a:t>
            </a:r>
          </a:p>
          <a:p>
            <a:r>
              <a:rPr lang="en-IN" dirty="0" smtClean="0"/>
              <a:t>Older Children</a:t>
            </a:r>
          </a:p>
          <a:p>
            <a:pPr lvl="1"/>
            <a:r>
              <a:rPr lang="en-IN" dirty="0" smtClean="0"/>
              <a:t>Children with learning/ academic problems &amp; other disabilities</a:t>
            </a:r>
          </a:p>
          <a:p>
            <a:pPr lvl="1"/>
            <a:r>
              <a:rPr lang="en-IN" dirty="0" smtClean="0"/>
              <a:t>Children who are ‘rebellious’/ do not meet parental expectations of ‘good behaviour’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61793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507288" cy="6480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N" dirty="0" smtClean="0"/>
              <a:t>Symptoms of Physical Abuse:</a:t>
            </a:r>
          </a:p>
          <a:p>
            <a:r>
              <a:rPr lang="en-IN" dirty="0" smtClean="0"/>
              <a:t>Physical Indicators:</a:t>
            </a:r>
          </a:p>
          <a:p>
            <a:pPr lvl="1"/>
            <a:r>
              <a:rPr lang="en-IN" dirty="0" smtClean="0"/>
              <a:t>Bruises</a:t>
            </a:r>
          </a:p>
          <a:p>
            <a:pPr lvl="1"/>
            <a:r>
              <a:rPr lang="en-IN" dirty="0" smtClean="0"/>
              <a:t>Fractures </a:t>
            </a:r>
          </a:p>
          <a:p>
            <a:pPr lvl="1"/>
            <a:r>
              <a:rPr lang="en-IN" dirty="0" smtClean="0"/>
              <a:t>Burns</a:t>
            </a:r>
          </a:p>
          <a:p>
            <a:pPr lvl="1"/>
            <a:r>
              <a:rPr lang="en-IN" dirty="0" smtClean="0"/>
              <a:t>Head and internal injuries</a:t>
            </a:r>
          </a:p>
          <a:p>
            <a:r>
              <a:rPr lang="en-IN" dirty="0" smtClean="0"/>
              <a:t>Emotional and Behavioural Indicators</a:t>
            </a:r>
          </a:p>
          <a:p>
            <a:pPr lvl="1"/>
            <a:r>
              <a:rPr lang="en-IN" dirty="0" smtClean="0"/>
              <a:t>Shrill/ high-pitched cry (infants/ very young children)</a:t>
            </a:r>
          </a:p>
          <a:p>
            <a:pPr lvl="1"/>
            <a:r>
              <a:rPr lang="en-IN" dirty="0" smtClean="0"/>
              <a:t>Enuresis, anxiety, fearfulness (unpredictability)</a:t>
            </a:r>
            <a:endParaRPr lang="en-IN" dirty="0"/>
          </a:p>
          <a:p>
            <a:pPr lvl="1"/>
            <a:r>
              <a:rPr lang="en-IN" dirty="0" smtClean="0"/>
              <a:t>Withdrawn/ isolated/ verbal inhibition</a:t>
            </a:r>
          </a:p>
          <a:p>
            <a:pPr lvl="1"/>
            <a:r>
              <a:rPr lang="en-IN" dirty="0" smtClean="0"/>
              <a:t>Oppositional behaviour, anger, physically abusive of others (supressed anger)</a:t>
            </a:r>
          </a:p>
          <a:p>
            <a:pPr lvl="1"/>
            <a:r>
              <a:rPr lang="en-IN" dirty="0" smtClean="0"/>
              <a:t>Poor peer relationships (no give-take learnt/ lack of trust/ rejection)</a:t>
            </a:r>
          </a:p>
          <a:p>
            <a:pPr lvl="1"/>
            <a:r>
              <a:rPr lang="en-IN" dirty="0" smtClean="0"/>
              <a:t>‘Controlling’/ compulsive behaviours (due to loss of control)</a:t>
            </a:r>
          </a:p>
          <a:p>
            <a:pPr lvl="1"/>
            <a:r>
              <a:rPr lang="en-IN" dirty="0" smtClean="0"/>
              <a:t>Poor self-esteem</a:t>
            </a:r>
          </a:p>
          <a:p>
            <a:pPr lvl="1"/>
            <a:r>
              <a:rPr lang="en-IN" dirty="0" smtClean="0"/>
              <a:t>Truancy/ running away </a:t>
            </a:r>
          </a:p>
          <a:p>
            <a:pPr lvl="1"/>
            <a:r>
              <a:rPr lang="en-IN" dirty="0" smtClean="0"/>
              <a:t>High risk behaviours (substance abuse, sexual experimentation)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921494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/>
          <a:lstStyle/>
          <a:p>
            <a:r>
              <a:rPr lang="en-IN" b="1" dirty="0" smtClean="0"/>
              <a:t>Child Sexual Abuse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When to suspect sexual abuse:</a:t>
            </a:r>
          </a:p>
          <a:p>
            <a:r>
              <a:rPr lang="en-US" dirty="0" smtClean="0"/>
              <a:t>Pregnancy</a:t>
            </a:r>
          </a:p>
          <a:p>
            <a:r>
              <a:rPr lang="en-US" dirty="0" smtClean="0"/>
              <a:t>Genital injuries</a:t>
            </a:r>
          </a:p>
          <a:p>
            <a:r>
              <a:rPr lang="en-US" dirty="0" smtClean="0"/>
              <a:t>School refusal</a:t>
            </a:r>
          </a:p>
          <a:p>
            <a:r>
              <a:rPr lang="en-US" dirty="0" smtClean="0"/>
              <a:t>Decreased scholastic performance</a:t>
            </a:r>
          </a:p>
          <a:p>
            <a:r>
              <a:rPr lang="en-US" dirty="0" err="1" smtClean="0"/>
              <a:t>Mutism</a:t>
            </a:r>
            <a:endParaRPr lang="en-US" dirty="0" smtClean="0"/>
          </a:p>
          <a:p>
            <a:r>
              <a:rPr lang="en-US" dirty="0" smtClean="0"/>
              <a:t>Acting out behaviors</a:t>
            </a:r>
          </a:p>
          <a:p>
            <a:r>
              <a:rPr lang="en-US" dirty="0" smtClean="0"/>
              <a:t>Sexualized </a:t>
            </a:r>
            <a:r>
              <a:rPr lang="en-US" dirty="0" err="1" smtClean="0"/>
              <a:t>behaviour</a:t>
            </a:r>
            <a:endParaRPr lang="en-US" dirty="0" smtClean="0"/>
          </a:p>
          <a:p>
            <a:r>
              <a:rPr lang="en-US" dirty="0" smtClean="0"/>
              <a:t>Somatization</a:t>
            </a:r>
          </a:p>
          <a:p>
            <a:r>
              <a:rPr lang="en-US" dirty="0" smtClean="0"/>
              <a:t>Dissociation </a:t>
            </a:r>
          </a:p>
          <a:p>
            <a:r>
              <a:rPr lang="en-US" dirty="0" smtClean="0"/>
              <a:t>Deliberate self harm.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10024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Emergency Responses to Physical &amp; Sexual Abuse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506916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 smtClean="0"/>
              <a:t>Medical Interventions</a:t>
            </a:r>
          </a:p>
          <a:p>
            <a:pPr lvl="1"/>
            <a:r>
              <a:rPr lang="en-GB" dirty="0" smtClean="0"/>
              <a:t>Check and treat for injuries.</a:t>
            </a:r>
          </a:p>
          <a:p>
            <a:pPr lvl="1"/>
            <a:r>
              <a:rPr lang="en-GB" dirty="0" smtClean="0"/>
              <a:t>Consider use of PEP Kit (Post-exposure prophylaxis kit)—emergency kit for protection from HIV</a:t>
            </a:r>
            <a:r>
              <a:rPr lang="en-IN" dirty="0" smtClean="0"/>
              <a:t>, sexually transmitted infection and pregnancy.</a:t>
            </a:r>
          </a:p>
          <a:p>
            <a:pPr lvl="2"/>
            <a:r>
              <a:rPr lang="en-IN" dirty="0" smtClean="0"/>
              <a:t>Usually used for rape/ sexual assault survivors</a:t>
            </a:r>
          </a:p>
          <a:p>
            <a:pPr lvl="2"/>
            <a:r>
              <a:rPr lang="en-IN" dirty="0" smtClean="0"/>
              <a:t>Used ideally within 2‐24 hours and no later than 48‐72 hours).</a:t>
            </a:r>
          </a:p>
          <a:p>
            <a:pPr lvl="2"/>
            <a:r>
              <a:rPr lang="en-IN" dirty="0" smtClean="0"/>
              <a:t>Contains anti-retroviral (HIV), morning after pill (pregnancy) and antibiotics (sexually transmitted infections).</a:t>
            </a:r>
            <a:endParaRPr lang="en-GB" dirty="0" smtClean="0"/>
          </a:p>
          <a:p>
            <a:pPr lvl="1"/>
            <a:r>
              <a:rPr lang="en-GB" dirty="0" smtClean="0"/>
              <a:t>Check if medical termination of pregnancy needs to be done for (young/unmarried adolescents) BUT only in consultation with the adolescent!</a:t>
            </a:r>
          </a:p>
          <a:p>
            <a:pPr marL="457200" lvl="1" indent="0">
              <a:buNone/>
            </a:pPr>
            <a:endParaRPr lang="en-GB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07862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336704"/>
          </a:xfrm>
        </p:spPr>
        <p:txBody>
          <a:bodyPr/>
          <a:lstStyle/>
          <a:p>
            <a:r>
              <a:rPr lang="en-IN" dirty="0"/>
              <a:t>P</a:t>
            </a:r>
            <a:r>
              <a:rPr lang="en-IN" dirty="0" smtClean="0"/>
              <a:t>ersuade parent(s) to seek legal assistance—report to police (FIR) </a:t>
            </a:r>
          </a:p>
          <a:p>
            <a:pPr marL="0" indent="0">
              <a:buNone/>
            </a:pPr>
            <a:r>
              <a:rPr lang="en-IN" dirty="0" smtClean="0"/>
              <a:t>or </a:t>
            </a:r>
          </a:p>
          <a:p>
            <a:r>
              <a:rPr lang="en-IN" dirty="0"/>
              <a:t>R</a:t>
            </a:r>
            <a:r>
              <a:rPr lang="en-IN" dirty="0" smtClean="0"/>
              <a:t>eport to Medical Officer who can report to Child Welfare Committee.</a:t>
            </a:r>
          </a:p>
          <a:p>
            <a:r>
              <a:rPr lang="en-IN" dirty="0" smtClean="0"/>
              <a:t>Call </a:t>
            </a:r>
            <a:r>
              <a:rPr lang="en-IN" dirty="0" err="1" smtClean="0"/>
              <a:t>Childline</a:t>
            </a:r>
            <a:r>
              <a:rPr lang="en-IN" dirty="0" smtClean="0"/>
              <a:t> (Toll </a:t>
            </a:r>
            <a:r>
              <a:rPr lang="en-IN" dirty="0"/>
              <a:t>F</a:t>
            </a:r>
            <a:r>
              <a:rPr lang="en-IN" dirty="0" smtClean="0"/>
              <a:t>ree number: 1098) for assistance and information.</a:t>
            </a:r>
          </a:p>
          <a:p>
            <a:r>
              <a:rPr lang="en-IN" dirty="0" smtClean="0"/>
              <a:t>Reassure the child and the family.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724163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Health Workers’ Role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What do you see as your role in community child mental health?</a:t>
            </a:r>
          </a:p>
          <a:p>
            <a:r>
              <a:rPr lang="en-IN" dirty="0" smtClean="0"/>
              <a:t>What ways do you think you could support children with problems?</a:t>
            </a:r>
          </a:p>
          <a:p>
            <a:r>
              <a:rPr lang="en-IN" dirty="0" smtClean="0"/>
              <a:t>What types of skills/ training would be relevant and interesting to you?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01659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Feedback and Summary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IN" dirty="0" smtClean="0">
                <a:latin typeface="Comic Sans MS" panose="030F0702030302020204" pitchFamily="66" charset="0"/>
              </a:rPr>
              <a:t>What did you learn today?</a:t>
            </a:r>
          </a:p>
          <a:p>
            <a:pPr marL="0" indent="0">
              <a:buNone/>
            </a:pPr>
            <a:endParaRPr lang="en-IN" dirty="0" smtClean="0">
              <a:latin typeface="Comic Sans MS" panose="030F0702030302020204" pitchFamily="66" charset="0"/>
            </a:endParaRPr>
          </a:p>
          <a:p>
            <a:pPr lvl="1"/>
            <a:r>
              <a:rPr lang="en-IN" dirty="0" smtClean="0">
                <a:latin typeface="Comic Sans MS" panose="030F0702030302020204" pitchFamily="66" charset="0"/>
              </a:rPr>
              <a:t>One new thing?</a:t>
            </a:r>
          </a:p>
          <a:p>
            <a:pPr lvl="1"/>
            <a:r>
              <a:rPr lang="en-IN" dirty="0" smtClean="0">
                <a:latin typeface="Comic Sans MS" panose="030F0702030302020204" pitchFamily="66" charset="0"/>
              </a:rPr>
              <a:t>A new idea?</a:t>
            </a:r>
          </a:p>
          <a:p>
            <a:pPr lvl="1"/>
            <a:r>
              <a:rPr lang="en-IN" dirty="0" smtClean="0">
                <a:latin typeface="Comic Sans MS" panose="030F0702030302020204" pitchFamily="66" charset="0"/>
              </a:rPr>
              <a:t>Something you would like to know more about?</a:t>
            </a:r>
            <a:endParaRPr lang="en-IN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75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3</a:t>
            </a:fld>
            <a:endParaRPr lang="en-IN"/>
          </a:p>
        </p:txBody>
      </p:sp>
      <p:grpSp>
        <p:nvGrpSpPr>
          <p:cNvPr id="6" name="Group 5"/>
          <p:cNvGrpSpPr/>
          <p:nvPr/>
        </p:nvGrpSpPr>
        <p:grpSpPr>
          <a:xfrm>
            <a:off x="251520" y="1412776"/>
            <a:ext cx="8712968" cy="4176464"/>
            <a:chOff x="0" y="0"/>
            <a:chExt cx="7703065" cy="2941164"/>
          </a:xfrm>
        </p:grpSpPr>
        <p:sp>
          <p:nvSpPr>
            <p:cNvPr id="7" name="Oval 6"/>
            <p:cNvSpPr/>
            <p:nvPr/>
          </p:nvSpPr>
          <p:spPr>
            <a:xfrm>
              <a:off x="2018581" y="0"/>
              <a:ext cx="3570605" cy="11468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2000" b="1" dirty="0">
                  <a:effectLst/>
                  <a:latin typeface="Arial"/>
                  <a:ea typeface="Calibri"/>
                </a:rPr>
                <a:t>Key Areas for Child Development</a:t>
              </a:r>
              <a:endParaRPr lang="en-IN" sz="1100" b="1" dirty="0">
                <a:effectLst/>
                <a:latin typeface="Arial"/>
                <a:ea typeface="Calibri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690113" y="1854679"/>
              <a:ext cx="1543685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effectLst/>
                  <a:latin typeface="Arial"/>
                  <a:ea typeface="Calibri"/>
                </a:rPr>
                <a:t>Social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372264" y="1854679"/>
              <a:ext cx="1880139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solidFill>
                    <a:srgbClr val="FFFFFF"/>
                  </a:solidFill>
                  <a:effectLst/>
                  <a:latin typeface="Arial"/>
                  <a:ea typeface="Calibri"/>
                </a:rPr>
                <a:t>Language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399472" y="1751162"/>
              <a:ext cx="1794198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solidFill>
                    <a:srgbClr val="FFFFFF"/>
                  </a:solidFill>
                  <a:effectLst/>
                  <a:latin typeface="Arial"/>
                  <a:ea typeface="Calibri"/>
                </a:rPr>
                <a:t>Cognitive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0" y="681486"/>
              <a:ext cx="1630045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solidFill>
                    <a:srgbClr val="FFFFFF"/>
                  </a:solidFill>
                  <a:effectLst/>
                  <a:latin typeface="Arial"/>
                  <a:ea typeface="Calibri"/>
                </a:rPr>
                <a:t>Physical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822830" y="862641"/>
              <a:ext cx="1880235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solidFill>
                    <a:srgbClr val="FFFFFF"/>
                  </a:solidFill>
                  <a:effectLst/>
                  <a:latin typeface="Arial"/>
                  <a:ea typeface="Calibri"/>
                </a:rPr>
                <a:t>Emotional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1552755" y="750498"/>
              <a:ext cx="534837" cy="250166"/>
            </a:xfrm>
            <a:prstGeom prst="straightConnector1">
              <a:avLst/>
            </a:prstGeom>
            <a:ln w="508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828800" y="1000664"/>
              <a:ext cx="759124" cy="923637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3536830" y="1147313"/>
              <a:ext cx="103517" cy="707869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804913" y="1061049"/>
              <a:ext cx="258792" cy="706922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5477773" y="672860"/>
              <a:ext cx="577970" cy="388189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5689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IN" dirty="0" smtClean="0"/>
              <a:t>Children’s Developmental Needs: Small Group Work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256584"/>
          </a:xfrm>
        </p:spPr>
        <p:txBody>
          <a:bodyPr/>
          <a:lstStyle/>
          <a:p>
            <a:r>
              <a:rPr lang="en-IN" dirty="0" smtClean="0"/>
              <a:t>What should they be able to achieve?</a:t>
            </a:r>
          </a:p>
          <a:p>
            <a:r>
              <a:rPr lang="en-IN" dirty="0" smtClean="0"/>
              <a:t>What do they need to achieve it?</a:t>
            </a:r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675392"/>
              </p:ext>
            </p:extLst>
          </p:nvPr>
        </p:nvGraphicFramePr>
        <p:xfrm>
          <a:off x="539554" y="2924943"/>
          <a:ext cx="8280920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656184"/>
                <a:gridCol w="1656184"/>
              </a:tblGrid>
              <a:tr h="571115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Physical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Social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Cognitive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Emotional</a:t>
                      </a:r>
                      <a:endParaRPr lang="en-IN" dirty="0"/>
                    </a:p>
                  </a:txBody>
                  <a:tcPr/>
                </a:tc>
              </a:tr>
              <a:tr h="985759">
                <a:tc>
                  <a:txBody>
                    <a:bodyPr/>
                    <a:lstStyle/>
                    <a:p>
                      <a:r>
                        <a:rPr lang="en-IN" dirty="0" smtClean="0"/>
                        <a:t>0 to 6 years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985759">
                <a:tc>
                  <a:txBody>
                    <a:bodyPr/>
                    <a:lstStyle/>
                    <a:p>
                      <a:r>
                        <a:rPr lang="en-IN" dirty="0" smtClean="0"/>
                        <a:t>7 to 12 years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985759">
                <a:tc>
                  <a:txBody>
                    <a:bodyPr/>
                    <a:lstStyle/>
                    <a:p>
                      <a:r>
                        <a:rPr lang="en-IN" dirty="0" smtClean="0"/>
                        <a:t>13</a:t>
                      </a:r>
                      <a:r>
                        <a:rPr lang="en-IN" baseline="0" dirty="0" smtClean="0"/>
                        <a:t> to 18 years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86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5" y="116632"/>
            <a:ext cx="8229600" cy="778098"/>
          </a:xfrm>
        </p:spPr>
        <p:txBody>
          <a:bodyPr/>
          <a:lstStyle/>
          <a:p>
            <a:r>
              <a:rPr lang="en-IN" dirty="0" smtClean="0"/>
              <a:t>Physical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624937"/>
              </p:ext>
            </p:extLst>
          </p:nvPr>
        </p:nvGraphicFramePr>
        <p:xfrm>
          <a:off x="179512" y="908720"/>
          <a:ext cx="8712968" cy="5998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536"/>
                <a:gridCol w="3888432"/>
              </a:tblGrid>
              <a:tr h="543057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Abilities/</a:t>
                      </a:r>
                      <a:r>
                        <a:rPr lang="en-IN" sz="2000" baseline="0" dirty="0" smtClean="0"/>
                        <a:t> Skills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Needs</a:t>
                      </a:r>
                      <a:endParaRPr lang="en-IN" sz="2000" dirty="0"/>
                    </a:p>
                  </a:txBody>
                  <a:tcPr/>
                </a:tc>
              </a:tr>
              <a:tr h="216733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2000" u="sng" dirty="0" smtClean="0"/>
                        <a:t>0 to 6 years: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Gross Motor Skills:  mobility, ability to handle objects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Fine Motor Skills: pre-writing skills, transfer functions, eye-hand coordination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Physical skills necessary self- help: buttoning, brushing, feeding etc.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General growth and nutrition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Physical activities/ play/ exercise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Sensory experiences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Fine-motor activities such as beading, colouring, buttoning…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000" dirty="0" smtClean="0"/>
                    </a:p>
                    <a:p>
                      <a:endParaRPr lang="en-IN" sz="2000" dirty="0"/>
                    </a:p>
                  </a:txBody>
                  <a:tcPr/>
                </a:tc>
              </a:tr>
              <a:tr h="147401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2000" u="sng" dirty="0" smtClean="0"/>
                        <a:t>Ages 7+: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Continued physical growth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Full independence in self-care.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Fine motor tasks easily achieved.</a:t>
                      </a:r>
                    </a:p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General growth and nutrition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Physical activities/ play/ exercise</a:t>
                      </a:r>
                    </a:p>
                    <a:p>
                      <a:endParaRPr lang="en-IN" sz="2000" dirty="0"/>
                    </a:p>
                  </a:txBody>
                  <a:tcPr/>
                </a:tc>
              </a:tr>
              <a:tr h="157624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2000" u="sng" dirty="0" smtClean="0"/>
                        <a:t>Ages 13 to 18: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Development of secondary sexual characteristics.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Menstruation in girls.</a:t>
                      </a:r>
                    </a:p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Preparation for bodily changes/ education/ awareness.</a:t>
                      </a:r>
                      <a:endParaRPr lang="en-IN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832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Social Development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988618"/>
              </p:ext>
            </p:extLst>
          </p:nvPr>
        </p:nvGraphicFramePr>
        <p:xfrm>
          <a:off x="108381" y="620689"/>
          <a:ext cx="9036496" cy="5843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3619"/>
                <a:gridCol w="4572877"/>
              </a:tblGrid>
              <a:tr h="395368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Abilities/</a:t>
                      </a:r>
                      <a:r>
                        <a:rPr lang="en-IN" sz="2000" baseline="0" dirty="0" smtClean="0"/>
                        <a:t> Skills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Needs</a:t>
                      </a:r>
                      <a:endParaRPr lang="en-IN" sz="2000" dirty="0"/>
                    </a:p>
                  </a:txBody>
                  <a:tcPr/>
                </a:tc>
              </a:tr>
              <a:tr h="190801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0 to 5 years</a:t>
                      </a:r>
                    </a:p>
                    <a:p>
                      <a:r>
                        <a:rPr lang="en-IN" sz="1600" dirty="0" smtClean="0"/>
                        <a:t>Recognizing familiar people</a:t>
                      </a:r>
                    </a:p>
                    <a:p>
                      <a:r>
                        <a:rPr lang="en-IN" sz="1600" dirty="0" smtClean="0"/>
                        <a:t>Understanding rules of play</a:t>
                      </a:r>
                    </a:p>
                    <a:p>
                      <a:r>
                        <a:rPr lang="en-IN" sz="1600" dirty="0" smtClean="0"/>
                        <a:t>Peer interaction</a:t>
                      </a:r>
                    </a:p>
                    <a:p>
                      <a:r>
                        <a:rPr lang="en-IN" sz="1600" dirty="0" smtClean="0"/>
                        <a:t>Understanding of spaces (and what happens there)</a:t>
                      </a:r>
                    </a:p>
                    <a:p>
                      <a:r>
                        <a:rPr lang="en-IN" sz="1600" dirty="0" smtClean="0"/>
                        <a:t>Understanding of sequences and routines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Simple rule-based games</a:t>
                      </a:r>
                    </a:p>
                    <a:p>
                      <a:r>
                        <a:rPr lang="en-IN" sz="1600" dirty="0" smtClean="0"/>
                        <a:t>Naming and pointing familiar people</a:t>
                      </a:r>
                    </a:p>
                    <a:p>
                      <a:r>
                        <a:rPr lang="en-IN" sz="1600" dirty="0" smtClean="0"/>
                        <a:t>Naming and pointing familiar spaces/ places where child goes + discussion about what is done there</a:t>
                      </a:r>
                    </a:p>
                    <a:p>
                      <a:r>
                        <a:rPr lang="en-IN" sz="1600" dirty="0" smtClean="0"/>
                        <a:t>Supervised peer interaction, group play, cooperative play (exposure to playgrounds/ play spaces)</a:t>
                      </a:r>
                    </a:p>
                    <a:p>
                      <a:r>
                        <a:rPr lang="en-IN" sz="1600" dirty="0" smtClean="0"/>
                        <a:t>Use of pictures to explain day’s routine/ sequencing</a:t>
                      </a:r>
                    </a:p>
                    <a:p>
                      <a:endParaRPr lang="en-IN" sz="1600" dirty="0"/>
                    </a:p>
                  </a:txBody>
                  <a:tcPr/>
                </a:tc>
              </a:tr>
              <a:tr h="155589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7 to 12 years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Development of gender identity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Pretend/ imaginative play, group play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Same sex/ peer-group 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Opportunities for peer group play, forming friendships,</a:t>
                      </a:r>
                    </a:p>
                    <a:p>
                      <a:r>
                        <a:rPr lang="en-IN" sz="1600" dirty="0" smtClean="0"/>
                        <a:t>Comfort/ security—sense of belonging to peer group/ school/ family</a:t>
                      </a:r>
                    </a:p>
                    <a:p>
                      <a:r>
                        <a:rPr lang="en-IN" sz="1600" dirty="0" smtClean="0"/>
                        <a:t>Affirmative sense of identity</a:t>
                      </a:r>
                      <a:endParaRPr lang="en-IN" sz="1600" dirty="0"/>
                    </a:p>
                  </a:txBody>
                  <a:tcPr/>
                </a:tc>
              </a:tr>
              <a:tr h="184946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13 to 18 years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Development of sexual interests/ orientation.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Peer group interactions all important. (need to ‘fit in’).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Self-identity/ individuality.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Questioning parental/ adult authority.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Rules and healthy boundaries, along with opportunities to practice independent decision-making skills.</a:t>
                      </a:r>
                    </a:p>
                    <a:p>
                      <a:r>
                        <a:rPr lang="en-IN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Relationship satisfaction.</a:t>
                      </a:r>
                    </a:p>
                    <a:p>
                      <a:r>
                        <a:rPr lang="en-IN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Clarity</a:t>
                      </a:r>
                      <a:r>
                        <a:rPr lang="en-IN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future orientation</a:t>
                      </a:r>
                      <a:endParaRPr lang="en-IN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286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36712"/>
          </a:xfrm>
        </p:spPr>
        <p:txBody>
          <a:bodyPr/>
          <a:lstStyle/>
          <a:p>
            <a:r>
              <a:rPr lang="en-IN" b="1" dirty="0" smtClean="0"/>
              <a:t>Language Development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657456"/>
              </p:ext>
            </p:extLst>
          </p:nvPr>
        </p:nvGraphicFramePr>
        <p:xfrm>
          <a:off x="251520" y="836713"/>
          <a:ext cx="8784976" cy="5576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532305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Abilities/</a:t>
                      </a:r>
                      <a:r>
                        <a:rPr lang="en-IN" sz="2000" baseline="0" dirty="0" smtClean="0"/>
                        <a:t> Skills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Needs</a:t>
                      </a:r>
                      <a:endParaRPr lang="en-IN" sz="2000" dirty="0"/>
                    </a:p>
                  </a:txBody>
                  <a:tcPr/>
                </a:tc>
              </a:tr>
              <a:tr h="23246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u="sng" dirty="0" smtClean="0"/>
                        <a:t>0 to 6 years:</a:t>
                      </a:r>
                    </a:p>
                    <a:p>
                      <a:r>
                        <a:rPr lang="en-IN" dirty="0" smtClean="0"/>
                        <a:t>Increase fund of words.</a:t>
                      </a:r>
                    </a:p>
                    <a:p>
                      <a:r>
                        <a:rPr lang="en-IN" dirty="0" smtClean="0"/>
                        <a:t>Ability to construct short sentences.</a:t>
                      </a:r>
                    </a:p>
                    <a:p>
                      <a:r>
                        <a:rPr lang="en-IN" dirty="0" smtClean="0"/>
                        <a:t>Express needs.</a:t>
                      </a:r>
                    </a:p>
                    <a:p>
                      <a:r>
                        <a:rPr lang="en-IN" dirty="0" smtClean="0"/>
                        <a:t>Ability to describe.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Naming and pointing games</a:t>
                      </a:r>
                    </a:p>
                    <a:p>
                      <a:r>
                        <a:rPr lang="en-IN" dirty="0" smtClean="0"/>
                        <a:t>Story telling</a:t>
                      </a:r>
                    </a:p>
                    <a:p>
                      <a:r>
                        <a:rPr lang="en-IN" dirty="0" smtClean="0"/>
                        <a:t>Phone games</a:t>
                      </a:r>
                    </a:p>
                    <a:p>
                      <a:r>
                        <a:rPr lang="en-IN" dirty="0" smtClean="0"/>
                        <a:t>Describing games (using pictures or real life observations/events or television clips)</a:t>
                      </a:r>
                    </a:p>
                    <a:p>
                      <a:r>
                        <a:rPr lang="en-IN" dirty="0" smtClean="0"/>
                        <a:t>Concept book/ flash cards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146356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u="sng" dirty="0" smtClean="0"/>
                        <a:t>7 to 12 years:</a:t>
                      </a:r>
                    </a:p>
                    <a:p>
                      <a:r>
                        <a:rPr lang="en-IN" dirty="0" smtClean="0"/>
                        <a:t>Language used for higher levels of communication—to report experiences.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Ability to communicate needs and experiences.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Opportunities to describe, to be heard, to share experiences.</a:t>
                      </a:r>
                    </a:p>
                    <a:p>
                      <a:r>
                        <a:rPr lang="en-IN" dirty="0" smtClean="0"/>
                        <a:t>Freedom to communicate needs.</a:t>
                      </a:r>
                      <a:endParaRPr lang="en-IN" dirty="0"/>
                    </a:p>
                  </a:txBody>
                  <a:tcPr/>
                </a:tc>
              </a:tr>
              <a:tr h="1255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u="sng" dirty="0" smtClean="0"/>
                        <a:t>13 to 18 years:</a:t>
                      </a:r>
                    </a:p>
                    <a:p>
                      <a:r>
                        <a:rPr lang="en-IN" dirty="0" smtClean="0"/>
                        <a:t>Language used for complex</a:t>
                      </a:r>
                      <a:r>
                        <a:rPr lang="en-IN" baseline="0" dirty="0" smtClean="0"/>
                        <a:t> social transactions, incl. life skills like refusal skills/ assertive skills/ negotiation.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To process complex feelings and relationship dynamics.</a:t>
                      </a:r>
                    </a:p>
                    <a:p>
                      <a:r>
                        <a:rPr lang="en-IN" dirty="0" smtClean="0"/>
                        <a:t>To articulate opinions and choices.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92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4868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Cognitive Development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943087"/>
              </p:ext>
            </p:extLst>
          </p:nvPr>
        </p:nvGraphicFramePr>
        <p:xfrm>
          <a:off x="0" y="548680"/>
          <a:ext cx="9036496" cy="6120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1917"/>
                <a:gridCol w="4334579"/>
              </a:tblGrid>
              <a:tr h="565020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Abilities/</a:t>
                      </a:r>
                      <a:r>
                        <a:rPr lang="en-IN" sz="2000" baseline="0" dirty="0" smtClean="0"/>
                        <a:t> Skills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Needs</a:t>
                      </a:r>
                      <a:endParaRPr lang="en-IN" sz="2000" dirty="0"/>
                    </a:p>
                  </a:txBody>
                  <a:tcPr/>
                </a:tc>
              </a:tr>
              <a:tr h="2360749">
                <a:tc>
                  <a:txBody>
                    <a:bodyPr/>
                    <a:lstStyle/>
                    <a:p>
                      <a:r>
                        <a:rPr lang="en-IN" sz="1600" u="sng" dirty="0" smtClean="0"/>
                        <a:t>0 to 6 years:</a:t>
                      </a:r>
                    </a:p>
                    <a:p>
                      <a:r>
                        <a:rPr lang="en-IN" sz="1600" dirty="0" smtClean="0"/>
                        <a:t>Fund of information</a:t>
                      </a:r>
                    </a:p>
                    <a:p>
                      <a:r>
                        <a:rPr lang="en-IN" sz="1600" dirty="0" smtClean="0"/>
                        <a:t>Knowledge of use of objects</a:t>
                      </a:r>
                    </a:p>
                    <a:p>
                      <a:r>
                        <a:rPr lang="en-IN" sz="1600" dirty="0" smtClean="0"/>
                        <a:t>Ability to form associations</a:t>
                      </a:r>
                    </a:p>
                    <a:p>
                      <a:r>
                        <a:rPr lang="en-IN" sz="1600" dirty="0" smtClean="0"/>
                        <a:t>Ability to form categories</a:t>
                      </a:r>
                    </a:p>
                    <a:p>
                      <a:r>
                        <a:rPr lang="en-IN" sz="1600" dirty="0" smtClean="0"/>
                        <a:t>Sequencing and organizing abilities</a:t>
                      </a:r>
                    </a:p>
                    <a:p>
                      <a:r>
                        <a:rPr lang="en-IN" sz="1600" dirty="0" smtClean="0"/>
                        <a:t>Ability to understand concepts such as shape, size, distance, directions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Puzzles</a:t>
                      </a:r>
                    </a:p>
                    <a:p>
                      <a:r>
                        <a:rPr lang="en-IN" sz="1600" dirty="0" smtClean="0"/>
                        <a:t>Identification of </a:t>
                      </a:r>
                      <a:r>
                        <a:rPr lang="en-IN" sz="1600" dirty="0" err="1" smtClean="0"/>
                        <a:t>colors</a:t>
                      </a:r>
                      <a:r>
                        <a:rPr lang="en-IN" sz="1600" dirty="0" smtClean="0"/>
                        <a:t>, shapes</a:t>
                      </a:r>
                    </a:p>
                    <a:p>
                      <a:r>
                        <a:rPr lang="en-IN" sz="1600" dirty="0" smtClean="0"/>
                        <a:t>Story telling (including discussions)</a:t>
                      </a:r>
                    </a:p>
                    <a:p>
                      <a:r>
                        <a:rPr lang="en-IN" sz="1600" dirty="0" smtClean="0"/>
                        <a:t>Story Completion</a:t>
                      </a:r>
                    </a:p>
                    <a:p>
                      <a:r>
                        <a:rPr lang="en-IN" sz="1600" dirty="0" smtClean="0"/>
                        <a:t>Use of pictures for sequencing events/ stories</a:t>
                      </a:r>
                    </a:p>
                    <a:p>
                      <a:r>
                        <a:rPr lang="en-IN" sz="1600" dirty="0" smtClean="0"/>
                        <a:t>Play to demonstrate use of objects</a:t>
                      </a:r>
                    </a:p>
                    <a:p>
                      <a:r>
                        <a:rPr lang="en-IN" sz="1600" dirty="0" smtClean="0"/>
                        <a:t>Attention enhancing tasks (joining dots, spotting the difference, eye-hand coordination activities)</a:t>
                      </a:r>
                    </a:p>
                    <a:p>
                      <a:r>
                        <a:rPr lang="en-IN" sz="1600" dirty="0" smtClean="0"/>
                        <a:t>Concept book/ flash cards</a:t>
                      </a:r>
                    </a:p>
                  </a:txBody>
                  <a:tcPr/>
                </a:tc>
              </a:tr>
              <a:tr h="146053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7 to 12 years:</a:t>
                      </a:r>
                    </a:p>
                    <a:p>
                      <a:r>
                        <a:rPr lang="en-IN" sz="1600" dirty="0" smtClean="0"/>
                        <a:t>Learn the difference between ‘right’ and wrong’.</a:t>
                      </a:r>
                    </a:p>
                    <a:p>
                      <a:r>
                        <a:rPr lang="en-IN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Ability to think and reason from concrete visible events.</a:t>
                      </a:r>
                    </a:p>
                    <a:p>
                      <a:r>
                        <a:rPr lang="en-IN" sz="1600" dirty="0" smtClean="0"/>
                        <a:t>Play more complex rule-based games.</a:t>
                      </a:r>
                      <a:endParaRPr lang="en-IN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IN" sz="1600" dirty="0" smtClean="0"/>
                        <a:t>Conversations, debating on real life situations and television images,</a:t>
                      </a:r>
                      <a:r>
                        <a:rPr lang="en-IN" sz="1600" baseline="0" dirty="0" smtClean="0"/>
                        <a:t> </a:t>
                      </a:r>
                    </a:p>
                    <a:p>
                      <a:r>
                        <a:rPr lang="en-IN" sz="1600" baseline="0" dirty="0" smtClean="0"/>
                        <a:t>discussions on existing social realities, including inequity.</a:t>
                      </a:r>
                    </a:p>
                    <a:p>
                      <a:r>
                        <a:rPr lang="en-IN" sz="1600" baseline="0" dirty="0" smtClean="0"/>
                        <a:t>Story-telling, drama.</a:t>
                      </a:r>
                    </a:p>
                    <a:p>
                      <a:r>
                        <a:rPr lang="en-IN" sz="1600" baseline="0" dirty="0" smtClean="0"/>
                        <a:t>(More complex themes for adolescents: gender, sexuality, abuse, risk behaviours, conflict resolution…)</a:t>
                      </a:r>
                      <a:endParaRPr lang="en-IN" sz="1600" dirty="0"/>
                    </a:p>
                  </a:txBody>
                  <a:tcPr/>
                </a:tc>
              </a:tr>
              <a:tr h="173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u="sng" dirty="0" smtClean="0"/>
                        <a:t>13 to 18 years:</a:t>
                      </a:r>
                    </a:p>
                    <a:p>
                      <a:r>
                        <a:rPr lang="en-IN" sz="1600" dirty="0" smtClean="0"/>
                        <a:t>Less</a:t>
                      </a:r>
                      <a:r>
                        <a:rPr lang="en-IN" sz="1600" baseline="0" dirty="0" smtClean="0"/>
                        <a:t> likely to accept what is stated by others/ more likely to question.</a:t>
                      </a:r>
                    </a:p>
                    <a:p>
                      <a:r>
                        <a:rPr lang="en-IN" sz="1600" baseline="0" dirty="0" smtClean="0"/>
                        <a:t>Creative thinking/Abstract abilities—can generalize from specific situations.</a:t>
                      </a:r>
                    </a:p>
                    <a:p>
                      <a:r>
                        <a:rPr lang="en-IN" sz="1600" baseline="0" dirty="0" smtClean="0"/>
                        <a:t>Ability for self-introspection, analysis, judgement.</a:t>
                      </a:r>
                      <a:endParaRPr lang="en-IN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208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Emotional Development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516812"/>
              </p:ext>
            </p:extLst>
          </p:nvPr>
        </p:nvGraphicFramePr>
        <p:xfrm>
          <a:off x="0" y="611281"/>
          <a:ext cx="9111035" cy="6594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008"/>
                <a:gridCol w="4467027"/>
              </a:tblGrid>
              <a:tr h="439488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Abilities/</a:t>
                      </a:r>
                      <a:r>
                        <a:rPr lang="en-IN" sz="1600" baseline="0" dirty="0" smtClean="0"/>
                        <a:t> Skills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Needs</a:t>
                      </a:r>
                      <a:endParaRPr lang="en-IN" sz="1600" dirty="0"/>
                    </a:p>
                  </a:txBody>
                  <a:tcPr/>
                </a:tc>
              </a:tr>
              <a:tr h="230622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0 to 6 years:</a:t>
                      </a:r>
                    </a:p>
                    <a:p>
                      <a:r>
                        <a:rPr lang="en-IN" sz="1600" dirty="0" smtClean="0"/>
                        <a:t>Attachment and bonding</a:t>
                      </a:r>
                    </a:p>
                    <a:p>
                      <a:r>
                        <a:rPr lang="en-IN" sz="1600" dirty="0" smtClean="0"/>
                        <a:t>Ability to identify emotions</a:t>
                      </a:r>
                    </a:p>
                    <a:p>
                      <a:r>
                        <a:rPr lang="en-IN" sz="1600" dirty="0" smtClean="0"/>
                        <a:t>Ability to regulate emotions (responsiveness to soothing/ distress states not prolonged/</a:t>
                      </a:r>
                      <a:r>
                        <a:rPr lang="en-IN" sz="1600" baseline="0" dirty="0" smtClean="0"/>
                        <a:t> separation from attachment figure)</a:t>
                      </a:r>
                      <a:endParaRPr lang="en-IN" sz="1600" dirty="0" smtClean="0"/>
                    </a:p>
                    <a:p>
                      <a:r>
                        <a:rPr lang="en-IN" sz="1600" dirty="0" smtClean="0"/>
                        <a:t>Ability to recognize emotional state of another person and ascribe simple reasons to causality</a:t>
                      </a:r>
                    </a:p>
                    <a:p>
                      <a:r>
                        <a:rPr lang="en-IN" sz="1600" dirty="0" smtClean="0"/>
                        <a:t>Differentiating between positive and negative emotions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Providing frequent and timely responses of love/ affection to child, incl. positive feed-back, verbal and non-verbal. </a:t>
                      </a:r>
                    </a:p>
                    <a:p>
                      <a:r>
                        <a:rPr lang="en-IN" sz="1600" dirty="0" smtClean="0"/>
                        <a:t>Identifying emotions through pictures</a:t>
                      </a:r>
                    </a:p>
                    <a:p>
                      <a:r>
                        <a:rPr lang="en-IN" sz="1600" dirty="0" smtClean="0"/>
                        <a:t>Story  telling</a:t>
                      </a:r>
                    </a:p>
                    <a:p>
                      <a:r>
                        <a:rPr lang="en-IN" sz="1600" dirty="0" smtClean="0"/>
                        <a:t>Story completion</a:t>
                      </a:r>
                    </a:p>
                    <a:p>
                      <a:r>
                        <a:rPr lang="en-IN" sz="1600" dirty="0" smtClean="0"/>
                        <a:t>Visual analogue (emotion scale)</a:t>
                      </a:r>
                    </a:p>
                    <a:p>
                      <a:r>
                        <a:rPr lang="en-IN" sz="1600" dirty="0" smtClean="0"/>
                        <a:t>Listing situations in which a certain emotion is felt (‘you are happy when…’)</a:t>
                      </a:r>
                    </a:p>
                    <a:p>
                      <a:endParaRPr lang="en-IN" sz="1600" dirty="0"/>
                    </a:p>
                  </a:txBody>
                  <a:tcPr/>
                </a:tc>
              </a:tr>
              <a:tr h="172509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7 to 12 years: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u="none" dirty="0" smtClean="0"/>
                        <a:t>Emotional regulation (anger/</a:t>
                      </a:r>
                      <a:r>
                        <a:rPr lang="en-IN" sz="1600" u="none" baseline="0" dirty="0" smtClean="0"/>
                        <a:t> anxiety control in context of conflict/ provocation)</a:t>
                      </a:r>
                      <a:endParaRPr lang="en-IN" sz="1600" u="non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/>
                        <a:t>Ability to report emotional states.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/>
                        <a:t>Development of empathy.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u="none" dirty="0" smtClean="0"/>
                        <a:t>Ability to provide positive emotional response (reassurance/ comfort)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Provide disclosive sharing spirit/ opportunity.</a:t>
                      </a:r>
                    </a:p>
                    <a:p>
                      <a:r>
                        <a:rPr lang="en-IN" sz="1600" dirty="0" smtClean="0"/>
                        <a:t>Opportunities to acknowledge and process intense emotions such as emotions and fear.</a:t>
                      </a:r>
                    </a:p>
                    <a:p>
                      <a:r>
                        <a:rPr lang="en-IN" sz="1600" dirty="0" smtClean="0"/>
                        <a:t>Appreciation, encouragement</a:t>
                      </a:r>
                      <a:r>
                        <a:rPr lang="en-IN" sz="1600" baseline="0" dirty="0" smtClean="0"/>
                        <a:t> Pro-social behaviour opportunities</a:t>
                      </a:r>
                      <a:endParaRPr lang="en-IN" sz="1600" dirty="0"/>
                    </a:p>
                  </a:txBody>
                  <a:tcPr/>
                </a:tc>
              </a:tr>
              <a:tr h="1826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u="sng" dirty="0" smtClean="0"/>
                        <a:t>13 to 18 years:</a:t>
                      </a:r>
                    </a:p>
                    <a:p>
                      <a:r>
                        <a:rPr lang="en-IN" sz="1600" dirty="0" smtClean="0"/>
                        <a:t>Ability to cope with stress.</a:t>
                      </a:r>
                    </a:p>
                    <a:p>
                      <a:r>
                        <a:rPr lang="en-IN" sz="1600" dirty="0" smtClean="0"/>
                        <a:t>Developing and making decisions about attraction/ intimate/ sexual relationships.</a:t>
                      </a:r>
                    </a:p>
                    <a:p>
                      <a:r>
                        <a:rPr lang="en-IN" sz="1600" dirty="0" smtClean="0"/>
                        <a:t>Dealing with peer pressure.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/>
                        <a:t>Greater need to establish self-identify, independence.</a:t>
                      </a:r>
                      <a:endParaRPr lang="en-I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Family,</a:t>
                      </a:r>
                      <a:r>
                        <a:rPr lang="en-IN" sz="1600" baseline="0" dirty="0" smtClean="0"/>
                        <a:t> school, social support.</a:t>
                      </a:r>
                    </a:p>
                    <a:p>
                      <a:r>
                        <a:rPr lang="en-IN" sz="1600" baseline="0" dirty="0" smtClean="0"/>
                        <a:t>Life skills—negotiation, assertiveness, stress &amp; coping, problem solving</a:t>
                      </a:r>
                    </a:p>
                    <a:p>
                      <a:r>
                        <a:rPr lang="en-IN" sz="1600" baseline="0" dirty="0" smtClean="0"/>
                        <a:t>Resilient handling of role task, relational &amp; emotional challenges</a:t>
                      </a:r>
                    </a:p>
                    <a:p>
                      <a:r>
                        <a:rPr lang="en-IN" sz="1600" baseline="0" dirty="0" smtClean="0"/>
                        <a:t>Happy, healthy, responsible sexual behaviour</a:t>
                      </a:r>
                    </a:p>
                    <a:p>
                      <a:endParaRPr lang="en-IN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926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2135</Words>
  <Application>Microsoft Office PowerPoint</Application>
  <PresentationFormat>On-screen Show (4:3)</PresentationFormat>
  <Paragraphs>311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Understanding  Community Child Psychosocial and Mental Health Issues  Orientation for PHC Health Workers</vt:lpstr>
      <vt:lpstr>Introduction &amp; Objectives</vt:lpstr>
      <vt:lpstr>PowerPoint Presentation</vt:lpstr>
      <vt:lpstr>Children’s Developmental Needs: Small Group Work</vt:lpstr>
      <vt:lpstr>Physical Development</vt:lpstr>
      <vt:lpstr>Social Development</vt:lpstr>
      <vt:lpstr>Language Development</vt:lpstr>
      <vt:lpstr>Cognitive Development</vt:lpstr>
      <vt:lpstr>Emotional Development</vt:lpstr>
      <vt:lpstr>Children with Disability:  Small Group Activity</vt:lpstr>
      <vt:lpstr>Basic Disability Assessment</vt:lpstr>
      <vt:lpstr>Response to Disability</vt:lpstr>
      <vt:lpstr>Other Vulnerable Children in the Community</vt:lpstr>
      <vt:lpstr>Children with Emotional/ Behaviour Problems:  Small Group Activity</vt:lpstr>
      <vt:lpstr>Common Signs &amp; Symptoms of Emotional &amp; Behaviour Problems in Children</vt:lpstr>
      <vt:lpstr>Social &amp; Peer Relations Indicators</vt:lpstr>
      <vt:lpstr>Emotional Indicators</vt:lpstr>
      <vt:lpstr>Behavioural Indicators</vt:lpstr>
      <vt:lpstr>Child Abuse</vt:lpstr>
      <vt:lpstr>Identifying Child Neglect</vt:lpstr>
      <vt:lpstr>Identifying Physical Abuse</vt:lpstr>
      <vt:lpstr>PowerPoint Presentation</vt:lpstr>
      <vt:lpstr>Child Sexual Abuse</vt:lpstr>
      <vt:lpstr>Emergency Responses to Physical &amp; Sexual Abuse</vt:lpstr>
      <vt:lpstr>PowerPoint Presentation</vt:lpstr>
      <vt:lpstr>Health Workers’ Role</vt:lpstr>
      <vt:lpstr>Feedback and Summary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 Community Child Psychosocial and Mental Health Issues  Orientation for PHC Health Workers</dc:title>
  <dc:creator>Admin</dc:creator>
  <cp:lastModifiedBy>Admin</cp:lastModifiedBy>
  <cp:revision>33</cp:revision>
  <dcterms:created xsi:type="dcterms:W3CDTF">2014-09-17T04:42:47Z</dcterms:created>
  <dcterms:modified xsi:type="dcterms:W3CDTF">2014-09-17T11:25:30Z</dcterms:modified>
</cp:coreProperties>
</file>