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487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313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567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972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643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422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255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63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72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861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23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49EFA-AF83-422E-821D-2B04B14EC3AD}" type="datetimeFigureOut">
              <a:rPr lang="en-IN" smtClean="0"/>
              <a:t>06-12-2018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1D45A-4D9F-4C36-9278-7DF3F3309D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649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84976" cy="4104456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/>
              <a:t/>
            </a:r>
            <a:br>
              <a:rPr lang="en-IN" b="1" dirty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sz="4900" b="1" dirty="0" smtClean="0">
                <a:solidFill>
                  <a:schemeClr val="accent2">
                    <a:lumMod val="75000"/>
                  </a:schemeClr>
                </a:solidFill>
              </a:rPr>
              <a:t>Adolescence &amp; Intellectual Disability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/>
              <a:t/>
            </a:r>
            <a:br>
              <a:rPr lang="en-IN" b="1" dirty="0"/>
            </a:br>
            <a:r>
              <a:rPr lang="en-IN" sz="3100" b="1" dirty="0" smtClean="0"/>
              <a:t>International Conference of COMHAD December 2018</a:t>
            </a:r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6400800" cy="1608584"/>
          </a:xfrm>
        </p:spPr>
        <p:txBody>
          <a:bodyPr>
            <a:normAutofit fontScale="85000" lnSpcReduction="20000"/>
          </a:bodyPr>
          <a:lstStyle/>
          <a:p>
            <a:r>
              <a:rPr lang="en-IN" sz="2800" dirty="0" err="1">
                <a:solidFill>
                  <a:schemeClr val="tx1"/>
                </a:solidFill>
              </a:rPr>
              <a:t>Dr.</a:t>
            </a:r>
            <a:r>
              <a:rPr lang="en-IN" sz="2800" dirty="0">
                <a:solidFill>
                  <a:schemeClr val="tx1"/>
                </a:solidFill>
              </a:rPr>
              <a:t> </a:t>
            </a:r>
            <a:r>
              <a:rPr lang="en-IN" sz="2800" dirty="0" err="1">
                <a:solidFill>
                  <a:schemeClr val="tx1"/>
                </a:solidFill>
              </a:rPr>
              <a:t>Shekhar</a:t>
            </a:r>
            <a:r>
              <a:rPr lang="en-IN" sz="2800" dirty="0">
                <a:solidFill>
                  <a:schemeClr val="tx1"/>
                </a:solidFill>
              </a:rPr>
              <a:t> </a:t>
            </a:r>
            <a:r>
              <a:rPr lang="en-IN" sz="2800" dirty="0" err="1">
                <a:solidFill>
                  <a:schemeClr val="tx1"/>
                </a:solidFill>
              </a:rPr>
              <a:t>Seshadri</a:t>
            </a:r>
            <a:endParaRPr lang="en-IN" sz="2800" dirty="0">
              <a:solidFill>
                <a:schemeClr val="tx1"/>
              </a:solidFill>
            </a:endParaRPr>
          </a:p>
          <a:p>
            <a:r>
              <a:rPr lang="en-IN" sz="2800" dirty="0" smtClean="0">
                <a:solidFill>
                  <a:schemeClr val="tx1"/>
                </a:solidFill>
              </a:rPr>
              <a:t>Senior Professor &amp; Head</a:t>
            </a:r>
          </a:p>
          <a:p>
            <a:r>
              <a:rPr lang="en-IN" sz="2800" dirty="0" smtClean="0">
                <a:solidFill>
                  <a:schemeClr val="tx1"/>
                </a:solidFill>
              </a:rPr>
              <a:t>Dept. of Child &amp; Adolescent Psychiatry</a:t>
            </a:r>
            <a:endParaRPr lang="en-IN" sz="2800" dirty="0" smtClean="0">
              <a:solidFill>
                <a:schemeClr val="tx1"/>
              </a:solidFill>
            </a:endParaRPr>
          </a:p>
          <a:p>
            <a:r>
              <a:rPr lang="en-IN" sz="2800" dirty="0" smtClean="0">
                <a:solidFill>
                  <a:schemeClr val="tx1"/>
                </a:solidFill>
              </a:rPr>
              <a:t>NIMHANS</a:t>
            </a:r>
            <a:r>
              <a:rPr lang="en-IN" sz="2800" dirty="0" smtClean="0">
                <a:solidFill>
                  <a:schemeClr val="tx1"/>
                </a:solidFill>
              </a:rPr>
              <a:t>, Bangalore</a:t>
            </a:r>
          </a:p>
        </p:txBody>
      </p:sp>
    </p:spTree>
    <p:extLst>
      <p:ext uri="{BB962C8B-B14F-4D97-AF65-F5344CB8AC3E}">
        <p14:creationId xmlns:p14="http://schemas.microsoft.com/office/powerpoint/2010/main" val="21461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336704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What are Adult/ Caregiver Positions on Adolescent Sexuality/Sexual Behaviours of Intellectually Disabled Adolescents?</a:t>
            </a:r>
          </a:p>
          <a:p>
            <a:pPr algn="just"/>
            <a:r>
              <a:rPr lang="en-IN" dirty="0" smtClean="0"/>
              <a:t>They have no sexuality/ sexual needs or rights.</a:t>
            </a:r>
          </a:p>
          <a:p>
            <a:pPr algn="just"/>
            <a:r>
              <a:rPr lang="en-IN" dirty="0" smtClean="0"/>
              <a:t>They may have sexual needs but no rights; they cannot gratify needs.</a:t>
            </a:r>
          </a:p>
          <a:p>
            <a:pPr algn="just"/>
            <a:r>
              <a:rPr lang="en-IN" dirty="0" smtClean="0"/>
              <a:t>They have sexual needs and rights and are allowed to gratify them.</a:t>
            </a:r>
          </a:p>
          <a:p>
            <a:pPr algn="just"/>
            <a:r>
              <a:rPr lang="en-IN" dirty="0" smtClean="0"/>
              <a:t>They have sexual needs  and rights but should gratify them in private spaces i.e. not in public, in appropriate ways.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516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Responding to Sexual Needs and Behaviours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/>
          <a:lstStyle/>
          <a:p>
            <a:r>
              <a:rPr lang="en-IN" dirty="0" smtClean="0"/>
              <a:t>Acknowledging needs/ pleasure gained through sexual behaviours.</a:t>
            </a:r>
          </a:p>
          <a:p>
            <a:r>
              <a:rPr lang="en-IN" dirty="0" smtClean="0"/>
              <a:t>Introducing concepts of privacy (public versus private spaces; acts we engage in only in private spaces).</a:t>
            </a:r>
          </a:p>
          <a:p>
            <a:r>
              <a:rPr lang="en-IN" dirty="0" smtClean="0"/>
              <a:t>Allowing for self-gratification in private spaces.</a:t>
            </a:r>
          </a:p>
          <a:p>
            <a:r>
              <a:rPr lang="en-IN" dirty="0" smtClean="0"/>
              <a:t>Applying concepts of privacy and boundary in social interactions (others may not like it if…their needs for touch may be different)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118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08720"/>
          </a:xfrm>
        </p:spPr>
        <p:txBody>
          <a:bodyPr/>
          <a:lstStyle/>
          <a:p>
            <a:pPr algn="l"/>
            <a:r>
              <a:rPr lang="en-IN" b="1" dirty="0" smtClean="0"/>
              <a:t>Personal Safety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904656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Adolescents’ ability to protect self from </a:t>
            </a:r>
            <a:r>
              <a:rPr lang="en-IN" dirty="0" err="1" smtClean="0"/>
              <a:t>i</a:t>
            </a:r>
            <a:r>
              <a:rPr lang="en-IN" dirty="0" smtClean="0"/>
              <a:t>) physical dangers/ harm; ii) from sexual abuse.</a:t>
            </a:r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491644"/>
              </p:ext>
            </p:extLst>
          </p:nvPr>
        </p:nvGraphicFramePr>
        <p:xfrm>
          <a:off x="0" y="1844824"/>
          <a:ext cx="9144000" cy="4905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9952"/>
                <a:gridCol w="5004048"/>
              </a:tblGrid>
              <a:tr h="691733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Physical Safety Concepts and Rules in Everyday Life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Concepts for Prevention</a:t>
                      </a:r>
                      <a:r>
                        <a:rPr lang="en-IN" sz="2000" baseline="0" dirty="0" smtClean="0"/>
                        <a:t> of Sexual Abuse</a:t>
                      </a:r>
                      <a:endParaRPr lang="en-IN" sz="2000" dirty="0"/>
                    </a:p>
                  </a:txBody>
                  <a:tcPr/>
                </a:tc>
              </a:tr>
              <a:tr h="420481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Road safety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Safety rules within the house: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2000" dirty="0" smtClean="0"/>
                        <a:t>- Locking</a:t>
                      </a:r>
                      <a:r>
                        <a:rPr lang="en-IN" sz="2000" baseline="0" dirty="0" smtClean="0"/>
                        <a:t> doors at night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2000" baseline="0" dirty="0" smtClean="0"/>
                        <a:t>- Careful use of knives/ sharp tools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2000" baseline="0" dirty="0" smtClean="0"/>
                        <a:t>- Use of fire/ stoves in cooking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2000" baseline="0" dirty="0" smtClean="0"/>
                        <a:t>- What to do if someone gets  (small) hurt (simple first aid procedure)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 smtClean="0"/>
                        <a:t>Familiar people</a:t>
                      </a:r>
                      <a:r>
                        <a:rPr lang="en-IN" sz="2000" baseline="0" dirty="0" smtClean="0"/>
                        <a:t> versus unknown/ unfamiliar people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Difference in interaction with familiar versus unfamiliar people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Concepts of privacy (what activities we do in private)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Awareness of body parts (including genitals) and which parts are private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Body parts that can be touched by all/ private parts that should not be touched by anyone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Good touch and bad touch (who can touch)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IN" sz="2000" baseline="0" dirty="0" smtClean="0"/>
                        <a:t>Who to tell in case of inappropriate touch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89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4000" b="1" dirty="0" smtClean="0"/>
              <a:t>Questions?</a:t>
            </a:r>
          </a:p>
          <a:p>
            <a:pPr marL="0" indent="0" algn="ctr">
              <a:buNone/>
            </a:pPr>
            <a:endParaRPr lang="en-IN" sz="4000" b="1" dirty="0" smtClean="0"/>
          </a:p>
          <a:p>
            <a:pPr marL="0" indent="0" algn="ctr">
              <a:buNone/>
            </a:pPr>
            <a:r>
              <a:rPr lang="en-IN" sz="4000" b="1" dirty="0" smtClean="0"/>
              <a:t>Concerns?</a:t>
            </a:r>
            <a:endParaRPr lang="en-IN" sz="4000" b="1" dirty="0"/>
          </a:p>
        </p:txBody>
      </p:sp>
    </p:spTree>
    <p:extLst>
      <p:ext uri="{BB962C8B-B14F-4D97-AF65-F5344CB8AC3E}">
        <p14:creationId xmlns:p14="http://schemas.microsoft.com/office/powerpoint/2010/main" val="140649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Adolescence &amp; Intellectual Disability…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Do they experience this life stage like other normal persons?</a:t>
            </a:r>
          </a:p>
          <a:p>
            <a:r>
              <a:rPr lang="en-IN" dirty="0" smtClean="0"/>
              <a:t>What is the difference between normal adolescents and intellectually disabled adolescents? </a:t>
            </a:r>
          </a:p>
          <a:p>
            <a:r>
              <a:rPr lang="en-IN" dirty="0" smtClean="0"/>
              <a:t>Do we really acknowledge this life stage in intellectually disabled persons</a:t>
            </a:r>
            <a:r>
              <a:rPr lang="en-IN" dirty="0" smtClean="0"/>
              <a:t>?</a:t>
            </a:r>
          </a:p>
          <a:p>
            <a:r>
              <a:rPr lang="en-IN" dirty="0"/>
              <a:t>What is our understanding of working with adolescents with (intellectual) disability?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90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32656"/>
            <a:ext cx="8686800" cy="6296744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Why </a:t>
            </a:r>
            <a:r>
              <a:rPr lang="en-IN" dirty="0" smtClean="0"/>
              <a:t>do we often adopt reductionist approaches to this context of work…largely focussing on cognitive development activities? (Are flash cards and self-help skills training the panacea to all educational needs of children with intellectual disability?)</a:t>
            </a:r>
          </a:p>
          <a:p>
            <a:r>
              <a:rPr lang="en-IN" dirty="0" smtClean="0"/>
              <a:t>Why are socio-emotional developmental needs of </a:t>
            </a:r>
            <a:r>
              <a:rPr lang="en-IN" dirty="0" smtClean="0"/>
              <a:t>adolescents </a:t>
            </a:r>
            <a:r>
              <a:rPr lang="en-IN" dirty="0" smtClean="0"/>
              <a:t>with intellectual disability so undermined?</a:t>
            </a:r>
          </a:p>
          <a:p>
            <a:r>
              <a:rPr lang="en-IN" dirty="0" smtClean="0"/>
              <a:t>If an average </a:t>
            </a:r>
            <a:r>
              <a:rPr lang="en-IN" dirty="0" smtClean="0"/>
              <a:t>adolescent </a:t>
            </a:r>
            <a:r>
              <a:rPr lang="en-IN" dirty="0" smtClean="0"/>
              <a:t>is in need of life skills education, aren’t children with intellectual disability exponentially vulnerable?</a:t>
            </a:r>
          </a:p>
          <a:p>
            <a:r>
              <a:rPr lang="en-IN" dirty="0" smtClean="0"/>
              <a:t>If they are left out of socio-emotional development programs, how can they be expected to navigate the world around them?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27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96752"/>
          </a:xfrm>
        </p:spPr>
        <p:txBody>
          <a:bodyPr/>
          <a:lstStyle/>
          <a:p>
            <a:pPr algn="l"/>
            <a:r>
              <a:rPr lang="en-IN" b="1" dirty="0" smtClean="0"/>
              <a:t>Areas of Work (1): Self-Care </a:t>
            </a:r>
            <a:r>
              <a:rPr lang="en-IN" b="1" dirty="0" smtClean="0"/>
              <a:t>Skills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IN" dirty="0" smtClean="0"/>
              <a:t>Extent of independence </a:t>
            </a:r>
          </a:p>
          <a:p>
            <a:r>
              <a:rPr lang="en-IN" dirty="0" smtClean="0"/>
              <a:t>Knowledge of sequences</a:t>
            </a:r>
          </a:p>
          <a:p>
            <a:r>
              <a:rPr lang="en-IN" dirty="0" smtClean="0"/>
              <a:t>Care-taker experiences/ burden</a:t>
            </a:r>
          </a:p>
          <a:p>
            <a:r>
              <a:rPr lang="en-IN" dirty="0" smtClean="0"/>
              <a:t>Special issues (such as menstrual care)…shifting from basic self-care skills to gender-specific self-care skills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920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Areas of Work (2): Emotional </a:t>
            </a:r>
            <a:r>
              <a:rPr lang="en-IN" b="1" dirty="0" smtClean="0"/>
              <a:t>and Behaviour Problems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Anxiety</a:t>
            </a:r>
          </a:p>
          <a:p>
            <a:r>
              <a:rPr lang="en-IN" dirty="0" smtClean="0"/>
              <a:t>Depression</a:t>
            </a:r>
          </a:p>
          <a:p>
            <a:r>
              <a:rPr lang="en-IN" dirty="0" smtClean="0"/>
              <a:t>Increased irritability </a:t>
            </a:r>
          </a:p>
          <a:p>
            <a:r>
              <a:rPr lang="en-IN" dirty="0" smtClean="0"/>
              <a:t>Anger </a:t>
            </a:r>
          </a:p>
          <a:p>
            <a:r>
              <a:rPr lang="en-IN" dirty="0" smtClean="0"/>
              <a:t>Defiance behaviours</a:t>
            </a:r>
          </a:p>
          <a:p>
            <a:r>
              <a:rPr lang="en-IN" dirty="0" smtClean="0"/>
              <a:t>Violent behaviours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464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Basis of Emotional &amp; Behaviour Problems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Not respected/ not being heard</a:t>
            </a:r>
          </a:p>
          <a:p>
            <a:r>
              <a:rPr lang="en-IN" dirty="0" smtClean="0"/>
              <a:t>Not involved in household decision-making</a:t>
            </a:r>
          </a:p>
          <a:p>
            <a:r>
              <a:rPr lang="en-IN" dirty="0" smtClean="0"/>
              <a:t>Worries about inadequacies/abilities (compared to siblings/peer group)</a:t>
            </a:r>
          </a:p>
          <a:p>
            <a:r>
              <a:rPr lang="en-IN" dirty="0" smtClean="0"/>
              <a:t>Stigma and discrimination experiences</a:t>
            </a:r>
          </a:p>
          <a:p>
            <a:r>
              <a:rPr lang="en-IN" dirty="0" smtClean="0"/>
              <a:t>Dilemmas of parental expectations: over-protectiveness versus independence/ self-sufficiency</a:t>
            </a:r>
          </a:p>
          <a:p>
            <a:r>
              <a:rPr lang="en-IN" dirty="0" smtClean="0"/>
              <a:t>Concerns about future (including how their needs/desires will play out… ‘can I marry?’, ‘will I have a family?’…)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23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Response to Emotion &amp; Behaviour Problems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Help in identity formation</a:t>
            </a:r>
          </a:p>
          <a:p>
            <a:pPr lvl="1"/>
            <a:r>
              <a:rPr lang="en-IN" dirty="0" smtClean="0"/>
              <a:t>Who am I</a:t>
            </a:r>
          </a:p>
          <a:p>
            <a:pPr lvl="1"/>
            <a:r>
              <a:rPr lang="en-IN" dirty="0" smtClean="0"/>
              <a:t>Encourage talents/ abilities</a:t>
            </a:r>
          </a:p>
          <a:p>
            <a:pPr lvl="1"/>
            <a:r>
              <a:rPr lang="en-IN" dirty="0" smtClean="0"/>
              <a:t>Consult/ involve in family decisions</a:t>
            </a:r>
          </a:p>
          <a:p>
            <a:pPr lvl="1"/>
            <a:r>
              <a:rPr lang="en-IN" dirty="0" smtClean="0"/>
              <a:t>Assign household tasks, give responsibility (according to ability)</a:t>
            </a:r>
          </a:p>
          <a:p>
            <a:pPr lvl="1"/>
            <a:r>
              <a:rPr lang="en-IN" dirty="0" smtClean="0"/>
              <a:t>Acknowledge importance of role in family/ household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121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IN" dirty="0" smtClean="0"/>
              <a:t>Address </a:t>
            </a:r>
            <a:r>
              <a:rPr lang="en-IN" dirty="0"/>
              <a:t>F</a:t>
            </a:r>
            <a:r>
              <a:rPr lang="en-IN" dirty="0" smtClean="0"/>
              <a:t>uture Concerns</a:t>
            </a:r>
          </a:p>
          <a:p>
            <a:pPr lvl="1"/>
            <a:r>
              <a:rPr lang="en-IN" dirty="0" smtClean="0"/>
              <a:t>Engage in discussions about future plans, including family/ marriage in simple ways i.e. explain what they entail, generate options</a:t>
            </a:r>
          </a:p>
          <a:p>
            <a:pPr lvl="1"/>
            <a:r>
              <a:rPr lang="en-IN" dirty="0" smtClean="0"/>
              <a:t>Vocational training</a:t>
            </a:r>
          </a:p>
          <a:p>
            <a:pPr lvl="1"/>
            <a:r>
              <a:rPr lang="en-IN" dirty="0" smtClean="0"/>
              <a:t>Money management issues</a:t>
            </a:r>
          </a:p>
          <a:p>
            <a:pPr lvl="1"/>
            <a:r>
              <a:rPr lang="en-IN" dirty="0" smtClean="0"/>
              <a:t>“How the house runs”</a:t>
            </a:r>
          </a:p>
          <a:p>
            <a:pPr lvl="1"/>
            <a:r>
              <a:rPr lang="en-IN" dirty="0" smtClean="0"/>
              <a:t>Cycles of family activity </a:t>
            </a:r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724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24744"/>
          </a:xfrm>
        </p:spPr>
        <p:txBody>
          <a:bodyPr/>
          <a:lstStyle/>
          <a:p>
            <a:pPr algn="l"/>
            <a:r>
              <a:rPr lang="en-IN" b="1" dirty="0" smtClean="0"/>
              <a:t>Areas of Work (3): Sexuality </a:t>
            </a:r>
            <a:r>
              <a:rPr lang="en-IN" b="1" dirty="0" smtClean="0"/>
              <a:t>Issues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smtClean="0"/>
              <a:t>Sexual behaviours that Intellectually Disabled Adolescents engage in…</a:t>
            </a:r>
          </a:p>
          <a:p>
            <a:pPr lvl="1"/>
            <a:r>
              <a:rPr lang="en-IN" dirty="0"/>
              <a:t>P</a:t>
            </a:r>
            <a:r>
              <a:rPr lang="en-IN" dirty="0" smtClean="0"/>
              <a:t>laying with self/ genitals</a:t>
            </a:r>
          </a:p>
          <a:p>
            <a:pPr lvl="1"/>
            <a:r>
              <a:rPr lang="en-IN" dirty="0" smtClean="0"/>
              <a:t> Touching others increasingly or inappropriately</a:t>
            </a:r>
          </a:p>
          <a:p>
            <a:pPr lvl="1"/>
            <a:r>
              <a:rPr lang="en-IN" dirty="0" smtClean="0"/>
              <a:t>Continuing to undress in front of others/ no inhibitions</a:t>
            </a:r>
          </a:p>
          <a:p>
            <a:pPr marL="0" indent="0">
              <a:buNone/>
            </a:pPr>
            <a:endParaRPr lang="en-IN" b="1" dirty="0" smtClean="0">
              <a:latin typeface="Comic Sans MS" panose="030F0702030302020204" pitchFamily="66" charset="0"/>
            </a:endParaRPr>
          </a:p>
          <a:p>
            <a:pPr marL="0" indent="0" algn="r">
              <a:buNone/>
            </a:pPr>
            <a:r>
              <a:rPr lang="en-IN" b="1" dirty="0" smtClean="0">
                <a:latin typeface="Comic Sans MS" panose="030F0702030302020204" pitchFamily="66" charset="0"/>
              </a:rPr>
              <a:t>…What are typical adult/parental reactions to these behaviours?</a:t>
            </a:r>
          </a:p>
          <a:p>
            <a:pPr marL="0" indent="0" algn="r">
              <a:buNone/>
            </a:pPr>
            <a:r>
              <a:rPr lang="en-IN" b="1" smtClean="0">
                <a:latin typeface="Comic Sans MS" panose="030F0702030302020204" pitchFamily="66" charset="0"/>
              </a:rPr>
              <a:t>…Concerns </a:t>
            </a:r>
            <a:r>
              <a:rPr lang="en-IN" b="1" dirty="0" smtClean="0">
                <a:latin typeface="Comic Sans MS" panose="030F0702030302020204" pitchFamily="66" charset="0"/>
              </a:rPr>
              <a:t>about risks, incl. gender-specific concerns?</a:t>
            </a:r>
          </a:p>
        </p:txBody>
      </p:sp>
    </p:spTree>
    <p:extLst>
      <p:ext uri="{BB962C8B-B14F-4D97-AF65-F5344CB8AC3E}">
        <p14:creationId xmlns:p14="http://schemas.microsoft.com/office/powerpoint/2010/main" val="31397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724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Adolescence &amp; Intellectual Disability  International Conference of COMHAD December 2018  </vt:lpstr>
      <vt:lpstr>Adolescence &amp; Intellectual Disability…</vt:lpstr>
      <vt:lpstr>PowerPoint Presentation</vt:lpstr>
      <vt:lpstr>Areas of Work (1): Self-Care Skills</vt:lpstr>
      <vt:lpstr>Areas of Work (2): Emotional and Behaviour Problems</vt:lpstr>
      <vt:lpstr>Basis of Emotional &amp; Behaviour Problems</vt:lpstr>
      <vt:lpstr>Response to Emotion &amp; Behaviour Problems</vt:lpstr>
      <vt:lpstr>PowerPoint Presentation</vt:lpstr>
      <vt:lpstr>Areas of Work (3): Sexuality Issues</vt:lpstr>
      <vt:lpstr>PowerPoint Presentation</vt:lpstr>
      <vt:lpstr>Responding to Sexual Needs and Behaviours </vt:lpstr>
      <vt:lpstr>Personal Safety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Emotion and Behaviour Problems  in  Intellectually Disabled Adolescents   KPAMRC Spastic Society, Karnataka 23rd August 2014  </dc:title>
  <dc:creator>Admin</dc:creator>
  <cp:lastModifiedBy>Windows User</cp:lastModifiedBy>
  <cp:revision>20</cp:revision>
  <dcterms:created xsi:type="dcterms:W3CDTF">2014-08-23T03:44:16Z</dcterms:created>
  <dcterms:modified xsi:type="dcterms:W3CDTF">2018-12-06T07:22:30Z</dcterms:modified>
</cp:coreProperties>
</file>