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77ABD8F-6DD5-451F-B999-D1E361A64A6F}" type="datetimeFigureOut">
              <a:rPr lang="en-IN" smtClean="0"/>
              <a:t>26-06-2018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EA78EF-AC1E-430B-A1A6-AF05B79908F2}" type="slidenum">
              <a:rPr lang="en-IN" smtClean="0"/>
              <a:t>‹#›</a:t>
            </a:fld>
            <a:endParaRPr lang="en-IN"/>
          </a:p>
        </p:txBody>
      </p:sp>
    </p:spTree>
    <p:extLst>
      <p:ext uri="{BB962C8B-B14F-4D97-AF65-F5344CB8AC3E}">
        <p14:creationId xmlns:p14="http://schemas.microsoft.com/office/powerpoint/2010/main" val="1258140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77ABD8F-6DD5-451F-B999-D1E361A64A6F}" type="datetimeFigureOut">
              <a:rPr lang="en-IN" smtClean="0"/>
              <a:t>26-06-2018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EA78EF-AC1E-430B-A1A6-AF05B79908F2}" type="slidenum">
              <a:rPr lang="en-IN" smtClean="0"/>
              <a:t>‹#›</a:t>
            </a:fld>
            <a:endParaRPr lang="en-IN"/>
          </a:p>
        </p:txBody>
      </p:sp>
    </p:spTree>
    <p:extLst>
      <p:ext uri="{BB962C8B-B14F-4D97-AF65-F5344CB8AC3E}">
        <p14:creationId xmlns:p14="http://schemas.microsoft.com/office/powerpoint/2010/main" val="1000692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77ABD8F-6DD5-451F-B999-D1E361A64A6F}" type="datetimeFigureOut">
              <a:rPr lang="en-IN" smtClean="0"/>
              <a:t>26-06-2018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EA78EF-AC1E-430B-A1A6-AF05B79908F2}" type="slidenum">
              <a:rPr lang="en-IN" smtClean="0"/>
              <a:t>‹#›</a:t>
            </a:fld>
            <a:endParaRPr lang="en-IN"/>
          </a:p>
        </p:txBody>
      </p:sp>
    </p:spTree>
    <p:extLst>
      <p:ext uri="{BB962C8B-B14F-4D97-AF65-F5344CB8AC3E}">
        <p14:creationId xmlns:p14="http://schemas.microsoft.com/office/powerpoint/2010/main" val="3570383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77ABD8F-6DD5-451F-B999-D1E361A64A6F}" type="datetimeFigureOut">
              <a:rPr lang="en-IN" smtClean="0"/>
              <a:t>26-06-2018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EA78EF-AC1E-430B-A1A6-AF05B79908F2}" type="slidenum">
              <a:rPr lang="en-IN" smtClean="0"/>
              <a:t>‹#›</a:t>
            </a:fld>
            <a:endParaRPr lang="en-IN"/>
          </a:p>
        </p:txBody>
      </p:sp>
    </p:spTree>
    <p:extLst>
      <p:ext uri="{BB962C8B-B14F-4D97-AF65-F5344CB8AC3E}">
        <p14:creationId xmlns:p14="http://schemas.microsoft.com/office/powerpoint/2010/main" val="1395534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7ABD8F-6DD5-451F-B999-D1E361A64A6F}" type="datetimeFigureOut">
              <a:rPr lang="en-IN" smtClean="0"/>
              <a:t>26-06-2018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EA78EF-AC1E-430B-A1A6-AF05B79908F2}" type="slidenum">
              <a:rPr lang="en-IN" smtClean="0"/>
              <a:t>‹#›</a:t>
            </a:fld>
            <a:endParaRPr lang="en-IN"/>
          </a:p>
        </p:txBody>
      </p:sp>
    </p:spTree>
    <p:extLst>
      <p:ext uri="{BB962C8B-B14F-4D97-AF65-F5344CB8AC3E}">
        <p14:creationId xmlns:p14="http://schemas.microsoft.com/office/powerpoint/2010/main" val="323424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77ABD8F-6DD5-451F-B999-D1E361A64A6F}" type="datetimeFigureOut">
              <a:rPr lang="en-IN" smtClean="0"/>
              <a:t>26-06-2018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EA78EF-AC1E-430B-A1A6-AF05B79908F2}" type="slidenum">
              <a:rPr lang="en-IN" smtClean="0"/>
              <a:t>‹#›</a:t>
            </a:fld>
            <a:endParaRPr lang="en-IN"/>
          </a:p>
        </p:txBody>
      </p:sp>
    </p:spTree>
    <p:extLst>
      <p:ext uri="{BB962C8B-B14F-4D97-AF65-F5344CB8AC3E}">
        <p14:creationId xmlns:p14="http://schemas.microsoft.com/office/powerpoint/2010/main" val="137010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77ABD8F-6DD5-451F-B999-D1E361A64A6F}" type="datetimeFigureOut">
              <a:rPr lang="en-IN" smtClean="0"/>
              <a:t>26-06-2018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1EA78EF-AC1E-430B-A1A6-AF05B79908F2}" type="slidenum">
              <a:rPr lang="en-IN" smtClean="0"/>
              <a:t>‹#›</a:t>
            </a:fld>
            <a:endParaRPr lang="en-IN"/>
          </a:p>
        </p:txBody>
      </p:sp>
    </p:spTree>
    <p:extLst>
      <p:ext uri="{BB962C8B-B14F-4D97-AF65-F5344CB8AC3E}">
        <p14:creationId xmlns:p14="http://schemas.microsoft.com/office/powerpoint/2010/main" val="3810883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77ABD8F-6DD5-451F-B999-D1E361A64A6F}" type="datetimeFigureOut">
              <a:rPr lang="en-IN" smtClean="0"/>
              <a:t>26-06-2018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1EA78EF-AC1E-430B-A1A6-AF05B79908F2}" type="slidenum">
              <a:rPr lang="en-IN" smtClean="0"/>
              <a:t>‹#›</a:t>
            </a:fld>
            <a:endParaRPr lang="en-IN"/>
          </a:p>
        </p:txBody>
      </p:sp>
    </p:spTree>
    <p:extLst>
      <p:ext uri="{BB962C8B-B14F-4D97-AF65-F5344CB8AC3E}">
        <p14:creationId xmlns:p14="http://schemas.microsoft.com/office/powerpoint/2010/main" val="52614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ABD8F-6DD5-451F-B999-D1E361A64A6F}" type="datetimeFigureOut">
              <a:rPr lang="en-IN" smtClean="0"/>
              <a:t>26-06-2018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1EA78EF-AC1E-430B-A1A6-AF05B79908F2}" type="slidenum">
              <a:rPr lang="en-IN" smtClean="0"/>
              <a:t>‹#›</a:t>
            </a:fld>
            <a:endParaRPr lang="en-IN"/>
          </a:p>
        </p:txBody>
      </p:sp>
    </p:spTree>
    <p:extLst>
      <p:ext uri="{BB962C8B-B14F-4D97-AF65-F5344CB8AC3E}">
        <p14:creationId xmlns:p14="http://schemas.microsoft.com/office/powerpoint/2010/main" val="2030911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7ABD8F-6DD5-451F-B999-D1E361A64A6F}" type="datetimeFigureOut">
              <a:rPr lang="en-IN" smtClean="0"/>
              <a:t>26-06-2018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EA78EF-AC1E-430B-A1A6-AF05B79908F2}" type="slidenum">
              <a:rPr lang="en-IN" smtClean="0"/>
              <a:t>‹#›</a:t>
            </a:fld>
            <a:endParaRPr lang="en-IN"/>
          </a:p>
        </p:txBody>
      </p:sp>
    </p:spTree>
    <p:extLst>
      <p:ext uri="{BB962C8B-B14F-4D97-AF65-F5344CB8AC3E}">
        <p14:creationId xmlns:p14="http://schemas.microsoft.com/office/powerpoint/2010/main" val="333663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7ABD8F-6DD5-451F-B999-D1E361A64A6F}" type="datetimeFigureOut">
              <a:rPr lang="en-IN" smtClean="0"/>
              <a:t>26-06-2018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EA78EF-AC1E-430B-A1A6-AF05B79908F2}" type="slidenum">
              <a:rPr lang="en-IN" smtClean="0"/>
              <a:t>‹#›</a:t>
            </a:fld>
            <a:endParaRPr lang="en-IN"/>
          </a:p>
        </p:txBody>
      </p:sp>
    </p:spTree>
    <p:extLst>
      <p:ext uri="{BB962C8B-B14F-4D97-AF65-F5344CB8AC3E}">
        <p14:creationId xmlns:p14="http://schemas.microsoft.com/office/powerpoint/2010/main" val="2570915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ABD8F-6DD5-451F-B999-D1E361A64A6F}" type="datetimeFigureOut">
              <a:rPr lang="en-IN" smtClean="0"/>
              <a:t>26-06-2018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A78EF-AC1E-430B-A1A6-AF05B79908F2}" type="slidenum">
              <a:rPr lang="en-IN" smtClean="0"/>
              <a:t>‹#›</a:t>
            </a:fld>
            <a:endParaRPr lang="en-IN"/>
          </a:p>
        </p:txBody>
      </p:sp>
    </p:spTree>
    <p:extLst>
      <p:ext uri="{BB962C8B-B14F-4D97-AF65-F5344CB8AC3E}">
        <p14:creationId xmlns:p14="http://schemas.microsoft.com/office/powerpoint/2010/main" val="4101766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548680"/>
            <a:ext cx="8712968" cy="2619722"/>
          </a:xfrm>
        </p:spPr>
        <p:txBody>
          <a:bodyPr>
            <a:normAutofit/>
          </a:bodyPr>
          <a:lstStyle/>
          <a:p>
            <a:r>
              <a:rPr lang="en-IN" b="1" dirty="0" smtClean="0"/>
              <a:t>Psychosocial Care Review for</a:t>
            </a:r>
            <a:r>
              <a:rPr lang="en-IN" b="1" dirty="0" smtClean="0"/>
              <a:t/>
            </a:r>
            <a:br>
              <a:rPr lang="en-IN" b="1" dirty="0" smtClean="0"/>
            </a:br>
            <a:r>
              <a:rPr lang="en-IN" b="1" dirty="0" smtClean="0"/>
              <a:t>Child Welfare Committees</a:t>
            </a:r>
            <a:endParaRPr lang="en-IN" b="1" dirty="0"/>
          </a:p>
        </p:txBody>
      </p:sp>
      <p:sp>
        <p:nvSpPr>
          <p:cNvPr id="3" name="Subtitle 2"/>
          <p:cNvSpPr>
            <a:spLocks noGrp="1"/>
          </p:cNvSpPr>
          <p:nvPr>
            <p:ph type="subTitle" idx="1"/>
          </p:nvPr>
        </p:nvSpPr>
        <p:spPr>
          <a:xfrm>
            <a:off x="251520" y="3886200"/>
            <a:ext cx="8712968" cy="2135088"/>
          </a:xfrm>
        </p:spPr>
        <p:txBody>
          <a:bodyPr>
            <a:normAutofit fontScale="77500" lnSpcReduction="20000"/>
          </a:bodyPr>
          <a:lstStyle/>
          <a:p>
            <a:r>
              <a:rPr lang="en-IN" dirty="0" smtClean="0">
                <a:solidFill>
                  <a:schemeClr val="tx2"/>
                </a:solidFill>
              </a:rPr>
              <a:t>June 2018</a:t>
            </a:r>
          </a:p>
          <a:p>
            <a:r>
              <a:rPr lang="en-IN" dirty="0" smtClean="0">
                <a:solidFill>
                  <a:schemeClr val="tx2"/>
                </a:solidFill>
              </a:rPr>
              <a:t>Community </a:t>
            </a:r>
            <a:r>
              <a:rPr lang="en-IN" dirty="0" smtClean="0">
                <a:solidFill>
                  <a:schemeClr val="tx2"/>
                </a:solidFill>
              </a:rPr>
              <a:t>Child &amp; Adolescent Mental Health Service Project</a:t>
            </a:r>
          </a:p>
          <a:p>
            <a:r>
              <a:rPr lang="en-IN" dirty="0" smtClean="0">
                <a:solidFill>
                  <a:schemeClr val="tx2"/>
                </a:solidFill>
              </a:rPr>
              <a:t>Dept. of Child &amp; Adolescent Psychiatry, NIMHANS</a:t>
            </a:r>
          </a:p>
          <a:p>
            <a:r>
              <a:rPr lang="en-IN" dirty="0" smtClean="0">
                <a:solidFill>
                  <a:schemeClr val="tx2"/>
                </a:solidFill>
              </a:rPr>
              <a:t>In Collaboration with </a:t>
            </a:r>
          </a:p>
          <a:p>
            <a:r>
              <a:rPr lang="en-IN" dirty="0" smtClean="0">
                <a:solidFill>
                  <a:schemeClr val="tx2"/>
                </a:solidFill>
              </a:rPr>
              <a:t>Dept. of Women &amp; Child Development</a:t>
            </a:r>
            <a:endParaRPr lang="en-IN" dirty="0">
              <a:solidFill>
                <a:schemeClr val="tx2"/>
              </a:solidFill>
            </a:endParaRPr>
          </a:p>
        </p:txBody>
      </p:sp>
    </p:spTree>
    <p:extLst>
      <p:ext uri="{BB962C8B-B14F-4D97-AF65-F5344CB8AC3E}">
        <p14:creationId xmlns:p14="http://schemas.microsoft.com/office/powerpoint/2010/main" val="3277881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282154"/>
          </a:xfrm>
        </p:spPr>
        <p:txBody>
          <a:bodyPr>
            <a:noAutofit/>
          </a:bodyPr>
          <a:lstStyle/>
          <a:p>
            <a:r>
              <a:rPr lang="en-IN" sz="2800" b="1" dirty="0" smtClean="0">
                <a:latin typeface="Arial" panose="020B0604020202020204" pitchFamily="34" charset="0"/>
                <a:cs typeface="Arial" panose="020B0604020202020204" pitchFamily="34" charset="0"/>
              </a:rPr>
              <a:t> ‘</a:t>
            </a:r>
            <a:r>
              <a:rPr lang="en-IN" sz="2800" b="1" dirty="0" err="1" smtClean="0">
                <a:latin typeface="Arial" panose="020B0604020202020204" pitchFamily="34" charset="0"/>
                <a:cs typeface="Arial" panose="020B0604020202020204" pitchFamily="34" charset="0"/>
              </a:rPr>
              <a:t>Swatantra</a:t>
            </a:r>
            <a:r>
              <a:rPr lang="en-IN" sz="2800" b="1" dirty="0" smtClean="0">
                <a:latin typeface="Arial" panose="020B0604020202020204" pitchFamily="34" charset="0"/>
                <a:cs typeface="Arial" panose="020B0604020202020204" pitchFamily="34" charset="0"/>
              </a:rPr>
              <a:t>’ Clinic</a:t>
            </a:r>
            <a:br>
              <a:rPr lang="en-IN" sz="2800" b="1" dirty="0" smtClean="0">
                <a:latin typeface="Arial" panose="020B0604020202020204" pitchFamily="34" charset="0"/>
                <a:cs typeface="Arial" panose="020B0604020202020204" pitchFamily="34" charset="0"/>
              </a:rPr>
            </a:br>
            <a:r>
              <a:rPr lang="en-IN" sz="2800" b="1" dirty="0" smtClean="0">
                <a:latin typeface="Arial" panose="020B0604020202020204" pitchFamily="34" charset="0"/>
                <a:cs typeface="Arial" panose="020B0604020202020204" pitchFamily="34" charset="0"/>
              </a:rPr>
              <a:t>Dept. of Child &amp; Adolescent Psychiatry, NIMHANS</a:t>
            </a:r>
            <a:endParaRPr lang="en-IN"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1916832"/>
            <a:ext cx="9144000" cy="4752528"/>
          </a:xfrm>
        </p:spPr>
        <p:txBody>
          <a:bodyPr>
            <a:normAutofit/>
          </a:bodyPr>
          <a:lstStyle/>
          <a:p>
            <a:pPr>
              <a:buFontTx/>
              <a:buChar char="-"/>
            </a:pPr>
            <a:r>
              <a:rPr lang="en-IN" b="1" dirty="0" smtClean="0"/>
              <a:t>Special </a:t>
            </a:r>
            <a:r>
              <a:rPr lang="en-IN" b="1" dirty="0" smtClean="0"/>
              <a:t>Clinic for </a:t>
            </a:r>
            <a:r>
              <a:rPr lang="en-IN" b="1" dirty="0" smtClean="0"/>
              <a:t>CWC/Child </a:t>
            </a:r>
            <a:r>
              <a:rPr lang="en-IN" b="1" dirty="0" smtClean="0"/>
              <a:t>Care Institutions </a:t>
            </a:r>
            <a:r>
              <a:rPr lang="en-IN" b="1" dirty="0" smtClean="0"/>
              <a:t>Referrals</a:t>
            </a:r>
          </a:p>
          <a:p>
            <a:pPr marL="0" indent="0">
              <a:buNone/>
            </a:pPr>
            <a:endParaRPr lang="en-IN" b="1" dirty="0" smtClean="0"/>
          </a:p>
          <a:p>
            <a:pPr marL="0" indent="0">
              <a:buNone/>
            </a:pPr>
            <a:r>
              <a:rPr lang="en-IN" b="1" dirty="0" smtClean="0"/>
              <a:t>When:</a:t>
            </a:r>
            <a:r>
              <a:rPr lang="en-IN" dirty="0" smtClean="0"/>
              <a:t> Wednesdays, 11 to 1 pm</a:t>
            </a:r>
          </a:p>
          <a:p>
            <a:pPr marL="0" indent="0">
              <a:buNone/>
            </a:pPr>
            <a:r>
              <a:rPr lang="en-IN" b="1" dirty="0" smtClean="0"/>
              <a:t>Where:</a:t>
            </a:r>
            <a:r>
              <a:rPr lang="en-IN" dirty="0" smtClean="0"/>
              <a:t> Child Psychiatry </a:t>
            </a:r>
            <a:r>
              <a:rPr lang="en-IN" dirty="0" smtClean="0"/>
              <a:t>Out-Patient Dept. (OPD)</a:t>
            </a:r>
            <a:endParaRPr lang="en-IN" dirty="0" smtClean="0"/>
          </a:p>
          <a:p>
            <a:r>
              <a:rPr lang="en-IN" dirty="0" smtClean="0"/>
              <a:t>Send a letter of referral briefly explaining the </a:t>
            </a:r>
            <a:r>
              <a:rPr lang="en-IN" dirty="0" smtClean="0"/>
              <a:t>problem of child + CWC’s or institution staff’s concerns</a:t>
            </a:r>
            <a:endParaRPr lang="en-IN" dirty="0" smtClean="0"/>
          </a:p>
          <a:p>
            <a:pPr marL="0" indent="0">
              <a:buNone/>
            </a:pPr>
            <a:endParaRPr lang="en-IN" dirty="0" smtClean="0"/>
          </a:p>
          <a:p>
            <a:endParaRPr lang="en-IN" dirty="0"/>
          </a:p>
        </p:txBody>
      </p:sp>
    </p:spTree>
    <p:extLst>
      <p:ext uri="{BB962C8B-B14F-4D97-AF65-F5344CB8AC3E}">
        <p14:creationId xmlns:p14="http://schemas.microsoft.com/office/powerpoint/2010/main" val="2165347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we will do…</a:t>
            </a:r>
            <a:endParaRPr lang="en-IN" dirty="0"/>
          </a:p>
        </p:txBody>
      </p:sp>
      <p:sp>
        <p:nvSpPr>
          <p:cNvPr id="3" name="Content Placeholder 2"/>
          <p:cNvSpPr>
            <a:spLocks noGrp="1"/>
          </p:cNvSpPr>
          <p:nvPr>
            <p:ph idx="1"/>
          </p:nvPr>
        </p:nvSpPr>
        <p:spPr/>
        <p:txBody>
          <a:bodyPr/>
          <a:lstStyle/>
          <a:p>
            <a:pPr algn="just"/>
            <a:r>
              <a:rPr lang="en-IN" dirty="0" smtClean="0"/>
              <a:t>Read each case.</a:t>
            </a:r>
          </a:p>
          <a:p>
            <a:pPr algn="just"/>
            <a:r>
              <a:rPr lang="en-IN" dirty="0" smtClean="0"/>
              <a:t>Spend 2 minutes thinking what our actions/response would be.</a:t>
            </a:r>
          </a:p>
          <a:p>
            <a:pPr algn="just"/>
            <a:r>
              <a:rPr lang="en-IN" dirty="0" smtClean="0"/>
              <a:t>Share your thoughts in plenary…so we can obtain multiple perspectives on our work.</a:t>
            </a:r>
          </a:p>
          <a:p>
            <a:pPr algn="just"/>
            <a:r>
              <a:rPr lang="en-IN" dirty="0" smtClean="0"/>
              <a:t>Think of what you would do at that moment as well as at a later point in time.</a:t>
            </a:r>
            <a:endParaRPr lang="en-IN" dirty="0"/>
          </a:p>
        </p:txBody>
      </p:sp>
    </p:spTree>
    <p:extLst>
      <p:ext uri="{BB962C8B-B14F-4D97-AF65-F5344CB8AC3E}">
        <p14:creationId xmlns:p14="http://schemas.microsoft.com/office/powerpoint/2010/main" val="2701436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778098"/>
          </a:xfrm>
        </p:spPr>
        <p:txBody>
          <a:bodyPr/>
          <a:lstStyle/>
          <a:p>
            <a:r>
              <a:rPr lang="en-IN" b="1" dirty="0" smtClean="0"/>
              <a:t>Case 1</a:t>
            </a:r>
            <a:endParaRPr lang="en-IN" b="1" dirty="0"/>
          </a:p>
        </p:txBody>
      </p:sp>
      <p:sp>
        <p:nvSpPr>
          <p:cNvPr id="3" name="Content Placeholder 2"/>
          <p:cNvSpPr>
            <a:spLocks noGrp="1"/>
          </p:cNvSpPr>
          <p:nvPr>
            <p:ph idx="1"/>
          </p:nvPr>
        </p:nvSpPr>
        <p:spPr>
          <a:xfrm>
            <a:off x="107504" y="908720"/>
            <a:ext cx="8928992" cy="5217443"/>
          </a:xfrm>
        </p:spPr>
        <p:txBody>
          <a:bodyPr>
            <a:normAutofit fontScale="92500"/>
          </a:bodyPr>
          <a:lstStyle/>
          <a:p>
            <a:pPr marL="0" indent="0">
              <a:buNone/>
            </a:pPr>
            <a:r>
              <a:rPr lang="en-IN" dirty="0" smtClean="0"/>
              <a:t>X is a 5 year old girl who was adopted a few months ago. Suddenly, her adoptive parents bring her back, wanting to return her to the institution she was adopted from. They say that they found some health problem in the child; but the </a:t>
            </a:r>
            <a:r>
              <a:rPr lang="en-IN" dirty="0" smtClean="0"/>
              <a:t>institution </a:t>
            </a:r>
            <a:r>
              <a:rPr lang="en-IN" dirty="0" smtClean="0"/>
              <a:t>says child had no health issues and all standard tests were done before giving child in adoption. Parents say they adopted child so ‘we have someone to take care of us in our old age…not for us to take care of her health problems’. Child is very distressed and wants to stay with mother…refuses to leave her and go into institution.</a:t>
            </a:r>
            <a:endParaRPr lang="en-IN" dirty="0"/>
          </a:p>
        </p:txBody>
      </p:sp>
    </p:spTree>
    <p:extLst>
      <p:ext uri="{BB962C8B-B14F-4D97-AF65-F5344CB8AC3E}">
        <p14:creationId xmlns:p14="http://schemas.microsoft.com/office/powerpoint/2010/main" val="3663928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692696"/>
          </a:xfrm>
        </p:spPr>
        <p:txBody>
          <a:bodyPr>
            <a:normAutofit fontScale="90000"/>
          </a:bodyPr>
          <a:lstStyle/>
          <a:p>
            <a:r>
              <a:rPr lang="en-IN" b="1" dirty="0" smtClean="0"/>
              <a:t>Case 2</a:t>
            </a:r>
            <a:endParaRPr lang="en-IN" b="1" dirty="0"/>
          </a:p>
        </p:txBody>
      </p:sp>
      <p:sp>
        <p:nvSpPr>
          <p:cNvPr id="3" name="Content Placeholder 2"/>
          <p:cNvSpPr>
            <a:spLocks noGrp="1"/>
          </p:cNvSpPr>
          <p:nvPr>
            <p:ph idx="1"/>
          </p:nvPr>
        </p:nvSpPr>
        <p:spPr>
          <a:xfrm>
            <a:off x="179512" y="764704"/>
            <a:ext cx="8784976" cy="5832648"/>
          </a:xfrm>
        </p:spPr>
        <p:txBody>
          <a:bodyPr>
            <a:normAutofit lnSpcReduction="10000"/>
          </a:bodyPr>
          <a:lstStyle/>
          <a:p>
            <a:pPr marL="0" indent="0">
              <a:buNone/>
            </a:pPr>
            <a:r>
              <a:rPr lang="en-IN" dirty="0" smtClean="0"/>
              <a:t>A well-dressed woman (aged between 20 and 30 </a:t>
            </a:r>
            <a:r>
              <a:rPr lang="en-IN" dirty="0" err="1" smtClean="0"/>
              <a:t>yrs</a:t>
            </a:r>
            <a:r>
              <a:rPr lang="en-IN" dirty="0" smtClean="0"/>
              <a:t>) comes to CWC with her 4 year old child, a boy. She says that she wants to relinquish the child and put him in the institution because she cannot take care of him. She reports that she is divorced from her husband, with whom she claims she now has no </a:t>
            </a:r>
            <a:r>
              <a:rPr lang="en-IN" dirty="0" smtClean="0"/>
              <a:t>contact. </a:t>
            </a:r>
            <a:r>
              <a:rPr lang="en-IN" dirty="0" smtClean="0"/>
              <a:t>She feels that the child is a burden to her and wants her own life/ does not want the responsibility of the child. The child looks afraid but at the same time, when others/ strangers try to engage him, he does not cry or ask for mother. </a:t>
            </a:r>
          </a:p>
          <a:p>
            <a:pPr marL="0" indent="0">
              <a:buNone/>
            </a:pPr>
            <a:r>
              <a:rPr lang="en-IN" dirty="0" smtClean="0"/>
              <a:t>(Note: This is an upper middle class family).</a:t>
            </a:r>
            <a:endParaRPr lang="en-IN" dirty="0"/>
          </a:p>
        </p:txBody>
      </p:sp>
    </p:spTree>
    <p:extLst>
      <p:ext uri="{BB962C8B-B14F-4D97-AF65-F5344CB8AC3E}">
        <p14:creationId xmlns:p14="http://schemas.microsoft.com/office/powerpoint/2010/main" val="3556854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706090"/>
          </a:xfrm>
        </p:spPr>
        <p:txBody>
          <a:bodyPr>
            <a:normAutofit fontScale="90000"/>
          </a:bodyPr>
          <a:lstStyle/>
          <a:p>
            <a:r>
              <a:rPr lang="en-IN" b="1" dirty="0" smtClean="0"/>
              <a:t>Case 3</a:t>
            </a:r>
            <a:endParaRPr lang="en-IN" b="1" dirty="0"/>
          </a:p>
        </p:txBody>
      </p:sp>
      <p:sp>
        <p:nvSpPr>
          <p:cNvPr id="3" name="Content Placeholder 2"/>
          <p:cNvSpPr>
            <a:spLocks noGrp="1"/>
          </p:cNvSpPr>
          <p:nvPr>
            <p:ph idx="1"/>
          </p:nvPr>
        </p:nvSpPr>
        <p:spPr>
          <a:xfrm>
            <a:off x="107504" y="980728"/>
            <a:ext cx="8856984" cy="5616624"/>
          </a:xfrm>
        </p:spPr>
        <p:txBody>
          <a:bodyPr/>
          <a:lstStyle/>
          <a:p>
            <a:pPr marL="0" indent="0" algn="just">
              <a:buNone/>
            </a:pPr>
            <a:r>
              <a:rPr lang="en-IN" dirty="0" smtClean="0"/>
              <a:t>A 13 year old boy is HIV+ is frequently in and out of the boys’ home. The previous CWC had made efforts to place him in institutions for HIV children but he kept running away from them; they had also had him treated at NIMHANS but the improvements were always temporary. </a:t>
            </a:r>
          </a:p>
          <a:p>
            <a:pPr marL="0" indent="0" algn="just">
              <a:buNone/>
            </a:pPr>
            <a:r>
              <a:rPr lang="en-IN" dirty="0" smtClean="0"/>
              <a:t>Each time he would come back to boys’ home, he would instigate other children to smoke cannabis and join him in breaking windows and vandalizing property. Some home staff also argued that he should be sent to the observation home.</a:t>
            </a:r>
            <a:endParaRPr lang="en-IN" dirty="0"/>
          </a:p>
        </p:txBody>
      </p:sp>
    </p:spTree>
    <p:extLst>
      <p:ext uri="{BB962C8B-B14F-4D97-AF65-F5344CB8AC3E}">
        <p14:creationId xmlns:p14="http://schemas.microsoft.com/office/powerpoint/2010/main" val="59775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648072"/>
          </a:xfrm>
        </p:spPr>
        <p:txBody>
          <a:bodyPr>
            <a:normAutofit fontScale="90000"/>
          </a:bodyPr>
          <a:lstStyle/>
          <a:p>
            <a:r>
              <a:rPr lang="en-IN" b="1" dirty="0" smtClean="0"/>
              <a:t>Case 4</a:t>
            </a:r>
            <a:endParaRPr lang="en-IN" b="1" dirty="0"/>
          </a:p>
        </p:txBody>
      </p:sp>
      <p:sp>
        <p:nvSpPr>
          <p:cNvPr id="3" name="Content Placeholder 2"/>
          <p:cNvSpPr>
            <a:spLocks noGrp="1"/>
          </p:cNvSpPr>
          <p:nvPr>
            <p:ph idx="1"/>
          </p:nvPr>
        </p:nvSpPr>
        <p:spPr>
          <a:xfrm>
            <a:off x="323528" y="1196752"/>
            <a:ext cx="8280920" cy="5040560"/>
          </a:xfrm>
        </p:spPr>
        <p:txBody>
          <a:bodyPr>
            <a:normAutofit lnSpcReduction="10000"/>
          </a:bodyPr>
          <a:lstStyle/>
          <a:p>
            <a:pPr marL="0" indent="0" algn="just">
              <a:buNone/>
            </a:pPr>
            <a:r>
              <a:rPr lang="en-IN" dirty="0" smtClean="0"/>
              <a:t>N is a boy who appears to be about 15 years of age was apprehended at the railway station for travelling without a ticket. Both at the station, and in the children’s home, he is often observed to be getting involved in violent fights with others. When inquiry is conducted, his narratives are very fragmented and inconsistent/ difficult to understand. He also says others call him ‘</a:t>
            </a:r>
            <a:r>
              <a:rPr lang="en-IN" dirty="0" err="1" smtClean="0"/>
              <a:t>hijrah</a:t>
            </a:r>
            <a:r>
              <a:rPr lang="en-IN" dirty="0" smtClean="0"/>
              <a:t>’ and that is when he gets angry. The Home staff have observed some abnormalities in his physique—such as  development of breasts.</a:t>
            </a:r>
            <a:endParaRPr lang="en-IN" dirty="0"/>
          </a:p>
        </p:txBody>
      </p:sp>
    </p:spTree>
    <p:extLst>
      <p:ext uri="{BB962C8B-B14F-4D97-AF65-F5344CB8AC3E}">
        <p14:creationId xmlns:p14="http://schemas.microsoft.com/office/powerpoint/2010/main" val="2413174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Case 5</a:t>
            </a:r>
            <a:endParaRPr lang="en-IN" dirty="0"/>
          </a:p>
        </p:txBody>
      </p:sp>
      <p:sp>
        <p:nvSpPr>
          <p:cNvPr id="3" name="Content Placeholder 2"/>
          <p:cNvSpPr>
            <a:spLocks noGrp="1"/>
          </p:cNvSpPr>
          <p:nvPr>
            <p:ph idx="1"/>
          </p:nvPr>
        </p:nvSpPr>
        <p:spPr>
          <a:xfrm>
            <a:off x="457200" y="1600200"/>
            <a:ext cx="8363272" cy="4525963"/>
          </a:xfrm>
        </p:spPr>
        <p:txBody>
          <a:bodyPr/>
          <a:lstStyle/>
          <a:p>
            <a:pPr marL="0" indent="0" algn="just">
              <a:buNone/>
            </a:pPr>
            <a:r>
              <a:rPr lang="en-IN" dirty="0" smtClean="0"/>
              <a:t>P is a 16 year old girl brought to CWC by her parents who say that she has been sexually engaging with a 20 year old boy in the neighbourhood. The girl says she is in love with him; she also becomes increasingly distressed when suggestions are made to her about POCSO case/ police FIRs and medical tests.</a:t>
            </a:r>
            <a:endParaRPr lang="en-IN" dirty="0"/>
          </a:p>
        </p:txBody>
      </p:sp>
    </p:spTree>
    <p:extLst>
      <p:ext uri="{BB962C8B-B14F-4D97-AF65-F5344CB8AC3E}">
        <p14:creationId xmlns:p14="http://schemas.microsoft.com/office/powerpoint/2010/main" val="1465507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Case 6</a:t>
            </a:r>
            <a:endParaRPr lang="en-IN" dirty="0"/>
          </a:p>
        </p:txBody>
      </p:sp>
      <p:sp>
        <p:nvSpPr>
          <p:cNvPr id="3" name="Content Placeholder 2"/>
          <p:cNvSpPr>
            <a:spLocks noGrp="1"/>
          </p:cNvSpPr>
          <p:nvPr>
            <p:ph idx="1"/>
          </p:nvPr>
        </p:nvSpPr>
        <p:spPr/>
        <p:txBody>
          <a:bodyPr/>
          <a:lstStyle/>
          <a:p>
            <a:pPr marL="0" indent="0" algn="just">
              <a:buNone/>
            </a:pPr>
            <a:r>
              <a:rPr lang="en-IN" dirty="0" smtClean="0"/>
              <a:t>S is an adolescent, from another state, </a:t>
            </a:r>
            <a:r>
              <a:rPr lang="en-IN" dirty="0" smtClean="0"/>
              <a:t>and rescued from sex trafficking. She is insistent that she is over 18 years and for the CWC to release her. When asked to provide details of her home/ family, she refuses to do so—she is very guarded in her manner and does not reveal much upon inquiry.</a:t>
            </a:r>
            <a:endParaRPr lang="en-IN" dirty="0"/>
          </a:p>
        </p:txBody>
      </p:sp>
    </p:spTree>
    <p:extLst>
      <p:ext uri="{BB962C8B-B14F-4D97-AF65-F5344CB8AC3E}">
        <p14:creationId xmlns:p14="http://schemas.microsoft.com/office/powerpoint/2010/main" val="982543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Reflections…What to Consider…</a:t>
            </a:r>
            <a:endParaRPr lang="en-IN" dirty="0"/>
          </a:p>
        </p:txBody>
      </p:sp>
      <p:sp>
        <p:nvSpPr>
          <p:cNvPr id="3" name="Content Placeholder 2"/>
          <p:cNvSpPr>
            <a:spLocks noGrp="1"/>
          </p:cNvSpPr>
          <p:nvPr>
            <p:ph idx="1"/>
          </p:nvPr>
        </p:nvSpPr>
        <p:spPr>
          <a:xfrm>
            <a:off x="395536" y="1600200"/>
            <a:ext cx="8291264" cy="4781128"/>
          </a:xfrm>
        </p:spPr>
        <p:txBody>
          <a:bodyPr>
            <a:normAutofit fontScale="92500"/>
          </a:bodyPr>
          <a:lstStyle/>
          <a:p>
            <a:r>
              <a:rPr lang="en-IN" dirty="0" smtClean="0"/>
              <a:t>Child’s psychosocial context and issues</a:t>
            </a:r>
          </a:p>
          <a:p>
            <a:r>
              <a:rPr lang="en-IN" dirty="0" smtClean="0"/>
              <a:t>Child’s right (to decide)</a:t>
            </a:r>
          </a:p>
          <a:p>
            <a:r>
              <a:rPr lang="en-IN" dirty="0" smtClean="0"/>
              <a:t>The best interests of the child (safety versus risks)</a:t>
            </a:r>
          </a:p>
          <a:p>
            <a:r>
              <a:rPr lang="en-IN" dirty="0" smtClean="0"/>
              <a:t>Other systems’ responses to the child/ how child is affected/ how you will respond to systems</a:t>
            </a:r>
          </a:p>
          <a:p>
            <a:r>
              <a:rPr lang="en-IN" dirty="0" smtClean="0"/>
              <a:t>…based on the above, plan for placement/ reintegration of child into family/referral to psychiatric facilities…</a:t>
            </a:r>
          </a:p>
          <a:p>
            <a:endParaRPr lang="en-IN" dirty="0"/>
          </a:p>
        </p:txBody>
      </p:sp>
    </p:spTree>
    <p:extLst>
      <p:ext uri="{BB962C8B-B14F-4D97-AF65-F5344CB8AC3E}">
        <p14:creationId xmlns:p14="http://schemas.microsoft.com/office/powerpoint/2010/main" val="2428143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778</Words>
  <Application>Microsoft Office PowerPoint</Application>
  <PresentationFormat>On-screen Show (4:3)</PresentationFormat>
  <Paragraphs>37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Psychosocial Care Review for Child Welfare Committees</vt:lpstr>
      <vt:lpstr>What we will do…</vt:lpstr>
      <vt:lpstr>Case 1</vt:lpstr>
      <vt:lpstr>Case 2</vt:lpstr>
      <vt:lpstr>Case 3</vt:lpstr>
      <vt:lpstr>Case 4</vt:lpstr>
      <vt:lpstr>Case 5</vt:lpstr>
      <vt:lpstr>Case 6</vt:lpstr>
      <vt:lpstr>Reflections…What to Consider…</vt:lpstr>
      <vt:lpstr> ‘Swatantra’ Clinic Dept. of Child &amp; Adolescent Psychiatry, NIMHANS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Discussions:  A Brief Refresher for  Child Welfare Committees</dc:title>
  <dc:creator>Windows User</dc:creator>
  <cp:lastModifiedBy>Windows User</cp:lastModifiedBy>
  <cp:revision>20</cp:revision>
  <dcterms:created xsi:type="dcterms:W3CDTF">2018-03-23T12:13:22Z</dcterms:created>
  <dcterms:modified xsi:type="dcterms:W3CDTF">2018-06-26T08:55:45Z</dcterms:modified>
</cp:coreProperties>
</file>