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9" r:id="rId4"/>
    <p:sldId id="267" r:id="rId5"/>
    <p:sldId id="263" r:id="rId6"/>
    <p:sldId id="283" r:id="rId7"/>
    <p:sldId id="264" r:id="rId8"/>
    <p:sldId id="265" r:id="rId9"/>
    <p:sldId id="272" r:id="rId10"/>
    <p:sldId id="273" r:id="rId11"/>
    <p:sldId id="271" r:id="rId12"/>
    <p:sldId id="258" r:id="rId13"/>
    <p:sldId id="284" r:id="rId14"/>
    <p:sldId id="285" r:id="rId15"/>
    <p:sldId id="260" r:id="rId16"/>
    <p:sldId id="276" r:id="rId17"/>
    <p:sldId id="277" r:id="rId18"/>
    <p:sldId id="278" r:id="rId19"/>
    <p:sldId id="268" r:id="rId20"/>
    <p:sldId id="281" r:id="rId21"/>
    <p:sldId id="280"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988710-07CC-40FC-BB54-1A30CE9222AF}" type="datetimeFigureOut">
              <a:rPr lang="en-US" smtClean="0"/>
              <a:t>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B938AF-D63B-4BF7-BF9C-3A3E8104396E}" type="slidenum">
              <a:rPr lang="en-US" smtClean="0"/>
              <a:t>‹#›</a:t>
            </a:fld>
            <a:endParaRPr lang="en-US"/>
          </a:p>
        </p:txBody>
      </p:sp>
    </p:spTree>
    <p:extLst>
      <p:ext uri="{BB962C8B-B14F-4D97-AF65-F5344CB8AC3E}">
        <p14:creationId xmlns:p14="http://schemas.microsoft.com/office/powerpoint/2010/main" val="154994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88710-07CC-40FC-BB54-1A30CE9222AF}" type="datetimeFigureOut">
              <a:rPr lang="en-US" smtClean="0"/>
              <a:t>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B938AF-D63B-4BF7-BF9C-3A3E8104396E}" type="slidenum">
              <a:rPr lang="en-US" smtClean="0"/>
              <a:t>‹#›</a:t>
            </a:fld>
            <a:endParaRPr lang="en-US"/>
          </a:p>
        </p:txBody>
      </p:sp>
    </p:spTree>
    <p:extLst>
      <p:ext uri="{BB962C8B-B14F-4D97-AF65-F5344CB8AC3E}">
        <p14:creationId xmlns:p14="http://schemas.microsoft.com/office/powerpoint/2010/main" val="16981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88710-07CC-40FC-BB54-1A30CE9222AF}" type="datetimeFigureOut">
              <a:rPr lang="en-US" smtClean="0"/>
              <a:t>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B938AF-D63B-4BF7-BF9C-3A3E8104396E}" type="slidenum">
              <a:rPr lang="en-US" smtClean="0"/>
              <a:t>‹#›</a:t>
            </a:fld>
            <a:endParaRPr lang="en-US"/>
          </a:p>
        </p:txBody>
      </p:sp>
    </p:spTree>
    <p:extLst>
      <p:ext uri="{BB962C8B-B14F-4D97-AF65-F5344CB8AC3E}">
        <p14:creationId xmlns:p14="http://schemas.microsoft.com/office/powerpoint/2010/main" val="768846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88710-07CC-40FC-BB54-1A30CE9222AF}" type="datetimeFigureOut">
              <a:rPr lang="en-US" smtClean="0"/>
              <a:t>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B938AF-D63B-4BF7-BF9C-3A3E8104396E}" type="slidenum">
              <a:rPr lang="en-US" smtClean="0"/>
              <a:t>‹#›</a:t>
            </a:fld>
            <a:endParaRPr lang="en-US"/>
          </a:p>
        </p:txBody>
      </p:sp>
    </p:spTree>
    <p:extLst>
      <p:ext uri="{BB962C8B-B14F-4D97-AF65-F5344CB8AC3E}">
        <p14:creationId xmlns:p14="http://schemas.microsoft.com/office/powerpoint/2010/main" val="2676879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988710-07CC-40FC-BB54-1A30CE9222AF}" type="datetimeFigureOut">
              <a:rPr lang="en-US" smtClean="0"/>
              <a:t>1/20/2017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B938AF-D63B-4BF7-BF9C-3A3E8104396E}" type="slidenum">
              <a:rPr lang="en-US" smtClean="0"/>
              <a:t>‹#›</a:t>
            </a:fld>
            <a:endParaRPr lang="en-US"/>
          </a:p>
        </p:txBody>
      </p:sp>
    </p:spTree>
    <p:extLst>
      <p:ext uri="{BB962C8B-B14F-4D97-AF65-F5344CB8AC3E}">
        <p14:creationId xmlns:p14="http://schemas.microsoft.com/office/powerpoint/2010/main" val="307644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988710-07CC-40FC-BB54-1A30CE9222AF}" type="datetimeFigureOut">
              <a:rPr lang="en-US" smtClean="0"/>
              <a:t>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B938AF-D63B-4BF7-BF9C-3A3E8104396E}" type="slidenum">
              <a:rPr lang="en-US" smtClean="0"/>
              <a:t>‹#›</a:t>
            </a:fld>
            <a:endParaRPr lang="en-US"/>
          </a:p>
        </p:txBody>
      </p:sp>
    </p:spTree>
    <p:extLst>
      <p:ext uri="{BB962C8B-B14F-4D97-AF65-F5344CB8AC3E}">
        <p14:creationId xmlns:p14="http://schemas.microsoft.com/office/powerpoint/2010/main" val="3213919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988710-07CC-40FC-BB54-1A30CE9222AF}" type="datetimeFigureOut">
              <a:rPr lang="en-US" smtClean="0"/>
              <a:t>1/20/2017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B938AF-D63B-4BF7-BF9C-3A3E8104396E}" type="slidenum">
              <a:rPr lang="en-US" smtClean="0"/>
              <a:t>‹#›</a:t>
            </a:fld>
            <a:endParaRPr lang="en-US"/>
          </a:p>
        </p:txBody>
      </p:sp>
    </p:spTree>
    <p:extLst>
      <p:ext uri="{BB962C8B-B14F-4D97-AF65-F5344CB8AC3E}">
        <p14:creationId xmlns:p14="http://schemas.microsoft.com/office/powerpoint/2010/main" val="189966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988710-07CC-40FC-BB54-1A30CE9222AF}" type="datetimeFigureOut">
              <a:rPr lang="en-US" smtClean="0"/>
              <a:t>1/20/2017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938AF-D63B-4BF7-BF9C-3A3E8104396E}" type="slidenum">
              <a:rPr lang="en-US" smtClean="0"/>
              <a:t>‹#›</a:t>
            </a:fld>
            <a:endParaRPr lang="en-US"/>
          </a:p>
        </p:txBody>
      </p:sp>
    </p:spTree>
    <p:extLst>
      <p:ext uri="{BB962C8B-B14F-4D97-AF65-F5344CB8AC3E}">
        <p14:creationId xmlns:p14="http://schemas.microsoft.com/office/powerpoint/2010/main" val="153836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88710-07CC-40FC-BB54-1A30CE9222AF}" type="datetimeFigureOut">
              <a:rPr lang="en-US" smtClean="0"/>
              <a:t>1/20/2017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B938AF-D63B-4BF7-BF9C-3A3E8104396E}" type="slidenum">
              <a:rPr lang="en-US" smtClean="0"/>
              <a:t>‹#›</a:t>
            </a:fld>
            <a:endParaRPr lang="en-US"/>
          </a:p>
        </p:txBody>
      </p:sp>
    </p:spTree>
    <p:extLst>
      <p:ext uri="{BB962C8B-B14F-4D97-AF65-F5344CB8AC3E}">
        <p14:creationId xmlns:p14="http://schemas.microsoft.com/office/powerpoint/2010/main" val="974366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988710-07CC-40FC-BB54-1A30CE9222AF}" type="datetimeFigureOut">
              <a:rPr lang="en-US" smtClean="0"/>
              <a:t>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B938AF-D63B-4BF7-BF9C-3A3E8104396E}" type="slidenum">
              <a:rPr lang="en-US" smtClean="0"/>
              <a:t>‹#›</a:t>
            </a:fld>
            <a:endParaRPr lang="en-US"/>
          </a:p>
        </p:txBody>
      </p:sp>
    </p:spTree>
    <p:extLst>
      <p:ext uri="{BB962C8B-B14F-4D97-AF65-F5344CB8AC3E}">
        <p14:creationId xmlns:p14="http://schemas.microsoft.com/office/powerpoint/2010/main" val="2306115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988710-07CC-40FC-BB54-1A30CE9222AF}" type="datetimeFigureOut">
              <a:rPr lang="en-US" smtClean="0"/>
              <a:t>1/20/2017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B938AF-D63B-4BF7-BF9C-3A3E8104396E}" type="slidenum">
              <a:rPr lang="en-US" smtClean="0"/>
              <a:t>‹#›</a:t>
            </a:fld>
            <a:endParaRPr lang="en-US"/>
          </a:p>
        </p:txBody>
      </p:sp>
    </p:spTree>
    <p:extLst>
      <p:ext uri="{BB962C8B-B14F-4D97-AF65-F5344CB8AC3E}">
        <p14:creationId xmlns:p14="http://schemas.microsoft.com/office/powerpoint/2010/main" val="1736569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988710-07CC-40FC-BB54-1A30CE9222AF}" type="datetimeFigureOut">
              <a:rPr lang="en-US" smtClean="0"/>
              <a:t>1/20/2017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938AF-D63B-4BF7-BF9C-3A3E8104396E}" type="slidenum">
              <a:rPr lang="en-US" smtClean="0"/>
              <a:t>‹#›</a:t>
            </a:fld>
            <a:endParaRPr lang="en-US"/>
          </a:p>
        </p:txBody>
      </p:sp>
    </p:spTree>
    <p:extLst>
      <p:ext uri="{BB962C8B-B14F-4D97-AF65-F5344CB8AC3E}">
        <p14:creationId xmlns:p14="http://schemas.microsoft.com/office/powerpoint/2010/main" val="3140768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838200"/>
            <a:ext cx="8686800" cy="3429000"/>
          </a:xfrm>
        </p:spPr>
        <p:txBody>
          <a:bodyPr>
            <a:normAutofit fontScale="90000"/>
          </a:bodyPr>
          <a:lstStyle/>
          <a:p>
            <a:r>
              <a:rPr lang="en-US" b="1" dirty="0" smtClean="0"/>
              <a:t/>
            </a:r>
            <a:br>
              <a:rPr lang="en-US" b="1" dirty="0" smtClean="0"/>
            </a:br>
            <a:r>
              <a:rPr lang="en-US" sz="5300" b="1" dirty="0" smtClean="0">
                <a:latin typeface="Comic Sans MS" pitchFamily="66" charset="0"/>
              </a:rPr>
              <a:t>Depression in Adolescents</a:t>
            </a:r>
            <a:r>
              <a:rPr lang="en-US" sz="5300" b="1" dirty="0" smtClean="0">
                <a:latin typeface="Algerian" pitchFamily="82" charset="0"/>
              </a:rPr>
              <a:t/>
            </a:r>
            <a:br>
              <a:rPr lang="en-US" sz="5300" b="1" dirty="0" smtClean="0">
                <a:latin typeface="Algerian" pitchFamily="82" charset="0"/>
              </a:rPr>
            </a:br>
            <a:r>
              <a:rPr lang="en-US" dirty="0" smtClean="0"/>
              <a:t/>
            </a:r>
            <a:br>
              <a:rPr lang="en-US" dirty="0" smtClean="0"/>
            </a:br>
            <a:r>
              <a:rPr lang="en-US" sz="2700" b="1" dirty="0">
                <a:latin typeface="Comic Sans MS" pitchFamily="66" charset="0"/>
              </a:rPr>
              <a:t>For </a:t>
            </a:r>
            <a:r>
              <a:rPr lang="en-US" sz="2700" b="1" dirty="0" err="1">
                <a:latin typeface="Comic Sans MS" pitchFamily="66" charset="0"/>
              </a:rPr>
              <a:t>Sahai</a:t>
            </a:r>
            <a:r>
              <a:rPr lang="en-US" sz="2700" b="1" dirty="0">
                <a:latin typeface="Comic Sans MS" pitchFamily="66" charset="0"/>
              </a:rPr>
              <a:t> Volunteers, Medico-Pastoral Association</a:t>
            </a:r>
            <a:br>
              <a:rPr lang="en-US" sz="2700" b="1" dirty="0">
                <a:latin typeface="Comic Sans MS" pitchFamily="66" charset="0"/>
              </a:rPr>
            </a:br>
            <a:r>
              <a:rPr lang="en-US" sz="2700" b="1" dirty="0">
                <a:latin typeface="Comic Sans MS" pitchFamily="66" charset="0"/>
              </a:rPr>
              <a:t>21st January 2017</a:t>
            </a:r>
            <a:br>
              <a:rPr lang="en-US" sz="2700" b="1" dirty="0">
                <a:latin typeface="Comic Sans MS" pitchFamily="66" charset="0"/>
              </a:rPr>
            </a:br>
            <a:endParaRPr lang="en-US" sz="2700" b="1" dirty="0">
              <a:latin typeface="Comic Sans MS" pitchFamily="66" charset="0"/>
            </a:endParaRPr>
          </a:p>
        </p:txBody>
      </p:sp>
      <p:sp>
        <p:nvSpPr>
          <p:cNvPr id="3" name="Subtitle 2"/>
          <p:cNvSpPr>
            <a:spLocks noGrp="1"/>
          </p:cNvSpPr>
          <p:nvPr>
            <p:ph type="subTitle" idx="1"/>
          </p:nvPr>
        </p:nvSpPr>
        <p:spPr>
          <a:xfrm>
            <a:off x="152400" y="4800600"/>
            <a:ext cx="8839200" cy="1752600"/>
          </a:xfrm>
        </p:spPr>
        <p:txBody>
          <a:bodyPr>
            <a:normAutofit/>
          </a:bodyPr>
          <a:lstStyle/>
          <a:p>
            <a:r>
              <a:rPr lang="en-US" sz="2400" b="1" dirty="0" smtClean="0">
                <a:solidFill>
                  <a:schemeClr val="tx2"/>
                </a:solidFill>
                <a:latin typeface="Comic Sans MS" pitchFamily="66" charset="0"/>
              </a:rPr>
              <a:t>Community Child &amp; Adolescent Mental Health Service Project</a:t>
            </a:r>
          </a:p>
          <a:p>
            <a:r>
              <a:rPr lang="en-US" sz="2400" b="1" dirty="0" smtClean="0">
                <a:solidFill>
                  <a:schemeClr val="tx2"/>
                </a:solidFill>
                <a:latin typeface="Comic Sans MS" pitchFamily="66" charset="0"/>
              </a:rPr>
              <a:t>Dept. of Child &amp; Adolescent Psychiatry</a:t>
            </a:r>
          </a:p>
          <a:p>
            <a:r>
              <a:rPr lang="en-US" sz="2400" b="1" dirty="0" smtClean="0">
                <a:solidFill>
                  <a:schemeClr val="tx2"/>
                </a:solidFill>
                <a:latin typeface="Comic Sans MS" pitchFamily="66" charset="0"/>
              </a:rPr>
              <a:t>NIMHANS, Bangalore</a:t>
            </a:r>
            <a:endParaRPr lang="en-US" sz="2400" b="1" dirty="0">
              <a:solidFill>
                <a:schemeClr val="tx2"/>
              </a:solidFill>
              <a:latin typeface="Comic Sans MS" pitchFamily="66" charset="0"/>
            </a:endParaRPr>
          </a:p>
        </p:txBody>
      </p:sp>
    </p:spTree>
    <p:extLst>
      <p:ext uri="{BB962C8B-B14F-4D97-AF65-F5344CB8AC3E}">
        <p14:creationId xmlns:p14="http://schemas.microsoft.com/office/powerpoint/2010/main" val="3946720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172200"/>
          </a:xfrm>
        </p:spPr>
        <p:txBody>
          <a:bodyPr>
            <a:normAutofit fontScale="85000" lnSpcReduction="20000"/>
          </a:bodyPr>
          <a:lstStyle/>
          <a:p>
            <a:pPr marL="0" indent="0">
              <a:buNone/>
            </a:pPr>
            <a:endParaRPr lang="en-IN" sz="3600" dirty="0" smtClean="0"/>
          </a:p>
          <a:p>
            <a:pPr marL="0" indent="0">
              <a:buNone/>
            </a:pPr>
            <a:r>
              <a:rPr lang="en-IN" b="1" dirty="0"/>
              <a:t>Suicidal </a:t>
            </a:r>
            <a:r>
              <a:rPr lang="en-IN" b="1" dirty="0" smtClean="0"/>
              <a:t>Plans</a:t>
            </a:r>
          </a:p>
          <a:p>
            <a:pPr marL="0" indent="0">
              <a:buNone/>
            </a:pPr>
            <a:r>
              <a:rPr lang="en-IN" sz="3600" dirty="0"/>
              <a:t>In the past month, did you</a:t>
            </a:r>
            <a:r>
              <a:rPr lang="en-IN" sz="3600" dirty="0" smtClean="0"/>
              <a:t>:</a:t>
            </a:r>
            <a:endParaRPr lang="en-US" sz="3600" dirty="0"/>
          </a:p>
          <a:p>
            <a:r>
              <a:rPr lang="en-IN" sz="3600" dirty="0"/>
              <a:t>Have </a:t>
            </a:r>
            <a:r>
              <a:rPr lang="en-IN" sz="3600" dirty="0"/>
              <a:t>a method or a way to kill yourself in your mind (e.g. </a:t>
            </a:r>
            <a:r>
              <a:rPr lang="en-IN" sz="3600" dirty="0"/>
              <a:t>how)?</a:t>
            </a:r>
            <a:r>
              <a:rPr lang="en-IN" sz="3600" dirty="0"/>
              <a:t>		</a:t>
            </a:r>
            <a:endParaRPr lang="en-US" sz="3600" dirty="0"/>
          </a:p>
          <a:p>
            <a:r>
              <a:rPr lang="en-IN" sz="3600" dirty="0"/>
              <a:t>Have </a:t>
            </a:r>
            <a:r>
              <a:rPr lang="en-IN" sz="3600" dirty="0"/>
              <a:t>plan to kill yourself in your mind (e.g. when or where</a:t>
            </a:r>
            <a:r>
              <a:rPr lang="en-IN" sz="3600" dirty="0"/>
              <a:t>)?</a:t>
            </a:r>
            <a:r>
              <a:rPr lang="en-IN" sz="3600" dirty="0"/>
              <a:t>						</a:t>
            </a:r>
            <a:endParaRPr lang="en-US" sz="3600" dirty="0"/>
          </a:p>
          <a:p>
            <a:r>
              <a:rPr lang="en-IN" sz="3600" dirty="0"/>
              <a:t>Intend </a:t>
            </a:r>
            <a:r>
              <a:rPr lang="en-IN" sz="3600" dirty="0"/>
              <a:t>to act on thoughts of killing yourself?  </a:t>
            </a:r>
            <a:endParaRPr lang="en-US" sz="3600" dirty="0"/>
          </a:p>
          <a:p>
            <a:r>
              <a:rPr lang="en-IN" sz="3600" dirty="0"/>
              <a:t>Intend </a:t>
            </a:r>
            <a:r>
              <a:rPr lang="en-IN" sz="3600" dirty="0"/>
              <a:t>to die as a result of trying to kill yourself?  </a:t>
            </a:r>
            <a:endParaRPr lang="en-US" sz="3600" dirty="0"/>
          </a:p>
          <a:p>
            <a:r>
              <a:rPr lang="en-IN" sz="3600" dirty="0"/>
              <a:t>Do </a:t>
            </a:r>
            <a:r>
              <a:rPr lang="en-IN" sz="3600" dirty="0"/>
              <a:t>things to prepare or to get ready to kill yourself? 	This includes times when you were going to kill yourself, but </a:t>
            </a:r>
            <a:r>
              <a:rPr lang="en-IN" sz="3600" dirty="0"/>
              <a:t>were</a:t>
            </a:r>
            <a:r>
              <a:rPr lang="en-US" sz="3600" dirty="0"/>
              <a:t> </a:t>
            </a:r>
            <a:r>
              <a:rPr lang="en-IN" sz="3600" dirty="0"/>
              <a:t>interrupted </a:t>
            </a:r>
            <a:r>
              <a:rPr lang="en-IN" sz="3600" dirty="0"/>
              <a:t>or stopped yourself, before hurting yourself.</a:t>
            </a:r>
            <a:endParaRPr lang="en-US" sz="3600" dirty="0"/>
          </a:p>
          <a:p>
            <a:endParaRPr lang="en-US" dirty="0"/>
          </a:p>
        </p:txBody>
      </p:sp>
    </p:spTree>
    <p:extLst>
      <p:ext uri="{BB962C8B-B14F-4D97-AF65-F5344CB8AC3E}">
        <p14:creationId xmlns:p14="http://schemas.microsoft.com/office/powerpoint/2010/main" val="3310217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00800"/>
          </a:xfrm>
        </p:spPr>
        <p:txBody>
          <a:bodyPr>
            <a:normAutofit fontScale="85000" lnSpcReduction="20000"/>
          </a:bodyPr>
          <a:lstStyle/>
          <a:p>
            <a:r>
              <a:rPr lang="en-IN" b="1" dirty="0" smtClean="0"/>
              <a:t>Control of Ideation/Plans</a:t>
            </a:r>
            <a:endParaRPr lang="en-US" b="1" dirty="0" smtClean="0"/>
          </a:p>
          <a:p>
            <a:pPr marL="0" indent="0">
              <a:buNone/>
            </a:pPr>
            <a:r>
              <a:rPr lang="en-IN" dirty="0"/>
              <a:t>In the past month, did you:</a:t>
            </a:r>
          </a:p>
          <a:p>
            <a:r>
              <a:rPr lang="en-IN" dirty="0"/>
              <a:t>Have difficulty restraining yourself or holding back from acting on these impulses?	</a:t>
            </a:r>
          </a:p>
          <a:p>
            <a:pPr marL="0" indent="0">
              <a:buNone/>
            </a:pPr>
            <a:r>
              <a:rPr lang="en-IN" b="1" dirty="0" smtClean="0"/>
              <a:t>Past Suicide Attempts:</a:t>
            </a:r>
          </a:p>
          <a:p>
            <a:pPr marL="0" indent="0">
              <a:buNone/>
            </a:pPr>
            <a:r>
              <a:rPr lang="en-IN" dirty="0" smtClean="0"/>
              <a:t>In the past month, did you:</a:t>
            </a:r>
          </a:p>
          <a:p>
            <a:r>
              <a:rPr lang="en-IN" dirty="0" smtClean="0"/>
              <a:t>Do </a:t>
            </a:r>
            <a:r>
              <a:rPr lang="en-IN" dirty="0"/>
              <a:t>things to </a:t>
            </a:r>
            <a:r>
              <a:rPr lang="en-IN" b="1" dirty="0"/>
              <a:t>get ready</a:t>
            </a:r>
            <a:r>
              <a:rPr lang="en-IN" dirty="0"/>
              <a:t> to kill </a:t>
            </a:r>
            <a:r>
              <a:rPr lang="en-IN" dirty="0" smtClean="0"/>
              <a:t>yourself,</a:t>
            </a:r>
            <a:r>
              <a:rPr lang="en-US" dirty="0"/>
              <a:t> </a:t>
            </a:r>
            <a:r>
              <a:rPr lang="en-IN" dirty="0" smtClean="0"/>
              <a:t>but </a:t>
            </a:r>
            <a:r>
              <a:rPr lang="en-IN" dirty="0"/>
              <a:t>did not start to kill yourself?	</a:t>
            </a:r>
            <a:endParaRPr lang="en-IN" dirty="0" smtClean="0"/>
          </a:p>
          <a:p>
            <a:r>
              <a:rPr lang="en-IN" dirty="0"/>
              <a:t> </a:t>
            </a:r>
            <a:r>
              <a:rPr lang="en-IN" dirty="0" smtClean="0"/>
              <a:t>Start </a:t>
            </a:r>
            <a:r>
              <a:rPr lang="en-IN" dirty="0"/>
              <a:t>to try to kill yourself, but then </a:t>
            </a:r>
            <a:r>
              <a:rPr lang="en-IN" b="1" dirty="0"/>
              <a:t>stop yourself</a:t>
            </a:r>
            <a:r>
              <a:rPr lang="en-IN" dirty="0"/>
              <a:t> </a:t>
            </a:r>
            <a:r>
              <a:rPr lang="en-IN" dirty="0" smtClean="0"/>
              <a:t>before</a:t>
            </a:r>
            <a:r>
              <a:rPr lang="en-US" dirty="0"/>
              <a:t> </a:t>
            </a:r>
            <a:r>
              <a:rPr lang="en-IN" dirty="0" smtClean="0"/>
              <a:t>you </a:t>
            </a:r>
            <a:r>
              <a:rPr lang="en-IN" dirty="0"/>
              <a:t>hurt yourself (aborted attempt)?	 </a:t>
            </a:r>
            <a:endParaRPr lang="en-US" dirty="0"/>
          </a:p>
          <a:p>
            <a:r>
              <a:rPr lang="en-IN" dirty="0" smtClean="0"/>
              <a:t>Start </a:t>
            </a:r>
            <a:r>
              <a:rPr lang="en-IN" dirty="0"/>
              <a:t>to try to kill yourself, but then </a:t>
            </a:r>
            <a:r>
              <a:rPr lang="en-IN" b="1" dirty="0"/>
              <a:t>someone or something stopped you</a:t>
            </a:r>
            <a:r>
              <a:rPr lang="en-IN" dirty="0"/>
              <a:t> before </a:t>
            </a:r>
            <a:r>
              <a:rPr lang="en-US" dirty="0"/>
              <a:t> </a:t>
            </a:r>
            <a:r>
              <a:rPr lang="en-IN" dirty="0" smtClean="0"/>
              <a:t>you </a:t>
            </a:r>
            <a:r>
              <a:rPr lang="en-IN" dirty="0"/>
              <a:t>hurt yourself (interrupted attempt)?	 </a:t>
            </a:r>
            <a:endParaRPr lang="en-US" dirty="0"/>
          </a:p>
          <a:p>
            <a:r>
              <a:rPr lang="en-IN" dirty="0" smtClean="0"/>
              <a:t>Injure </a:t>
            </a:r>
            <a:r>
              <a:rPr lang="en-IN" dirty="0"/>
              <a:t>yourself on purpose without intending to kill yourself?	 </a:t>
            </a:r>
            <a:endParaRPr lang="en-US" dirty="0"/>
          </a:p>
          <a:p>
            <a:r>
              <a:rPr lang="en-IN" dirty="0" smtClean="0"/>
              <a:t>Attempt </a:t>
            </a:r>
            <a:r>
              <a:rPr lang="en-IN" dirty="0"/>
              <a:t>suicide (try to kill yourself)?		</a:t>
            </a:r>
            <a:endParaRPr lang="en-US" dirty="0"/>
          </a:p>
        </p:txBody>
      </p:sp>
    </p:spTree>
    <p:extLst>
      <p:ext uri="{BB962C8B-B14F-4D97-AF65-F5344CB8AC3E}">
        <p14:creationId xmlns:p14="http://schemas.microsoft.com/office/powerpoint/2010/main" val="2534785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3200" b="1" dirty="0" smtClean="0"/>
              <a:t>First Level Responses to Depression and Self-Harm</a:t>
            </a:r>
            <a:endParaRPr lang="en-US" sz="3200" b="1" dirty="0"/>
          </a:p>
        </p:txBody>
      </p:sp>
      <p:sp>
        <p:nvSpPr>
          <p:cNvPr id="3" name="Content Placeholder 2"/>
          <p:cNvSpPr>
            <a:spLocks noGrp="1"/>
          </p:cNvSpPr>
          <p:nvPr>
            <p:ph idx="1"/>
          </p:nvPr>
        </p:nvSpPr>
        <p:spPr>
          <a:xfrm>
            <a:off x="0" y="685800"/>
            <a:ext cx="9144000" cy="6172200"/>
          </a:xfrm>
        </p:spPr>
        <p:txBody>
          <a:bodyPr>
            <a:normAutofit fontScale="92500"/>
          </a:bodyPr>
          <a:lstStyle/>
          <a:p>
            <a:r>
              <a:rPr lang="en-US" dirty="0" smtClean="0"/>
              <a:t>Recognition and acknowledgement of emotions (remember the inner voice!)</a:t>
            </a:r>
          </a:p>
          <a:p>
            <a:r>
              <a:rPr lang="en-US" dirty="0" smtClean="0"/>
              <a:t>Legitimizing </a:t>
            </a:r>
            <a:r>
              <a:rPr lang="en-US" b="1" i="1" dirty="0" smtClean="0"/>
              <a:t>feelings </a:t>
            </a:r>
            <a:r>
              <a:rPr lang="en-US" dirty="0" smtClean="0"/>
              <a:t>of not wanting to live, especially when things have been very difficult.</a:t>
            </a:r>
          </a:p>
          <a:p>
            <a:r>
              <a:rPr lang="en-US" dirty="0" smtClean="0"/>
              <a:t>Pointing out that feelings are like passing clouds…they change, are replaced by others…so how you feel now may not be how you feel in some days time.</a:t>
            </a:r>
          </a:p>
          <a:p>
            <a:r>
              <a:rPr lang="en-US" dirty="0" smtClean="0"/>
              <a:t>Future orientation: plans, dreams, aspirations (even if they were felt before the current time).</a:t>
            </a:r>
          </a:p>
          <a:p>
            <a:r>
              <a:rPr lang="en-US" dirty="0" smtClean="0"/>
              <a:t>Reasons to live?</a:t>
            </a:r>
          </a:p>
          <a:p>
            <a:r>
              <a:rPr lang="en-US" dirty="0" smtClean="0"/>
              <a:t>Relaxation techniques: deep breathing, guided imagery</a:t>
            </a:r>
          </a:p>
        </p:txBody>
      </p:sp>
    </p:spTree>
    <p:extLst>
      <p:ext uri="{BB962C8B-B14F-4D97-AF65-F5344CB8AC3E}">
        <p14:creationId xmlns:p14="http://schemas.microsoft.com/office/powerpoint/2010/main" val="3907983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6477000"/>
          </a:xfrm>
        </p:spPr>
        <p:txBody>
          <a:bodyPr/>
          <a:lstStyle/>
          <a:p>
            <a:r>
              <a:rPr lang="en-US" dirty="0"/>
              <a:t>Contracting: An agreement that the client will not hurt herself even when she feels like it but will reach out to X person/ share her distress instead…(a support person may need to be identified</a:t>
            </a:r>
            <a:r>
              <a:rPr lang="en-US" dirty="0" smtClean="0"/>
              <a:t>).</a:t>
            </a:r>
          </a:p>
          <a:p>
            <a:r>
              <a:rPr lang="en-US" dirty="0" smtClean="0"/>
              <a:t>Provide hope—that solutions to problem situation are available (places/ people to approach)</a:t>
            </a:r>
            <a:endParaRPr lang="en-US" dirty="0"/>
          </a:p>
          <a:p>
            <a:r>
              <a:rPr lang="en-US" dirty="0"/>
              <a:t>Positive self-statements</a:t>
            </a:r>
          </a:p>
          <a:p>
            <a:r>
              <a:rPr lang="en-US" dirty="0"/>
              <a:t>Positive Thought Diary (One achievement, positive experience for the day…)</a:t>
            </a:r>
          </a:p>
          <a:p>
            <a:endParaRPr lang="en-US" dirty="0"/>
          </a:p>
        </p:txBody>
      </p:sp>
    </p:spTree>
    <p:extLst>
      <p:ext uri="{BB962C8B-B14F-4D97-AF65-F5344CB8AC3E}">
        <p14:creationId xmlns:p14="http://schemas.microsoft.com/office/powerpoint/2010/main" val="3063695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sz="3600" b="1" dirty="0" smtClean="0"/>
              <a:t>Guiding the Caregiver on Assisting Adolescent with Self-Harm</a:t>
            </a:r>
            <a:endParaRPr lang="en-US" sz="3600" b="1" dirty="0"/>
          </a:p>
        </p:txBody>
      </p:sp>
      <p:sp>
        <p:nvSpPr>
          <p:cNvPr id="3" name="Content Placeholder 2"/>
          <p:cNvSpPr>
            <a:spLocks noGrp="1"/>
          </p:cNvSpPr>
          <p:nvPr>
            <p:ph idx="1"/>
          </p:nvPr>
        </p:nvSpPr>
        <p:spPr>
          <a:xfrm>
            <a:off x="381000" y="1600200"/>
            <a:ext cx="8305800" cy="4953000"/>
          </a:xfrm>
        </p:spPr>
        <p:txBody>
          <a:bodyPr/>
          <a:lstStyle/>
          <a:p>
            <a:r>
              <a:rPr lang="en-US" dirty="0" smtClean="0"/>
              <a:t>Highest level of vigilance: eyeball to eyeball care</a:t>
            </a:r>
          </a:p>
          <a:p>
            <a:r>
              <a:rPr lang="en-US" dirty="0" smtClean="0"/>
              <a:t>Keeping risky objects away from patient (chemicals/ sharp objects, </a:t>
            </a:r>
            <a:r>
              <a:rPr lang="en-US" dirty="0" err="1" smtClean="0"/>
              <a:t>inflamables</a:t>
            </a:r>
            <a:r>
              <a:rPr lang="en-US" dirty="0" smtClean="0"/>
              <a:t>…)</a:t>
            </a:r>
          </a:p>
          <a:p>
            <a:r>
              <a:rPr lang="en-US" dirty="0" smtClean="0"/>
              <a:t>No criticality towards patient—only support and reassurance.</a:t>
            </a:r>
            <a:endParaRPr lang="en-US" dirty="0"/>
          </a:p>
        </p:txBody>
      </p:sp>
    </p:spTree>
    <p:extLst>
      <p:ext uri="{BB962C8B-B14F-4D97-AF65-F5344CB8AC3E}">
        <p14:creationId xmlns:p14="http://schemas.microsoft.com/office/powerpoint/2010/main" val="1191316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endParaRPr lang="en-US" sz="3600" b="1" dirty="0"/>
          </a:p>
        </p:txBody>
      </p:sp>
      <p:sp>
        <p:nvSpPr>
          <p:cNvPr id="3" name="Content Placeholder 2"/>
          <p:cNvSpPr>
            <a:spLocks noGrp="1"/>
          </p:cNvSpPr>
          <p:nvPr>
            <p:ph idx="1"/>
          </p:nvPr>
        </p:nvSpPr>
        <p:spPr>
          <a:xfrm>
            <a:off x="0" y="1143000"/>
            <a:ext cx="9144000" cy="5486400"/>
          </a:xfrm>
        </p:spPr>
        <p:txBody>
          <a:bodyPr/>
          <a:lstStyle/>
          <a:p>
            <a:r>
              <a:rPr lang="en-US" dirty="0" smtClean="0"/>
              <a:t>Case studies you wish to discuss?</a:t>
            </a:r>
            <a:endParaRPr lang="en-US" dirty="0"/>
          </a:p>
        </p:txBody>
      </p:sp>
    </p:spTree>
    <p:extLst>
      <p:ext uri="{BB962C8B-B14F-4D97-AF65-F5344CB8AC3E}">
        <p14:creationId xmlns:p14="http://schemas.microsoft.com/office/powerpoint/2010/main" val="3336149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sz="3600" b="1" dirty="0"/>
              <a:t>Further Responses (1): Trauma of Death &amp; Loss</a:t>
            </a:r>
            <a:endParaRPr lang="en-IN" sz="3600" dirty="0"/>
          </a:p>
        </p:txBody>
      </p:sp>
      <p:sp>
        <p:nvSpPr>
          <p:cNvPr id="3" name="Content Placeholder 2"/>
          <p:cNvSpPr>
            <a:spLocks noGrp="1"/>
          </p:cNvSpPr>
          <p:nvPr>
            <p:ph idx="1"/>
          </p:nvPr>
        </p:nvSpPr>
        <p:spPr>
          <a:xfrm>
            <a:off x="285720" y="1600200"/>
            <a:ext cx="8401080" cy="4972072"/>
          </a:xfrm>
        </p:spPr>
        <p:txBody>
          <a:bodyPr>
            <a:normAutofit/>
          </a:bodyPr>
          <a:lstStyle/>
          <a:p>
            <a:pPr marL="514350" indent="-514350">
              <a:buAutoNum type="arabicPeriod"/>
            </a:pPr>
            <a:r>
              <a:rPr lang="en-IN" dirty="0" smtClean="0"/>
              <a:t>Expressing your loss and grief:</a:t>
            </a:r>
          </a:p>
          <a:p>
            <a:r>
              <a:rPr lang="en-IN" dirty="0"/>
              <a:t>Think of someone you loved and lost.</a:t>
            </a:r>
            <a:endParaRPr lang="en-IN" dirty="0" smtClean="0"/>
          </a:p>
          <a:p>
            <a:r>
              <a:rPr lang="en-IN" dirty="0"/>
              <a:t>Draw </a:t>
            </a:r>
            <a:r>
              <a:rPr lang="en-IN" dirty="0" smtClean="0"/>
              <a:t>the event…who </a:t>
            </a:r>
            <a:r>
              <a:rPr lang="en-IN" dirty="0"/>
              <a:t>it was/ what happened/ how it happened…how you felt/ what other people felt or said</a:t>
            </a:r>
            <a:r>
              <a:rPr lang="en-IN" dirty="0" smtClean="0"/>
              <a:t>…</a:t>
            </a:r>
          </a:p>
          <a:p>
            <a:r>
              <a:rPr lang="en-IN" dirty="0" smtClean="0"/>
              <a:t>Now, tell (the other person) about it.</a:t>
            </a:r>
          </a:p>
          <a:p>
            <a:endParaRPr lang="en-IN" dirty="0" smtClean="0"/>
          </a:p>
        </p:txBody>
      </p:sp>
    </p:spTree>
    <p:extLst>
      <p:ext uri="{BB962C8B-B14F-4D97-AF65-F5344CB8AC3E}">
        <p14:creationId xmlns:p14="http://schemas.microsoft.com/office/powerpoint/2010/main" val="103813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457200" lvl="1" indent="0">
              <a:buNone/>
            </a:pPr>
            <a:r>
              <a:rPr lang="en-IN" dirty="0"/>
              <a:t>2</a:t>
            </a:r>
            <a:r>
              <a:rPr lang="en-IN" dirty="0" smtClean="0"/>
              <a:t>. When there was no time to say good-bye…</a:t>
            </a:r>
          </a:p>
          <a:p>
            <a:pPr lvl="1">
              <a:buFont typeface="Arial" panose="020B0604020202020204" pitchFamily="34" charset="0"/>
              <a:buChar char="•"/>
            </a:pPr>
            <a:r>
              <a:rPr lang="en-IN" dirty="0" smtClean="0"/>
              <a:t>Sometimes </a:t>
            </a:r>
            <a:r>
              <a:rPr lang="en-IN" dirty="0"/>
              <a:t>there is no opportunity to express the deep grief we feel/ felt…there was no time to say good-bye…let us now make time to do so:</a:t>
            </a:r>
          </a:p>
          <a:p>
            <a:pPr lvl="1"/>
            <a:r>
              <a:rPr lang="en-IN" dirty="0"/>
              <a:t>Letter-writing/ picture drawing/using a telephone game…what would you tell your mother/father one about how you feel?</a:t>
            </a:r>
          </a:p>
          <a:p>
            <a:pPr lvl="1"/>
            <a:r>
              <a:rPr lang="en-IN" dirty="0"/>
              <a:t>Was there something you’d like to have said before they died?</a:t>
            </a:r>
          </a:p>
          <a:p>
            <a:endParaRPr lang="en-IN" dirty="0"/>
          </a:p>
        </p:txBody>
      </p:sp>
    </p:spTree>
    <p:extLst>
      <p:ext uri="{BB962C8B-B14F-4D97-AF65-F5344CB8AC3E}">
        <p14:creationId xmlns:p14="http://schemas.microsoft.com/office/powerpoint/2010/main" val="18706245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643998" cy="6357982"/>
          </a:xfrm>
        </p:spPr>
        <p:txBody>
          <a:bodyPr>
            <a:normAutofit fontScale="92500" lnSpcReduction="20000"/>
          </a:bodyPr>
          <a:lstStyle/>
          <a:p>
            <a:pPr marL="0" indent="0">
              <a:buNone/>
            </a:pPr>
            <a:r>
              <a:rPr lang="en-IN" dirty="0"/>
              <a:t>3</a:t>
            </a:r>
            <a:r>
              <a:rPr lang="en-IN" dirty="0" smtClean="0"/>
              <a:t>. Remembering the special person:</a:t>
            </a:r>
          </a:p>
          <a:p>
            <a:pPr lvl="1" algn="just">
              <a:buFont typeface="Arial" panose="020B0604020202020204" pitchFamily="34" charset="0"/>
              <a:buChar char="•"/>
            </a:pPr>
            <a:r>
              <a:rPr lang="en-IN" dirty="0" smtClean="0"/>
              <a:t>Light a candle/ ‘</a:t>
            </a:r>
            <a:r>
              <a:rPr lang="en-IN" dirty="0" err="1" smtClean="0"/>
              <a:t>diya</a:t>
            </a:r>
            <a:r>
              <a:rPr lang="en-IN" dirty="0" smtClean="0"/>
              <a:t>’…spend a few moments thinking of this person and all the ways in which he/she was special to you.</a:t>
            </a:r>
          </a:p>
          <a:p>
            <a:pPr lvl="1" algn="just">
              <a:buFont typeface="Arial" panose="020B0604020202020204" pitchFamily="34" charset="0"/>
              <a:buChar char="•"/>
            </a:pPr>
            <a:r>
              <a:rPr lang="en-IN" dirty="0" smtClean="0"/>
              <a:t>Draw a picture or bring a photograph of the special person…what was she like? What were some of the qualities about her that you loved most? What things did you do together? What is one very happy memory you have of her?</a:t>
            </a:r>
          </a:p>
          <a:p>
            <a:pPr lvl="1" algn="just">
              <a:buFont typeface="Arial" panose="020B0604020202020204" pitchFamily="34" charset="0"/>
              <a:buChar char="•"/>
            </a:pPr>
            <a:r>
              <a:rPr lang="en-IN" dirty="0" smtClean="0"/>
              <a:t>What were this person’s dreams/aspirations for you? What are some things he/ she said that inspired/ </a:t>
            </a:r>
            <a:r>
              <a:rPr lang="en-IN" smtClean="0"/>
              <a:t>encouraged you?</a:t>
            </a:r>
            <a:endParaRPr lang="en-IN" dirty="0" smtClean="0"/>
          </a:p>
          <a:p>
            <a:pPr lvl="1" algn="just">
              <a:buFont typeface="Arial" panose="020B0604020202020204" pitchFamily="34" charset="0"/>
              <a:buChar char="•"/>
            </a:pPr>
            <a:r>
              <a:rPr lang="en-IN" dirty="0" smtClean="0"/>
              <a:t>How would you like to use the memory of this special person…to be sad and depressed or to think about her and remember the good times/ fun things you did together? </a:t>
            </a:r>
          </a:p>
          <a:p>
            <a:pPr lvl="1" algn="just">
              <a:buFont typeface="Arial" panose="020B0604020202020204" pitchFamily="34" charset="0"/>
              <a:buChar char="•"/>
            </a:pPr>
            <a:r>
              <a:rPr lang="en-IN" dirty="0" smtClean="0"/>
              <a:t>Where would you like to keep this picture/photograph? What will you think each time you see it?</a:t>
            </a:r>
            <a:endParaRPr lang="en-IN" dirty="0"/>
          </a:p>
        </p:txBody>
      </p:sp>
    </p:spTree>
    <p:extLst>
      <p:ext uri="{BB962C8B-B14F-4D97-AF65-F5344CB8AC3E}">
        <p14:creationId xmlns:p14="http://schemas.microsoft.com/office/powerpoint/2010/main" val="29995259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sz="3600" b="1" dirty="0"/>
              <a:t>Further Responses </a:t>
            </a:r>
            <a:r>
              <a:rPr lang="en-US" sz="3600" b="1" dirty="0" smtClean="0"/>
              <a:t>(2): </a:t>
            </a:r>
            <a:r>
              <a:rPr lang="en-US" sz="3600" b="1" dirty="0"/>
              <a:t>Trauma of </a:t>
            </a:r>
            <a:r>
              <a:rPr lang="en-US" sz="3600" b="1" dirty="0" smtClean="0"/>
              <a:t>Sexual Abuse</a:t>
            </a:r>
            <a:endParaRPr lang="en-US" sz="3600" dirty="0"/>
          </a:p>
        </p:txBody>
      </p:sp>
      <p:sp>
        <p:nvSpPr>
          <p:cNvPr id="3" name="Content Placeholder 2"/>
          <p:cNvSpPr>
            <a:spLocks noGrp="1"/>
          </p:cNvSpPr>
          <p:nvPr>
            <p:ph idx="1"/>
          </p:nvPr>
        </p:nvSpPr>
        <p:spPr>
          <a:xfrm>
            <a:off x="152400" y="1143000"/>
            <a:ext cx="8839200" cy="5486400"/>
          </a:xfrm>
        </p:spPr>
        <p:txBody>
          <a:bodyPr>
            <a:normAutofit/>
          </a:bodyPr>
          <a:lstStyle/>
          <a:p>
            <a:r>
              <a:rPr lang="en-US" dirty="0"/>
              <a:t>CONFUSION (what was he doing to me, why me, how can I be protected) </a:t>
            </a:r>
            <a:r>
              <a:rPr lang="en-US" dirty="0">
                <a:sym typeface="Wingdings" pitchFamily="2" charset="2"/>
              </a:rPr>
              <a:t> </a:t>
            </a:r>
            <a:r>
              <a:rPr lang="en-US" dirty="0" smtClean="0">
                <a:sym typeface="Wingdings" pitchFamily="2" charset="2"/>
              </a:rPr>
              <a:t>CLARITY</a:t>
            </a:r>
          </a:p>
          <a:p>
            <a:pPr lvl="1"/>
            <a:r>
              <a:rPr lang="en-US" dirty="0" smtClean="0">
                <a:sym typeface="Wingdings" pitchFamily="2" charset="2"/>
              </a:rPr>
              <a:t>‘Some people in the world are like that…cruel, hurtful, disrespectful of other people’s space &amp; boundaries…’</a:t>
            </a:r>
          </a:p>
          <a:p>
            <a:pPr lvl="1"/>
            <a:r>
              <a:rPr lang="en-US" dirty="0" smtClean="0">
                <a:sym typeface="Wingdings" pitchFamily="2" charset="2"/>
              </a:rPr>
              <a:t>‘It could have been anyone…you happen to be there…it was a matter of convenience’.</a:t>
            </a:r>
          </a:p>
          <a:p>
            <a:pPr lvl="1"/>
            <a:r>
              <a:rPr lang="en-US" dirty="0" smtClean="0">
                <a:sym typeface="Wingdings" pitchFamily="2" charset="2"/>
              </a:rPr>
              <a:t>Discuss ways to protect self (living arrangements, talking to supportive person…)</a:t>
            </a:r>
            <a:endParaRPr lang="en-US" dirty="0">
              <a:sym typeface="Wingdings" pitchFamily="2" charset="2"/>
            </a:endParaRPr>
          </a:p>
        </p:txBody>
      </p:sp>
    </p:spTree>
    <p:extLst>
      <p:ext uri="{BB962C8B-B14F-4D97-AF65-F5344CB8AC3E}">
        <p14:creationId xmlns:p14="http://schemas.microsoft.com/office/powerpoint/2010/main" val="2413592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792162"/>
          </a:xfrm>
        </p:spPr>
        <p:txBody>
          <a:bodyPr>
            <a:normAutofit/>
          </a:bodyPr>
          <a:lstStyle/>
          <a:p>
            <a:r>
              <a:rPr lang="en-US" sz="3600" b="1" dirty="0" smtClean="0"/>
              <a:t>Session Content</a:t>
            </a:r>
            <a:endParaRPr lang="en-US" sz="3600" b="1" dirty="0"/>
          </a:p>
        </p:txBody>
      </p:sp>
      <p:sp>
        <p:nvSpPr>
          <p:cNvPr id="3" name="Content Placeholder 2"/>
          <p:cNvSpPr>
            <a:spLocks noGrp="1"/>
          </p:cNvSpPr>
          <p:nvPr>
            <p:ph idx="1"/>
          </p:nvPr>
        </p:nvSpPr>
        <p:spPr/>
        <p:txBody>
          <a:bodyPr/>
          <a:lstStyle/>
          <a:p>
            <a:r>
              <a:rPr lang="en-US" dirty="0" smtClean="0"/>
              <a:t>How to analyze the problem of depression…contexts of depression.</a:t>
            </a:r>
          </a:p>
          <a:p>
            <a:r>
              <a:rPr lang="en-US" dirty="0" smtClean="0"/>
              <a:t>Self-harm basics</a:t>
            </a:r>
          </a:p>
          <a:p>
            <a:r>
              <a:rPr lang="en-US" dirty="0" smtClean="0"/>
              <a:t>First level responses to depression and self-harm.</a:t>
            </a:r>
          </a:p>
          <a:p>
            <a:r>
              <a:rPr lang="en-US" dirty="0" smtClean="0"/>
              <a:t>Further responses to specific contexts of depression (death &amp; grief and sexual abuse).</a:t>
            </a:r>
            <a:endParaRPr lang="en-US" dirty="0"/>
          </a:p>
        </p:txBody>
      </p:sp>
    </p:spTree>
    <p:extLst>
      <p:ext uri="{BB962C8B-B14F-4D97-AF65-F5344CB8AC3E}">
        <p14:creationId xmlns:p14="http://schemas.microsoft.com/office/powerpoint/2010/main" val="4233653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sym typeface="Wingdings" pitchFamily="2" charset="2"/>
              </a:rPr>
              <a:t>SELF-ESTRANGEMENT (who m I, inadequacy, worthlessness, odd, damage, not deserve love) SELF-AWARENESS (know myself, values, aims)</a:t>
            </a:r>
          </a:p>
          <a:p>
            <a:r>
              <a:rPr lang="en-US" dirty="0">
                <a:sym typeface="Wingdings" pitchFamily="2" charset="2"/>
              </a:rPr>
              <a:t>POOR SURVIVOR SKILLS (difficult to continue this state, no use, not possible to focus on other aspects of life)  GOOD COPING (more than the one who is abused, be myself, lot more can be done to as others)</a:t>
            </a:r>
          </a:p>
          <a:p>
            <a:pPr lvl="1"/>
            <a:r>
              <a:rPr lang="en-US" dirty="0">
                <a:sym typeface="Wingdings" pitchFamily="2" charset="2"/>
              </a:rPr>
              <a:t>It’s not your fault</a:t>
            </a:r>
          </a:p>
          <a:p>
            <a:pPr lvl="1"/>
            <a:r>
              <a:rPr lang="en-US" dirty="0">
                <a:sym typeface="Wingdings" pitchFamily="2" charset="2"/>
              </a:rPr>
              <a:t>Identity exercises: Who am I? List qualities, talents, relational roles…</a:t>
            </a:r>
          </a:p>
          <a:p>
            <a:pPr lvl="1"/>
            <a:r>
              <a:rPr lang="en-US" dirty="0">
                <a:sym typeface="Wingdings" pitchFamily="2" charset="2"/>
              </a:rPr>
              <a:t>Am I=my abuse or am I much more than that?</a:t>
            </a:r>
          </a:p>
          <a:p>
            <a:endParaRPr lang="en-US" dirty="0"/>
          </a:p>
        </p:txBody>
      </p:sp>
    </p:spTree>
    <p:extLst>
      <p:ext uri="{BB962C8B-B14F-4D97-AF65-F5344CB8AC3E}">
        <p14:creationId xmlns:p14="http://schemas.microsoft.com/office/powerpoint/2010/main" val="1220533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sym typeface="Wingdings" pitchFamily="2" charset="2"/>
              </a:rPr>
              <a:t>ENTRAPMENT (Hide my self, protected my self)  EMPOWERMENT (Lucky I survive, did my best, now also will do my best)</a:t>
            </a:r>
          </a:p>
          <a:p>
            <a:r>
              <a:rPr lang="en-US" dirty="0">
                <a:sym typeface="Wingdings" pitchFamily="2" charset="2"/>
              </a:rPr>
              <a:t>NEGATIVE SELF IMAGE (Can’t let others see myself, </a:t>
            </a:r>
            <a:r>
              <a:rPr lang="en-US" dirty="0">
                <a:solidFill>
                  <a:srgbClr val="000000"/>
                </a:solidFill>
                <a:sym typeface="Wingdings" pitchFamily="2" charset="2"/>
              </a:rPr>
              <a:t>inadequacy, worthlessness) </a:t>
            </a:r>
            <a:r>
              <a:rPr lang="en-US" dirty="0">
                <a:sym typeface="Wingdings" pitchFamily="2" charset="2"/>
              </a:rPr>
              <a:t> SELF-ACCEPTANCE (</a:t>
            </a:r>
            <a:r>
              <a:rPr lang="en-US" dirty="0">
                <a:solidFill>
                  <a:srgbClr val="000000"/>
                </a:solidFill>
                <a:sym typeface="Wingdings" pitchFamily="2" charset="2"/>
              </a:rPr>
              <a:t>proud of my values and thoughts)</a:t>
            </a:r>
            <a:endParaRPr lang="en-US" dirty="0"/>
          </a:p>
          <a:p>
            <a:pPr lvl="1"/>
            <a:r>
              <a:rPr lang="en-US" dirty="0">
                <a:sym typeface="Wingdings" pitchFamily="2" charset="2"/>
              </a:rPr>
              <a:t>Conversion of difficult experience into strength</a:t>
            </a:r>
          </a:p>
          <a:p>
            <a:pPr lvl="1"/>
            <a:r>
              <a:rPr lang="en-US" dirty="0"/>
              <a:t>Examples of activism…</a:t>
            </a:r>
          </a:p>
          <a:p>
            <a:pPr lvl="1"/>
            <a:r>
              <a:rPr lang="en-US" dirty="0"/>
              <a:t>What would you say to other people who have been abused?</a:t>
            </a:r>
          </a:p>
          <a:p>
            <a:endParaRPr lang="en-US" dirty="0"/>
          </a:p>
        </p:txBody>
      </p:sp>
    </p:spTree>
    <p:extLst>
      <p:ext uri="{BB962C8B-B14F-4D97-AF65-F5344CB8AC3E}">
        <p14:creationId xmlns:p14="http://schemas.microsoft.com/office/powerpoint/2010/main" val="131239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Case studies you wish to discuss?</a:t>
            </a:r>
            <a:endParaRPr lang="en-US" dirty="0"/>
          </a:p>
        </p:txBody>
      </p:sp>
    </p:spTree>
    <p:extLst>
      <p:ext uri="{BB962C8B-B14F-4D97-AF65-F5344CB8AC3E}">
        <p14:creationId xmlns:p14="http://schemas.microsoft.com/office/powerpoint/2010/main" val="2575586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b="1" dirty="0" smtClean="0"/>
              <a:t>Signs and Symptoms</a:t>
            </a:r>
            <a:endParaRPr lang="en-US" sz="3600" b="1" dirty="0"/>
          </a:p>
        </p:txBody>
      </p:sp>
      <p:sp>
        <p:nvSpPr>
          <p:cNvPr id="3" name="Content Placeholder 2"/>
          <p:cNvSpPr>
            <a:spLocks noGrp="1"/>
          </p:cNvSpPr>
          <p:nvPr>
            <p:ph idx="1"/>
          </p:nvPr>
        </p:nvSpPr>
        <p:spPr>
          <a:xfrm>
            <a:off x="76200" y="990600"/>
            <a:ext cx="8915400" cy="5867400"/>
          </a:xfrm>
        </p:spPr>
        <p:txBody>
          <a:bodyPr>
            <a:normAutofit fontScale="77500" lnSpcReduction="20000"/>
          </a:bodyPr>
          <a:lstStyle/>
          <a:p>
            <a:pPr lvl="0"/>
            <a:r>
              <a:rPr lang="en-IN" dirty="0" smtClean="0"/>
              <a:t>Frequent sadness, tearfulness</a:t>
            </a:r>
          </a:p>
          <a:p>
            <a:r>
              <a:rPr lang="en-IN" dirty="0" smtClean="0"/>
              <a:t>Increased irritability, anger, or hostility </a:t>
            </a:r>
            <a:endParaRPr lang="en-IN" b="1" dirty="0" smtClean="0"/>
          </a:p>
          <a:p>
            <a:pPr lvl="0"/>
            <a:r>
              <a:rPr lang="en-IN" dirty="0" smtClean="0"/>
              <a:t>Decreased interest in activities; or inability to enjoy previously favourite activities</a:t>
            </a:r>
            <a:endParaRPr lang="en-IN" b="1" dirty="0" smtClean="0"/>
          </a:p>
          <a:p>
            <a:pPr lvl="0"/>
            <a:r>
              <a:rPr lang="en-IN" dirty="0" smtClean="0"/>
              <a:t>Persistent boredom; low energy </a:t>
            </a:r>
            <a:endParaRPr lang="en-IN" b="1" dirty="0" smtClean="0"/>
          </a:p>
          <a:p>
            <a:pPr lvl="0"/>
            <a:r>
              <a:rPr lang="en-IN" dirty="0" smtClean="0"/>
              <a:t>A major change in eating: often eating less</a:t>
            </a:r>
            <a:endParaRPr lang="en-IN" b="1" dirty="0" smtClean="0"/>
          </a:p>
          <a:p>
            <a:pPr lvl="0"/>
            <a:r>
              <a:rPr lang="en-IN" dirty="0" smtClean="0"/>
              <a:t>Change in sleeping patterns: difficulty falling asleep and/or sleeping too much, particularly at certain times in the day; difficulty waking up in the morning)</a:t>
            </a:r>
            <a:endParaRPr lang="en-IN" b="1" dirty="0" smtClean="0"/>
          </a:p>
          <a:p>
            <a:r>
              <a:rPr lang="en-IN" dirty="0" smtClean="0"/>
              <a:t>Poor concentration/poor performance in school </a:t>
            </a:r>
            <a:endParaRPr lang="en-IN" b="1" dirty="0" smtClean="0"/>
          </a:p>
          <a:p>
            <a:pPr lvl="0"/>
            <a:r>
              <a:rPr lang="en-IN" dirty="0" smtClean="0"/>
              <a:t>Low self-esteem and guilt </a:t>
            </a:r>
            <a:endParaRPr lang="en-IN" b="1" dirty="0" smtClean="0"/>
          </a:p>
          <a:p>
            <a:pPr lvl="0"/>
            <a:r>
              <a:rPr lang="en-IN" dirty="0" smtClean="0"/>
              <a:t>Extreme sensitivity to rejection or failure </a:t>
            </a:r>
            <a:endParaRPr lang="en-IN" b="1" dirty="0" smtClean="0"/>
          </a:p>
          <a:p>
            <a:pPr lvl="0"/>
            <a:r>
              <a:rPr lang="en-IN" dirty="0" smtClean="0"/>
              <a:t>Social isolation, refusal to play</a:t>
            </a:r>
            <a:endParaRPr lang="en-IN" b="1" dirty="0" smtClean="0"/>
          </a:p>
          <a:p>
            <a:r>
              <a:rPr lang="en-IN" dirty="0" smtClean="0"/>
              <a:t>Hopelessness </a:t>
            </a:r>
            <a:endParaRPr lang="en-IN" b="1" dirty="0" smtClean="0"/>
          </a:p>
          <a:p>
            <a:pPr lvl="0"/>
            <a:r>
              <a:rPr lang="en-IN" dirty="0" smtClean="0"/>
              <a:t>Thoughts or expressions of suicide or self-destructive </a:t>
            </a:r>
            <a:r>
              <a:rPr lang="en-IN" dirty="0" err="1" smtClean="0"/>
              <a:t>behavior</a:t>
            </a:r>
            <a:r>
              <a:rPr lang="en-IN" dirty="0" smtClean="0"/>
              <a:t> </a:t>
            </a:r>
            <a:endParaRPr lang="en-IN" b="1" dirty="0" smtClean="0"/>
          </a:p>
        </p:txBody>
      </p:sp>
    </p:spTree>
    <p:extLst>
      <p:ext uri="{BB962C8B-B14F-4D97-AF65-F5344CB8AC3E}">
        <p14:creationId xmlns:p14="http://schemas.microsoft.com/office/powerpoint/2010/main" val="3037687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Contexts of Adolescent Depression</a:t>
            </a:r>
            <a:endParaRPr lang="en-US" dirty="0"/>
          </a:p>
        </p:txBody>
      </p:sp>
      <p:sp>
        <p:nvSpPr>
          <p:cNvPr id="3" name="Content Placeholder 2"/>
          <p:cNvSpPr>
            <a:spLocks noGrp="1"/>
          </p:cNvSpPr>
          <p:nvPr>
            <p:ph idx="1"/>
          </p:nvPr>
        </p:nvSpPr>
        <p:spPr/>
        <p:txBody>
          <a:bodyPr/>
          <a:lstStyle/>
          <a:p>
            <a:r>
              <a:rPr lang="en-US" dirty="0" smtClean="0"/>
              <a:t>Trauma</a:t>
            </a:r>
          </a:p>
          <a:p>
            <a:pPr lvl="1"/>
            <a:r>
              <a:rPr lang="en-US" dirty="0" smtClean="0"/>
              <a:t>Separation/ Death/Loss</a:t>
            </a:r>
          </a:p>
          <a:p>
            <a:pPr lvl="1"/>
            <a:r>
              <a:rPr lang="en-US" dirty="0" smtClean="0"/>
              <a:t>Abuse (Physical/ Sexual/Emotional)</a:t>
            </a:r>
          </a:p>
          <a:p>
            <a:r>
              <a:rPr lang="en-US" dirty="0" smtClean="0"/>
              <a:t>Difficult Experiences</a:t>
            </a:r>
          </a:p>
          <a:p>
            <a:pPr lvl="1"/>
            <a:r>
              <a:rPr lang="en-US" dirty="0" smtClean="0"/>
              <a:t>Relationship and sexuality issues</a:t>
            </a:r>
          </a:p>
          <a:p>
            <a:pPr lvl="1"/>
            <a:r>
              <a:rPr lang="en-US" dirty="0" smtClean="0"/>
              <a:t>Failure at school</a:t>
            </a:r>
          </a:p>
          <a:p>
            <a:pPr lvl="1"/>
            <a:r>
              <a:rPr lang="en-US" dirty="0" smtClean="0"/>
              <a:t>Parental marital conflict/ family conflicts</a:t>
            </a:r>
          </a:p>
          <a:p>
            <a:endParaRPr lang="en-US" dirty="0"/>
          </a:p>
        </p:txBody>
      </p:sp>
    </p:spTree>
    <p:extLst>
      <p:ext uri="{BB962C8B-B14F-4D97-AF65-F5344CB8AC3E}">
        <p14:creationId xmlns:p14="http://schemas.microsoft.com/office/powerpoint/2010/main" val="751142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IN" sz="3600" b="1" dirty="0" smtClean="0"/>
              <a:t>Developing Basis for Response: Understanding the </a:t>
            </a:r>
            <a:r>
              <a:rPr lang="en-IN" sz="3600" b="1" dirty="0" smtClean="0"/>
              <a:t>Person</a:t>
            </a:r>
            <a:endParaRPr lang="en-IN" sz="3600" b="1" dirty="0"/>
          </a:p>
        </p:txBody>
      </p:sp>
      <p:graphicFrame>
        <p:nvGraphicFramePr>
          <p:cNvPr id="4" name="Table 3"/>
          <p:cNvGraphicFramePr>
            <a:graphicFrameLocks noGrp="1"/>
          </p:cNvGraphicFramePr>
          <p:nvPr>
            <p:extLst>
              <p:ext uri="{D42A27DB-BD31-4B8C-83A1-F6EECF244321}">
                <p14:modId xmlns:p14="http://schemas.microsoft.com/office/powerpoint/2010/main" val="798845697"/>
              </p:ext>
            </p:extLst>
          </p:nvPr>
        </p:nvGraphicFramePr>
        <p:xfrm>
          <a:off x="2" y="1277118"/>
          <a:ext cx="9143997" cy="5072500"/>
        </p:xfrm>
        <a:graphic>
          <a:graphicData uri="http://schemas.openxmlformats.org/drawingml/2006/table">
            <a:tbl>
              <a:tblPr/>
              <a:tblGrid>
                <a:gridCol w="2209798"/>
                <a:gridCol w="1524000"/>
                <a:gridCol w="1981200"/>
                <a:gridCol w="1599605"/>
                <a:gridCol w="1829394"/>
              </a:tblGrid>
              <a:tr h="3165792">
                <a:tc>
                  <a:txBody>
                    <a:bodyPr/>
                    <a:lstStyle/>
                    <a:p>
                      <a:pPr>
                        <a:lnSpc>
                          <a:spcPct val="115000"/>
                        </a:lnSpc>
                        <a:spcAft>
                          <a:spcPts val="0"/>
                        </a:spcAft>
                      </a:pPr>
                      <a:r>
                        <a:rPr lang="en-IN" sz="2000" b="1" dirty="0">
                          <a:latin typeface="Arial"/>
                          <a:ea typeface="Calibri"/>
                        </a:rPr>
                        <a:t>Context </a:t>
                      </a:r>
                      <a:endParaRPr lang="en-IN" sz="2000" b="1" dirty="0" smtClean="0">
                        <a:latin typeface="Arial"/>
                        <a:ea typeface="Calibri"/>
                      </a:endParaRPr>
                    </a:p>
                    <a:p>
                      <a:pPr>
                        <a:lnSpc>
                          <a:spcPct val="115000"/>
                        </a:lnSpc>
                        <a:spcAft>
                          <a:spcPts val="0"/>
                        </a:spcAft>
                      </a:pPr>
                      <a:r>
                        <a:rPr lang="en-IN" sz="2000" b="0" dirty="0" smtClean="0">
                          <a:latin typeface="Arial"/>
                          <a:ea typeface="Calibri"/>
                        </a:rPr>
                        <a:t>(parental</a:t>
                      </a:r>
                      <a:r>
                        <a:rPr lang="en-IN" sz="2000" b="0" baseline="0" dirty="0" smtClean="0">
                          <a:latin typeface="Arial"/>
                          <a:ea typeface="Calibri"/>
                        </a:rPr>
                        <a:t> </a:t>
                      </a:r>
                      <a:r>
                        <a:rPr lang="en-IN" sz="2000" b="0" dirty="0" smtClean="0">
                          <a:latin typeface="Arial"/>
                          <a:ea typeface="Calibri"/>
                        </a:rPr>
                        <a:t>marital conflict/ separation from or death of loved one /broken relationship/violence</a:t>
                      </a:r>
                      <a:r>
                        <a:rPr lang="en-IN" sz="2000" b="0" dirty="0">
                          <a:latin typeface="Arial"/>
                          <a:ea typeface="Calibri"/>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a:latin typeface="Arial"/>
                          <a:ea typeface="Calibri"/>
                        </a:rPr>
                        <a:t>Experience </a:t>
                      </a:r>
                      <a:r>
                        <a:rPr lang="en-IN" sz="2000" b="0" dirty="0" smtClean="0">
                          <a:latin typeface="Arial"/>
                          <a:ea typeface="Calibri"/>
                        </a:rPr>
                        <a:t>(Difficult</a:t>
                      </a:r>
                      <a:r>
                        <a:rPr lang="en-IN" sz="2000" b="0" dirty="0">
                          <a:latin typeface="Arial"/>
                          <a:ea typeface="Calibri"/>
                        </a:rPr>
                        <a:t>/ </a:t>
                      </a:r>
                      <a:r>
                        <a:rPr lang="en-IN" sz="2000" b="0" dirty="0" smtClean="0">
                          <a:latin typeface="Arial"/>
                          <a:ea typeface="Calibri"/>
                        </a:rPr>
                        <a:t>Traumatic, Abuse, loss, exploitation, injustice…)</a:t>
                      </a:r>
                      <a:endParaRPr lang="en-IN" sz="2000" b="0" dirty="0">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smtClean="0">
                          <a:solidFill>
                            <a:srgbClr val="7030A0"/>
                          </a:solidFill>
                          <a:latin typeface="Arial"/>
                          <a:ea typeface="Calibri"/>
                        </a:rPr>
                        <a:t>Person’s </a:t>
                      </a:r>
                      <a:r>
                        <a:rPr lang="en-IN" sz="2000" b="1" dirty="0">
                          <a:solidFill>
                            <a:srgbClr val="7030A0"/>
                          </a:solidFill>
                          <a:latin typeface="Arial"/>
                          <a:ea typeface="Calibri"/>
                        </a:rPr>
                        <a:t>Inner Voice/Thoughts </a:t>
                      </a:r>
                      <a:r>
                        <a:rPr lang="en-IN" sz="2000" b="0" dirty="0">
                          <a:solidFill>
                            <a:srgbClr val="7030A0"/>
                          </a:solidFill>
                          <a:latin typeface="Arial"/>
                          <a:ea typeface="Calibri"/>
                        </a:rPr>
                        <a:t>(‘I am</a:t>
                      </a:r>
                      <a:r>
                        <a:rPr lang="en-IN" sz="2000" b="0" dirty="0" smtClean="0">
                          <a:solidFill>
                            <a:srgbClr val="7030A0"/>
                          </a:solidFill>
                          <a:latin typeface="Arial"/>
                          <a:ea typeface="Calibri"/>
                        </a:rPr>
                        <a:t>…’, ‘the world is…’, ‘people are…’)</a:t>
                      </a:r>
                      <a:endParaRPr lang="en-IN" sz="2000" b="0" dirty="0">
                        <a:solidFill>
                          <a:srgbClr val="7030A0"/>
                        </a:solidFill>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a:latin typeface="Arial"/>
                          <a:ea typeface="Calibri"/>
                        </a:rPr>
                        <a:t>Emotions </a:t>
                      </a:r>
                      <a:r>
                        <a:rPr lang="en-IN" sz="2000" b="0" dirty="0">
                          <a:latin typeface="Arial"/>
                          <a:ea typeface="Calibri"/>
                        </a:rPr>
                        <a:t>(anxious, sad, </a:t>
                      </a:r>
                      <a:r>
                        <a:rPr lang="en-IN" sz="2000" b="0" dirty="0" smtClean="0">
                          <a:latin typeface="Arial"/>
                          <a:ea typeface="Calibri"/>
                        </a:rPr>
                        <a:t>angry, lonely…</a:t>
                      </a:r>
                      <a:r>
                        <a:rPr lang="en-IN" sz="2000" b="1" dirty="0" smtClean="0">
                          <a:latin typeface="Arial"/>
                          <a:ea typeface="Calibri"/>
                        </a:rPr>
                        <a:t>)</a:t>
                      </a:r>
                      <a:endParaRPr lang="en-IN" sz="2000" b="1" dirty="0">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2000" b="1" dirty="0">
                          <a:latin typeface="Arial"/>
                          <a:ea typeface="Calibri"/>
                        </a:rPr>
                        <a:t>Behaviours </a:t>
                      </a:r>
                      <a:r>
                        <a:rPr lang="en-IN" sz="2000" b="0" dirty="0" smtClean="0">
                          <a:latin typeface="Arial"/>
                          <a:ea typeface="Calibri"/>
                        </a:rPr>
                        <a:t>(aggression, crying, changes in eating and sleeping patterns, not wanting to play</a:t>
                      </a:r>
                      <a:r>
                        <a:rPr lang="en-IN" sz="2000" b="0" baseline="0" dirty="0" smtClean="0">
                          <a:latin typeface="Arial"/>
                          <a:ea typeface="Calibri"/>
                        </a:rPr>
                        <a:t>/mingle with people, self-harm…)</a:t>
                      </a:r>
                      <a:endParaRPr lang="en-IN" sz="2000" b="0" dirty="0">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95">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IN" sz="1100" b="1" dirty="0">
                        <a:latin typeface="Arial"/>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80C3CBA1-1F25-4F01-8642-100333C17661}" type="slidenum">
              <a:rPr lang="en-IN" smtClean="0"/>
              <a:pPr/>
              <a:t>5</a:t>
            </a:fld>
            <a:endParaRPr lang="en-IN"/>
          </a:p>
        </p:txBody>
      </p:sp>
    </p:spTree>
    <p:extLst>
      <p:ext uri="{BB962C8B-B14F-4D97-AF65-F5344CB8AC3E}">
        <p14:creationId xmlns:p14="http://schemas.microsoft.com/office/powerpoint/2010/main" val="1470440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Let us discuss a case study using the above framework…</a:t>
            </a:r>
            <a:endParaRPr lang="en-US" dirty="0"/>
          </a:p>
        </p:txBody>
      </p:sp>
    </p:spTree>
    <p:extLst>
      <p:ext uri="{BB962C8B-B14F-4D97-AF65-F5344CB8AC3E}">
        <p14:creationId xmlns:p14="http://schemas.microsoft.com/office/powerpoint/2010/main" val="551749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92162"/>
          </a:xfrm>
        </p:spPr>
        <p:txBody>
          <a:bodyPr>
            <a:normAutofit fontScale="90000"/>
          </a:bodyPr>
          <a:lstStyle/>
          <a:p>
            <a:r>
              <a:rPr lang="en-US" sz="3600" b="1" dirty="0" smtClean="0"/>
              <a:t>Understanding Self-Harm </a:t>
            </a:r>
            <a:r>
              <a:rPr lang="en-US" sz="3600" b="1" dirty="0" err="1" smtClean="0"/>
              <a:t>Behaviours</a:t>
            </a:r>
            <a:r>
              <a:rPr lang="en-US" sz="3600" b="1" dirty="0" smtClean="0"/>
              <a:t> in Adolescents</a:t>
            </a:r>
            <a:endParaRPr lang="en-US" sz="3600" b="1" dirty="0"/>
          </a:p>
        </p:txBody>
      </p:sp>
      <p:sp>
        <p:nvSpPr>
          <p:cNvPr id="3" name="Content Placeholder 2"/>
          <p:cNvSpPr>
            <a:spLocks noGrp="1"/>
          </p:cNvSpPr>
          <p:nvPr>
            <p:ph idx="1"/>
          </p:nvPr>
        </p:nvSpPr>
        <p:spPr>
          <a:xfrm>
            <a:off x="152400" y="762000"/>
            <a:ext cx="8839200" cy="5943600"/>
          </a:xfrm>
        </p:spPr>
        <p:txBody>
          <a:bodyPr>
            <a:normAutofit fontScale="92500" lnSpcReduction="20000"/>
          </a:bodyPr>
          <a:lstStyle/>
          <a:p>
            <a:r>
              <a:rPr lang="en-US" dirty="0" smtClean="0"/>
              <a:t>Not all self-harm </a:t>
            </a:r>
            <a:r>
              <a:rPr lang="en-US" dirty="0" err="1" smtClean="0"/>
              <a:t>behaviours</a:t>
            </a:r>
            <a:r>
              <a:rPr lang="en-US" dirty="0" smtClean="0"/>
              <a:t> are done with the intention to end one’s life.</a:t>
            </a:r>
          </a:p>
          <a:p>
            <a:r>
              <a:rPr lang="en-US" dirty="0" smtClean="0"/>
              <a:t>Adolescents also hurt themselves (like by cutting themselves) out of anger and frustration and feeling of hurt…</a:t>
            </a:r>
          </a:p>
          <a:p>
            <a:pPr lvl="1"/>
            <a:r>
              <a:rPr lang="en-US" dirty="0" smtClean="0"/>
              <a:t>they have a theory that ‘if I hurt myself physically, the mental pain will reduce.’ </a:t>
            </a:r>
          </a:p>
          <a:p>
            <a:pPr lvl="1"/>
            <a:r>
              <a:rPr lang="en-US" dirty="0" smtClean="0"/>
              <a:t>they inflict pain on the self to distract the mind from the mental pain.</a:t>
            </a:r>
          </a:p>
          <a:p>
            <a:r>
              <a:rPr lang="en-US" dirty="0" smtClean="0"/>
              <a:t>They may use cutting </a:t>
            </a:r>
            <a:r>
              <a:rPr lang="en-US" dirty="0" err="1" smtClean="0"/>
              <a:t>behaviours</a:t>
            </a:r>
            <a:r>
              <a:rPr lang="en-US" dirty="0" smtClean="0"/>
              <a:t> as a means to get some demand met especially in children’s institutions or even in family situations where they are unable to negotiate their needs. In these contexts, cutting also becomes a learnt </a:t>
            </a:r>
            <a:r>
              <a:rPr lang="en-US" dirty="0" err="1" smtClean="0"/>
              <a:t>behaviour</a:t>
            </a:r>
            <a:r>
              <a:rPr lang="en-US" dirty="0" smtClean="0"/>
              <a:t>…a way to get adults to give into their demands.</a:t>
            </a:r>
            <a:endParaRPr lang="en-US" dirty="0"/>
          </a:p>
        </p:txBody>
      </p:sp>
    </p:spTree>
    <p:extLst>
      <p:ext uri="{BB962C8B-B14F-4D97-AF65-F5344CB8AC3E}">
        <p14:creationId xmlns:p14="http://schemas.microsoft.com/office/powerpoint/2010/main" val="1253831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Autofit/>
          </a:bodyPr>
          <a:lstStyle/>
          <a:p>
            <a:r>
              <a:rPr lang="en-US" sz="2800" b="1" dirty="0" smtClean="0"/>
              <a:t>Depressive Cognitions, Death Wishes, Suicidal Thoughts</a:t>
            </a:r>
            <a:endParaRPr lang="en-US" sz="2800" b="1" dirty="0"/>
          </a:p>
        </p:txBody>
      </p:sp>
      <p:sp>
        <p:nvSpPr>
          <p:cNvPr id="3" name="Content Placeholder 2"/>
          <p:cNvSpPr>
            <a:spLocks noGrp="1"/>
          </p:cNvSpPr>
          <p:nvPr>
            <p:ph idx="1"/>
          </p:nvPr>
        </p:nvSpPr>
        <p:spPr>
          <a:xfrm>
            <a:off x="0" y="609600"/>
            <a:ext cx="9144000" cy="6248400"/>
          </a:xfrm>
        </p:spPr>
        <p:txBody>
          <a:bodyPr>
            <a:normAutofit fontScale="55000" lnSpcReduction="20000"/>
          </a:bodyPr>
          <a:lstStyle/>
          <a:p>
            <a:r>
              <a:rPr lang="en-US" b="1" dirty="0" smtClean="0"/>
              <a:t>Depressive Cognitions</a:t>
            </a:r>
          </a:p>
          <a:p>
            <a:pPr lvl="1"/>
            <a:r>
              <a:rPr lang="en-US" dirty="0" smtClean="0"/>
              <a:t>Decreased confidence</a:t>
            </a:r>
          </a:p>
          <a:p>
            <a:pPr lvl="1"/>
            <a:r>
              <a:rPr lang="en-US" dirty="0" smtClean="0"/>
              <a:t>Pessimistic views on the future</a:t>
            </a:r>
          </a:p>
          <a:p>
            <a:pPr lvl="1"/>
            <a:r>
              <a:rPr lang="en-US" dirty="0" smtClean="0"/>
              <a:t>Worthlessness</a:t>
            </a:r>
          </a:p>
          <a:p>
            <a:pPr lvl="1"/>
            <a:r>
              <a:rPr lang="en-US" dirty="0" smtClean="0"/>
              <a:t>Hopelessness (things won’t get better)</a:t>
            </a:r>
          </a:p>
          <a:p>
            <a:r>
              <a:rPr lang="en-US" b="1" dirty="0" smtClean="0"/>
              <a:t>D</a:t>
            </a:r>
            <a:r>
              <a:rPr lang="en-US" b="1" dirty="0" smtClean="0"/>
              <a:t>eath wishes</a:t>
            </a:r>
            <a:endParaRPr lang="en-US" b="1" dirty="0" smtClean="0"/>
          </a:p>
          <a:p>
            <a:pPr lvl="1"/>
            <a:r>
              <a:rPr lang="en-US" dirty="0"/>
              <a:t>W</a:t>
            </a:r>
            <a:r>
              <a:rPr lang="en-US" dirty="0" smtClean="0"/>
              <a:t>ishing </a:t>
            </a:r>
            <a:r>
              <a:rPr lang="en-US" dirty="0"/>
              <a:t>to be dead in some way, not necessarily by planning to kill self. </a:t>
            </a:r>
            <a:endParaRPr lang="en-US" dirty="0" smtClean="0"/>
          </a:p>
          <a:p>
            <a:pPr lvl="1"/>
            <a:r>
              <a:rPr lang="en-US" dirty="0" smtClean="0"/>
              <a:t>"</a:t>
            </a:r>
            <a:r>
              <a:rPr lang="en-US" dirty="0"/>
              <a:t>I wish I would be dead" or "I wish I would get killed in an accident". </a:t>
            </a:r>
            <a:endParaRPr lang="en-US" dirty="0" smtClean="0"/>
          </a:p>
          <a:p>
            <a:pPr lvl="1"/>
            <a:r>
              <a:rPr lang="en-US" dirty="0"/>
              <a:t>P</a:t>
            </a:r>
            <a:r>
              <a:rPr lang="en-US" dirty="0" smtClean="0"/>
              <a:t>eople </a:t>
            </a:r>
            <a:r>
              <a:rPr lang="en-US" dirty="0"/>
              <a:t>when they are moderately frustrated or mildly </a:t>
            </a:r>
            <a:r>
              <a:rPr lang="en-US" dirty="0" smtClean="0"/>
              <a:t>depressed</a:t>
            </a:r>
            <a:r>
              <a:rPr lang="en-US" dirty="0" smtClean="0"/>
              <a:t>.</a:t>
            </a:r>
          </a:p>
          <a:p>
            <a:pPr marL="0" indent="0">
              <a:buNone/>
            </a:pPr>
            <a:endParaRPr lang="en-US" dirty="0" smtClean="0"/>
          </a:p>
          <a:p>
            <a:r>
              <a:rPr lang="en-US" b="1" dirty="0"/>
              <a:t>Suicidal </a:t>
            </a:r>
            <a:r>
              <a:rPr lang="en-US" b="1" dirty="0"/>
              <a:t>T</a:t>
            </a:r>
            <a:r>
              <a:rPr lang="en-US" b="1" dirty="0" smtClean="0"/>
              <a:t>houghts/ Ideations</a:t>
            </a:r>
            <a:endParaRPr lang="en-US" b="1" dirty="0"/>
          </a:p>
          <a:p>
            <a:pPr lvl="1"/>
            <a:r>
              <a:rPr lang="en-US" dirty="0"/>
              <a:t>T</a:t>
            </a:r>
            <a:r>
              <a:rPr lang="en-US" dirty="0" smtClean="0"/>
              <a:t>houghts </a:t>
            </a:r>
            <a:r>
              <a:rPr lang="en-US" dirty="0"/>
              <a:t>about killing self. </a:t>
            </a:r>
            <a:endParaRPr lang="en-US" dirty="0" smtClean="0"/>
          </a:p>
          <a:p>
            <a:pPr lvl="1"/>
            <a:r>
              <a:rPr lang="en-US" dirty="0" smtClean="0"/>
              <a:t>"</a:t>
            </a:r>
            <a:r>
              <a:rPr lang="en-US" dirty="0"/>
              <a:t>I feel like killing myself" or "I'd rather kill myself than live this miserable life</a:t>
            </a:r>
            <a:r>
              <a:rPr lang="en-US" dirty="0" smtClean="0"/>
              <a:t>".</a:t>
            </a:r>
            <a:endParaRPr lang="en-US" dirty="0" smtClean="0"/>
          </a:p>
          <a:p>
            <a:pPr lvl="1"/>
            <a:r>
              <a:rPr lang="en-US" dirty="0" smtClean="0"/>
              <a:t>Suicidal </a:t>
            </a:r>
            <a:r>
              <a:rPr lang="en-US" dirty="0"/>
              <a:t>thoughts, when frequent, precipitate actual suicidal ideation, </a:t>
            </a:r>
            <a:endParaRPr lang="en-US" dirty="0" smtClean="0"/>
          </a:p>
          <a:p>
            <a:pPr lvl="1"/>
            <a:r>
              <a:rPr lang="en-US" dirty="0" smtClean="0"/>
              <a:t>Serious </a:t>
            </a:r>
            <a:r>
              <a:rPr lang="en-US" dirty="0"/>
              <a:t>intention to attempt suicide</a:t>
            </a:r>
            <a:r>
              <a:rPr lang="en-US" dirty="0" smtClean="0"/>
              <a:t>.</a:t>
            </a:r>
          </a:p>
          <a:p>
            <a:pPr lvl="1"/>
            <a:r>
              <a:rPr lang="en-US" dirty="0" smtClean="0"/>
              <a:t>Frequency of thoughts.</a:t>
            </a:r>
            <a:endParaRPr lang="en-US" dirty="0" smtClean="0"/>
          </a:p>
          <a:p>
            <a:pPr lvl="1"/>
            <a:r>
              <a:rPr lang="en-US" dirty="0" smtClean="0"/>
              <a:t>Some </a:t>
            </a:r>
            <a:r>
              <a:rPr lang="en-US" dirty="0"/>
              <a:t>may plan to attempt in such a way that there might be chances of getting </a:t>
            </a:r>
            <a:r>
              <a:rPr lang="en-US" dirty="0" smtClean="0"/>
              <a:t>rescued. (intention </a:t>
            </a:r>
            <a:r>
              <a:rPr lang="en-US" dirty="0"/>
              <a:t>to die is </a:t>
            </a:r>
            <a:r>
              <a:rPr lang="en-US" dirty="0" smtClean="0"/>
              <a:t>low…suicide </a:t>
            </a:r>
            <a:r>
              <a:rPr lang="en-US" dirty="0"/>
              <a:t>is looked upon as a way of getting help/attention from others in some </a:t>
            </a:r>
            <a:r>
              <a:rPr lang="en-US" dirty="0" smtClean="0"/>
              <a:t>way). </a:t>
            </a:r>
          </a:p>
          <a:p>
            <a:pPr marL="0" indent="0">
              <a:buNone/>
            </a:pPr>
            <a:endParaRPr lang="en-US" dirty="0" smtClean="0"/>
          </a:p>
          <a:p>
            <a:r>
              <a:rPr lang="en-US" b="1" dirty="0" smtClean="0"/>
              <a:t>Suicide Attempts</a:t>
            </a:r>
          </a:p>
          <a:p>
            <a:pPr lvl="1"/>
            <a:r>
              <a:rPr lang="en-US" dirty="0" smtClean="0"/>
              <a:t>People who have actually attempted suicide.</a:t>
            </a:r>
          </a:p>
          <a:p>
            <a:pPr lvl="1"/>
            <a:r>
              <a:rPr lang="en-US" dirty="0" smtClean="0"/>
              <a:t>What was the outcome that person was thinking about—death? Injury? Rescue?</a:t>
            </a:r>
            <a:endParaRPr lang="en-US" dirty="0"/>
          </a:p>
        </p:txBody>
      </p:sp>
    </p:spTree>
    <p:extLst>
      <p:ext uri="{BB962C8B-B14F-4D97-AF65-F5344CB8AC3E}">
        <p14:creationId xmlns:p14="http://schemas.microsoft.com/office/powerpoint/2010/main" val="1569402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658091"/>
          </a:xfrm>
        </p:spPr>
        <p:txBody>
          <a:bodyPr>
            <a:normAutofit fontScale="90000"/>
          </a:bodyPr>
          <a:lstStyle/>
          <a:p>
            <a:r>
              <a:rPr lang="en-US" b="1" dirty="0" smtClean="0"/>
              <a:t>Suicide Risk Assessment</a:t>
            </a:r>
            <a:endParaRPr lang="en-US" b="1" dirty="0"/>
          </a:p>
        </p:txBody>
      </p:sp>
      <p:sp>
        <p:nvSpPr>
          <p:cNvPr id="3" name="Content Placeholder 2"/>
          <p:cNvSpPr>
            <a:spLocks noGrp="1"/>
          </p:cNvSpPr>
          <p:nvPr>
            <p:ph idx="1"/>
          </p:nvPr>
        </p:nvSpPr>
        <p:spPr>
          <a:xfrm>
            <a:off x="228600" y="838200"/>
            <a:ext cx="8458200" cy="5715000"/>
          </a:xfrm>
        </p:spPr>
        <p:txBody>
          <a:bodyPr>
            <a:normAutofit fontScale="85000" lnSpcReduction="10000"/>
          </a:bodyPr>
          <a:lstStyle/>
          <a:p>
            <a:pPr marL="0" indent="0">
              <a:buNone/>
            </a:pPr>
            <a:r>
              <a:rPr lang="en-IN" dirty="0">
                <a:solidFill>
                  <a:srgbClr val="FF0000"/>
                </a:solidFill>
              </a:rPr>
              <a:t> </a:t>
            </a:r>
            <a:r>
              <a:rPr lang="en-IN" b="1" dirty="0"/>
              <a:t>Depressive Cognitions</a:t>
            </a:r>
            <a:endParaRPr lang="en-US" b="1" dirty="0"/>
          </a:p>
          <a:p>
            <a:r>
              <a:rPr lang="en-IN" dirty="0" smtClean="0"/>
              <a:t>In the past month, did you Feel </a:t>
            </a:r>
            <a:r>
              <a:rPr lang="en-IN" dirty="0"/>
              <a:t>hopeless?</a:t>
            </a:r>
            <a:endParaRPr lang="en-US" dirty="0"/>
          </a:p>
          <a:p>
            <a:pPr marL="0" indent="0">
              <a:buNone/>
            </a:pPr>
            <a:r>
              <a:rPr lang="en-US" b="1" dirty="0" smtClean="0"/>
              <a:t>Suicide Thoughts/ Death Wishes</a:t>
            </a:r>
          </a:p>
          <a:p>
            <a:pPr marL="0" indent="0">
              <a:buNone/>
            </a:pPr>
            <a:r>
              <a:rPr lang="en-US" dirty="0" smtClean="0"/>
              <a:t>In the past month, did you:</a:t>
            </a:r>
          </a:p>
          <a:p>
            <a:r>
              <a:rPr lang="en-IN" dirty="0"/>
              <a:t>Plan or intend to hurt yourself in any accident either actively or passively (e.g. by not avoiding a risk)? </a:t>
            </a:r>
            <a:endParaRPr lang="en-IN" dirty="0" smtClean="0"/>
          </a:p>
          <a:p>
            <a:r>
              <a:rPr lang="en-IN" dirty="0"/>
              <a:t>Intend to die as a result of any accident? </a:t>
            </a:r>
            <a:endParaRPr lang="en-IN" dirty="0" smtClean="0"/>
          </a:p>
          <a:p>
            <a:r>
              <a:rPr lang="en-IN" dirty="0" smtClean="0"/>
              <a:t>Think </a:t>
            </a:r>
            <a:r>
              <a:rPr lang="en-IN" dirty="0"/>
              <a:t>that you would be better off dead or wish you </a:t>
            </a:r>
            <a:r>
              <a:rPr lang="en-IN" dirty="0" smtClean="0"/>
              <a:t>were dead</a:t>
            </a:r>
            <a:r>
              <a:rPr lang="en-IN" dirty="0"/>
              <a:t>?  </a:t>
            </a:r>
            <a:endParaRPr lang="en-US" dirty="0"/>
          </a:p>
          <a:p>
            <a:r>
              <a:rPr lang="en-IN" dirty="0" smtClean="0"/>
              <a:t>Think </a:t>
            </a:r>
            <a:r>
              <a:rPr lang="en-IN" dirty="0"/>
              <a:t>about hurting or injuring yourself or have </a:t>
            </a:r>
            <a:r>
              <a:rPr lang="en-IN" dirty="0" smtClean="0"/>
              <a:t>mental</a:t>
            </a:r>
            <a:r>
              <a:rPr lang="en-US" dirty="0"/>
              <a:t> </a:t>
            </a:r>
            <a:r>
              <a:rPr lang="en-IN" dirty="0" smtClean="0"/>
              <a:t>images </a:t>
            </a:r>
            <a:r>
              <a:rPr lang="en-IN" dirty="0"/>
              <a:t>of harming yourself, with at least a slight intent to die?</a:t>
            </a:r>
            <a:r>
              <a:rPr lang="en-IN" b="1" dirty="0"/>
              <a:t>	</a:t>
            </a:r>
            <a:endParaRPr lang="en-US" dirty="0"/>
          </a:p>
          <a:p>
            <a:r>
              <a:rPr lang="en-IN" dirty="0"/>
              <a:t> </a:t>
            </a:r>
            <a:r>
              <a:rPr lang="en-IN" dirty="0" smtClean="0"/>
              <a:t>Think </a:t>
            </a:r>
            <a:r>
              <a:rPr lang="en-IN" dirty="0"/>
              <a:t>about killing yourself?                                                                                                         </a:t>
            </a:r>
            <a:endParaRPr lang="en-US" dirty="0" smtClean="0"/>
          </a:p>
          <a:p>
            <a:pPr marL="0" indent="0">
              <a:buNone/>
            </a:pPr>
            <a:endParaRPr lang="en-US" dirty="0"/>
          </a:p>
        </p:txBody>
      </p:sp>
    </p:spTree>
    <p:extLst>
      <p:ext uri="{BB962C8B-B14F-4D97-AF65-F5344CB8AC3E}">
        <p14:creationId xmlns:p14="http://schemas.microsoft.com/office/powerpoint/2010/main" val="2876385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327</TotalTime>
  <Words>1396</Words>
  <Application>Microsoft Office PowerPoint</Application>
  <PresentationFormat>On-screen Show (4:3)</PresentationFormat>
  <Paragraphs>142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Depression in Adolescents  For Sahai Volunteers, Medico-Pastoral Association 21st January 2017 </vt:lpstr>
      <vt:lpstr>Session Content</vt:lpstr>
      <vt:lpstr>Signs and Symptoms</vt:lpstr>
      <vt:lpstr>Contexts of Adolescent Depression</vt:lpstr>
      <vt:lpstr>Developing Basis for Response: Understanding the Person</vt:lpstr>
      <vt:lpstr>PowerPoint Presentation</vt:lpstr>
      <vt:lpstr>Understanding Self-Harm Behaviours in Adolescents</vt:lpstr>
      <vt:lpstr>Depressive Cognitions, Death Wishes, Suicidal Thoughts</vt:lpstr>
      <vt:lpstr>Suicide Risk Assessment</vt:lpstr>
      <vt:lpstr>PowerPoint Presentation</vt:lpstr>
      <vt:lpstr>PowerPoint Presentation</vt:lpstr>
      <vt:lpstr>First Level Responses to Depression and Self-Harm</vt:lpstr>
      <vt:lpstr>PowerPoint Presentation</vt:lpstr>
      <vt:lpstr>Guiding the Caregiver on Assisting Adolescent with Self-Harm</vt:lpstr>
      <vt:lpstr>PowerPoint Presentation</vt:lpstr>
      <vt:lpstr>Further Responses (1): Trauma of Death &amp; Loss</vt:lpstr>
      <vt:lpstr>PowerPoint Presentation</vt:lpstr>
      <vt:lpstr>PowerPoint Presentation</vt:lpstr>
      <vt:lpstr>Further Responses (2): Trauma of Sexual Abuse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Depression in Adolescents  For Sahai Volunteers, Medico-Pastoral Association 21st January 2017</dc:title>
  <dc:creator>Admin</dc:creator>
  <cp:lastModifiedBy>Admin</cp:lastModifiedBy>
  <cp:revision>34</cp:revision>
  <dcterms:created xsi:type="dcterms:W3CDTF">2017-01-19T10:06:23Z</dcterms:created>
  <dcterms:modified xsi:type="dcterms:W3CDTF">2017-01-20T08:58:03Z</dcterms:modified>
</cp:coreProperties>
</file>