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405" r:id="rId48"/>
    <p:sldId id="406" r:id="rId49"/>
    <p:sldId id="408" r:id="rId50"/>
    <p:sldId id="409" r:id="rId51"/>
    <p:sldId id="410" r:id="rId52"/>
    <p:sldId id="411" r:id="rId53"/>
    <p:sldId id="412" r:id="rId54"/>
    <p:sldId id="413" r:id="rId55"/>
    <p:sldId id="414" r:id="rId56"/>
    <p:sldId id="415" r:id="rId57"/>
    <p:sldId id="416" r:id="rId58"/>
    <p:sldId id="417" r:id="rId59"/>
    <p:sldId id="418" r:id="rId60"/>
    <p:sldId id="419" r:id="rId61"/>
    <p:sldId id="420" r:id="rId62"/>
    <p:sldId id="422" r:id="rId63"/>
    <p:sldId id="423" r:id="rId64"/>
    <p:sldId id="424" r:id="rId65"/>
    <p:sldId id="425" r:id="rId66"/>
    <p:sldId id="426" r:id="rId67"/>
    <p:sldId id="427" r:id="rId68"/>
    <p:sldId id="407" r:id="rId69"/>
    <p:sldId id="429" r:id="rId70"/>
    <p:sldId id="398" r:id="rId71"/>
    <p:sldId id="397" r:id="rId72"/>
    <p:sldId id="399" r:id="rId73"/>
    <p:sldId id="403" r:id="rId74"/>
    <p:sldId id="404" r:id="rId75"/>
    <p:sldId id="400" r:id="rId76"/>
    <p:sldId id="428" r:id="rId77"/>
    <p:sldId id="430" r:id="rId78"/>
    <p:sldId id="432" r:id="rId79"/>
    <p:sldId id="433" r:id="rId80"/>
    <p:sldId id="431" r:id="rId81"/>
    <p:sldId id="434" r:id="rId82"/>
    <p:sldId id="436" r:id="rId83"/>
    <p:sldId id="435" r:id="rId84"/>
    <p:sldId id="401" r:id="rId85"/>
    <p:sldId id="402" r:id="rId8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tableStyles" Target="tableStyles.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50FADDEF-42F4-441E-AF6A-3ABF8F08688A}" type="datetimeFigureOut">
              <a:rPr lang="en-US" smtClean="0"/>
              <a:pPr/>
              <a:t>10/22/2018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1D1ECF9-ADAA-4C5C-B4C5-14961CFA82F6}"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0FADDEF-42F4-441E-AF6A-3ABF8F08688A}" type="datetimeFigureOut">
              <a:rPr lang="en-US" smtClean="0"/>
              <a:pPr/>
              <a:t>10/22/2018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1D1ECF9-ADAA-4C5C-B4C5-14961CFA82F6}"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0FADDEF-42F4-441E-AF6A-3ABF8F08688A}" type="datetimeFigureOut">
              <a:rPr lang="en-US" smtClean="0"/>
              <a:pPr/>
              <a:t>10/22/2018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1D1ECF9-ADAA-4C5C-B4C5-14961CFA82F6}"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0FADDEF-42F4-441E-AF6A-3ABF8F08688A}" type="datetimeFigureOut">
              <a:rPr lang="en-US" smtClean="0"/>
              <a:pPr/>
              <a:t>10/22/2018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1D1ECF9-ADAA-4C5C-B4C5-14961CFA82F6}"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FADDEF-42F4-441E-AF6A-3ABF8F08688A}" type="datetimeFigureOut">
              <a:rPr lang="en-US" smtClean="0"/>
              <a:pPr/>
              <a:t>10/22/2018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1D1ECF9-ADAA-4C5C-B4C5-14961CFA82F6}"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50FADDEF-42F4-441E-AF6A-3ABF8F08688A}" type="datetimeFigureOut">
              <a:rPr lang="en-US" smtClean="0"/>
              <a:pPr/>
              <a:t>10/22/2018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1D1ECF9-ADAA-4C5C-B4C5-14961CFA82F6}"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50FADDEF-42F4-441E-AF6A-3ABF8F08688A}" type="datetimeFigureOut">
              <a:rPr lang="en-US" smtClean="0"/>
              <a:pPr/>
              <a:t>10/22/2018</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1D1ECF9-ADAA-4C5C-B4C5-14961CFA82F6}"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50FADDEF-42F4-441E-AF6A-3ABF8F08688A}" type="datetimeFigureOut">
              <a:rPr lang="en-US" smtClean="0"/>
              <a:pPr/>
              <a:t>10/22/2018</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1D1ECF9-ADAA-4C5C-B4C5-14961CFA82F6}"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FADDEF-42F4-441E-AF6A-3ABF8F08688A}" type="datetimeFigureOut">
              <a:rPr lang="en-US" smtClean="0"/>
              <a:pPr/>
              <a:t>10/22/2018</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1D1ECF9-ADAA-4C5C-B4C5-14961CFA82F6}"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ADDEF-42F4-441E-AF6A-3ABF8F08688A}" type="datetimeFigureOut">
              <a:rPr lang="en-US" smtClean="0"/>
              <a:pPr/>
              <a:t>10/22/2018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1D1ECF9-ADAA-4C5C-B4C5-14961CFA82F6}"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ADDEF-42F4-441E-AF6A-3ABF8F08688A}" type="datetimeFigureOut">
              <a:rPr lang="en-US" smtClean="0"/>
              <a:pPr/>
              <a:t>10/22/2018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1D1ECF9-ADAA-4C5C-B4C5-14961CFA82F6}"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FADDEF-42F4-441E-AF6A-3ABF8F08688A}" type="datetimeFigureOut">
              <a:rPr lang="en-US" smtClean="0"/>
              <a:pPr/>
              <a:t>10/22/2018</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D1ECF9-ADAA-4C5C-B4C5-14961CFA82F6}"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0"/>
            <a:ext cx="8892480" cy="4005064"/>
          </a:xfrm>
        </p:spPr>
        <p:txBody>
          <a:bodyPr>
            <a:normAutofit fontScale="90000"/>
          </a:bodyPr>
          <a:lstStyle/>
          <a:p>
            <a:r>
              <a:rPr lang="en-IN" b="1" dirty="0" smtClean="0">
                <a:solidFill>
                  <a:schemeClr val="tx2"/>
                </a:solidFill>
                <a:latin typeface="Comic Sans MS" pitchFamily="66" charset="0"/>
              </a:rPr>
              <a:t/>
            </a:r>
            <a:br>
              <a:rPr lang="en-IN" b="1" dirty="0" smtClean="0">
                <a:solidFill>
                  <a:schemeClr val="tx2"/>
                </a:solidFill>
                <a:latin typeface="Comic Sans MS" pitchFamily="66" charset="0"/>
              </a:rPr>
            </a:br>
            <a:r>
              <a:rPr lang="en-IN" b="1" dirty="0">
                <a:solidFill>
                  <a:schemeClr val="accent2">
                    <a:lumMod val="75000"/>
                  </a:schemeClr>
                </a:solidFill>
                <a:latin typeface="Comic Sans MS" pitchFamily="66" charset="0"/>
              </a:rPr>
              <a:t>Basic P</a:t>
            </a:r>
            <a:r>
              <a:rPr lang="en-IN" b="1" dirty="0" smtClean="0">
                <a:solidFill>
                  <a:schemeClr val="accent2">
                    <a:lumMod val="75000"/>
                  </a:schemeClr>
                </a:solidFill>
                <a:latin typeface="Comic Sans MS" pitchFamily="66" charset="0"/>
              </a:rPr>
              <a:t>sychosocial Care for Children in Difficult Circumstances</a:t>
            </a:r>
            <a:r>
              <a:rPr lang="en-IN" b="1" dirty="0">
                <a:solidFill>
                  <a:schemeClr val="accent2">
                    <a:lumMod val="75000"/>
                  </a:schemeClr>
                </a:solidFill>
                <a:latin typeface="Comic Sans MS" pitchFamily="66" charset="0"/>
              </a:rPr>
              <a:t/>
            </a:r>
            <a:br>
              <a:rPr lang="en-IN" b="1" dirty="0">
                <a:solidFill>
                  <a:schemeClr val="accent2">
                    <a:lumMod val="75000"/>
                  </a:schemeClr>
                </a:solidFill>
                <a:latin typeface="Comic Sans MS" pitchFamily="66" charset="0"/>
              </a:rPr>
            </a:br>
            <a:r>
              <a:rPr lang="en-IN" dirty="0" smtClean="0">
                <a:solidFill>
                  <a:schemeClr val="accent2">
                    <a:lumMod val="75000"/>
                  </a:schemeClr>
                </a:solidFill>
                <a:latin typeface="Comic Sans MS" pitchFamily="66" charset="0"/>
              </a:rPr>
              <a:t/>
            </a:r>
            <a:br>
              <a:rPr lang="en-IN" dirty="0" smtClean="0">
                <a:solidFill>
                  <a:schemeClr val="accent2">
                    <a:lumMod val="75000"/>
                  </a:schemeClr>
                </a:solidFill>
                <a:latin typeface="Comic Sans MS" pitchFamily="66" charset="0"/>
              </a:rPr>
            </a:br>
            <a:r>
              <a:rPr lang="en-IN" sz="3100" b="1" dirty="0" smtClean="0">
                <a:solidFill>
                  <a:schemeClr val="accent2">
                    <a:lumMod val="75000"/>
                  </a:schemeClr>
                </a:solidFill>
                <a:latin typeface="Comic Sans MS" pitchFamily="66" charset="0"/>
              </a:rPr>
              <a:t>Training Workshop</a:t>
            </a:r>
            <a:br>
              <a:rPr lang="en-IN" sz="3100" b="1" dirty="0" smtClean="0">
                <a:solidFill>
                  <a:schemeClr val="accent2">
                    <a:lumMod val="75000"/>
                  </a:schemeClr>
                </a:solidFill>
                <a:latin typeface="Comic Sans MS" pitchFamily="66" charset="0"/>
              </a:rPr>
            </a:br>
            <a:r>
              <a:rPr lang="en-IN" sz="3100" b="1" dirty="0" smtClean="0">
                <a:solidFill>
                  <a:schemeClr val="accent2">
                    <a:lumMod val="75000"/>
                  </a:schemeClr>
                </a:solidFill>
                <a:latin typeface="Comic Sans MS" pitchFamily="66" charset="0"/>
              </a:rPr>
              <a:t>Child Welfare Committee, </a:t>
            </a:r>
            <a:br>
              <a:rPr lang="en-IN" sz="3100" b="1" dirty="0" smtClean="0">
                <a:solidFill>
                  <a:schemeClr val="accent2">
                    <a:lumMod val="75000"/>
                  </a:schemeClr>
                </a:solidFill>
                <a:latin typeface="Comic Sans MS" pitchFamily="66" charset="0"/>
              </a:rPr>
            </a:br>
            <a:r>
              <a:rPr lang="en-IN" sz="3100" b="1" dirty="0" smtClean="0">
                <a:solidFill>
                  <a:schemeClr val="accent2">
                    <a:lumMod val="75000"/>
                  </a:schemeClr>
                </a:solidFill>
                <a:latin typeface="Comic Sans MS" pitchFamily="66" charset="0"/>
              </a:rPr>
              <a:t>Karnataka</a:t>
            </a:r>
            <a:endParaRPr lang="en-IN" sz="3100" b="1" dirty="0">
              <a:solidFill>
                <a:schemeClr val="accent2">
                  <a:lumMod val="75000"/>
                </a:schemeClr>
              </a:solidFill>
              <a:latin typeface="Comic Sans MS" pitchFamily="66" charset="0"/>
            </a:endParaRPr>
          </a:p>
        </p:txBody>
      </p:sp>
      <p:sp>
        <p:nvSpPr>
          <p:cNvPr id="3" name="Subtitle 2"/>
          <p:cNvSpPr>
            <a:spLocks noGrp="1"/>
          </p:cNvSpPr>
          <p:nvPr>
            <p:ph type="subTitle" idx="1"/>
          </p:nvPr>
        </p:nvSpPr>
        <p:spPr>
          <a:xfrm>
            <a:off x="0" y="4149080"/>
            <a:ext cx="9144000" cy="2708920"/>
          </a:xfrm>
        </p:spPr>
        <p:txBody>
          <a:bodyPr>
            <a:noAutofit/>
          </a:bodyPr>
          <a:lstStyle/>
          <a:p>
            <a:r>
              <a:rPr lang="en-IN" sz="2000" b="1" dirty="0" smtClean="0">
                <a:solidFill>
                  <a:schemeClr val="tx2">
                    <a:lumMod val="75000"/>
                  </a:schemeClr>
                </a:solidFill>
                <a:latin typeface="Comic Sans MS" pitchFamily="66" charset="0"/>
              </a:rPr>
              <a:t>December 2017/ June 2018</a:t>
            </a:r>
          </a:p>
          <a:p>
            <a:endParaRPr lang="en-IN" sz="2000" b="1" dirty="0">
              <a:solidFill>
                <a:schemeClr val="tx2">
                  <a:lumMod val="75000"/>
                </a:schemeClr>
              </a:solidFill>
              <a:latin typeface="Comic Sans MS" pitchFamily="66" charset="0"/>
            </a:endParaRPr>
          </a:p>
          <a:p>
            <a:r>
              <a:rPr lang="en-IN" sz="2000" b="1" dirty="0" smtClean="0">
                <a:solidFill>
                  <a:schemeClr val="tx2">
                    <a:lumMod val="75000"/>
                  </a:schemeClr>
                </a:solidFill>
                <a:latin typeface="Comic Sans MS" pitchFamily="66" charset="0"/>
              </a:rPr>
              <a:t>Community Child &amp; Adolescent Mental Health Service Project</a:t>
            </a:r>
          </a:p>
          <a:p>
            <a:r>
              <a:rPr lang="en-IN" sz="2000" b="1" dirty="0" smtClean="0">
                <a:solidFill>
                  <a:schemeClr val="tx2">
                    <a:lumMod val="75000"/>
                  </a:schemeClr>
                </a:solidFill>
                <a:latin typeface="Comic Sans MS" pitchFamily="66" charset="0"/>
              </a:rPr>
              <a:t>Dept. of Child &amp; Adolescent Psychiatry</a:t>
            </a:r>
          </a:p>
          <a:p>
            <a:r>
              <a:rPr lang="en-IN" sz="2000" b="1" dirty="0" smtClean="0">
                <a:solidFill>
                  <a:schemeClr val="tx2">
                    <a:lumMod val="75000"/>
                  </a:schemeClr>
                </a:solidFill>
                <a:latin typeface="Comic Sans MS" pitchFamily="66" charset="0"/>
              </a:rPr>
              <a:t>NIMHANS, Bangalore</a:t>
            </a:r>
          </a:p>
          <a:p>
            <a:r>
              <a:rPr lang="en-IN" sz="2000" b="1" dirty="0" smtClean="0">
                <a:solidFill>
                  <a:schemeClr val="tx2">
                    <a:lumMod val="75000"/>
                  </a:schemeClr>
                </a:solidFill>
                <a:latin typeface="Comic Sans MS" pitchFamily="66" charset="0"/>
              </a:rPr>
              <a:t>In Collaboration with</a:t>
            </a:r>
          </a:p>
          <a:p>
            <a:r>
              <a:rPr lang="en-IN" sz="2000" b="1" dirty="0" smtClean="0">
                <a:solidFill>
                  <a:schemeClr val="tx2">
                    <a:lumMod val="75000"/>
                  </a:schemeClr>
                </a:solidFill>
                <a:latin typeface="Comic Sans MS" pitchFamily="66" charset="0"/>
              </a:rPr>
              <a:t>Dept. of Women &amp; Child Development, Government of Karnataka</a:t>
            </a:r>
            <a:endParaRPr lang="en-IN" sz="2000" b="1" dirty="0">
              <a:solidFill>
                <a:schemeClr val="tx2">
                  <a:lumMod val="75000"/>
                </a:schemeClr>
              </a:solidFill>
              <a:latin typeface="Comic Sans MS" pitchFamily="66" charset="0"/>
            </a:endParaRPr>
          </a:p>
        </p:txBody>
      </p:sp>
      <p:sp>
        <p:nvSpPr>
          <p:cNvPr id="5" name="Slide Number Placeholder 4"/>
          <p:cNvSpPr>
            <a:spLocks noGrp="1"/>
          </p:cNvSpPr>
          <p:nvPr>
            <p:ph type="sldNum" sz="quarter" idx="12"/>
          </p:nvPr>
        </p:nvSpPr>
        <p:spPr/>
        <p:txBody>
          <a:bodyPr/>
          <a:lstStyle/>
          <a:p>
            <a:fld id="{80C3CBA1-1F25-4F01-8642-100333C17661}" type="slidenum">
              <a:rPr lang="en-IN" smtClean="0"/>
              <a:pPr/>
              <a:t>1</a:t>
            </a:fld>
            <a:endParaRPr lang="en-IN"/>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Text Box 2"/>
          <p:cNvSpPr txBox="1">
            <a:spLocks noChangeArrowheads="1"/>
          </p:cNvSpPr>
          <p:nvPr/>
        </p:nvSpPr>
        <p:spPr bwMode="auto">
          <a:xfrm>
            <a:off x="285720" y="214290"/>
            <a:ext cx="5429288" cy="12763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IN" b="1" i="0" u="none" strike="noStrike" cap="none" normalizeH="0" baseline="0" dirty="0" smtClean="0">
                <a:ln>
                  <a:noFill/>
                </a:ln>
                <a:solidFill>
                  <a:schemeClr val="tx1"/>
                </a:solidFill>
                <a:effectLst/>
                <a:latin typeface="Calibri" pitchFamily="34" charset="0"/>
                <a:cs typeface="Arial" pitchFamily="34" charset="0"/>
              </a:rPr>
              <a:t>Physical Development (1)</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IN" b="1" i="0" u="none" strike="noStrike" cap="none" normalizeH="0" baseline="0" dirty="0" smtClean="0">
                <a:ln>
                  <a:noFill/>
                </a:ln>
                <a:solidFill>
                  <a:schemeClr val="tx1"/>
                </a:solidFill>
                <a:effectLst/>
                <a:latin typeface="Arial" pitchFamily="34" charset="0"/>
                <a:cs typeface="Arial" pitchFamily="34" charset="0"/>
              </a:rPr>
              <a:t>Abilities &amp; Skills 	Needs &amp; Opportunities	</a:t>
            </a:r>
            <a:endParaRPr kumimoji="0" lang="en-IN"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en-IN" b="1" i="0" u="none" strike="noStrike" cap="none" normalizeH="0" baseline="0" dirty="0" smtClean="0">
                <a:ln>
                  <a:noFill/>
                </a:ln>
                <a:solidFill>
                  <a:schemeClr val="tx1"/>
                </a:solidFill>
                <a:effectLst/>
                <a:latin typeface="Arial" pitchFamily="34" charset="0"/>
                <a:cs typeface="Arial" pitchFamily="34" charset="0"/>
              </a:rPr>
              <a:t>		</a:t>
            </a:r>
            <a:endParaRPr kumimoji="0" lang="en-IN"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en-IN" sz="1100" b="1" i="0" u="none" strike="noStrike" cap="none" normalizeH="0" baseline="0" dirty="0" smtClean="0">
                <a:ln>
                  <a:noFill/>
                </a:ln>
                <a:solidFill>
                  <a:schemeClr val="tx1"/>
                </a:solidFill>
                <a:effectLst/>
                <a:latin typeface="Arial" pitchFamily="34" charset="0"/>
                <a:cs typeface="Arial" pitchFamily="34" charset="0"/>
              </a:rPr>
              <a:t>		</a:t>
            </a:r>
            <a:endParaRPr kumimoji="0" lang="en-IN" sz="11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en-IN" sz="1100" b="1" i="0" u="none" strike="noStrike" cap="none" normalizeH="0" baseline="0" dirty="0" smtClean="0">
                <a:ln>
                  <a:noFill/>
                </a:ln>
                <a:solidFill>
                  <a:schemeClr val="tx1"/>
                </a:solidFill>
                <a:effectLst/>
                <a:latin typeface="Arial" pitchFamily="34" charset="0"/>
                <a:cs typeface="Arial" pitchFamily="34" charset="0"/>
              </a:rPr>
              <a:t>		</a:t>
            </a:r>
            <a:endParaRPr kumimoji="0" lang="en-IN" sz="11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Text Box 2"/>
          <p:cNvSpPr txBox="1">
            <a:spLocks noChangeArrowheads="1"/>
          </p:cNvSpPr>
          <p:nvPr/>
        </p:nvSpPr>
        <p:spPr bwMode="auto">
          <a:xfrm>
            <a:off x="3357554" y="1571612"/>
            <a:ext cx="5429288" cy="12763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IN" b="1" i="0" u="none" strike="noStrike" cap="none" normalizeH="0" baseline="0" dirty="0" smtClean="0">
                <a:ln>
                  <a:noFill/>
                </a:ln>
                <a:solidFill>
                  <a:schemeClr val="tx1"/>
                </a:solidFill>
                <a:effectLst/>
                <a:latin typeface="Calibri" pitchFamily="34" charset="0"/>
                <a:cs typeface="Arial" pitchFamily="34" charset="0"/>
              </a:rPr>
              <a:t>Social Development (2)</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IN" b="1" i="0" u="none" strike="noStrike" cap="none" normalizeH="0" baseline="0" dirty="0" smtClean="0">
                <a:ln>
                  <a:noFill/>
                </a:ln>
                <a:solidFill>
                  <a:schemeClr val="tx1"/>
                </a:solidFill>
                <a:effectLst/>
                <a:latin typeface="Arial" pitchFamily="34" charset="0"/>
                <a:cs typeface="Arial" pitchFamily="34" charset="0"/>
              </a:rPr>
              <a:t>Abilities &amp; Skills 	Needs &amp; Opportunities	</a:t>
            </a:r>
            <a:endParaRPr kumimoji="0" lang="en-IN"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en-IN" b="1" i="0" u="none" strike="noStrike" cap="none" normalizeH="0" baseline="0" dirty="0" smtClean="0">
                <a:ln>
                  <a:noFill/>
                </a:ln>
                <a:solidFill>
                  <a:schemeClr val="tx1"/>
                </a:solidFill>
                <a:effectLst/>
                <a:latin typeface="Arial" pitchFamily="34" charset="0"/>
                <a:cs typeface="Arial" pitchFamily="34" charset="0"/>
              </a:rPr>
              <a:t>		</a:t>
            </a:r>
            <a:endParaRPr kumimoji="0" lang="en-IN"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en-IN" sz="1100" b="1" i="0" u="none" strike="noStrike" cap="none" normalizeH="0" baseline="0" dirty="0" smtClean="0">
                <a:ln>
                  <a:noFill/>
                </a:ln>
                <a:solidFill>
                  <a:schemeClr val="tx1"/>
                </a:solidFill>
                <a:effectLst/>
                <a:latin typeface="Arial" pitchFamily="34" charset="0"/>
                <a:cs typeface="Arial" pitchFamily="34" charset="0"/>
              </a:rPr>
              <a:t>		</a:t>
            </a:r>
            <a:endParaRPr kumimoji="0" lang="en-IN" sz="11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en-IN" sz="1100" b="1" i="0" u="none" strike="noStrike" cap="none" normalizeH="0" baseline="0" dirty="0" smtClean="0">
                <a:ln>
                  <a:noFill/>
                </a:ln>
                <a:solidFill>
                  <a:schemeClr val="tx1"/>
                </a:solidFill>
                <a:effectLst/>
                <a:latin typeface="Arial" pitchFamily="34" charset="0"/>
                <a:cs typeface="Arial" pitchFamily="34" charset="0"/>
              </a:rPr>
              <a:t>		</a:t>
            </a:r>
            <a:endParaRPr kumimoji="0" lang="en-IN" sz="11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Text Box 2"/>
          <p:cNvSpPr txBox="1">
            <a:spLocks noChangeArrowheads="1"/>
          </p:cNvSpPr>
          <p:nvPr/>
        </p:nvSpPr>
        <p:spPr bwMode="auto">
          <a:xfrm>
            <a:off x="0" y="2928934"/>
            <a:ext cx="5429288" cy="12763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IN" b="1" i="0" u="none" strike="noStrike" cap="none" normalizeH="0" baseline="0" dirty="0" smtClean="0">
                <a:ln>
                  <a:noFill/>
                </a:ln>
                <a:solidFill>
                  <a:schemeClr val="tx1"/>
                </a:solidFill>
                <a:effectLst/>
                <a:latin typeface="Calibri" pitchFamily="34" charset="0"/>
                <a:cs typeface="Arial" pitchFamily="34" charset="0"/>
              </a:rPr>
              <a:t>Speech &amp; Language Development (3)</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IN" b="1" i="0" u="none" strike="noStrike" cap="none" normalizeH="0" baseline="0" dirty="0" smtClean="0">
                <a:ln>
                  <a:noFill/>
                </a:ln>
                <a:solidFill>
                  <a:schemeClr val="tx1"/>
                </a:solidFill>
                <a:effectLst/>
                <a:latin typeface="Arial" pitchFamily="34" charset="0"/>
                <a:cs typeface="Arial" pitchFamily="34" charset="0"/>
              </a:rPr>
              <a:t>Abilities &amp; Skills 	Needs &amp; Opportunities	</a:t>
            </a:r>
            <a:endParaRPr kumimoji="0" lang="en-IN"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en-IN" b="1" i="0" u="none" strike="noStrike" cap="none" normalizeH="0" baseline="0" dirty="0" smtClean="0">
                <a:ln>
                  <a:noFill/>
                </a:ln>
                <a:solidFill>
                  <a:schemeClr val="tx1"/>
                </a:solidFill>
                <a:effectLst/>
                <a:latin typeface="Arial" pitchFamily="34" charset="0"/>
                <a:cs typeface="Arial" pitchFamily="34" charset="0"/>
              </a:rPr>
              <a:t>		</a:t>
            </a:r>
            <a:endParaRPr kumimoji="0" lang="en-IN"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en-IN" sz="1100" b="1" i="0" u="none" strike="noStrike" cap="none" normalizeH="0" baseline="0" dirty="0" smtClean="0">
                <a:ln>
                  <a:noFill/>
                </a:ln>
                <a:solidFill>
                  <a:schemeClr val="tx1"/>
                </a:solidFill>
                <a:effectLst/>
                <a:latin typeface="Arial" pitchFamily="34" charset="0"/>
                <a:cs typeface="Arial" pitchFamily="34" charset="0"/>
              </a:rPr>
              <a:t>		</a:t>
            </a:r>
            <a:endParaRPr kumimoji="0" lang="en-IN" sz="11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en-IN" sz="1100" b="1" i="0" u="none" strike="noStrike" cap="none" normalizeH="0" baseline="0" dirty="0" smtClean="0">
                <a:ln>
                  <a:noFill/>
                </a:ln>
                <a:solidFill>
                  <a:schemeClr val="tx1"/>
                </a:solidFill>
                <a:effectLst/>
                <a:latin typeface="Arial" pitchFamily="34" charset="0"/>
                <a:cs typeface="Arial" pitchFamily="34" charset="0"/>
              </a:rPr>
              <a:t>		</a:t>
            </a:r>
            <a:endParaRPr kumimoji="0" lang="en-IN" sz="11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Text Box 2"/>
          <p:cNvSpPr txBox="1">
            <a:spLocks noChangeArrowheads="1"/>
          </p:cNvSpPr>
          <p:nvPr/>
        </p:nvSpPr>
        <p:spPr bwMode="auto">
          <a:xfrm>
            <a:off x="3500430" y="4286256"/>
            <a:ext cx="5429288" cy="12763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IN" b="1" i="0" u="none" strike="noStrike" cap="none" normalizeH="0" baseline="0" dirty="0" smtClean="0">
                <a:ln>
                  <a:noFill/>
                </a:ln>
                <a:solidFill>
                  <a:schemeClr val="tx1"/>
                </a:solidFill>
                <a:effectLst/>
                <a:latin typeface="Calibri" pitchFamily="34" charset="0"/>
                <a:cs typeface="Arial" pitchFamily="34" charset="0"/>
              </a:rPr>
              <a:t>Emotional Development (4)</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IN" b="1" i="0" u="none" strike="noStrike" cap="none" normalizeH="0" baseline="0" dirty="0" smtClean="0">
                <a:ln>
                  <a:noFill/>
                </a:ln>
                <a:solidFill>
                  <a:schemeClr val="tx1"/>
                </a:solidFill>
                <a:effectLst/>
                <a:latin typeface="Arial" pitchFamily="34" charset="0"/>
                <a:cs typeface="Arial" pitchFamily="34" charset="0"/>
              </a:rPr>
              <a:t>Abilities &amp; Skills 	Needs &amp; Opportunities	</a:t>
            </a:r>
            <a:endParaRPr kumimoji="0" lang="en-IN"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en-IN" b="1" i="0" u="none" strike="noStrike" cap="none" normalizeH="0" baseline="0" dirty="0" smtClean="0">
                <a:ln>
                  <a:noFill/>
                </a:ln>
                <a:solidFill>
                  <a:schemeClr val="tx1"/>
                </a:solidFill>
                <a:effectLst/>
                <a:latin typeface="Arial" pitchFamily="34" charset="0"/>
                <a:cs typeface="Arial" pitchFamily="34" charset="0"/>
              </a:rPr>
              <a:t>		</a:t>
            </a:r>
            <a:endParaRPr kumimoji="0" lang="en-IN"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en-IN" sz="1100" b="1" i="0" u="none" strike="noStrike" cap="none" normalizeH="0" baseline="0" dirty="0" smtClean="0">
                <a:ln>
                  <a:noFill/>
                </a:ln>
                <a:solidFill>
                  <a:schemeClr val="tx1"/>
                </a:solidFill>
                <a:effectLst/>
                <a:latin typeface="Arial" pitchFamily="34" charset="0"/>
                <a:cs typeface="Arial" pitchFamily="34" charset="0"/>
              </a:rPr>
              <a:t>		</a:t>
            </a:r>
            <a:endParaRPr kumimoji="0" lang="en-IN" sz="11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en-IN" sz="1100" b="1" i="0" u="none" strike="noStrike" cap="none" normalizeH="0" baseline="0" dirty="0" smtClean="0">
                <a:ln>
                  <a:noFill/>
                </a:ln>
                <a:solidFill>
                  <a:schemeClr val="tx1"/>
                </a:solidFill>
                <a:effectLst/>
                <a:latin typeface="Arial" pitchFamily="34" charset="0"/>
                <a:cs typeface="Arial" pitchFamily="34" charset="0"/>
              </a:rPr>
              <a:t>		</a:t>
            </a:r>
            <a:endParaRPr kumimoji="0" lang="en-IN" sz="11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Text Box 2"/>
          <p:cNvSpPr txBox="1">
            <a:spLocks noChangeArrowheads="1"/>
          </p:cNvSpPr>
          <p:nvPr/>
        </p:nvSpPr>
        <p:spPr bwMode="auto">
          <a:xfrm>
            <a:off x="357158" y="5581650"/>
            <a:ext cx="5429288" cy="12763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IN" b="1" i="0" u="none" strike="noStrike" cap="none" normalizeH="0" baseline="0" dirty="0" smtClean="0">
                <a:ln>
                  <a:noFill/>
                </a:ln>
                <a:solidFill>
                  <a:schemeClr val="tx1"/>
                </a:solidFill>
                <a:effectLst/>
                <a:latin typeface="Calibri" pitchFamily="34" charset="0"/>
                <a:cs typeface="Arial" pitchFamily="34" charset="0"/>
              </a:rPr>
              <a:t>Cognitive Development (5)</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IN" b="1" i="0" u="none" strike="noStrike" cap="none" normalizeH="0" baseline="0" dirty="0" smtClean="0">
                <a:ln>
                  <a:noFill/>
                </a:ln>
                <a:solidFill>
                  <a:schemeClr val="tx1"/>
                </a:solidFill>
                <a:effectLst/>
                <a:latin typeface="Arial" pitchFamily="34" charset="0"/>
                <a:cs typeface="Arial" pitchFamily="34" charset="0"/>
              </a:rPr>
              <a:t>Abilities &amp; Skills 	Needs &amp; Opportunities	</a:t>
            </a:r>
            <a:endParaRPr kumimoji="0" lang="en-IN"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en-IN" b="1" i="0" u="none" strike="noStrike" cap="none" normalizeH="0" baseline="0" dirty="0" smtClean="0">
                <a:ln>
                  <a:noFill/>
                </a:ln>
                <a:solidFill>
                  <a:schemeClr val="tx1"/>
                </a:solidFill>
                <a:effectLst/>
                <a:latin typeface="Arial" pitchFamily="34" charset="0"/>
                <a:cs typeface="Arial" pitchFamily="34" charset="0"/>
              </a:rPr>
              <a:t>		</a:t>
            </a:r>
            <a:endParaRPr kumimoji="0" lang="en-IN"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en-IN" sz="1100" b="1" i="0" u="none" strike="noStrike" cap="none" normalizeH="0" baseline="0" dirty="0" smtClean="0">
                <a:ln>
                  <a:noFill/>
                </a:ln>
                <a:solidFill>
                  <a:schemeClr val="tx1"/>
                </a:solidFill>
                <a:effectLst/>
                <a:latin typeface="Arial" pitchFamily="34" charset="0"/>
                <a:cs typeface="Arial" pitchFamily="34" charset="0"/>
              </a:rPr>
              <a:t>		</a:t>
            </a:r>
            <a:endParaRPr kumimoji="0" lang="en-IN" sz="11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en-IN" sz="1100" b="1" i="0" u="none" strike="noStrike" cap="none" normalizeH="0" baseline="0" dirty="0" smtClean="0">
                <a:ln>
                  <a:noFill/>
                </a:ln>
                <a:solidFill>
                  <a:schemeClr val="tx1"/>
                </a:solidFill>
                <a:effectLst/>
                <a:latin typeface="Arial" pitchFamily="34" charset="0"/>
                <a:cs typeface="Arial" pitchFamily="34" charset="0"/>
              </a:rPr>
              <a:t>		</a:t>
            </a:r>
            <a:endParaRPr kumimoji="0" lang="en-IN" sz="11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Slide Number Placeholder 9"/>
          <p:cNvSpPr>
            <a:spLocks noGrp="1"/>
          </p:cNvSpPr>
          <p:nvPr>
            <p:ph type="sldNum" sz="quarter" idx="12"/>
          </p:nvPr>
        </p:nvSpPr>
        <p:spPr/>
        <p:txBody>
          <a:bodyPr/>
          <a:lstStyle/>
          <a:p>
            <a:fld id="{80C3CBA1-1F25-4F01-8642-100333C17661}" type="slidenum">
              <a:rPr lang="en-IN" smtClean="0"/>
              <a:pPr/>
              <a:t>10</a:t>
            </a:fld>
            <a:endParaRPr lang="en-IN"/>
          </a:p>
        </p:txBody>
      </p:sp>
    </p:spTree>
    <p:extLst>
      <p:ext uri="{BB962C8B-B14F-4D97-AF65-F5344CB8AC3E}">
        <p14:creationId xmlns:p14="http://schemas.microsoft.com/office/powerpoint/2010/main" val="15610502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16632"/>
            <a:ext cx="7772400" cy="576064"/>
          </a:xfrm>
        </p:spPr>
        <p:txBody>
          <a:bodyPr>
            <a:normAutofit fontScale="90000"/>
          </a:bodyPr>
          <a:lstStyle/>
          <a:p>
            <a:r>
              <a:rPr lang="en-IN" b="1" dirty="0" smtClean="0"/>
              <a:t>Let’s Talk about Attachment…</a:t>
            </a:r>
            <a:endParaRPr lang="en-IN" b="1" dirty="0"/>
          </a:p>
        </p:txBody>
      </p:sp>
      <p:sp>
        <p:nvSpPr>
          <p:cNvPr id="4" name="Content Placeholder 3"/>
          <p:cNvSpPr>
            <a:spLocks noGrp="1"/>
          </p:cNvSpPr>
          <p:nvPr>
            <p:ph sz="quarter" idx="1"/>
          </p:nvPr>
        </p:nvSpPr>
        <p:spPr>
          <a:xfrm>
            <a:off x="107504" y="764704"/>
            <a:ext cx="8928992" cy="6093296"/>
          </a:xfrm>
        </p:spPr>
        <p:txBody>
          <a:bodyPr>
            <a:normAutofit fontScale="70000" lnSpcReduction="20000"/>
          </a:bodyPr>
          <a:lstStyle/>
          <a:p>
            <a:r>
              <a:rPr lang="en-IN" dirty="0" smtClean="0"/>
              <a:t>Nature of the bond between child and care-giver</a:t>
            </a:r>
          </a:p>
          <a:p>
            <a:r>
              <a:rPr lang="en-IN" dirty="0" smtClean="0"/>
              <a:t>Usually, attachment figure is mother</a:t>
            </a:r>
            <a:r>
              <a:rPr lang="en-IN" dirty="0"/>
              <a:t> </a:t>
            </a:r>
            <a:r>
              <a:rPr lang="en-IN" dirty="0" smtClean="0"/>
              <a:t>(sometimes there can be extended attachments)</a:t>
            </a:r>
          </a:p>
          <a:p>
            <a:r>
              <a:rPr lang="en-IN" dirty="0" smtClean="0"/>
              <a:t>Strong attachment is related to security and well-being</a:t>
            </a:r>
          </a:p>
          <a:p>
            <a:r>
              <a:rPr lang="en-IN" dirty="0" smtClean="0"/>
              <a:t>Loss of attachment figure (through loss or separation) can give rise to insecurity and related anxiety problems—clinginess and expectation.</a:t>
            </a:r>
          </a:p>
          <a:p>
            <a:r>
              <a:rPr lang="en-IN" dirty="0" smtClean="0"/>
              <a:t>Contexts/ Situations where child is at risk of insecure attachment:</a:t>
            </a:r>
          </a:p>
          <a:p>
            <a:pPr lvl="1"/>
            <a:r>
              <a:rPr lang="en-IN" dirty="0" smtClean="0"/>
              <a:t>Children in intact families</a:t>
            </a:r>
          </a:p>
          <a:p>
            <a:pPr lvl="2"/>
            <a:r>
              <a:rPr lang="en-IN" dirty="0" smtClean="0"/>
              <a:t> Parental conflict</a:t>
            </a:r>
          </a:p>
          <a:p>
            <a:pPr lvl="2"/>
            <a:r>
              <a:rPr lang="en-IN" dirty="0" smtClean="0"/>
              <a:t> Neglect</a:t>
            </a:r>
          </a:p>
          <a:p>
            <a:pPr lvl="2"/>
            <a:r>
              <a:rPr lang="en-IN" dirty="0"/>
              <a:t>N</a:t>
            </a:r>
            <a:r>
              <a:rPr lang="en-IN" dirty="0" smtClean="0"/>
              <a:t>on-response to child’s needs</a:t>
            </a:r>
          </a:p>
          <a:p>
            <a:pPr lvl="2"/>
            <a:r>
              <a:rPr lang="en-IN" dirty="0" smtClean="0"/>
              <a:t>Physical/ sexual abuse</a:t>
            </a:r>
          </a:p>
          <a:p>
            <a:pPr lvl="2"/>
            <a:r>
              <a:rPr lang="en-IN" dirty="0"/>
              <a:t>F</a:t>
            </a:r>
            <a:r>
              <a:rPr lang="en-IN" dirty="0" smtClean="0"/>
              <a:t>requent separation experiences.</a:t>
            </a:r>
          </a:p>
          <a:p>
            <a:pPr lvl="1"/>
            <a:r>
              <a:rPr lang="en-IN" dirty="0" smtClean="0"/>
              <a:t>Children in conflict areas:</a:t>
            </a:r>
          </a:p>
          <a:p>
            <a:pPr lvl="2"/>
            <a:r>
              <a:rPr lang="en-IN" dirty="0" smtClean="0"/>
              <a:t>Abandoned/orphaned</a:t>
            </a:r>
          </a:p>
          <a:p>
            <a:pPr lvl="2"/>
            <a:r>
              <a:rPr lang="en-IN" dirty="0"/>
              <a:t>S</a:t>
            </a:r>
            <a:r>
              <a:rPr lang="en-IN" dirty="0" smtClean="0"/>
              <a:t>uffering loss in conflict areas, </a:t>
            </a:r>
          </a:p>
          <a:p>
            <a:pPr lvl="2"/>
            <a:r>
              <a:rPr lang="en-IN" dirty="0" smtClean="0"/>
              <a:t>Institutional upbringing, </a:t>
            </a:r>
          </a:p>
          <a:p>
            <a:pPr lvl="2"/>
            <a:r>
              <a:rPr lang="en-IN" dirty="0"/>
              <a:t>F</a:t>
            </a:r>
            <a:r>
              <a:rPr lang="en-IN" dirty="0" smtClean="0"/>
              <a:t>requent change of care takers</a:t>
            </a:r>
          </a:p>
        </p:txBody>
      </p:sp>
      <p:sp>
        <p:nvSpPr>
          <p:cNvPr id="5" name="Slide Number Placeholder 4"/>
          <p:cNvSpPr>
            <a:spLocks noGrp="1"/>
          </p:cNvSpPr>
          <p:nvPr>
            <p:ph type="sldNum" sz="quarter" idx="12"/>
          </p:nvPr>
        </p:nvSpPr>
        <p:spPr/>
        <p:txBody>
          <a:bodyPr/>
          <a:lstStyle/>
          <a:p>
            <a:fld id="{80C3CBA1-1F25-4F01-8642-100333C17661}" type="slidenum">
              <a:rPr lang="en-IN" smtClean="0"/>
              <a:pPr/>
              <a:t>11</a:t>
            </a:fld>
            <a:endParaRPr lang="en-IN"/>
          </a:p>
        </p:txBody>
      </p:sp>
    </p:spTree>
    <p:extLst>
      <p:ext uri="{BB962C8B-B14F-4D97-AF65-F5344CB8AC3E}">
        <p14:creationId xmlns:p14="http://schemas.microsoft.com/office/powerpoint/2010/main" val="37673446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45" y="116632"/>
            <a:ext cx="8229600" cy="778098"/>
          </a:xfrm>
        </p:spPr>
        <p:txBody>
          <a:bodyPr/>
          <a:lstStyle/>
          <a:p>
            <a:pPr algn="l"/>
            <a:r>
              <a:rPr lang="en-IN" b="1" dirty="0" smtClean="0"/>
              <a:t>Physical Development</a:t>
            </a:r>
            <a:endParaRPr lang="en-IN" b="1" dirty="0"/>
          </a:p>
        </p:txBody>
      </p:sp>
      <p:sp>
        <p:nvSpPr>
          <p:cNvPr id="3" name="Content Placeholder 2"/>
          <p:cNvSpPr>
            <a:spLocks noGrp="1"/>
          </p:cNvSpPr>
          <p:nvPr>
            <p:ph idx="1"/>
          </p:nvPr>
        </p:nvSpPr>
        <p:spPr/>
        <p:txBody>
          <a:bodyPr/>
          <a:lstStyle/>
          <a:p>
            <a:endParaRPr lang="en-IN" dirty="0"/>
          </a:p>
          <a:p>
            <a:pPr marL="0" indent="0">
              <a:buNone/>
            </a:pPr>
            <a:endParaRPr lang="en-IN" dirty="0"/>
          </a:p>
        </p:txBody>
      </p:sp>
      <p:graphicFrame>
        <p:nvGraphicFramePr>
          <p:cNvPr id="4" name="Table 3"/>
          <p:cNvGraphicFramePr>
            <a:graphicFrameLocks noGrp="1"/>
          </p:cNvGraphicFramePr>
          <p:nvPr>
            <p:extLst>
              <p:ext uri="{D42A27DB-BD31-4B8C-83A1-F6EECF244321}">
                <p14:modId xmlns:p14="http://schemas.microsoft.com/office/powerpoint/2010/main" val="2665443233"/>
              </p:ext>
            </p:extLst>
          </p:nvPr>
        </p:nvGraphicFramePr>
        <p:xfrm>
          <a:off x="179512" y="908720"/>
          <a:ext cx="8712968" cy="5998977"/>
        </p:xfrm>
        <a:graphic>
          <a:graphicData uri="http://schemas.openxmlformats.org/drawingml/2006/table">
            <a:tbl>
              <a:tblPr firstRow="1" bandRow="1">
                <a:tableStyleId>{5C22544A-7EE6-4342-B048-85BDC9FD1C3A}</a:tableStyleId>
              </a:tblPr>
              <a:tblGrid>
                <a:gridCol w="4824536"/>
                <a:gridCol w="3888432"/>
              </a:tblGrid>
              <a:tr h="543057">
                <a:tc>
                  <a:txBody>
                    <a:bodyPr/>
                    <a:lstStyle/>
                    <a:p>
                      <a:r>
                        <a:rPr lang="en-IN" sz="2000" dirty="0" smtClean="0"/>
                        <a:t>Abilities/</a:t>
                      </a:r>
                      <a:r>
                        <a:rPr lang="en-IN" sz="2000" baseline="0" dirty="0" smtClean="0"/>
                        <a:t> Skills</a:t>
                      </a:r>
                      <a:endParaRPr lang="en-IN" sz="2000" dirty="0"/>
                    </a:p>
                  </a:txBody>
                  <a:tcPr/>
                </a:tc>
                <a:tc>
                  <a:txBody>
                    <a:bodyPr/>
                    <a:lstStyle/>
                    <a:p>
                      <a:r>
                        <a:rPr lang="en-IN" sz="2000" dirty="0" smtClean="0"/>
                        <a:t>Needs</a:t>
                      </a:r>
                      <a:endParaRPr lang="en-IN" sz="2000" dirty="0"/>
                    </a:p>
                  </a:txBody>
                  <a:tcPr/>
                </a:tc>
              </a:tr>
              <a:tr h="2167331">
                <a:tc>
                  <a:txBody>
                    <a:bodyPr/>
                    <a:lstStyle/>
                    <a:p>
                      <a:pPr marL="0" indent="0">
                        <a:buNone/>
                      </a:pPr>
                      <a:r>
                        <a:rPr lang="en-IN" sz="2000" u="sng" dirty="0" smtClean="0"/>
                        <a:t>0 to 6 years:</a:t>
                      </a:r>
                    </a:p>
                    <a:p>
                      <a:pPr>
                        <a:buFont typeface="Arial" panose="020B0604020202020204" pitchFamily="34" charset="0"/>
                        <a:buChar char="•"/>
                      </a:pPr>
                      <a:r>
                        <a:rPr lang="en-IN" sz="2000" dirty="0" smtClean="0"/>
                        <a:t>Gross Motor Skills:  mobility, ability to handle objects</a:t>
                      </a:r>
                    </a:p>
                    <a:p>
                      <a:pPr>
                        <a:buFont typeface="Arial" panose="020B0604020202020204" pitchFamily="34" charset="0"/>
                        <a:buChar char="•"/>
                      </a:pPr>
                      <a:r>
                        <a:rPr lang="en-IN" sz="2000" dirty="0" smtClean="0"/>
                        <a:t>Fine Motor Skills: pre-writing skills, transfer functions, eye-hand coordination</a:t>
                      </a:r>
                    </a:p>
                    <a:p>
                      <a:pPr>
                        <a:buFont typeface="Arial" panose="020B0604020202020204" pitchFamily="34" charset="0"/>
                        <a:buChar char="•"/>
                      </a:pPr>
                      <a:r>
                        <a:rPr lang="en-IN" sz="2000" dirty="0" smtClean="0"/>
                        <a:t>Physical skills necessary self- help: buttoning, brushing, feeding etc.</a:t>
                      </a:r>
                      <a:endParaRPr lang="en-IN"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000" dirty="0" smtClean="0"/>
                        <a:t>General growth and nutrition</a:t>
                      </a:r>
                    </a:p>
                    <a:p>
                      <a:pPr marL="0" marR="0" indent="0" algn="l" defTabSz="914400" rtl="0" eaLnBrk="1" fontAlgn="auto" latinLnBrk="0" hangingPunct="1">
                        <a:lnSpc>
                          <a:spcPct val="100000"/>
                        </a:lnSpc>
                        <a:spcBef>
                          <a:spcPts val="0"/>
                        </a:spcBef>
                        <a:spcAft>
                          <a:spcPts val="0"/>
                        </a:spcAft>
                        <a:buClrTx/>
                        <a:buSzTx/>
                        <a:buFontTx/>
                        <a:buNone/>
                        <a:tabLst/>
                        <a:defRPr/>
                      </a:pPr>
                      <a:r>
                        <a:rPr lang="en-IN" sz="2000" dirty="0" smtClean="0"/>
                        <a:t>Physical activities/ play/ exercise</a:t>
                      </a:r>
                    </a:p>
                    <a:p>
                      <a:pPr marL="0" marR="0" indent="0" algn="l" defTabSz="914400" rtl="0" eaLnBrk="1" fontAlgn="auto" latinLnBrk="0" hangingPunct="1">
                        <a:lnSpc>
                          <a:spcPct val="100000"/>
                        </a:lnSpc>
                        <a:spcBef>
                          <a:spcPts val="0"/>
                        </a:spcBef>
                        <a:spcAft>
                          <a:spcPts val="0"/>
                        </a:spcAft>
                        <a:buClrTx/>
                        <a:buSzTx/>
                        <a:buFontTx/>
                        <a:buNone/>
                        <a:tabLst/>
                        <a:defRPr/>
                      </a:pPr>
                      <a:r>
                        <a:rPr lang="en-IN" sz="2000" dirty="0" smtClean="0"/>
                        <a:t>Sensory experiences</a:t>
                      </a:r>
                    </a:p>
                    <a:p>
                      <a:pPr marL="0" marR="0" indent="0" algn="l" defTabSz="914400" rtl="0" eaLnBrk="1" fontAlgn="auto" latinLnBrk="0" hangingPunct="1">
                        <a:lnSpc>
                          <a:spcPct val="100000"/>
                        </a:lnSpc>
                        <a:spcBef>
                          <a:spcPts val="0"/>
                        </a:spcBef>
                        <a:spcAft>
                          <a:spcPts val="0"/>
                        </a:spcAft>
                        <a:buClrTx/>
                        <a:buSzTx/>
                        <a:buFontTx/>
                        <a:buNone/>
                        <a:tabLst/>
                        <a:defRPr/>
                      </a:pPr>
                      <a:r>
                        <a:rPr lang="en-IN" sz="2000" dirty="0" smtClean="0"/>
                        <a:t>Fine-motor activities such as beading, colouring, buttoning…</a:t>
                      </a:r>
                    </a:p>
                    <a:p>
                      <a:pPr marL="0" marR="0" indent="0" algn="l" defTabSz="914400" rtl="0" eaLnBrk="1" fontAlgn="auto" latinLnBrk="0" hangingPunct="1">
                        <a:lnSpc>
                          <a:spcPct val="100000"/>
                        </a:lnSpc>
                        <a:spcBef>
                          <a:spcPts val="0"/>
                        </a:spcBef>
                        <a:spcAft>
                          <a:spcPts val="0"/>
                        </a:spcAft>
                        <a:buClrTx/>
                        <a:buSzTx/>
                        <a:buFontTx/>
                        <a:buNone/>
                        <a:tabLst/>
                        <a:defRPr/>
                      </a:pPr>
                      <a:endParaRPr lang="en-IN" sz="2000" dirty="0" smtClean="0"/>
                    </a:p>
                    <a:p>
                      <a:endParaRPr lang="en-IN" sz="2000" dirty="0"/>
                    </a:p>
                  </a:txBody>
                  <a:tcPr/>
                </a:tc>
              </a:tr>
              <a:tr h="1474011">
                <a:tc>
                  <a:txBody>
                    <a:bodyPr/>
                    <a:lstStyle/>
                    <a:p>
                      <a:pPr marL="0" indent="0">
                        <a:buNone/>
                      </a:pPr>
                      <a:r>
                        <a:rPr lang="en-IN" sz="2000" u="sng" dirty="0" smtClean="0"/>
                        <a:t>Ages 7+:</a:t>
                      </a:r>
                    </a:p>
                    <a:p>
                      <a:pPr marL="342900" indent="-342900">
                        <a:buFont typeface="Arial" panose="020B0604020202020204" pitchFamily="34" charset="0"/>
                        <a:buChar char="•"/>
                      </a:pPr>
                      <a:r>
                        <a:rPr lang="en-IN" sz="2000" dirty="0" smtClean="0"/>
                        <a:t>Continued physical growth</a:t>
                      </a:r>
                    </a:p>
                    <a:p>
                      <a:pPr marL="342900" indent="-342900">
                        <a:buFont typeface="Arial" panose="020B0604020202020204" pitchFamily="34" charset="0"/>
                        <a:buChar char="•"/>
                      </a:pPr>
                      <a:r>
                        <a:rPr lang="en-IN" sz="2000" dirty="0" smtClean="0"/>
                        <a:t>Full independence in self-care.</a:t>
                      </a:r>
                    </a:p>
                    <a:p>
                      <a:pPr marL="342900" indent="-342900">
                        <a:buFont typeface="Arial" panose="020B0604020202020204" pitchFamily="34" charset="0"/>
                        <a:buChar char="•"/>
                      </a:pPr>
                      <a:r>
                        <a:rPr lang="en-IN" sz="2000" dirty="0" smtClean="0"/>
                        <a:t>Fine motor tasks easily achieved.</a:t>
                      </a:r>
                    </a:p>
                    <a:p>
                      <a:endParaRPr lang="en-IN"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000" dirty="0" smtClean="0"/>
                        <a:t>General growth and nutrition</a:t>
                      </a:r>
                    </a:p>
                    <a:p>
                      <a:pPr marL="0" marR="0" indent="0" algn="l" defTabSz="914400" rtl="0" eaLnBrk="1" fontAlgn="auto" latinLnBrk="0" hangingPunct="1">
                        <a:lnSpc>
                          <a:spcPct val="100000"/>
                        </a:lnSpc>
                        <a:spcBef>
                          <a:spcPts val="0"/>
                        </a:spcBef>
                        <a:spcAft>
                          <a:spcPts val="0"/>
                        </a:spcAft>
                        <a:buClrTx/>
                        <a:buSzTx/>
                        <a:buFontTx/>
                        <a:buNone/>
                        <a:tabLst/>
                        <a:defRPr/>
                      </a:pPr>
                      <a:r>
                        <a:rPr lang="en-IN" sz="2000" dirty="0" smtClean="0"/>
                        <a:t>Physical activities/ play/ exercise</a:t>
                      </a:r>
                    </a:p>
                    <a:p>
                      <a:endParaRPr lang="en-IN" sz="2000" dirty="0"/>
                    </a:p>
                  </a:txBody>
                  <a:tcPr/>
                </a:tc>
              </a:tr>
              <a:tr h="1576241">
                <a:tc>
                  <a:txBody>
                    <a:bodyPr/>
                    <a:lstStyle/>
                    <a:p>
                      <a:pPr marL="0" indent="0">
                        <a:buNone/>
                      </a:pPr>
                      <a:r>
                        <a:rPr lang="en-IN" sz="2000" u="sng" dirty="0" smtClean="0"/>
                        <a:t>Ages 13 to 18:</a:t>
                      </a:r>
                    </a:p>
                    <a:p>
                      <a:pPr marL="285750" indent="-285750">
                        <a:buFont typeface="Arial" panose="020B0604020202020204" pitchFamily="34" charset="0"/>
                        <a:buChar char="•"/>
                      </a:pPr>
                      <a:r>
                        <a:rPr lang="en-IN" sz="2000" dirty="0" smtClean="0"/>
                        <a:t>Development of secondary sexual characteristics.</a:t>
                      </a:r>
                    </a:p>
                    <a:p>
                      <a:pPr marL="285750" indent="-285750">
                        <a:buFont typeface="Arial" panose="020B0604020202020204" pitchFamily="34" charset="0"/>
                        <a:buChar char="•"/>
                      </a:pPr>
                      <a:r>
                        <a:rPr lang="en-IN" sz="2000" dirty="0" smtClean="0"/>
                        <a:t>Menstruation in girls.</a:t>
                      </a:r>
                    </a:p>
                    <a:p>
                      <a:endParaRPr lang="en-IN" sz="2000" dirty="0"/>
                    </a:p>
                  </a:txBody>
                  <a:tcPr/>
                </a:tc>
                <a:tc>
                  <a:txBody>
                    <a:bodyPr/>
                    <a:lstStyle/>
                    <a:p>
                      <a:r>
                        <a:rPr lang="en-IN" sz="2000" dirty="0" smtClean="0"/>
                        <a:t>Preparation for bodily changes/ education/ awareness.</a:t>
                      </a:r>
                      <a:endParaRPr lang="en-IN" sz="2000" dirty="0"/>
                    </a:p>
                  </a:txBody>
                  <a:tcPr/>
                </a:tc>
              </a:tr>
            </a:tbl>
          </a:graphicData>
        </a:graphic>
      </p:graphicFrame>
      <p:sp>
        <p:nvSpPr>
          <p:cNvPr id="5" name="Slide Number Placeholder 4"/>
          <p:cNvSpPr>
            <a:spLocks noGrp="1"/>
          </p:cNvSpPr>
          <p:nvPr>
            <p:ph type="sldNum" sz="quarter" idx="12"/>
          </p:nvPr>
        </p:nvSpPr>
        <p:spPr/>
        <p:txBody>
          <a:bodyPr/>
          <a:lstStyle/>
          <a:p>
            <a:fld id="{80C3CBA1-1F25-4F01-8642-100333C17661}" type="slidenum">
              <a:rPr lang="en-IN" smtClean="0"/>
              <a:pPr/>
              <a:t>12</a:t>
            </a:fld>
            <a:endParaRPr lang="en-IN"/>
          </a:p>
        </p:txBody>
      </p:sp>
    </p:spTree>
    <p:extLst>
      <p:ext uri="{BB962C8B-B14F-4D97-AF65-F5344CB8AC3E}">
        <p14:creationId xmlns:p14="http://schemas.microsoft.com/office/powerpoint/2010/main" val="34177248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836712"/>
          </a:xfrm>
        </p:spPr>
        <p:txBody>
          <a:bodyPr/>
          <a:lstStyle/>
          <a:p>
            <a:pPr algn="l"/>
            <a:r>
              <a:rPr lang="en-IN" b="1" dirty="0" smtClean="0"/>
              <a:t>Language Development</a:t>
            </a:r>
            <a:endParaRPr lang="en-IN"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57938347"/>
              </p:ext>
            </p:extLst>
          </p:nvPr>
        </p:nvGraphicFramePr>
        <p:xfrm>
          <a:off x="251520" y="836713"/>
          <a:ext cx="8784976" cy="5576181"/>
        </p:xfrm>
        <a:graphic>
          <a:graphicData uri="http://schemas.openxmlformats.org/drawingml/2006/table">
            <a:tbl>
              <a:tblPr firstRow="1" bandRow="1">
                <a:tableStyleId>{5C22544A-7EE6-4342-B048-85BDC9FD1C3A}</a:tableStyleId>
              </a:tblPr>
              <a:tblGrid>
                <a:gridCol w="4392488"/>
                <a:gridCol w="4392488"/>
              </a:tblGrid>
              <a:tr h="532305">
                <a:tc>
                  <a:txBody>
                    <a:bodyPr/>
                    <a:lstStyle/>
                    <a:p>
                      <a:r>
                        <a:rPr lang="en-IN" sz="2000" dirty="0" smtClean="0"/>
                        <a:t>Abilities/</a:t>
                      </a:r>
                      <a:r>
                        <a:rPr lang="en-IN" sz="2000" baseline="0" dirty="0" smtClean="0"/>
                        <a:t> Skills</a:t>
                      </a:r>
                      <a:endParaRPr lang="en-IN" sz="2000" dirty="0"/>
                    </a:p>
                  </a:txBody>
                  <a:tcPr/>
                </a:tc>
                <a:tc>
                  <a:txBody>
                    <a:bodyPr/>
                    <a:lstStyle/>
                    <a:p>
                      <a:r>
                        <a:rPr lang="en-IN" sz="2000" dirty="0" smtClean="0"/>
                        <a:t>Needs</a:t>
                      </a:r>
                      <a:endParaRPr lang="en-IN" sz="2000" dirty="0"/>
                    </a:p>
                  </a:txBody>
                  <a:tcPr/>
                </a:tc>
              </a:tr>
              <a:tr h="2324609">
                <a:tc>
                  <a:txBody>
                    <a:bodyPr/>
                    <a:lstStyle/>
                    <a:p>
                      <a:pPr marL="0" indent="0">
                        <a:buNone/>
                      </a:pPr>
                      <a:r>
                        <a:rPr lang="en-IN" u="sng" dirty="0" smtClean="0"/>
                        <a:t>0 to 6 years:</a:t>
                      </a:r>
                    </a:p>
                    <a:p>
                      <a:r>
                        <a:rPr lang="en-IN" dirty="0" smtClean="0"/>
                        <a:t>Increase fund of words.</a:t>
                      </a:r>
                    </a:p>
                    <a:p>
                      <a:r>
                        <a:rPr lang="en-IN" dirty="0" smtClean="0"/>
                        <a:t>Ability to construct short sentences.</a:t>
                      </a:r>
                    </a:p>
                    <a:p>
                      <a:r>
                        <a:rPr lang="en-IN" dirty="0" smtClean="0"/>
                        <a:t>Express needs.</a:t>
                      </a:r>
                    </a:p>
                    <a:p>
                      <a:r>
                        <a:rPr lang="en-IN" dirty="0" smtClean="0"/>
                        <a:t>Ability to describe.</a:t>
                      </a:r>
                    </a:p>
                    <a:p>
                      <a:endParaRPr lang="en-IN" dirty="0"/>
                    </a:p>
                  </a:txBody>
                  <a:tcPr/>
                </a:tc>
                <a:tc>
                  <a:txBody>
                    <a:bodyPr/>
                    <a:lstStyle/>
                    <a:p>
                      <a:r>
                        <a:rPr lang="en-IN" dirty="0" smtClean="0"/>
                        <a:t>Naming and pointing games</a:t>
                      </a:r>
                    </a:p>
                    <a:p>
                      <a:r>
                        <a:rPr lang="en-IN" dirty="0" smtClean="0"/>
                        <a:t>Story telling</a:t>
                      </a:r>
                    </a:p>
                    <a:p>
                      <a:r>
                        <a:rPr lang="en-IN" dirty="0" smtClean="0"/>
                        <a:t>Phone games</a:t>
                      </a:r>
                    </a:p>
                    <a:p>
                      <a:r>
                        <a:rPr lang="en-IN" dirty="0" smtClean="0"/>
                        <a:t>Describing games (using pictures or real life observations/events or television clips)</a:t>
                      </a:r>
                    </a:p>
                    <a:p>
                      <a:r>
                        <a:rPr lang="en-IN" dirty="0" smtClean="0"/>
                        <a:t>Concept book/ flash cards</a:t>
                      </a:r>
                    </a:p>
                    <a:p>
                      <a:endParaRPr lang="en-IN" dirty="0"/>
                    </a:p>
                  </a:txBody>
                  <a:tcPr/>
                </a:tc>
              </a:tr>
              <a:tr h="1463565">
                <a:tc>
                  <a:txBody>
                    <a:bodyPr/>
                    <a:lstStyle/>
                    <a:p>
                      <a:pPr marL="0" indent="0">
                        <a:buNone/>
                      </a:pPr>
                      <a:r>
                        <a:rPr lang="en-IN" u="sng" dirty="0" smtClean="0"/>
                        <a:t>7 to 12 years:</a:t>
                      </a:r>
                    </a:p>
                    <a:p>
                      <a:r>
                        <a:rPr lang="en-IN" dirty="0" smtClean="0"/>
                        <a:t>Language used for higher levels of communication—to report experiences.</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Ability to communicate needs and experiences.</a:t>
                      </a:r>
                    </a:p>
                  </a:txBody>
                  <a:tcPr/>
                </a:tc>
                <a:tc>
                  <a:txBody>
                    <a:bodyPr/>
                    <a:lstStyle/>
                    <a:p>
                      <a:r>
                        <a:rPr lang="en-IN" dirty="0" smtClean="0"/>
                        <a:t>Opportunities to describe, to be heard, to share experiences.</a:t>
                      </a:r>
                    </a:p>
                    <a:p>
                      <a:r>
                        <a:rPr lang="en-IN" dirty="0" smtClean="0"/>
                        <a:t>Freedom to communicate needs.</a:t>
                      </a:r>
                      <a:endParaRPr lang="en-IN" dirty="0"/>
                    </a:p>
                  </a:txBody>
                  <a:tcPr/>
                </a:tc>
              </a:tr>
              <a:tr h="125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u="sng" dirty="0" smtClean="0"/>
                        <a:t>13 to 18 years:</a:t>
                      </a:r>
                    </a:p>
                    <a:p>
                      <a:r>
                        <a:rPr lang="en-IN" dirty="0" smtClean="0"/>
                        <a:t>Language used for complex</a:t>
                      </a:r>
                      <a:r>
                        <a:rPr lang="en-IN" baseline="0" dirty="0" smtClean="0"/>
                        <a:t> social transactions, incl. life skills like refusal skills/ assertive skills/ negotiation.</a:t>
                      </a:r>
                      <a:endParaRPr lang="en-IN" dirty="0"/>
                    </a:p>
                  </a:txBody>
                  <a:tcPr/>
                </a:tc>
                <a:tc>
                  <a:txBody>
                    <a:bodyPr/>
                    <a:lstStyle/>
                    <a:p>
                      <a:r>
                        <a:rPr lang="en-IN" dirty="0" smtClean="0"/>
                        <a:t>To process complex feelings and relationship dynamics.</a:t>
                      </a:r>
                    </a:p>
                    <a:p>
                      <a:r>
                        <a:rPr lang="en-IN" dirty="0" smtClean="0"/>
                        <a:t>To articulate opinions and choices.</a:t>
                      </a:r>
                      <a:endParaRPr lang="en-IN" dirty="0"/>
                    </a:p>
                  </a:txBody>
                  <a:tcPr/>
                </a:tc>
              </a:tr>
            </a:tbl>
          </a:graphicData>
        </a:graphic>
      </p:graphicFrame>
      <p:sp>
        <p:nvSpPr>
          <p:cNvPr id="5" name="Slide Number Placeholder 4"/>
          <p:cNvSpPr>
            <a:spLocks noGrp="1"/>
          </p:cNvSpPr>
          <p:nvPr>
            <p:ph type="sldNum" sz="quarter" idx="12"/>
          </p:nvPr>
        </p:nvSpPr>
        <p:spPr/>
        <p:txBody>
          <a:bodyPr/>
          <a:lstStyle/>
          <a:p>
            <a:fld id="{80C3CBA1-1F25-4F01-8642-100333C17661}" type="slidenum">
              <a:rPr lang="en-IN" smtClean="0"/>
              <a:pPr/>
              <a:t>13</a:t>
            </a:fld>
            <a:endParaRPr lang="en-IN"/>
          </a:p>
        </p:txBody>
      </p:sp>
    </p:spTree>
    <p:extLst>
      <p:ext uri="{BB962C8B-B14F-4D97-AF65-F5344CB8AC3E}">
        <p14:creationId xmlns:p14="http://schemas.microsoft.com/office/powerpoint/2010/main" val="17769773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92696"/>
          </a:xfrm>
        </p:spPr>
        <p:txBody>
          <a:bodyPr>
            <a:normAutofit fontScale="90000"/>
          </a:bodyPr>
          <a:lstStyle/>
          <a:p>
            <a:pPr algn="l"/>
            <a:r>
              <a:rPr lang="en-IN" b="1" dirty="0" smtClean="0"/>
              <a:t>Social Development</a:t>
            </a:r>
            <a:endParaRPr lang="en-IN"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04273859"/>
              </p:ext>
            </p:extLst>
          </p:nvPr>
        </p:nvGraphicFramePr>
        <p:xfrm>
          <a:off x="108381" y="620689"/>
          <a:ext cx="9036496" cy="5843755"/>
        </p:xfrm>
        <a:graphic>
          <a:graphicData uri="http://schemas.openxmlformats.org/drawingml/2006/table">
            <a:tbl>
              <a:tblPr firstRow="1" bandRow="1">
                <a:tableStyleId>{5C22544A-7EE6-4342-B048-85BDC9FD1C3A}</a:tableStyleId>
              </a:tblPr>
              <a:tblGrid>
                <a:gridCol w="4463619"/>
                <a:gridCol w="4572877"/>
              </a:tblGrid>
              <a:tr h="395368">
                <a:tc>
                  <a:txBody>
                    <a:bodyPr/>
                    <a:lstStyle/>
                    <a:p>
                      <a:r>
                        <a:rPr lang="en-IN" sz="2000" dirty="0" smtClean="0"/>
                        <a:t>Abilities/</a:t>
                      </a:r>
                      <a:r>
                        <a:rPr lang="en-IN" sz="2000" baseline="0" dirty="0" smtClean="0"/>
                        <a:t> Skills</a:t>
                      </a:r>
                      <a:endParaRPr lang="en-IN" sz="2000" dirty="0"/>
                    </a:p>
                  </a:txBody>
                  <a:tcPr/>
                </a:tc>
                <a:tc>
                  <a:txBody>
                    <a:bodyPr/>
                    <a:lstStyle/>
                    <a:p>
                      <a:r>
                        <a:rPr lang="en-IN" sz="2000" dirty="0" smtClean="0"/>
                        <a:t>Needs</a:t>
                      </a:r>
                      <a:endParaRPr lang="en-IN" sz="2000" dirty="0"/>
                    </a:p>
                  </a:txBody>
                  <a:tcPr/>
                </a:tc>
              </a:tr>
              <a:tr h="1908015">
                <a:tc>
                  <a:txBody>
                    <a:bodyPr/>
                    <a:lstStyle/>
                    <a:p>
                      <a:pPr marL="0" indent="0">
                        <a:buNone/>
                      </a:pPr>
                      <a:r>
                        <a:rPr lang="en-IN" sz="1600" u="sng" dirty="0" smtClean="0"/>
                        <a:t>0 to 5 years</a:t>
                      </a:r>
                    </a:p>
                    <a:p>
                      <a:r>
                        <a:rPr lang="en-IN" sz="1600" dirty="0" smtClean="0"/>
                        <a:t>Recognizing familiar people</a:t>
                      </a:r>
                    </a:p>
                    <a:p>
                      <a:r>
                        <a:rPr lang="en-IN" sz="1600" dirty="0" smtClean="0"/>
                        <a:t>Understanding rules of play</a:t>
                      </a:r>
                    </a:p>
                    <a:p>
                      <a:r>
                        <a:rPr lang="en-IN" sz="1600" dirty="0" smtClean="0"/>
                        <a:t>Peer interaction</a:t>
                      </a:r>
                    </a:p>
                    <a:p>
                      <a:r>
                        <a:rPr lang="en-IN" sz="1600" dirty="0" smtClean="0"/>
                        <a:t>Understanding of spaces (and what happens there)</a:t>
                      </a:r>
                    </a:p>
                    <a:p>
                      <a:r>
                        <a:rPr lang="en-IN" sz="1600" dirty="0" smtClean="0"/>
                        <a:t>Understanding of sequences and routines</a:t>
                      </a:r>
                      <a:endParaRPr lang="en-IN" sz="1600" dirty="0"/>
                    </a:p>
                  </a:txBody>
                  <a:tcPr/>
                </a:tc>
                <a:tc>
                  <a:txBody>
                    <a:bodyPr/>
                    <a:lstStyle/>
                    <a:p>
                      <a:r>
                        <a:rPr lang="en-IN" sz="1600" dirty="0" smtClean="0"/>
                        <a:t>Simple rule-based games</a:t>
                      </a:r>
                    </a:p>
                    <a:p>
                      <a:r>
                        <a:rPr lang="en-IN" sz="1600" dirty="0" smtClean="0"/>
                        <a:t>Naming and pointing familiar people</a:t>
                      </a:r>
                    </a:p>
                    <a:p>
                      <a:r>
                        <a:rPr lang="en-IN" sz="1600" dirty="0" smtClean="0"/>
                        <a:t>Naming and pointing familiar spaces/ places where child goes + discussion about what is done there</a:t>
                      </a:r>
                    </a:p>
                    <a:p>
                      <a:r>
                        <a:rPr lang="en-IN" sz="1600" dirty="0" smtClean="0"/>
                        <a:t>Supervised peer interaction, group play, cooperative play (exposure to playgrounds/ play spaces)</a:t>
                      </a:r>
                    </a:p>
                    <a:p>
                      <a:r>
                        <a:rPr lang="en-IN" sz="1600" dirty="0" smtClean="0"/>
                        <a:t>Use of pictures to explain day’s routine/ sequencing</a:t>
                      </a:r>
                    </a:p>
                    <a:p>
                      <a:endParaRPr lang="en-IN" sz="1600" dirty="0"/>
                    </a:p>
                  </a:txBody>
                  <a:tcPr/>
                </a:tc>
              </a:tr>
              <a:tr h="1555895">
                <a:tc>
                  <a:txBody>
                    <a:bodyPr/>
                    <a:lstStyle/>
                    <a:p>
                      <a:pPr marL="0" indent="0">
                        <a:buNone/>
                      </a:pPr>
                      <a:r>
                        <a:rPr lang="en-IN" sz="1600" u="sng" dirty="0" smtClean="0"/>
                        <a:t>7 to 12 years</a:t>
                      </a:r>
                    </a:p>
                    <a:p>
                      <a:pPr marL="0" indent="0">
                        <a:buNone/>
                      </a:pPr>
                      <a:r>
                        <a:rPr lang="en-IN" sz="1600" dirty="0" smtClean="0"/>
                        <a:t>Development of gender identity</a:t>
                      </a:r>
                    </a:p>
                    <a:p>
                      <a:pPr marL="0" indent="0">
                        <a:buNone/>
                      </a:pPr>
                      <a:r>
                        <a:rPr lang="en-IN" sz="1600" dirty="0" smtClean="0"/>
                        <a:t>Pretend/ imaginative play, group play</a:t>
                      </a:r>
                    </a:p>
                    <a:p>
                      <a:pPr marL="0" indent="0">
                        <a:buNone/>
                      </a:pPr>
                      <a:r>
                        <a:rPr lang="en-IN" sz="1600" dirty="0" smtClean="0"/>
                        <a:t>Same sex/ peer-group play</a:t>
                      </a:r>
                    </a:p>
                  </a:txBody>
                  <a:tcPr/>
                </a:tc>
                <a:tc>
                  <a:txBody>
                    <a:bodyPr/>
                    <a:lstStyle/>
                    <a:p>
                      <a:r>
                        <a:rPr lang="en-IN" sz="1600" dirty="0" smtClean="0"/>
                        <a:t>Opportunities for peer group play, forming friendships,</a:t>
                      </a:r>
                    </a:p>
                    <a:p>
                      <a:r>
                        <a:rPr lang="en-IN" sz="1600" dirty="0" smtClean="0"/>
                        <a:t>Comfort/ security—sense of belonging to peer group/ school/ family</a:t>
                      </a:r>
                    </a:p>
                    <a:p>
                      <a:r>
                        <a:rPr lang="en-IN" sz="1600" dirty="0" smtClean="0"/>
                        <a:t>Affirmative sense of identity</a:t>
                      </a:r>
                      <a:endParaRPr lang="en-IN" sz="1600" dirty="0"/>
                    </a:p>
                  </a:txBody>
                  <a:tcPr/>
                </a:tc>
              </a:tr>
              <a:tr h="1849460">
                <a:tc>
                  <a:txBody>
                    <a:bodyPr/>
                    <a:lstStyle/>
                    <a:p>
                      <a:pPr marL="0" indent="0">
                        <a:buNone/>
                      </a:pPr>
                      <a:r>
                        <a:rPr lang="en-IN" sz="1600" u="sng" dirty="0" smtClean="0"/>
                        <a:t>13 to 18 years</a:t>
                      </a:r>
                    </a:p>
                    <a:p>
                      <a:pPr marL="0" indent="0">
                        <a:buNone/>
                      </a:pPr>
                      <a:r>
                        <a:rPr lang="en-IN" sz="1600" dirty="0" smtClean="0"/>
                        <a:t>Development of sexual interests/ orientation.</a:t>
                      </a:r>
                    </a:p>
                    <a:p>
                      <a:pPr marL="0" indent="0">
                        <a:buNone/>
                      </a:pPr>
                      <a:r>
                        <a:rPr lang="en-IN" sz="1600" dirty="0" smtClean="0"/>
                        <a:t>Peer group interactions all important. (need to ‘fit in’).</a:t>
                      </a:r>
                    </a:p>
                    <a:p>
                      <a:pPr marL="0" indent="0">
                        <a:buNone/>
                      </a:pPr>
                      <a:r>
                        <a:rPr lang="en-IN" sz="1600" dirty="0" smtClean="0"/>
                        <a:t>Self-identity/ individuality.</a:t>
                      </a:r>
                    </a:p>
                    <a:p>
                      <a:pPr marL="0" indent="0">
                        <a:buNone/>
                      </a:pPr>
                      <a:r>
                        <a:rPr lang="en-IN" sz="1600" dirty="0" smtClean="0"/>
                        <a:t>Questioning parental/ adult authority.</a:t>
                      </a:r>
                    </a:p>
                  </a:txBody>
                  <a:tcPr/>
                </a:tc>
                <a:tc>
                  <a:txBody>
                    <a:bodyPr/>
                    <a:lstStyle/>
                    <a:p>
                      <a:r>
                        <a:rPr lang="en-IN" sz="1600" b="0" i="0" kern="1200" dirty="0" smtClean="0">
                          <a:solidFill>
                            <a:schemeClr val="dk1"/>
                          </a:solidFill>
                          <a:effectLst/>
                          <a:latin typeface="+mn-lt"/>
                          <a:ea typeface="+mn-ea"/>
                          <a:cs typeface="+mn-cs"/>
                        </a:rPr>
                        <a:t>Rules and healthy boundaries, along with opportunities to practice independent decision-making skills.</a:t>
                      </a:r>
                    </a:p>
                    <a:p>
                      <a:r>
                        <a:rPr lang="en-IN" sz="1600" b="0" i="0" kern="1200" dirty="0" smtClean="0">
                          <a:solidFill>
                            <a:schemeClr val="dk1"/>
                          </a:solidFill>
                          <a:effectLst/>
                          <a:latin typeface="+mn-lt"/>
                          <a:ea typeface="+mn-ea"/>
                          <a:cs typeface="+mn-cs"/>
                        </a:rPr>
                        <a:t>Relationship satisfaction.</a:t>
                      </a:r>
                    </a:p>
                    <a:p>
                      <a:r>
                        <a:rPr lang="en-IN" sz="1600" b="0" i="0" kern="1200" dirty="0" smtClean="0">
                          <a:solidFill>
                            <a:schemeClr val="dk1"/>
                          </a:solidFill>
                          <a:effectLst/>
                          <a:latin typeface="+mn-lt"/>
                          <a:ea typeface="+mn-ea"/>
                          <a:cs typeface="+mn-cs"/>
                        </a:rPr>
                        <a:t>Clarity</a:t>
                      </a:r>
                      <a:r>
                        <a:rPr lang="en-IN" sz="1600" b="0" i="0" kern="1200" baseline="0" dirty="0" smtClean="0">
                          <a:solidFill>
                            <a:schemeClr val="dk1"/>
                          </a:solidFill>
                          <a:effectLst/>
                          <a:latin typeface="+mn-lt"/>
                          <a:ea typeface="+mn-ea"/>
                          <a:cs typeface="+mn-cs"/>
                        </a:rPr>
                        <a:t> on future orientation</a:t>
                      </a:r>
                      <a:endParaRPr lang="en-IN" sz="1600" dirty="0"/>
                    </a:p>
                  </a:txBody>
                  <a:tcPr/>
                </a:tc>
              </a:tr>
            </a:tbl>
          </a:graphicData>
        </a:graphic>
      </p:graphicFrame>
      <p:sp>
        <p:nvSpPr>
          <p:cNvPr id="5" name="Slide Number Placeholder 4"/>
          <p:cNvSpPr>
            <a:spLocks noGrp="1"/>
          </p:cNvSpPr>
          <p:nvPr>
            <p:ph type="sldNum" sz="quarter" idx="12"/>
          </p:nvPr>
        </p:nvSpPr>
        <p:spPr/>
        <p:txBody>
          <a:bodyPr/>
          <a:lstStyle/>
          <a:p>
            <a:fld id="{80C3CBA1-1F25-4F01-8642-100333C17661}" type="slidenum">
              <a:rPr lang="en-IN" smtClean="0"/>
              <a:pPr/>
              <a:t>14</a:t>
            </a:fld>
            <a:endParaRPr lang="en-IN"/>
          </a:p>
        </p:txBody>
      </p:sp>
    </p:spTree>
    <p:extLst>
      <p:ext uri="{BB962C8B-B14F-4D97-AF65-F5344CB8AC3E}">
        <p14:creationId xmlns:p14="http://schemas.microsoft.com/office/powerpoint/2010/main" val="5344223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692696"/>
          </a:xfrm>
        </p:spPr>
        <p:txBody>
          <a:bodyPr>
            <a:normAutofit fontScale="90000"/>
          </a:bodyPr>
          <a:lstStyle/>
          <a:p>
            <a:pPr algn="l"/>
            <a:r>
              <a:rPr lang="en-IN" b="1" dirty="0" smtClean="0"/>
              <a:t>Emotional Development</a:t>
            </a:r>
            <a:endParaRPr lang="en-IN"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7377020"/>
              </p:ext>
            </p:extLst>
          </p:nvPr>
        </p:nvGraphicFramePr>
        <p:xfrm>
          <a:off x="0" y="611281"/>
          <a:ext cx="9111035" cy="6594358"/>
        </p:xfrm>
        <a:graphic>
          <a:graphicData uri="http://schemas.openxmlformats.org/drawingml/2006/table">
            <a:tbl>
              <a:tblPr firstRow="1" bandRow="1">
                <a:tableStyleId>{5C22544A-7EE6-4342-B048-85BDC9FD1C3A}</a:tableStyleId>
              </a:tblPr>
              <a:tblGrid>
                <a:gridCol w="4644008"/>
                <a:gridCol w="4467027"/>
              </a:tblGrid>
              <a:tr h="439488">
                <a:tc>
                  <a:txBody>
                    <a:bodyPr/>
                    <a:lstStyle/>
                    <a:p>
                      <a:r>
                        <a:rPr lang="en-IN" sz="1600" dirty="0" smtClean="0"/>
                        <a:t>Abilities/</a:t>
                      </a:r>
                      <a:r>
                        <a:rPr lang="en-IN" sz="1600" baseline="0" dirty="0" smtClean="0"/>
                        <a:t> Skills</a:t>
                      </a:r>
                      <a:endParaRPr lang="en-IN" sz="1600" dirty="0"/>
                    </a:p>
                  </a:txBody>
                  <a:tcPr/>
                </a:tc>
                <a:tc>
                  <a:txBody>
                    <a:bodyPr/>
                    <a:lstStyle/>
                    <a:p>
                      <a:r>
                        <a:rPr lang="en-IN" sz="1600" dirty="0" smtClean="0"/>
                        <a:t>Needs</a:t>
                      </a:r>
                      <a:endParaRPr lang="en-IN" sz="1600" dirty="0"/>
                    </a:p>
                  </a:txBody>
                  <a:tcPr/>
                </a:tc>
              </a:tr>
              <a:tr h="2306223">
                <a:tc>
                  <a:txBody>
                    <a:bodyPr/>
                    <a:lstStyle/>
                    <a:p>
                      <a:pPr marL="0" indent="0">
                        <a:buNone/>
                      </a:pPr>
                      <a:r>
                        <a:rPr lang="en-IN" sz="1600" u="sng" dirty="0" smtClean="0"/>
                        <a:t>0 to 6 years:</a:t>
                      </a:r>
                    </a:p>
                    <a:p>
                      <a:r>
                        <a:rPr lang="en-IN" sz="1600" dirty="0" smtClean="0"/>
                        <a:t>Attachment and bonding</a:t>
                      </a:r>
                    </a:p>
                    <a:p>
                      <a:r>
                        <a:rPr lang="en-IN" sz="1600" dirty="0" smtClean="0"/>
                        <a:t>Ability to identify emotions</a:t>
                      </a:r>
                    </a:p>
                    <a:p>
                      <a:r>
                        <a:rPr lang="en-IN" sz="1600" dirty="0" smtClean="0"/>
                        <a:t>Ability to regulate emotions (responsiveness to soothing/ distress states not prolonged/</a:t>
                      </a:r>
                      <a:r>
                        <a:rPr lang="en-IN" sz="1600" baseline="0" dirty="0" smtClean="0"/>
                        <a:t> separation from attachment figure)</a:t>
                      </a:r>
                      <a:endParaRPr lang="en-IN" sz="1600" dirty="0" smtClean="0"/>
                    </a:p>
                    <a:p>
                      <a:r>
                        <a:rPr lang="en-IN" sz="1600" dirty="0" smtClean="0"/>
                        <a:t>Ability to recognize emotional state of another person and ascribe simple reasons to causality</a:t>
                      </a:r>
                    </a:p>
                    <a:p>
                      <a:r>
                        <a:rPr lang="en-IN" sz="1600" dirty="0" smtClean="0"/>
                        <a:t>Differentiating between positive and negative emotions</a:t>
                      </a:r>
                    </a:p>
                  </a:txBody>
                  <a:tcPr/>
                </a:tc>
                <a:tc>
                  <a:txBody>
                    <a:bodyPr/>
                    <a:lstStyle/>
                    <a:p>
                      <a:r>
                        <a:rPr lang="en-IN" sz="1600" dirty="0" smtClean="0"/>
                        <a:t>Providing frequent and timely responses of love/ affection to child, incl. positive feed-back, verbal and non-verbal. </a:t>
                      </a:r>
                    </a:p>
                    <a:p>
                      <a:r>
                        <a:rPr lang="en-IN" sz="1600" dirty="0" smtClean="0"/>
                        <a:t>Identifying emotions through pictures</a:t>
                      </a:r>
                    </a:p>
                    <a:p>
                      <a:r>
                        <a:rPr lang="en-IN" sz="1600" dirty="0" smtClean="0"/>
                        <a:t>Story  telling</a:t>
                      </a:r>
                    </a:p>
                    <a:p>
                      <a:r>
                        <a:rPr lang="en-IN" sz="1600" dirty="0" smtClean="0"/>
                        <a:t>Story completion</a:t>
                      </a:r>
                    </a:p>
                    <a:p>
                      <a:r>
                        <a:rPr lang="en-IN" sz="1600" dirty="0" smtClean="0"/>
                        <a:t>Visual analogue (emotion scale)</a:t>
                      </a:r>
                    </a:p>
                    <a:p>
                      <a:r>
                        <a:rPr lang="en-IN" sz="1600" dirty="0" smtClean="0"/>
                        <a:t>Listing situations in which a certain emotion is felt (‘you are happy when…’)</a:t>
                      </a:r>
                    </a:p>
                    <a:p>
                      <a:endParaRPr lang="en-IN" sz="1600" dirty="0"/>
                    </a:p>
                  </a:txBody>
                  <a:tcPr/>
                </a:tc>
              </a:tr>
              <a:tr h="1725094">
                <a:tc>
                  <a:txBody>
                    <a:bodyPr/>
                    <a:lstStyle/>
                    <a:p>
                      <a:pPr marL="0" indent="0">
                        <a:buNone/>
                      </a:pPr>
                      <a:r>
                        <a:rPr lang="en-IN" sz="1600" u="sng" dirty="0" smtClean="0"/>
                        <a:t>7 to 12 years:</a:t>
                      </a:r>
                    </a:p>
                    <a:p>
                      <a:pPr marL="0" indent="0">
                        <a:buNone/>
                      </a:pPr>
                      <a:r>
                        <a:rPr lang="en-IN" sz="1600" u="none" dirty="0" smtClean="0"/>
                        <a:t>Emotional regulation (anger/</a:t>
                      </a:r>
                      <a:r>
                        <a:rPr lang="en-IN" sz="1600" u="none" baseline="0" dirty="0" smtClean="0"/>
                        <a:t> anxiety control in context of conflict/ provocation)</a:t>
                      </a:r>
                      <a:endParaRPr lang="en-IN" sz="1600" u="none"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IN" sz="1600" dirty="0" smtClean="0"/>
                        <a:t>Ability to report emotional states.</a:t>
                      </a:r>
                    </a:p>
                    <a:p>
                      <a:pPr marL="0" marR="0" indent="0" algn="l" defTabSz="914400" rtl="0" eaLnBrk="1" fontAlgn="auto" latinLnBrk="0" hangingPunct="1">
                        <a:lnSpc>
                          <a:spcPct val="100000"/>
                        </a:lnSpc>
                        <a:spcBef>
                          <a:spcPts val="0"/>
                        </a:spcBef>
                        <a:spcAft>
                          <a:spcPts val="0"/>
                        </a:spcAft>
                        <a:buClrTx/>
                        <a:buSzTx/>
                        <a:buFontTx/>
                        <a:buNone/>
                        <a:tabLst/>
                        <a:defRPr/>
                      </a:pPr>
                      <a:r>
                        <a:rPr lang="en-IN" sz="1600" dirty="0" smtClean="0"/>
                        <a:t>Development of empathy.</a:t>
                      </a:r>
                    </a:p>
                    <a:p>
                      <a:pPr marL="0" indent="0">
                        <a:buNone/>
                      </a:pPr>
                      <a:r>
                        <a:rPr lang="en-IN" sz="1600" u="none" dirty="0" smtClean="0"/>
                        <a:t>Ability to provide positive emotional response (reassurance/ comfort)</a:t>
                      </a:r>
                    </a:p>
                  </a:txBody>
                  <a:tcPr/>
                </a:tc>
                <a:tc>
                  <a:txBody>
                    <a:bodyPr/>
                    <a:lstStyle/>
                    <a:p>
                      <a:r>
                        <a:rPr lang="en-IN" sz="1600" dirty="0" smtClean="0"/>
                        <a:t>Provide disclosive sharing spirit/ opportunity.</a:t>
                      </a:r>
                    </a:p>
                    <a:p>
                      <a:r>
                        <a:rPr lang="en-IN" sz="1600" dirty="0" smtClean="0"/>
                        <a:t>Opportunities to acknowledge and process intense emotions such as emotions and fear.</a:t>
                      </a:r>
                    </a:p>
                    <a:p>
                      <a:r>
                        <a:rPr lang="en-IN" sz="1600" dirty="0" smtClean="0"/>
                        <a:t>Appreciation, encouragement</a:t>
                      </a:r>
                      <a:r>
                        <a:rPr lang="en-IN" sz="1600" baseline="0" dirty="0" smtClean="0"/>
                        <a:t> Pro-social behaviour opportunities</a:t>
                      </a:r>
                      <a:endParaRPr lang="en-IN" sz="1600" dirty="0"/>
                    </a:p>
                  </a:txBody>
                  <a:tcPr/>
                </a:tc>
              </a:tr>
              <a:tr h="182671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600" u="sng" dirty="0" smtClean="0"/>
                        <a:t>13 to 18 years:</a:t>
                      </a:r>
                    </a:p>
                    <a:p>
                      <a:r>
                        <a:rPr lang="en-IN" sz="1600" dirty="0" smtClean="0"/>
                        <a:t>Ability to cope with stress.</a:t>
                      </a:r>
                    </a:p>
                    <a:p>
                      <a:r>
                        <a:rPr lang="en-IN" sz="1600" dirty="0" smtClean="0"/>
                        <a:t>Developing and making decisions about attraction/ intimate/ sexual relationships.</a:t>
                      </a:r>
                    </a:p>
                    <a:p>
                      <a:r>
                        <a:rPr lang="en-IN" sz="1600" dirty="0" smtClean="0"/>
                        <a:t>Dealing with peer pressure.</a:t>
                      </a:r>
                    </a:p>
                    <a:p>
                      <a:pPr marL="0" marR="0" indent="0" algn="l" defTabSz="914400" rtl="0" eaLnBrk="1" fontAlgn="auto" latinLnBrk="0" hangingPunct="1">
                        <a:lnSpc>
                          <a:spcPct val="100000"/>
                        </a:lnSpc>
                        <a:spcBef>
                          <a:spcPts val="0"/>
                        </a:spcBef>
                        <a:spcAft>
                          <a:spcPts val="0"/>
                        </a:spcAft>
                        <a:buClrTx/>
                        <a:buSzTx/>
                        <a:buFontTx/>
                        <a:buNone/>
                        <a:tabLst/>
                        <a:defRPr/>
                      </a:pPr>
                      <a:r>
                        <a:rPr lang="en-IN" sz="1600" dirty="0" smtClean="0"/>
                        <a:t>Greater need to establish self-identify, independence.</a:t>
                      </a:r>
                    </a:p>
                  </a:txBody>
                  <a:tcPr/>
                </a:tc>
                <a:tc>
                  <a:txBody>
                    <a:bodyPr/>
                    <a:lstStyle/>
                    <a:p>
                      <a:r>
                        <a:rPr lang="en-IN" sz="1600" dirty="0" smtClean="0"/>
                        <a:t>Family,</a:t>
                      </a:r>
                      <a:r>
                        <a:rPr lang="en-IN" sz="1600" baseline="0" dirty="0" smtClean="0"/>
                        <a:t> school, social support.</a:t>
                      </a:r>
                    </a:p>
                    <a:p>
                      <a:r>
                        <a:rPr lang="en-IN" sz="1600" baseline="0" dirty="0" smtClean="0"/>
                        <a:t>Life skills—negotiation, assertiveness, stress &amp; coping, problem solving</a:t>
                      </a:r>
                    </a:p>
                    <a:p>
                      <a:r>
                        <a:rPr lang="en-IN" sz="1600" baseline="0" dirty="0" smtClean="0"/>
                        <a:t>Resilient handling of role task, relational &amp; emotional challenges</a:t>
                      </a:r>
                    </a:p>
                    <a:p>
                      <a:r>
                        <a:rPr lang="en-IN" sz="1600" baseline="0" dirty="0" smtClean="0"/>
                        <a:t>Happy, healthy, responsible sexual behaviour</a:t>
                      </a:r>
                    </a:p>
                    <a:p>
                      <a:endParaRPr lang="en-IN" sz="1600" dirty="0"/>
                    </a:p>
                  </a:txBody>
                  <a:tcPr/>
                </a:tc>
              </a:tr>
            </a:tbl>
          </a:graphicData>
        </a:graphic>
      </p:graphicFrame>
      <p:sp>
        <p:nvSpPr>
          <p:cNvPr id="5" name="Slide Number Placeholder 4"/>
          <p:cNvSpPr>
            <a:spLocks noGrp="1"/>
          </p:cNvSpPr>
          <p:nvPr>
            <p:ph type="sldNum" sz="quarter" idx="12"/>
          </p:nvPr>
        </p:nvSpPr>
        <p:spPr/>
        <p:txBody>
          <a:bodyPr/>
          <a:lstStyle/>
          <a:p>
            <a:fld id="{80C3CBA1-1F25-4F01-8642-100333C17661}" type="slidenum">
              <a:rPr lang="en-IN" smtClean="0"/>
              <a:pPr/>
              <a:t>15</a:t>
            </a:fld>
            <a:endParaRPr lang="en-IN"/>
          </a:p>
        </p:txBody>
      </p:sp>
    </p:spTree>
    <p:extLst>
      <p:ext uri="{BB962C8B-B14F-4D97-AF65-F5344CB8AC3E}">
        <p14:creationId xmlns:p14="http://schemas.microsoft.com/office/powerpoint/2010/main" val="34174667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548680"/>
          </a:xfrm>
        </p:spPr>
        <p:txBody>
          <a:bodyPr>
            <a:normAutofit fontScale="90000"/>
          </a:bodyPr>
          <a:lstStyle/>
          <a:p>
            <a:pPr algn="l"/>
            <a:r>
              <a:rPr lang="en-IN" b="1" dirty="0" smtClean="0"/>
              <a:t>Cognitive Development</a:t>
            </a:r>
            <a:endParaRPr lang="en-IN"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29600268"/>
              </p:ext>
            </p:extLst>
          </p:nvPr>
        </p:nvGraphicFramePr>
        <p:xfrm>
          <a:off x="0" y="548680"/>
          <a:ext cx="9036496" cy="6120679"/>
        </p:xfrm>
        <a:graphic>
          <a:graphicData uri="http://schemas.openxmlformats.org/drawingml/2006/table">
            <a:tbl>
              <a:tblPr firstRow="1" bandRow="1">
                <a:tableStyleId>{5C22544A-7EE6-4342-B048-85BDC9FD1C3A}</a:tableStyleId>
              </a:tblPr>
              <a:tblGrid>
                <a:gridCol w="4701917"/>
                <a:gridCol w="4334579"/>
              </a:tblGrid>
              <a:tr h="565020">
                <a:tc>
                  <a:txBody>
                    <a:bodyPr/>
                    <a:lstStyle/>
                    <a:p>
                      <a:r>
                        <a:rPr lang="en-IN" sz="2000" dirty="0" smtClean="0"/>
                        <a:t>Abilities/</a:t>
                      </a:r>
                      <a:r>
                        <a:rPr lang="en-IN" sz="2000" baseline="0" dirty="0" smtClean="0"/>
                        <a:t> Skills</a:t>
                      </a:r>
                      <a:endParaRPr lang="en-IN" sz="2000" dirty="0"/>
                    </a:p>
                  </a:txBody>
                  <a:tcPr/>
                </a:tc>
                <a:tc>
                  <a:txBody>
                    <a:bodyPr/>
                    <a:lstStyle/>
                    <a:p>
                      <a:r>
                        <a:rPr lang="en-IN" sz="2000" dirty="0" smtClean="0"/>
                        <a:t>Needs</a:t>
                      </a:r>
                      <a:endParaRPr lang="en-IN" sz="2000" dirty="0"/>
                    </a:p>
                  </a:txBody>
                  <a:tcPr/>
                </a:tc>
              </a:tr>
              <a:tr h="2360749">
                <a:tc>
                  <a:txBody>
                    <a:bodyPr/>
                    <a:lstStyle/>
                    <a:p>
                      <a:r>
                        <a:rPr lang="en-IN" sz="1600" u="sng" dirty="0" smtClean="0"/>
                        <a:t>0 to 6 years:</a:t>
                      </a:r>
                    </a:p>
                    <a:p>
                      <a:r>
                        <a:rPr lang="en-IN" sz="1600" dirty="0" smtClean="0"/>
                        <a:t>Fund of information</a:t>
                      </a:r>
                    </a:p>
                    <a:p>
                      <a:r>
                        <a:rPr lang="en-IN" sz="1600" dirty="0" smtClean="0"/>
                        <a:t>Knowledge of use of objects</a:t>
                      </a:r>
                    </a:p>
                    <a:p>
                      <a:r>
                        <a:rPr lang="en-IN" sz="1600" dirty="0" smtClean="0"/>
                        <a:t>Ability to form associations</a:t>
                      </a:r>
                    </a:p>
                    <a:p>
                      <a:r>
                        <a:rPr lang="en-IN" sz="1600" dirty="0" smtClean="0"/>
                        <a:t>Ability to form categories</a:t>
                      </a:r>
                    </a:p>
                    <a:p>
                      <a:r>
                        <a:rPr lang="en-IN" sz="1600" dirty="0" smtClean="0"/>
                        <a:t>Sequencing and organizing abilities</a:t>
                      </a:r>
                    </a:p>
                    <a:p>
                      <a:r>
                        <a:rPr lang="en-IN" sz="1600" dirty="0" smtClean="0"/>
                        <a:t>Ability to understand concepts such as shape, size, distance, directions</a:t>
                      </a:r>
                    </a:p>
                  </a:txBody>
                  <a:tcPr/>
                </a:tc>
                <a:tc>
                  <a:txBody>
                    <a:bodyPr/>
                    <a:lstStyle/>
                    <a:p>
                      <a:r>
                        <a:rPr lang="en-IN" sz="1600" dirty="0" smtClean="0"/>
                        <a:t>Puzzles</a:t>
                      </a:r>
                    </a:p>
                    <a:p>
                      <a:r>
                        <a:rPr lang="en-IN" sz="1600" dirty="0" smtClean="0"/>
                        <a:t>Identification of </a:t>
                      </a:r>
                      <a:r>
                        <a:rPr lang="en-IN" sz="1600" dirty="0" err="1" smtClean="0"/>
                        <a:t>colors</a:t>
                      </a:r>
                      <a:r>
                        <a:rPr lang="en-IN" sz="1600" dirty="0" smtClean="0"/>
                        <a:t>, shapes</a:t>
                      </a:r>
                    </a:p>
                    <a:p>
                      <a:r>
                        <a:rPr lang="en-IN" sz="1600" dirty="0" smtClean="0"/>
                        <a:t>Story telling (including discussions)</a:t>
                      </a:r>
                    </a:p>
                    <a:p>
                      <a:r>
                        <a:rPr lang="en-IN" sz="1600" dirty="0" smtClean="0"/>
                        <a:t>Story Completion</a:t>
                      </a:r>
                    </a:p>
                    <a:p>
                      <a:r>
                        <a:rPr lang="en-IN" sz="1600" dirty="0" smtClean="0"/>
                        <a:t>Use of pictures for sequencing events/ stories</a:t>
                      </a:r>
                    </a:p>
                    <a:p>
                      <a:r>
                        <a:rPr lang="en-IN" sz="1600" dirty="0" smtClean="0"/>
                        <a:t>Play to demonstrate use of objects</a:t>
                      </a:r>
                    </a:p>
                    <a:p>
                      <a:r>
                        <a:rPr lang="en-IN" sz="1600" dirty="0" smtClean="0"/>
                        <a:t>Attention enhancing tasks (joining dots, spotting the difference, eye-hand coordination activities)</a:t>
                      </a:r>
                    </a:p>
                    <a:p>
                      <a:r>
                        <a:rPr lang="en-IN" sz="1600" dirty="0" smtClean="0"/>
                        <a:t>Concept book/ flash cards</a:t>
                      </a:r>
                    </a:p>
                  </a:txBody>
                  <a:tcPr/>
                </a:tc>
              </a:tr>
              <a:tr h="1460530">
                <a:tc>
                  <a:txBody>
                    <a:bodyPr/>
                    <a:lstStyle/>
                    <a:p>
                      <a:pPr marL="0" indent="0">
                        <a:buNone/>
                      </a:pPr>
                      <a:r>
                        <a:rPr lang="en-IN" sz="1600" u="sng" dirty="0" smtClean="0"/>
                        <a:t>7 to 12 years:</a:t>
                      </a:r>
                    </a:p>
                    <a:p>
                      <a:r>
                        <a:rPr lang="en-IN" sz="1600" dirty="0" smtClean="0"/>
                        <a:t>Learn the difference between ‘right’ and wrong’.</a:t>
                      </a:r>
                    </a:p>
                    <a:p>
                      <a:r>
                        <a:rPr lang="en-IN" sz="1600" b="0" i="0" kern="1200" dirty="0" smtClean="0">
                          <a:solidFill>
                            <a:schemeClr val="dk1"/>
                          </a:solidFill>
                          <a:effectLst/>
                          <a:latin typeface="+mn-lt"/>
                          <a:ea typeface="+mn-ea"/>
                          <a:cs typeface="+mn-cs"/>
                        </a:rPr>
                        <a:t>Ability to think and reason from concrete visible events.</a:t>
                      </a:r>
                    </a:p>
                    <a:p>
                      <a:r>
                        <a:rPr lang="en-IN" sz="1600" dirty="0" smtClean="0"/>
                        <a:t>Play more complex rule-based games.</a:t>
                      </a:r>
                      <a:endParaRPr lang="en-IN" sz="1600" dirty="0"/>
                    </a:p>
                  </a:txBody>
                  <a:tcPr/>
                </a:tc>
                <a:tc rowSpan="2">
                  <a:txBody>
                    <a:bodyPr/>
                    <a:lstStyle/>
                    <a:p>
                      <a:r>
                        <a:rPr lang="en-IN" sz="1600" dirty="0" smtClean="0"/>
                        <a:t>Conversations, debating on real life situations and television images,</a:t>
                      </a:r>
                      <a:r>
                        <a:rPr lang="en-IN" sz="1600" baseline="0" dirty="0" smtClean="0"/>
                        <a:t> </a:t>
                      </a:r>
                    </a:p>
                    <a:p>
                      <a:r>
                        <a:rPr lang="en-IN" sz="1600" baseline="0" dirty="0" smtClean="0"/>
                        <a:t>discussions on existing social realities, including inequity.</a:t>
                      </a:r>
                    </a:p>
                    <a:p>
                      <a:r>
                        <a:rPr lang="en-IN" sz="1600" baseline="0" dirty="0" smtClean="0"/>
                        <a:t>Story-telling, drama.</a:t>
                      </a:r>
                    </a:p>
                    <a:p>
                      <a:r>
                        <a:rPr lang="en-IN" sz="1600" baseline="0" dirty="0" smtClean="0"/>
                        <a:t>(More complex themes for adolescents: gender, sexuality, abuse, risk behaviours, conflict resolution…)</a:t>
                      </a:r>
                      <a:endParaRPr lang="en-IN" sz="1600" dirty="0"/>
                    </a:p>
                  </a:txBody>
                  <a:tcPr/>
                </a:tc>
              </a:tr>
              <a:tr h="17343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600" u="sng" dirty="0" smtClean="0"/>
                        <a:t>13 to 18 years:</a:t>
                      </a:r>
                    </a:p>
                    <a:p>
                      <a:r>
                        <a:rPr lang="en-IN" sz="1600" dirty="0" smtClean="0"/>
                        <a:t>Less</a:t>
                      </a:r>
                      <a:r>
                        <a:rPr lang="en-IN" sz="1600" baseline="0" dirty="0" smtClean="0"/>
                        <a:t> likely to accept what is stated by others/ more likely to question.</a:t>
                      </a:r>
                    </a:p>
                    <a:p>
                      <a:r>
                        <a:rPr lang="en-IN" sz="1600" baseline="0" dirty="0" smtClean="0"/>
                        <a:t>Creative thinking/Abstract abilities—can generalize from specific situations.</a:t>
                      </a:r>
                    </a:p>
                    <a:p>
                      <a:r>
                        <a:rPr lang="en-IN" sz="1600" baseline="0" dirty="0" smtClean="0"/>
                        <a:t>Ability for self-introspection, analysis, judgement.</a:t>
                      </a:r>
                      <a:endParaRPr lang="en-IN" sz="1600" dirty="0"/>
                    </a:p>
                  </a:txBody>
                  <a:tcPr/>
                </a:tc>
                <a:tc vMerge="1">
                  <a:txBody>
                    <a:bodyPr/>
                    <a:lstStyle/>
                    <a:p>
                      <a:endParaRPr lang="en-IN" dirty="0"/>
                    </a:p>
                  </a:txBody>
                  <a:tcPr/>
                </a:tc>
              </a:tr>
            </a:tbl>
          </a:graphicData>
        </a:graphic>
      </p:graphicFrame>
      <p:sp>
        <p:nvSpPr>
          <p:cNvPr id="5" name="Slide Number Placeholder 4"/>
          <p:cNvSpPr>
            <a:spLocks noGrp="1"/>
          </p:cNvSpPr>
          <p:nvPr>
            <p:ph type="sldNum" sz="quarter" idx="12"/>
          </p:nvPr>
        </p:nvSpPr>
        <p:spPr/>
        <p:txBody>
          <a:bodyPr/>
          <a:lstStyle/>
          <a:p>
            <a:fld id="{80C3CBA1-1F25-4F01-8642-100333C17661}" type="slidenum">
              <a:rPr lang="en-IN" smtClean="0"/>
              <a:pPr/>
              <a:t>16</a:t>
            </a:fld>
            <a:endParaRPr lang="en-IN"/>
          </a:p>
        </p:txBody>
      </p:sp>
    </p:spTree>
    <p:extLst>
      <p:ext uri="{BB962C8B-B14F-4D97-AF65-F5344CB8AC3E}">
        <p14:creationId xmlns:p14="http://schemas.microsoft.com/office/powerpoint/2010/main" val="15150774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pPr marL="0" indent="0">
              <a:buNone/>
            </a:pPr>
            <a:r>
              <a:rPr lang="en-IN" dirty="0" smtClean="0"/>
              <a:t>Process (b):</a:t>
            </a:r>
          </a:p>
          <a:p>
            <a:r>
              <a:rPr lang="en-IN" dirty="0" smtClean="0"/>
              <a:t>Consider the five domains of child development…how are the abilities and skills of children in difficult circumstances impacted? </a:t>
            </a:r>
          </a:p>
          <a:p>
            <a:r>
              <a:rPr lang="en-IN" dirty="0" smtClean="0"/>
              <a:t>How is their access to activities and opportunities impacted?</a:t>
            </a:r>
            <a:endParaRPr lang="en-IN" dirty="0"/>
          </a:p>
        </p:txBody>
      </p:sp>
      <p:sp>
        <p:nvSpPr>
          <p:cNvPr id="4" name="Slide Number Placeholder 3"/>
          <p:cNvSpPr>
            <a:spLocks noGrp="1"/>
          </p:cNvSpPr>
          <p:nvPr>
            <p:ph type="sldNum" sz="quarter" idx="12"/>
          </p:nvPr>
        </p:nvSpPr>
        <p:spPr/>
        <p:txBody>
          <a:bodyPr/>
          <a:lstStyle/>
          <a:p>
            <a:fld id="{80C3CBA1-1F25-4F01-8642-100333C17661}" type="slidenum">
              <a:rPr lang="en-IN" smtClean="0"/>
              <a:pPr/>
              <a:t>17</a:t>
            </a:fld>
            <a:endParaRPr lang="en-IN"/>
          </a:p>
        </p:txBody>
      </p:sp>
    </p:spTree>
    <p:extLst>
      <p:ext uri="{BB962C8B-B14F-4D97-AF65-F5344CB8AC3E}">
        <p14:creationId xmlns:p14="http://schemas.microsoft.com/office/powerpoint/2010/main" val="12009912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Isosceles Triangle 6"/>
          <p:cNvSpPr/>
          <p:nvPr/>
        </p:nvSpPr>
        <p:spPr>
          <a:xfrm>
            <a:off x="1250132" y="1071546"/>
            <a:ext cx="7322396" cy="428628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N"/>
          </a:p>
        </p:txBody>
      </p:sp>
      <p:sp>
        <p:nvSpPr>
          <p:cNvPr id="14338" name="Rectangle 2"/>
          <p:cNvSpPr>
            <a:spLocks noChangeArrowheads="1"/>
          </p:cNvSpPr>
          <p:nvPr/>
        </p:nvSpPr>
        <p:spPr bwMode="auto">
          <a:xfrm>
            <a:off x="1643042" y="285728"/>
            <a:ext cx="3071834" cy="960441"/>
          </a:xfrm>
          <a:prstGeom prst="rect">
            <a:avLst/>
          </a:prstGeom>
          <a:solidFill>
            <a:srgbClr val="FFFF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ts val="1000"/>
              </a:spcAft>
            </a:pPr>
            <a:r>
              <a:rPr lang="en-IN" sz="2000" b="1" dirty="0">
                <a:latin typeface="Calibri" pitchFamily="34" charset="0"/>
                <a:cs typeface="Arial" pitchFamily="34" charset="0"/>
              </a:rPr>
              <a:t>Context: Home/ School/ Family/ Public Space/ Social Spaces</a:t>
            </a:r>
            <a:endParaRPr lang="en-US" sz="2000" b="1" dirty="0">
              <a:latin typeface="Calibri" pitchFamily="34" charset="0"/>
              <a:cs typeface="Arial" pitchFamily="34" charset="0"/>
            </a:endParaRPr>
          </a:p>
        </p:txBody>
      </p:sp>
      <p:sp>
        <p:nvSpPr>
          <p:cNvPr id="14339" name="Rectangle 3"/>
          <p:cNvSpPr>
            <a:spLocks noChangeArrowheads="1"/>
          </p:cNvSpPr>
          <p:nvPr/>
        </p:nvSpPr>
        <p:spPr bwMode="auto">
          <a:xfrm>
            <a:off x="6286512" y="5429264"/>
            <a:ext cx="2643206" cy="1285884"/>
          </a:xfrm>
          <a:prstGeom prst="rect">
            <a:avLst/>
          </a:prstGeom>
          <a:solidFill>
            <a:srgbClr val="FFFF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ts val="1000"/>
              </a:spcAft>
            </a:pPr>
            <a:r>
              <a:rPr lang="en-IN" sz="2000" b="1" dirty="0">
                <a:latin typeface="Calibri" pitchFamily="34" charset="0"/>
                <a:cs typeface="Arial" pitchFamily="34" charset="0"/>
              </a:rPr>
              <a:t>Child’s Experience: Happy/Difficult/ Traumatic (Loss/ Abuse)</a:t>
            </a:r>
            <a:endParaRPr lang="en-US" sz="2000" b="1" dirty="0">
              <a:latin typeface="Calibri" pitchFamily="34" charset="0"/>
              <a:cs typeface="Arial" pitchFamily="34" charset="0"/>
            </a:endParaRPr>
          </a:p>
        </p:txBody>
      </p:sp>
      <p:sp>
        <p:nvSpPr>
          <p:cNvPr id="14340" name="Rectangle 4"/>
          <p:cNvSpPr>
            <a:spLocks noChangeArrowheads="1"/>
          </p:cNvSpPr>
          <p:nvPr/>
        </p:nvSpPr>
        <p:spPr bwMode="auto">
          <a:xfrm>
            <a:off x="357158" y="5429264"/>
            <a:ext cx="2286016" cy="1000132"/>
          </a:xfrm>
          <a:prstGeom prst="rect">
            <a:avLst/>
          </a:prstGeom>
          <a:solidFill>
            <a:srgbClr val="FFFF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IN" sz="2000" b="1" i="0" u="none" strike="noStrike" cap="none" normalizeH="0" baseline="0" dirty="0" smtClean="0">
                <a:ln>
                  <a:noFill/>
                </a:ln>
                <a:solidFill>
                  <a:schemeClr val="tx1"/>
                </a:solidFill>
                <a:effectLst/>
                <a:latin typeface="Calibri" pitchFamily="34" charset="0"/>
                <a:cs typeface="Arial" pitchFamily="34" charset="0"/>
              </a:rPr>
              <a:t>Impact on Child: Emotions/ Behaviours</a:t>
            </a:r>
            <a:endParaRPr kumimoji="0" lang="en-US" sz="2000" b="1" i="0" u="none" strike="noStrike" cap="none" normalizeH="0" baseline="0" dirty="0" smtClean="0">
              <a:ln>
                <a:noFill/>
              </a:ln>
              <a:solidFill>
                <a:schemeClr val="tx1"/>
              </a:solidFill>
              <a:effectLst/>
              <a:latin typeface="Arial" pitchFamily="34" charset="0"/>
              <a:cs typeface="Arial" pitchFamily="34" charset="0"/>
            </a:endParaRPr>
          </a:p>
        </p:txBody>
      </p:sp>
      <p:sp>
        <p:nvSpPr>
          <p:cNvPr id="14341" name="Rectangle 5"/>
          <p:cNvSpPr>
            <a:spLocks noChangeArrowheads="1"/>
          </p:cNvSpPr>
          <p:nvPr/>
        </p:nvSpPr>
        <p:spPr bwMode="auto">
          <a:xfrm>
            <a:off x="3500430" y="3143248"/>
            <a:ext cx="3000396" cy="1357322"/>
          </a:xfrm>
          <a:prstGeom prst="rect">
            <a:avLst/>
          </a:prstGeom>
          <a:solidFill>
            <a:srgbClr val="FF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R="0" lvl="0" indent="0" fontAlgn="base">
              <a:lnSpc>
                <a:spcPct val="100000"/>
              </a:lnSpc>
              <a:spcBef>
                <a:spcPct val="0"/>
              </a:spcBef>
              <a:spcAft>
                <a:spcPts val="1000"/>
              </a:spcAft>
              <a:buClrTx/>
              <a:buSzTx/>
              <a:buFontTx/>
              <a:buNone/>
              <a:tabLst/>
            </a:pPr>
            <a:r>
              <a:rPr lang="en-IN" sz="2000" b="1" dirty="0">
                <a:latin typeface="Calibri" pitchFamily="34" charset="0"/>
                <a:cs typeface="Arial" pitchFamily="34" charset="0"/>
              </a:rPr>
              <a:t>Basis of Understanding Child/ Basis of Counsellor’s Response &amp; Intervention</a:t>
            </a:r>
            <a:endParaRPr lang="en-US" sz="2000" b="1" dirty="0">
              <a:latin typeface="Calibri" pitchFamily="34" charset="0"/>
              <a:cs typeface="Arial" pitchFamily="34" charset="0"/>
            </a:endParaRPr>
          </a:p>
        </p:txBody>
      </p:sp>
      <p:sp>
        <p:nvSpPr>
          <p:cNvPr id="8" name="Rectangle 7"/>
          <p:cNvSpPr/>
          <p:nvPr/>
        </p:nvSpPr>
        <p:spPr>
          <a:xfrm>
            <a:off x="6215074" y="0"/>
            <a:ext cx="2928926" cy="2357430"/>
          </a:xfrm>
          <a:prstGeom prst="rect">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3200" b="1" dirty="0" smtClean="0">
                <a:solidFill>
                  <a:schemeClr val="tx1"/>
                </a:solidFill>
              </a:rPr>
              <a:t>Understanding Children’s Emotional &amp; Behavioural Problems</a:t>
            </a:r>
            <a:endParaRPr lang="en-IN" sz="3200" b="1" dirty="0">
              <a:solidFill>
                <a:schemeClr val="tx1"/>
              </a:solidFill>
            </a:endParaRPr>
          </a:p>
        </p:txBody>
      </p:sp>
      <p:sp>
        <p:nvSpPr>
          <p:cNvPr id="9" name="Slide Number Placeholder 8"/>
          <p:cNvSpPr>
            <a:spLocks noGrp="1"/>
          </p:cNvSpPr>
          <p:nvPr>
            <p:ph type="sldNum" sz="quarter" idx="12"/>
          </p:nvPr>
        </p:nvSpPr>
        <p:spPr/>
        <p:txBody>
          <a:bodyPr/>
          <a:lstStyle/>
          <a:p>
            <a:fld id="{80C3CBA1-1F25-4F01-8642-100333C17661}" type="slidenum">
              <a:rPr lang="en-IN" smtClean="0"/>
              <a:pPr/>
              <a:t>18</a:t>
            </a:fld>
            <a:endParaRPr lang="en-IN"/>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00108"/>
          </a:xfrm>
        </p:spPr>
        <p:txBody>
          <a:bodyPr>
            <a:normAutofit fontScale="90000"/>
          </a:bodyPr>
          <a:lstStyle/>
          <a:p>
            <a:r>
              <a:rPr lang="en-IN" b="1" dirty="0" smtClean="0"/>
              <a:t>Identifying Emotional/ Behaviour Problems &amp; Contexts</a:t>
            </a:r>
            <a:endParaRPr lang="en-IN" b="1" dirty="0"/>
          </a:p>
        </p:txBody>
      </p:sp>
      <p:sp>
        <p:nvSpPr>
          <p:cNvPr id="3" name="Content Placeholder 2"/>
          <p:cNvSpPr>
            <a:spLocks noGrp="1"/>
          </p:cNvSpPr>
          <p:nvPr>
            <p:ph idx="1"/>
          </p:nvPr>
        </p:nvSpPr>
        <p:spPr>
          <a:xfrm>
            <a:off x="142844" y="1142984"/>
            <a:ext cx="8786874" cy="5572164"/>
          </a:xfrm>
        </p:spPr>
        <p:txBody>
          <a:bodyPr>
            <a:normAutofit/>
          </a:bodyPr>
          <a:lstStyle/>
          <a:p>
            <a:pPr algn="just">
              <a:buNone/>
            </a:pPr>
            <a:r>
              <a:rPr lang="en-IN" sz="2000" b="1" u="sng" dirty="0"/>
              <a:t>Case </a:t>
            </a:r>
            <a:r>
              <a:rPr lang="en-IN" sz="2000" b="1" u="sng" dirty="0" smtClean="0"/>
              <a:t>1:</a:t>
            </a:r>
            <a:r>
              <a:rPr lang="en-IN" sz="2000" dirty="0" smtClean="0"/>
              <a:t> A </a:t>
            </a:r>
            <a:r>
              <a:rPr lang="en-IN" sz="2000" dirty="0"/>
              <a:t>15-year old girl has suicidal thoughts, refuses </a:t>
            </a:r>
            <a:r>
              <a:rPr lang="en-IN" sz="2000" dirty="0" smtClean="0"/>
              <a:t>to eat </a:t>
            </a:r>
            <a:r>
              <a:rPr lang="en-IN" sz="2000" dirty="0"/>
              <a:t>and has disturbed sleep, she is often seen crying, has recurrent disturbed images of her past. She lost her mother a year ago, after which her father has re-married. He no longer wanted to be responsible for her, so she was married off to a 30-year old man, who sexually abused her multiple times; she was also beaten/ burnt on various parts of her body by her mother-in-law</a:t>
            </a:r>
            <a:r>
              <a:rPr lang="en-IN" sz="2000" dirty="0" smtClean="0"/>
              <a:t>.</a:t>
            </a:r>
          </a:p>
          <a:p>
            <a:pPr algn="just">
              <a:buNone/>
            </a:pPr>
            <a:r>
              <a:rPr lang="en-IN" sz="2000" b="1" u="sng" dirty="0" smtClean="0"/>
              <a:t>Case 2: </a:t>
            </a:r>
            <a:r>
              <a:rPr lang="en-IN" sz="2000" dirty="0" smtClean="0"/>
              <a:t>A 14 year old girl, was rescued by </a:t>
            </a:r>
            <a:r>
              <a:rPr lang="en-IN" sz="2000" dirty="0"/>
              <a:t>C</a:t>
            </a:r>
            <a:r>
              <a:rPr lang="en-IN" sz="2000" dirty="0" smtClean="0"/>
              <a:t>hildline team from the streets where she had lived for about 2 years. Her mother had died when she was 5 yrs old; although she was sent home, her father refused to take her in (he was re-married) when the family was tracked and none of her relatives wanted her. So she ran away again. This time around she lived with a transgender person (who was in sex work) for a year. This person wanted to keep the child safe and brought her to CWC/ institution. The child now shows a lot of anger/ aggression behaviours; she does not obey anyone; she has lying and stealing problems. No institution is able to manage her &amp; they don’t want her.</a:t>
            </a:r>
          </a:p>
          <a:p>
            <a:endParaRPr lang="en-IN" dirty="0"/>
          </a:p>
        </p:txBody>
      </p:sp>
      <p:sp>
        <p:nvSpPr>
          <p:cNvPr id="4" name="Slide Number Placeholder 3"/>
          <p:cNvSpPr>
            <a:spLocks noGrp="1"/>
          </p:cNvSpPr>
          <p:nvPr>
            <p:ph type="sldNum" sz="quarter" idx="12"/>
          </p:nvPr>
        </p:nvSpPr>
        <p:spPr/>
        <p:txBody>
          <a:bodyPr/>
          <a:lstStyle/>
          <a:p>
            <a:fld id="{80C3CBA1-1F25-4F01-8642-100333C17661}" type="slidenum">
              <a:rPr lang="en-IN" smtClean="0"/>
              <a:pPr/>
              <a:t>19</a:t>
            </a:fld>
            <a:endParaRPr lang="en-IN"/>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928670"/>
          </a:xfrm>
        </p:spPr>
        <p:txBody>
          <a:bodyPr/>
          <a:lstStyle/>
          <a:p>
            <a:r>
              <a:rPr lang="en-IN" b="1" dirty="0" smtClean="0"/>
              <a:t>Our Learning Objectives</a:t>
            </a:r>
            <a:endParaRPr lang="en-IN" b="1" dirty="0"/>
          </a:p>
        </p:txBody>
      </p:sp>
      <p:sp>
        <p:nvSpPr>
          <p:cNvPr id="3" name="Content Placeholder 2"/>
          <p:cNvSpPr>
            <a:spLocks noGrp="1"/>
          </p:cNvSpPr>
          <p:nvPr>
            <p:ph sz="quarter" idx="1"/>
          </p:nvPr>
        </p:nvSpPr>
        <p:spPr>
          <a:xfrm>
            <a:off x="285720" y="1071546"/>
            <a:ext cx="8401080" cy="5500726"/>
          </a:xfrm>
        </p:spPr>
        <p:txBody>
          <a:bodyPr>
            <a:normAutofit/>
          </a:bodyPr>
          <a:lstStyle/>
          <a:p>
            <a:pPr lvl="0"/>
            <a:r>
              <a:rPr lang="en-US" dirty="0" smtClean="0"/>
              <a:t>Understanding children’s psychosocial issues.</a:t>
            </a:r>
          </a:p>
          <a:p>
            <a:pPr lvl="0"/>
            <a:r>
              <a:rPr lang="en-US" dirty="0" smtClean="0"/>
              <a:t>Linking child protection and psychosocial care, including understanding issues of abuse and trauma.</a:t>
            </a:r>
          </a:p>
          <a:p>
            <a:pPr lvl="0"/>
            <a:r>
              <a:rPr lang="en-US" dirty="0" smtClean="0"/>
              <a:t>Skill building with a focus on:</a:t>
            </a:r>
          </a:p>
          <a:p>
            <a:pPr lvl="1"/>
            <a:r>
              <a:rPr lang="en-US" dirty="0" smtClean="0"/>
              <a:t>Getting started with children.</a:t>
            </a:r>
            <a:endParaRPr lang="en-IN" dirty="0" smtClean="0"/>
          </a:p>
          <a:p>
            <a:pPr lvl="1"/>
            <a:r>
              <a:rPr lang="en-US" dirty="0" smtClean="0"/>
              <a:t>Developing basic communication skills to facilitate supportive care worker-child relationships.</a:t>
            </a:r>
            <a:endParaRPr lang="en-IN" dirty="0"/>
          </a:p>
        </p:txBody>
      </p:sp>
      <p:sp>
        <p:nvSpPr>
          <p:cNvPr id="5" name="Slide Number Placeholder 4"/>
          <p:cNvSpPr>
            <a:spLocks noGrp="1"/>
          </p:cNvSpPr>
          <p:nvPr>
            <p:ph type="sldNum" sz="quarter" idx="12"/>
          </p:nvPr>
        </p:nvSpPr>
        <p:spPr/>
        <p:txBody>
          <a:bodyPr/>
          <a:lstStyle/>
          <a:p>
            <a:fld id="{80C3CBA1-1F25-4F01-8642-100333C17661}" type="slidenum">
              <a:rPr lang="en-IN" smtClean="0"/>
              <a:pPr/>
              <a:t>2</a:t>
            </a:fld>
            <a:endParaRPr lang="en-IN"/>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85728"/>
            <a:ext cx="8472518" cy="6286544"/>
          </a:xfrm>
        </p:spPr>
        <p:txBody>
          <a:bodyPr>
            <a:normAutofit fontScale="85000" lnSpcReduction="10000"/>
          </a:bodyPr>
          <a:lstStyle/>
          <a:p>
            <a:pPr algn="just">
              <a:buNone/>
            </a:pPr>
            <a:r>
              <a:rPr lang="en-IN" u="sng" dirty="0" smtClean="0"/>
              <a:t>Case 3:</a:t>
            </a:r>
            <a:r>
              <a:rPr lang="en-IN" dirty="0" smtClean="0"/>
              <a:t> A 10 year old girl spends all his time alone, does not eat properly and has sleep problems. She has no friends and is often ‘in his own world’ (‘lost’). She also has academic problems. She was sexually abused by her father and brother; her father killed her mother.</a:t>
            </a:r>
          </a:p>
          <a:p>
            <a:pPr algn="just">
              <a:buNone/>
            </a:pPr>
            <a:r>
              <a:rPr lang="en-IN" u="sng" dirty="0" smtClean="0"/>
              <a:t>Case 4:</a:t>
            </a:r>
            <a:r>
              <a:rPr lang="en-IN" dirty="0" smtClean="0"/>
              <a:t> A 14 year old girl is always angry and aggressive, but also has a tendency to be very clingy i.e. if a person she has befriended someone, she does not like her to engage with any other children/ people. Her mother died when she was about 10 years old. She was on the streets from the age of 8, begging, as parents were alcohol dependent and did not take care of the child.  She still misses her mother very much and says that had she known about her mother’s hospitalization, she could have saved her (it’s my fault that my mother died).</a:t>
            </a:r>
            <a:endParaRPr lang="en-IN" dirty="0"/>
          </a:p>
        </p:txBody>
      </p:sp>
      <p:sp>
        <p:nvSpPr>
          <p:cNvPr id="4" name="Slide Number Placeholder 3"/>
          <p:cNvSpPr>
            <a:spLocks noGrp="1"/>
          </p:cNvSpPr>
          <p:nvPr>
            <p:ph type="sldNum" sz="quarter" idx="12"/>
          </p:nvPr>
        </p:nvSpPr>
        <p:spPr/>
        <p:txBody>
          <a:bodyPr/>
          <a:lstStyle/>
          <a:p>
            <a:fld id="{80C3CBA1-1F25-4F01-8642-100333C17661}" type="slidenum">
              <a:rPr lang="en-IN" smtClean="0"/>
              <a:pPr/>
              <a:t>20</a:t>
            </a:fld>
            <a:endParaRPr lang="en-IN"/>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normAutofit fontScale="62500" lnSpcReduction="20000"/>
          </a:bodyPr>
          <a:lstStyle/>
          <a:p>
            <a:pPr algn="just">
              <a:buNone/>
            </a:pPr>
            <a:r>
              <a:rPr lang="en-IN" b="1" u="sng" dirty="0" smtClean="0"/>
              <a:t>Case 5:</a:t>
            </a:r>
            <a:r>
              <a:rPr lang="en-IN" dirty="0" smtClean="0"/>
              <a:t> A 14 year old boy is often angry, gets into </a:t>
            </a:r>
            <a:r>
              <a:rPr lang="en-IN" dirty="0"/>
              <a:t>fights with other children, breaks </a:t>
            </a:r>
            <a:r>
              <a:rPr lang="en-IN" dirty="0" smtClean="0"/>
              <a:t>window panes, and </a:t>
            </a:r>
            <a:r>
              <a:rPr lang="en-IN" dirty="0"/>
              <a:t>does not adhere to the rules of the </a:t>
            </a:r>
            <a:r>
              <a:rPr lang="en-IN" dirty="0" smtClean="0"/>
              <a:t>institution. Previously, he </a:t>
            </a:r>
            <a:r>
              <a:rPr lang="en-IN" dirty="0"/>
              <a:t>was </a:t>
            </a:r>
            <a:r>
              <a:rPr lang="en-IN" dirty="0" smtClean="0"/>
              <a:t>part of gangs </a:t>
            </a:r>
            <a:r>
              <a:rPr lang="en-IN" dirty="0"/>
              <a:t>and into smoking. The child </a:t>
            </a:r>
            <a:r>
              <a:rPr lang="en-IN" dirty="0" smtClean="0"/>
              <a:t>had </a:t>
            </a:r>
            <a:r>
              <a:rPr lang="en-IN" dirty="0"/>
              <a:t>lost his </a:t>
            </a:r>
            <a:r>
              <a:rPr lang="en-IN" dirty="0" smtClean="0"/>
              <a:t>father; his mother re-married  and he was physically </a:t>
            </a:r>
            <a:r>
              <a:rPr lang="en-IN" dirty="0"/>
              <a:t>abused by his step </a:t>
            </a:r>
            <a:r>
              <a:rPr lang="en-IN" dirty="0" smtClean="0"/>
              <a:t>father—who also made him discontinue </a:t>
            </a:r>
            <a:r>
              <a:rPr lang="en-IN" dirty="0"/>
              <a:t>school and </a:t>
            </a:r>
            <a:r>
              <a:rPr lang="en-IN" dirty="0" smtClean="0"/>
              <a:t>work </a:t>
            </a:r>
            <a:r>
              <a:rPr lang="en-IN" dirty="0"/>
              <a:t>at a cycle shop. </a:t>
            </a:r>
            <a:r>
              <a:rPr lang="en-IN" dirty="0" smtClean="0"/>
              <a:t>The step-father </a:t>
            </a:r>
            <a:r>
              <a:rPr lang="en-IN" dirty="0"/>
              <a:t>is also into gangs and </a:t>
            </a:r>
            <a:r>
              <a:rPr lang="en-IN" dirty="0" smtClean="0"/>
              <a:t>physically abuses the child’s mother. </a:t>
            </a:r>
          </a:p>
          <a:p>
            <a:pPr algn="just">
              <a:buNone/>
            </a:pPr>
            <a:r>
              <a:rPr lang="en-IN" b="1" u="sng" dirty="0" smtClean="0"/>
              <a:t>Case 6: </a:t>
            </a:r>
          </a:p>
          <a:p>
            <a:pPr>
              <a:buNone/>
            </a:pPr>
            <a:r>
              <a:rPr lang="en-IN" dirty="0" smtClean="0"/>
              <a:t>A 11 year old boy was reported by the institution to have anger issues --hitting and biting other children—as well as runaway behaviour. The child was sent to a hostel by his grandmother and he ran away from the hostel twice because he was beaten there. There is marital discord in the family : mother has re-married and she resides in Hassan, the child does not wish to stay with his mother as he reports that beats him and makes him sleep outside the house/ does not give him food. The child’s biological father resides in another town with his family , the child has better relationship with his father but the father  has alcohol dependence and he does not wish to take the responsibility of the child.</a:t>
            </a:r>
          </a:p>
          <a:p>
            <a:pPr>
              <a:buNone/>
            </a:pPr>
            <a:r>
              <a:rPr lang="en-IN" dirty="0" smtClean="0"/>
              <a:t/>
            </a:r>
            <a:br>
              <a:rPr lang="en-IN" dirty="0" smtClean="0"/>
            </a:br>
            <a:endParaRPr lang="en-IN" b="1" u="sng" dirty="0"/>
          </a:p>
          <a:p>
            <a:pPr>
              <a:buNone/>
            </a:pPr>
            <a:endParaRPr lang="en-IN" dirty="0"/>
          </a:p>
        </p:txBody>
      </p:sp>
      <p:sp>
        <p:nvSpPr>
          <p:cNvPr id="4" name="Slide Number Placeholder 3"/>
          <p:cNvSpPr>
            <a:spLocks noGrp="1"/>
          </p:cNvSpPr>
          <p:nvPr>
            <p:ph type="sldNum" sz="quarter" idx="12"/>
          </p:nvPr>
        </p:nvSpPr>
        <p:spPr/>
        <p:txBody>
          <a:bodyPr/>
          <a:lstStyle/>
          <a:p>
            <a:fld id="{80C3CBA1-1F25-4F01-8642-100333C17661}" type="slidenum">
              <a:rPr lang="en-IN" smtClean="0"/>
              <a:pPr/>
              <a:t>21</a:t>
            </a:fld>
            <a:endParaRPr lang="en-IN"/>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fontScale="90000"/>
          </a:bodyPr>
          <a:lstStyle/>
          <a:p>
            <a:r>
              <a:rPr lang="en-IN" dirty="0" smtClean="0"/>
              <a:t>Developing Basis for Response: Understanding the Child</a:t>
            </a:r>
            <a:endParaRPr lang="en-IN" dirty="0"/>
          </a:p>
        </p:txBody>
      </p:sp>
      <p:graphicFrame>
        <p:nvGraphicFramePr>
          <p:cNvPr id="4" name="Table 3"/>
          <p:cNvGraphicFramePr>
            <a:graphicFrameLocks noGrp="1"/>
          </p:cNvGraphicFramePr>
          <p:nvPr/>
        </p:nvGraphicFramePr>
        <p:xfrm>
          <a:off x="2" y="1277118"/>
          <a:ext cx="9143997" cy="5295157"/>
        </p:xfrm>
        <a:graphic>
          <a:graphicData uri="http://schemas.openxmlformats.org/drawingml/2006/table">
            <a:tbl>
              <a:tblPr/>
              <a:tblGrid>
                <a:gridCol w="2000230"/>
                <a:gridCol w="1656576"/>
                <a:gridCol w="1828403"/>
                <a:gridCol w="1829394"/>
                <a:gridCol w="1829394"/>
              </a:tblGrid>
              <a:tr h="3165792">
                <a:tc>
                  <a:txBody>
                    <a:bodyPr/>
                    <a:lstStyle/>
                    <a:p>
                      <a:pPr>
                        <a:lnSpc>
                          <a:spcPct val="115000"/>
                        </a:lnSpc>
                        <a:spcAft>
                          <a:spcPts val="0"/>
                        </a:spcAft>
                      </a:pPr>
                      <a:r>
                        <a:rPr lang="en-IN" sz="2000" b="1" dirty="0">
                          <a:latin typeface="Arial"/>
                          <a:ea typeface="Calibri"/>
                        </a:rPr>
                        <a:t>Context (orphan/ abandoned/marital conflict/single parent/HIV+/domestic violence…)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2000" b="1" dirty="0">
                          <a:latin typeface="Arial"/>
                          <a:ea typeface="Calibri"/>
                        </a:rPr>
                        <a:t>Experience (Happy/ Difficult/ Traumatic…)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2000" b="1" dirty="0">
                          <a:latin typeface="Arial"/>
                          <a:ea typeface="Calibri"/>
                        </a:rPr>
                        <a:t>Child’s Inner Voice/Thoughts (‘I am…)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2000" b="1" dirty="0">
                          <a:latin typeface="Arial"/>
                          <a:ea typeface="Calibri"/>
                        </a:rPr>
                        <a:t>Emotions (anxious, sad, angry…)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2000" b="1" dirty="0">
                          <a:latin typeface="Arial"/>
                          <a:ea typeface="Calibri"/>
                        </a:rPr>
                        <a:t>Behaviours (bed-wetting, isolated, verbal abuse…)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195">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195">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195">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195">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195">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195">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195">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dirty="0">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Slide Number Placeholder 4"/>
          <p:cNvSpPr>
            <a:spLocks noGrp="1"/>
          </p:cNvSpPr>
          <p:nvPr>
            <p:ph type="sldNum" sz="quarter" idx="12"/>
          </p:nvPr>
        </p:nvSpPr>
        <p:spPr/>
        <p:txBody>
          <a:bodyPr/>
          <a:lstStyle/>
          <a:p>
            <a:fld id="{80C3CBA1-1F25-4F01-8642-100333C17661}" type="slidenum">
              <a:rPr lang="en-IN" smtClean="0"/>
              <a:pPr/>
              <a:t>22</a:t>
            </a:fld>
            <a:endParaRPr lang="en-IN"/>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04664"/>
            <a:ext cx="8229600" cy="2553147"/>
          </a:xfrm>
        </p:spPr>
        <p:txBody>
          <a:bodyPr>
            <a:normAutofit/>
          </a:bodyPr>
          <a:lstStyle/>
          <a:p>
            <a:pPr marL="0" indent="0" algn="ctr">
              <a:buNone/>
            </a:pPr>
            <a:r>
              <a:rPr lang="en-IN" sz="6000" b="1" dirty="0" smtClean="0"/>
              <a:t>II. Communication </a:t>
            </a:r>
            <a:r>
              <a:rPr lang="en-IN" sz="6000" b="1" dirty="0"/>
              <a:t>Techniques </a:t>
            </a:r>
            <a:r>
              <a:rPr lang="en-IN" sz="6000" b="1" dirty="0" smtClean="0"/>
              <a:t>with Children</a:t>
            </a:r>
            <a:endParaRPr lang="en-IN" sz="6000" b="1"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0425" y="3612037"/>
            <a:ext cx="3760408" cy="32385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79512" y="3612037"/>
            <a:ext cx="5328591" cy="3108543"/>
          </a:xfrm>
          <a:prstGeom prst="rect">
            <a:avLst/>
          </a:prstGeom>
          <a:noFill/>
        </p:spPr>
        <p:txBody>
          <a:bodyPr wrap="square" rtlCol="0">
            <a:spAutoFit/>
          </a:bodyPr>
          <a:lstStyle/>
          <a:p>
            <a:pPr marL="285750" indent="-285750">
              <a:buFont typeface="Arial" pitchFamily="34" charset="0"/>
              <a:buChar char="•"/>
            </a:pPr>
            <a:r>
              <a:rPr lang="en-IN" sz="2800" dirty="0" smtClean="0"/>
              <a:t>Rapport Building</a:t>
            </a:r>
          </a:p>
          <a:p>
            <a:pPr marL="285750" indent="-285750">
              <a:buFont typeface="Arial" pitchFamily="34" charset="0"/>
              <a:buChar char="•"/>
            </a:pPr>
            <a:r>
              <a:rPr lang="en-IN" sz="2800" dirty="0" smtClean="0"/>
              <a:t>Listening</a:t>
            </a:r>
          </a:p>
          <a:p>
            <a:pPr marL="285750" indent="-285750">
              <a:buFont typeface="Arial" pitchFamily="34" charset="0"/>
              <a:buChar char="•"/>
            </a:pPr>
            <a:r>
              <a:rPr lang="en-IN" sz="2800" dirty="0" smtClean="0"/>
              <a:t>Recognition &amp; Acknowledgement of Emotions</a:t>
            </a:r>
          </a:p>
          <a:p>
            <a:pPr marL="285750" indent="-285750">
              <a:buFont typeface="Arial" pitchFamily="34" charset="0"/>
              <a:buChar char="•"/>
            </a:pPr>
            <a:r>
              <a:rPr lang="en-IN" sz="2800" dirty="0" smtClean="0"/>
              <a:t>Acceptance &amp; Non-Judgemental Approach</a:t>
            </a:r>
          </a:p>
          <a:p>
            <a:pPr marL="285750" indent="-285750">
              <a:buFont typeface="Arial" pitchFamily="34" charset="0"/>
              <a:buChar char="•"/>
            </a:pPr>
            <a:r>
              <a:rPr lang="en-IN" sz="2800" dirty="0" smtClean="0"/>
              <a:t>Questioning &amp; Paraphrasing</a:t>
            </a:r>
            <a:endParaRPr lang="en-IN" sz="2800" dirty="0"/>
          </a:p>
        </p:txBody>
      </p:sp>
      <p:sp>
        <p:nvSpPr>
          <p:cNvPr id="5" name="Slide Number Placeholder 4"/>
          <p:cNvSpPr>
            <a:spLocks noGrp="1"/>
          </p:cNvSpPr>
          <p:nvPr>
            <p:ph type="sldNum" sz="quarter" idx="12"/>
          </p:nvPr>
        </p:nvSpPr>
        <p:spPr/>
        <p:txBody>
          <a:bodyPr/>
          <a:lstStyle/>
          <a:p>
            <a:fld id="{80C3CBA1-1F25-4F01-8642-100333C17661}" type="slidenum">
              <a:rPr lang="en-IN" smtClean="0"/>
              <a:pPr/>
              <a:t>23</a:t>
            </a:fld>
            <a:endParaRPr lang="en-IN"/>
          </a:p>
        </p:txBody>
      </p:sp>
    </p:spTree>
    <p:extLst>
      <p:ext uri="{BB962C8B-B14F-4D97-AF65-F5344CB8AC3E}">
        <p14:creationId xmlns:p14="http://schemas.microsoft.com/office/powerpoint/2010/main" val="33241950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857232"/>
          </a:xfrm>
        </p:spPr>
        <p:txBody>
          <a:bodyPr>
            <a:normAutofit/>
          </a:bodyPr>
          <a:lstStyle/>
          <a:p>
            <a:r>
              <a:rPr lang="en-IN" b="1" dirty="0" smtClean="0"/>
              <a:t>Skill </a:t>
            </a:r>
            <a:r>
              <a:rPr lang="en-IN" b="1" dirty="0"/>
              <a:t>1: Getting to Know the </a:t>
            </a:r>
            <a:r>
              <a:rPr lang="en-IN" b="1" dirty="0" smtClean="0"/>
              <a:t>Child</a:t>
            </a:r>
            <a:endParaRPr lang="en-IN" b="1" dirty="0"/>
          </a:p>
        </p:txBody>
      </p:sp>
      <p:sp>
        <p:nvSpPr>
          <p:cNvPr id="3" name="Content Placeholder 2"/>
          <p:cNvSpPr>
            <a:spLocks noGrp="1"/>
          </p:cNvSpPr>
          <p:nvPr>
            <p:ph sz="quarter" idx="1"/>
          </p:nvPr>
        </p:nvSpPr>
        <p:spPr>
          <a:xfrm>
            <a:off x="0" y="928670"/>
            <a:ext cx="8686800" cy="5091130"/>
          </a:xfrm>
        </p:spPr>
        <p:txBody>
          <a:bodyPr>
            <a:normAutofit/>
          </a:bodyPr>
          <a:lstStyle/>
          <a:p>
            <a:pPr>
              <a:buNone/>
            </a:pPr>
            <a:r>
              <a:rPr lang="en-US" b="1" dirty="0" smtClean="0"/>
              <a:t>Rapport Building: </a:t>
            </a:r>
          </a:p>
          <a:p>
            <a:pPr>
              <a:buNone/>
            </a:pPr>
            <a:r>
              <a:rPr lang="en-US" dirty="0" smtClean="0"/>
              <a:t>First stage of building a relationship with the child.</a:t>
            </a:r>
          </a:p>
          <a:p>
            <a:pPr>
              <a:buNone/>
            </a:pPr>
            <a:endParaRPr lang="en-US" dirty="0" smtClean="0"/>
          </a:p>
          <a:p>
            <a:pPr>
              <a:buNone/>
            </a:pPr>
            <a:r>
              <a:rPr lang="en-US" b="1" dirty="0" smtClean="0"/>
              <a:t>3 steps to rapport building get to know the child</a:t>
            </a:r>
            <a:endParaRPr lang="en-IN" dirty="0" smtClean="0"/>
          </a:p>
          <a:p>
            <a:r>
              <a:rPr lang="en-IN" dirty="0" smtClean="0"/>
              <a:t>Step 1: Greeting the Child</a:t>
            </a:r>
          </a:p>
          <a:p>
            <a:r>
              <a:rPr lang="en-IN" dirty="0" smtClean="0"/>
              <a:t>Step 2: Preliminary Establishment of Context</a:t>
            </a:r>
          </a:p>
          <a:p>
            <a:r>
              <a:rPr lang="en-IN" dirty="0" smtClean="0"/>
              <a:t>Step 3: Let’s get to know each other (activities)</a:t>
            </a:r>
          </a:p>
        </p:txBody>
      </p:sp>
      <p:sp>
        <p:nvSpPr>
          <p:cNvPr id="5" name="Slide Number Placeholder 4"/>
          <p:cNvSpPr>
            <a:spLocks noGrp="1"/>
          </p:cNvSpPr>
          <p:nvPr>
            <p:ph type="sldNum" sz="quarter" idx="12"/>
          </p:nvPr>
        </p:nvSpPr>
        <p:spPr/>
        <p:txBody>
          <a:bodyPr/>
          <a:lstStyle/>
          <a:p>
            <a:fld id="{80C3CBA1-1F25-4F01-8642-100333C17661}" type="slidenum">
              <a:rPr lang="en-IN" smtClean="0"/>
              <a:pPr/>
              <a:t>24</a:t>
            </a:fld>
            <a:endParaRPr lang="en-IN"/>
          </a:p>
        </p:txBody>
      </p:sp>
    </p:spTree>
    <p:extLst>
      <p:ext uri="{BB962C8B-B14F-4D97-AF65-F5344CB8AC3E}">
        <p14:creationId xmlns:p14="http://schemas.microsoft.com/office/powerpoint/2010/main" val="6385069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85720" y="428604"/>
            <a:ext cx="8643998" cy="6143668"/>
          </a:xfrm>
        </p:spPr>
        <p:txBody>
          <a:bodyPr>
            <a:normAutofit fontScale="92500" lnSpcReduction="10000"/>
          </a:bodyPr>
          <a:lstStyle/>
          <a:p>
            <a:pPr>
              <a:buNone/>
            </a:pPr>
            <a:r>
              <a:rPr lang="en-IN" b="1" u="sng" dirty="0" smtClean="0"/>
              <a:t>Step 1: Introducing yourself (as CWC member/ childcare worker)</a:t>
            </a:r>
          </a:p>
          <a:p>
            <a:pPr lvl="1"/>
            <a:r>
              <a:rPr lang="en-IN" b="1" dirty="0" smtClean="0"/>
              <a:t>Greeting</a:t>
            </a:r>
          </a:p>
          <a:p>
            <a:pPr lvl="2"/>
            <a:r>
              <a:rPr lang="en-IN" dirty="0" smtClean="0"/>
              <a:t>Greet the child.</a:t>
            </a:r>
          </a:p>
          <a:p>
            <a:pPr lvl="2"/>
            <a:r>
              <a:rPr lang="en-IN" dirty="0" smtClean="0"/>
              <a:t>Shake hands if appropriate.</a:t>
            </a:r>
          </a:p>
          <a:p>
            <a:pPr lvl="2"/>
            <a:r>
              <a:rPr lang="en-IN" dirty="0" smtClean="0"/>
              <a:t>Tell her your name and ask </a:t>
            </a:r>
            <a:r>
              <a:rPr lang="en-IN" dirty="0" err="1" smtClean="0"/>
              <a:t>her’s</a:t>
            </a:r>
            <a:r>
              <a:rPr lang="en-IN" dirty="0" smtClean="0"/>
              <a:t>.</a:t>
            </a:r>
          </a:p>
          <a:p>
            <a:pPr lvl="1"/>
            <a:r>
              <a:rPr lang="en-IN" b="1" dirty="0" smtClean="0"/>
              <a:t>Introducing yourself/ your role</a:t>
            </a:r>
          </a:p>
          <a:p>
            <a:pPr lvl="2"/>
            <a:r>
              <a:rPr lang="en-US" dirty="0" smtClean="0"/>
              <a:t>“</a:t>
            </a:r>
            <a:r>
              <a:rPr lang="en-US" sz="2200" i="1" dirty="0"/>
              <a:t>There are many children (like you) who have problems and difficulties, at home or outside. My job is to work with such children and see how best to solve the problems.”</a:t>
            </a:r>
          </a:p>
          <a:p>
            <a:pPr lvl="2"/>
            <a:r>
              <a:rPr lang="en-US" sz="2200" i="1" dirty="0" smtClean="0"/>
              <a:t>“As you can see/ you may have heard, we have a committee to help children when they get hurt or have problems. I am part of this committee.”</a:t>
            </a:r>
          </a:p>
          <a:p>
            <a:pPr lvl="2"/>
            <a:r>
              <a:rPr lang="en-US" sz="2200" i="1" dirty="0" smtClean="0"/>
              <a:t>“I would like to know more from you, about what you see as problems, so that I understand better how to assist you…and whatever plans and decisions are to be made for you, I/ this committee  will make along you—in consultation with what your wishes.”</a:t>
            </a:r>
            <a:endParaRPr lang="en-IN" sz="2200" i="1" dirty="0"/>
          </a:p>
        </p:txBody>
      </p:sp>
      <p:sp>
        <p:nvSpPr>
          <p:cNvPr id="5" name="Slide Number Placeholder 4"/>
          <p:cNvSpPr>
            <a:spLocks noGrp="1"/>
          </p:cNvSpPr>
          <p:nvPr>
            <p:ph type="sldNum" sz="quarter" idx="12"/>
          </p:nvPr>
        </p:nvSpPr>
        <p:spPr/>
        <p:txBody>
          <a:bodyPr/>
          <a:lstStyle/>
          <a:p>
            <a:fld id="{80C3CBA1-1F25-4F01-8642-100333C17661}" type="slidenum">
              <a:rPr lang="en-IN" smtClean="0"/>
              <a:pPr/>
              <a:t>25</a:t>
            </a:fld>
            <a:endParaRPr lang="en-IN"/>
          </a:p>
        </p:txBody>
      </p:sp>
    </p:spTree>
    <p:extLst>
      <p:ext uri="{BB962C8B-B14F-4D97-AF65-F5344CB8AC3E}">
        <p14:creationId xmlns:p14="http://schemas.microsoft.com/office/powerpoint/2010/main" val="33363720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14290"/>
            <a:ext cx="9144000" cy="6643710"/>
          </a:xfrm>
        </p:spPr>
        <p:txBody>
          <a:bodyPr>
            <a:normAutofit fontScale="77500" lnSpcReduction="20000"/>
          </a:bodyPr>
          <a:lstStyle/>
          <a:p>
            <a:pPr>
              <a:buNone/>
            </a:pPr>
            <a:r>
              <a:rPr lang="en-IN" b="1" u="sng" dirty="0" smtClean="0"/>
              <a:t>Step 2: Preliminary Establishment of Context</a:t>
            </a:r>
          </a:p>
          <a:p>
            <a:pPr lvl="2">
              <a:buNone/>
            </a:pPr>
            <a:endParaRPr lang="en-IN" dirty="0" smtClean="0"/>
          </a:p>
          <a:p>
            <a:pPr lvl="1"/>
            <a:r>
              <a:rPr lang="en-US" sz="2800" b="1" dirty="0" smtClean="0"/>
              <a:t>Establishing child’s knowledge and understanding:</a:t>
            </a:r>
            <a:endParaRPr lang="en-IN" sz="2800" b="1" dirty="0" smtClean="0"/>
          </a:p>
          <a:p>
            <a:pPr lvl="2"/>
            <a:r>
              <a:rPr lang="en-US" dirty="0" smtClean="0"/>
              <a:t>“I am aware of the difficult experience you have gone through. Would you like to tell me anything about it…your concerns and worries about it?</a:t>
            </a:r>
          </a:p>
          <a:p>
            <a:pPr lvl="2"/>
            <a:endParaRPr lang="en-IN" dirty="0" smtClean="0"/>
          </a:p>
          <a:p>
            <a:pPr lvl="1"/>
            <a:r>
              <a:rPr lang="en-US" b="1" dirty="0"/>
              <a:t>Universalizing the child’s experience:</a:t>
            </a:r>
            <a:endParaRPr lang="en-IN" b="1" dirty="0"/>
          </a:p>
          <a:p>
            <a:pPr lvl="2"/>
            <a:r>
              <a:rPr lang="en-US" dirty="0" smtClean="0"/>
              <a:t>‘Like you, other children, have had similar, difficult experiences. Some of them are frightened and upset and need help with what they are feeling and experiencing—just like you might .’</a:t>
            </a:r>
          </a:p>
          <a:p>
            <a:pPr lvl="1"/>
            <a:endParaRPr lang="en-US" sz="2800" b="1" dirty="0" smtClean="0"/>
          </a:p>
          <a:p>
            <a:pPr lvl="1"/>
            <a:r>
              <a:rPr lang="en-US" sz="2800" b="1" dirty="0" smtClean="0"/>
              <a:t>Individualize the child’s experience: In response to what the child may say about why he/ she is with you: </a:t>
            </a:r>
            <a:endParaRPr lang="en-IN" sz="2800" b="1" dirty="0" smtClean="0"/>
          </a:p>
          <a:p>
            <a:pPr lvl="2"/>
            <a:r>
              <a:rPr lang="en-US" dirty="0" smtClean="0"/>
              <a:t>‘While other children may have gone through such an experience--similar to </a:t>
            </a:r>
            <a:r>
              <a:rPr lang="en-US" dirty="0" err="1" smtClean="0"/>
              <a:t>your’s</a:t>
            </a:r>
            <a:r>
              <a:rPr lang="en-US" dirty="0" smtClean="0"/>
              <a:t>,--your experience is personal and specific to you. Everyone needs help in different ways. I am here to understand and support you.’</a:t>
            </a:r>
            <a:endParaRPr lang="en-IN" dirty="0" smtClean="0"/>
          </a:p>
          <a:p>
            <a:endParaRPr lang="en-IN" dirty="0" smtClean="0"/>
          </a:p>
          <a:p>
            <a:pPr lvl="1"/>
            <a:r>
              <a:rPr lang="en-US" sz="2800" b="1" dirty="0" smtClean="0"/>
              <a:t>Ensuring Confidentiality </a:t>
            </a:r>
            <a:endParaRPr lang="en-IN" sz="2800" b="1" dirty="0" smtClean="0"/>
          </a:p>
          <a:p>
            <a:pPr lvl="2"/>
            <a:r>
              <a:rPr lang="en-US" dirty="0" smtClean="0"/>
              <a:t>‘I want you to also know that when we talk or play, whatever we share will be between us. I won’t tell anyone about your feelings or upsets. If there is a time/ a need to have to tell some of it to other people, I will only do it after consulting you and getting your permission—never without.’ (Assuming that CSA has already been reported).</a:t>
            </a:r>
            <a:endParaRPr lang="en-IN" dirty="0" smtClean="0"/>
          </a:p>
          <a:p>
            <a:endParaRPr lang="en-IN" dirty="0"/>
          </a:p>
        </p:txBody>
      </p:sp>
      <p:sp>
        <p:nvSpPr>
          <p:cNvPr id="5" name="Slide Number Placeholder 4"/>
          <p:cNvSpPr>
            <a:spLocks noGrp="1"/>
          </p:cNvSpPr>
          <p:nvPr>
            <p:ph type="sldNum" sz="quarter" idx="12"/>
          </p:nvPr>
        </p:nvSpPr>
        <p:spPr/>
        <p:txBody>
          <a:bodyPr/>
          <a:lstStyle/>
          <a:p>
            <a:fld id="{80C3CBA1-1F25-4F01-8642-100333C17661}" type="slidenum">
              <a:rPr lang="en-IN" smtClean="0"/>
              <a:pPr/>
              <a:t>26</a:t>
            </a:fld>
            <a:endParaRPr lang="en-IN"/>
          </a:p>
        </p:txBody>
      </p:sp>
    </p:spTree>
    <p:extLst>
      <p:ext uri="{BB962C8B-B14F-4D97-AF65-F5344CB8AC3E}">
        <p14:creationId xmlns:p14="http://schemas.microsoft.com/office/powerpoint/2010/main" val="9026917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14282" y="285728"/>
            <a:ext cx="8715436" cy="6357982"/>
          </a:xfrm>
        </p:spPr>
        <p:txBody>
          <a:bodyPr>
            <a:normAutofit fontScale="92500" lnSpcReduction="10000"/>
          </a:bodyPr>
          <a:lstStyle/>
          <a:p>
            <a:pPr>
              <a:buNone/>
            </a:pPr>
            <a:r>
              <a:rPr lang="en-IN" b="1" u="sng" dirty="0" smtClean="0"/>
              <a:t>Step 3: Let’s get to know each other…</a:t>
            </a:r>
          </a:p>
          <a:p>
            <a:pPr>
              <a:buNone/>
            </a:pPr>
            <a:endParaRPr lang="en-IN" b="1" u="sng" dirty="0" smtClean="0"/>
          </a:p>
          <a:p>
            <a:pPr lvl="1">
              <a:lnSpc>
                <a:spcPct val="80000"/>
              </a:lnSpc>
            </a:pPr>
            <a:r>
              <a:rPr lang="en-US" b="1" dirty="0" smtClean="0"/>
              <a:t>Ask child neutral, non-threatening questions to elicit information about his/ her likes/ dislikes and interests:</a:t>
            </a:r>
          </a:p>
          <a:p>
            <a:pPr lvl="2"/>
            <a:r>
              <a:rPr lang="en-US" dirty="0" smtClean="0"/>
              <a:t>What did you eat today?/What have you been doing all morning?</a:t>
            </a:r>
            <a:endParaRPr lang="en-IN" dirty="0" smtClean="0"/>
          </a:p>
          <a:p>
            <a:pPr lvl="2"/>
            <a:r>
              <a:rPr lang="en-US" dirty="0" smtClean="0"/>
              <a:t>Flip   a coin: The counselor and the child each choose ‘heads’ or ‘tails’ of a coin. When the coin is flipped, depending on what comes up, the person has to reveal a personal detail i.e. if the counselor chose ‘heads’ and heads comes up, she must reveal a fact about herself; if ‘tails’ comes up, it is the child’s turn to reveal a fact about herself. Example: “Blue is my favorite </a:t>
            </a:r>
            <a:r>
              <a:rPr lang="en-US" dirty="0" err="1" smtClean="0"/>
              <a:t>colour</a:t>
            </a:r>
            <a:r>
              <a:rPr lang="en-US" dirty="0" smtClean="0"/>
              <a:t>”, or “my </a:t>
            </a:r>
            <a:r>
              <a:rPr lang="en-US" dirty="0" err="1" smtClean="0"/>
              <a:t>favourite</a:t>
            </a:r>
            <a:r>
              <a:rPr lang="en-US" dirty="0" smtClean="0"/>
              <a:t> food is…”.</a:t>
            </a:r>
          </a:p>
          <a:p>
            <a:pPr lvl="2">
              <a:buNone/>
            </a:pPr>
            <a:endParaRPr lang="en-US" b="1" dirty="0" smtClean="0"/>
          </a:p>
          <a:p>
            <a:pPr lvl="1">
              <a:lnSpc>
                <a:spcPct val="80000"/>
              </a:lnSpc>
            </a:pPr>
            <a:r>
              <a:rPr lang="en-US" b="1" dirty="0" smtClean="0"/>
              <a:t>Establish a spirit of collaboration</a:t>
            </a:r>
            <a:endParaRPr lang="en-IN" b="1" dirty="0" smtClean="0"/>
          </a:p>
          <a:p>
            <a:pPr lvl="2">
              <a:lnSpc>
                <a:spcPct val="80000"/>
              </a:lnSpc>
            </a:pPr>
            <a:r>
              <a:rPr lang="en-US" dirty="0" smtClean="0"/>
              <a:t>Do an activity together—drawing/ coloring, a puzzle, reading a story…anything that interests the child.</a:t>
            </a:r>
            <a:endParaRPr lang="en-IN" dirty="0" smtClean="0"/>
          </a:p>
          <a:p>
            <a:pPr>
              <a:buNone/>
            </a:pPr>
            <a:endParaRPr lang="en-IN" dirty="0"/>
          </a:p>
        </p:txBody>
      </p:sp>
      <p:sp>
        <p:nvSpPr>
          <p:cNvPr id="5" name="Slide Number Placeholder 4"/>
          <p:cNvSpPr>
            <a:spLocks noGrp="1"/>
          </p:cNvSpPr>
          <p:nvPr>
            <p:ph type="sldNum" sz="quarter" idx="12"/>
          </p:nvPr>
        </p:nvSpPr>
        <p:spPr/>
        <p:txBody>
          <a:bodyPr/>
          <a:lstStyle/>
          <a:p>
            <a:fld id="{80C3CBA1-1F25-4F01-8642-100333C17661}" type="slidenum">
              <a:rPr lang="en-IN" smtClean="0"/>
              <a:pPr/>
              <a:t>27</a:t>
            </a:fld>
            <a:endParaRPr lang="en-IN"/>
          </a:p>
        </p:txBody>
      </p:sp>
    </p:spTree>
    <p:extLst>
      <p:ext uri="{BB962C8B-B14F-4D97-AF65-F5344CB8AC3E}">
        <p14:creationId xmlns:p14="http://schemas.microsoft.com/office/powerpoint/2010/main" val="2457882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435280" cy="922114"/>
          </a:xfrm>
        </p:spPr>
        <p:txBody>
          <a:bodyPr>
            <a:normAutofit fontScale="90000"/>
          </a:bodyPr>
          <a:lstStyle/>
          <a:p>
            <a:r>
              <a:rPr lang="en-IN" b="1" dirty="0" smtClean="0">
                <a:solidFill>
                  <a:schemeClr val="tx2"/>
                </a:solidFill>
              </a:rPr>
              <a:t>Activity 1: Getting to Know the Child</a:t>
            </a:r>
            <a:endParaRPr lang="en-IN" b="1" dirty="0">
              <a:solidFill>
                <a:schemeClr val="tx2"/>
              </a:solidFill>
            </a:endParaRPr>
          </a:p>
        </p:txBody>
      </p:sp>
      <p:sp>
        <p:nvSpPr>
          <p:cNvPr id="4" name="Content Placeholder 3"/>
          <p:cNvSpPr>
            <a:spLocks noGrp="1"/>
          </p:cNvSpPr>
          <p:nvPr>
            <p:ph sz="quarter" idx="1"/>
          </p:nvPr>
        </p:nvSpPr>
        <p:spPr>
          <a:xfrm>
            <a:off x="539552" y="1447800"/>
            <a:ext cx="8147248" cy="5005536"/>
          </a:xfrm>
        </p:spPr>
        <p:txBody>
          <a:bodyPr>
            <a:normAutofit fontScale="77500" lnSpcReduction="20000"/>
          </a:bodyPr>
          <a:lstStyle/>
          <a:p>
            <a:pPr>
              <a:buNone/>
            </a:pPr>
            <a:r>
              <a:rPr lang="en-US" b="1" dirty="0"/>
              <a:t>Objective</a:t>
            </a:r>
            <a:r>
              <a:rPr lang="en-US" b="1" dirty="0" smtClean="0"/>
              <a:t>:</a:t>
            </a:r>
          </a:p>
          <a:p>
            <a:r>
              <a:rPr lang="en-US" dirty="0"/>
              <a:t>To learn to build rapport with the </a:t>
            </a:r>
            <a:r>
              <a:rPr lang="en-US" dirty="0" smtClean="0"/>
              <a:t>child.</a:t>
            </a:r>
          </a:p>
          <a:p>
            <a:pPr>
              <a:buNone/>
            </a:pPr>
            <a:endParaRPr lang="en-US" dirty="0"/>
          </a:p>
          <a:p>
            <a:pPr>
              <a:buNone/>
            </a:pPr>
            <a:r>
              <a:rPr lang="en-US" b="1" dirty="0"/>
              <a:t>Process:</a:t>
            </a:r>
            <a:endParaRPr lang="en-IN" dirty="0"/>
          </a:p>
          <a:p>
            <a:r>
              <a:rPr lang="en-US" dirty="0"/>
              <a:t>Role play in pairs…</a:t>
            </a:r>
          </a:p>
          <a:p>
            <a:pPr lvl="1"/>
            <a:r>
              <a:rPr lang="en-US" dirty="0"/>
              <a:t>Introduce yourself to the child</a:t>
            </a:r>
          </a:p>
          <a:p>
            <a:pPr lvl="1"/>
            <a:r>
              <a:rPr lang="en-US" dirty="0"/>
              <a:t>Establish context of interaction.</a:t>
            </a:r>
          </a:p>
          <a:p>
            <a:pPr lvl="1"/>
            <a:r>
              <a:rPr lang="en-US" dirty="0"/>
              <a:t>Get to know each other </a:t>
            </a:r>
            <a:r>
              <a:rPr lang="en-US" dirty="0" smtClean="0"/>
              <a:t>better</a:t>
            </a:r>
            <a:endParaRPr lang="en-US" b="1" dirty="0"/>
          </a:p>
          <a:p>
            <a:pPr marL="0" indent="0">
              <a:buNone/>
            </a:pPr>
            <a:endParaRPr lang="en-US" b="1" dirty="0" smtClean="0"/>
          </a:p>
          <a:p>
            <a:pPr marL="0" indent="0">
              <a:buNone/>
            </a:pPr>
            <a:r>
              <a:rPr lang="en-US" b="1" dirty="0" smtClean="0"/>
              <a:t>Discussion</a:t>
            </a:r>
            <a:r>
              <a:rPr lang="en-US" b="1" dirty="0"/>
              <a:t>:</a:t>
            </a:r>
          </a:p>
          <a:p>
            <a:r>
              <a:rPr lang="en-IN" dirty="0" smtClean="0"/>
              <a:t>Volunteers?</a:t>
            </a:r>
          </a:p>
          <a:p>
            <a:r>
              <a:rPr lang="en-IN" dirty="0" smtClean="0"/>
              <a:t>What did we do right?</a:t>
            </a:r>
          </a:p>
          <a:p>
            <a:r>
              <a:rPr lang="en-IN" dirty="0" smtClean="0"/>
              <a:t>What elements of the 3 steps were we able to implement?</a:t>
            </a:r>
          </a:p>
          <a:p>
            <a:pPr marL="0" indent="0">
              <a:buNone/>
            </a:pPr>
            <a:endParaRPr lang="en-IN" dirty="0"/>
          </a:p>
        </p:txBody>
      </p:sp>
      <p:sp>
        <p:nvSpPr>
          <p:cNvPr id="5" name="Slide Number Placeholder 4"/>
          <p:cNvSpPr>
            <a:spLocks noGrp="1"/>
          </p:cNvSpPr>
          <p:nvPr>
            <p:ph type="sldNum" sz="quarter" idx="12"/>
          </p:nvPr>
        </p:nvSpPr>
        <p:spPr/>
        <p:txBody>
          <a:bodyPr/>
          <a:lstStyle/>
          <a:p>
            <a:fld id="{80C3CBA1-1F25-4F01-8642-100333C17661}" type="slidenum">
              <a:rPr lang="en-IN" smtClean="0"/>
              <a:pPr/>
              <a:t>28</a:t>
            </a:fld>
            <a:endParaRPr lang="en-IN"/>
          </a:p>
        </p:txBody>
      </p:sp>
    </p:spTree>
    <p:extLst>
      <p:ext uri="{BB962C8B-B14F-4D97-AF65-F5344CB8AC3E}">
        <p14:creationId xmlns:p14="http://schemas.microsoft.com/office/powerpoint/2010/main" val="180123631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001156" cy="857232"/>
          </a:xfrm>
        </p:spPr>
        <p:txBody>
          <a:bodyPr/>
          <a:lstStyle/>
          <a:p>
            <a:r>
              <a:rPr lang="en-IN" b="1" dirty="0" smtClean="0"/>
              <a:t>Skill 2: </a:t>
            </a:r>
            <a:r>
              <a:rPr lang="en-IN" b="1" dirty="0"/>
              <a:t>Listening and Interest</a:t>
            </a:r>
          </a:p>
        </p:txBody>
      </p:sp>
      <p:sp>
        <p:nvSpPr>
          <p:cNvPr id="3" name="Content Placeholder 2"/>
          <p:cNvSpPr>
            <a:spLocks noGrp="1"/>
          </p:cNvSpPr>
          <p:nvPr>
            <p:ph sz="quarter" idx="1"/>
          </p:nvPr>
        </p:nvSpPr>
        <p:spPr>
          <a:xfrm>
            <a:off x="214282" y="857232"/>
            <a:ext cx="8929718" cy="5786478"/>
          </a:xfrm>
        </p:spPr>
        <p:txBody>
          <a:bodyPr/>
          <a:lstStyle/>
          <a:p>
            <a:r>
              <a:rPr lang="en-US" b="1" dirty="0" smtClean="0"/>
              <a:t>Reflective Listening/ Verbal response:</a:t>
            </a:r>
          </a:p>
          <a:p>
            <a:pPr lvl="1"/>
            <a:r>
              <a:rPr lang="en-US" dirty="0" smtClean="0"/>
              <a:t>Ok…</a:t>
            </a:r>
            <a:endParaRPr lang="en-IN" dirty="0" smtClean="0"/>
          </a:p>
          <a:p>
            <a:pPr lvl="1"/>
            <a:r>
              <a:rPr lang="en-US" dirty="0" smtClean="0"/>
              <a:t>Hmm…</a:t>
            </a:r>
            <a:endParaRPr lang="en-IN" dirty="0" smtClean="0"/>
          </a:p>
          <a:p>
            <a:pPr lvl="1"/>
            <a:r>
              <a:rPr lang="en-US" dirty="0" smtClean="0"/>
              <a:t>Alright…</a:t>
            </a:r>
            <a:endParaRPr lang="en-IN" dirty="0" smtClean="0"/>
          </a:p>
          <a:p>
            <a:pPr lvl="1"/>
            <a:r>
              <a:rPr lang="en-US" dirty="0" smtClean="0"/>
              <a:t>Yes…</a:t>
            </a:r>
            <a:endParaRPr lang="en-US" b="1" dirty="0" smtClean="0"/>
          </a:p>
          <a:p>
            <a:r>
              <a:rPr lang="en-US" b="1" dirty="0" smtClean="0"/>
              <a:t>Attentive listening:</a:t>
            </a:r>
          </a:p>
          <a:p>
            <a:pPr lvl="1"/>
            <a:r>
              <a:rPr lang="en-US" dirty="0" smtClean="0"/>
              <a:t>Maintaining  eye contact </a:t>
            </a:r>
            <a:endParaRPr lang="en-IN" dirty="0" smtClean="0"/>
          </a:p>
          <a:p>
            <a:pPr lvl="1"/>
            <a:r>
              <a:rPr lang="en-US" dirty="0" smtClean="0"/>
              <a:t>Nodding of the head </a:t>
            </a:r>
            <a:endParaRPr lang="en-IN" dirty="0" smtClean="0"/>
          </a:p>
          <a:p>
            <a:pPr lvl="1"/>
            <a:r>
              <a:rPr lang="en-US" dirty="0" smtClean="0"/>
              <a:t>Body posture like leaning forwards towards the child. </a:t>
            </a:r>
            <a:endParaRPr lang="en-IN" dirty="0" smtClean="0"/>
          </a:p>
          <a:p>
            <a:pPr lvl="1"/>
            <a:r>
              <a:rPr lang="en-US" dirty="0" smtClean="0"/>
              <a:t>Empathetic gestures like supportive pat on the shoulder or hand.</a:t>
            </a:r>
            <a:endParaRPr lang="en-IN" dirty="0" smtClean="0"/>
          </a:p>
        </p:txBody>
      </p:sp>
      <p:sp>
        <p:nvSpPr>
          <p:cNvPr id="5" name="Slide Number Placeholder 4"/>
          <p:cNvSpPr>
            <a:spLocks noGrp="1"/>
          </p:cNvSpPr>
          <p:nvPr>
            <p:ph type="sldNum" sz="quarter" idx="12"/>
          </p:nvPr>
        </p:nvSpPr>
        <p:spPr/>
        <p:txBody>
          <a:bodyPr/>
          <a:lstStyle/>
          <a:p>
            <a:fld id="{80C3CBA1-1F25-4F01-8642-100333C17661}" type="slidenum">
              <a:rPr lang="en-IN" smtClean="0"/>
              <a:pPr/>
              <a:t>29</a:t>
            </a:fld>
            <a:endParaRPr lang="en-IN"/>
          </a:p>
        </p:txBody>
      </p:sp>
    </p:spTree>
    <p:extLst>
      <p:ext uri="{BB962C8B-B14F-4D97-AF65-F5344CB8AC3E}">
        <p14:creationId xmlns:p14="http://schemas.microsoft.com/office/powerpoint/2010/main" val="37440758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857232"/>
          </a:xfrm>
        </p:spPr>
        <p:txBody>
          <a:bodyPr/>
          <a:lstStyle/>
          <a:p>
            <a:r>
              <a:rPr lang="en-IN" b="1" dirty="0" smtClean="0"/>
              <a:t>Our Learning Methods</a:t>
            </a:r>
            <a:endParaRPr lang="en-IN" b="1" dirty="0"/>
          </a:p>
        </p:txBody>
      </p:sp>
      <p:sp>
        <p:nvSpPr>
          <p:cNvPr id="3" name="Content Placeholder 2"/>
          <p:cNvSpPr>
            <a:spLocks noGrp="1"/>
          </p:cNvSpPr>
          <p:nvPr>
            <p:ph sz="quarter" idx="1"/>
          </p:nvPr>
        </p:nvSpPr>
        <p:spPr>
          <a:xfrm>
            <a:off x="0" y="1357298"/>
            <a:ext cx="8786842" cy="4662502"/>
          </a:xfrm>
        </p:spPr>
        <p:txBody>
          <a:bodyPr/>
          <a:lstStyle/>
          <a:p>
            <a:r>
              <a:rPr lang="en-IN" dirty="0" smtClean="0"/>
              <a:t>Slides/ materials</a:t>
            </a:r>
          </a:p>
          <a:p>
            <a:r>
              <a:rPr lang="en-IN" dirty="0" smtClean="0"/>
              <a:t>Do-and-learn (skills)</a:t>
            </a:r>
          </a:p>
          <a:p>
            <a:r>
              <a:rPr lang="en-IN" dirty="0" smtClean="0"/>
              <a:t>Role Plays</a:t>
            </a:r>
          </a:p>
          <a:p>
            <a:r>
              <a:rPr lang="en-IN" dirty="0" smtClean="0"/>
              <a:t>Case-Studies</a:t>
            </a:r>
          </a:p>
          <a:p>
            <a:r>
              <a:rPr lang="en-IN" dirty="0" smtClean="0"/>
              <a:t>Participatory Group </a:t>
            </a:r>
          </a:p>
          <a:p>
            <a:pPr>
              <a:buNone/>
            </a:pPr>
            <a:r>
              <a:rPr lang="en-IN" dirty="0" smtClean="0"/>
              <a:t>Activities and</a:t>
            </a:r>
          </a:p>
          <a:p>
            <a:pPr marL="0" indent="0">
              <a:buNone/>
            </a:pPr>
            <a:r>
              <a:rPr lang="en-IN" dirty="0" smtClean="0"/>
              <a:t>Discussion</a:t>
            </a:r>
          </a:p>
        </p:txBody>
      </p:sp>
      <p:pic>
        <p:nvPicPr>
          <p:cNvPr id="4" name="Picture 3" descr="BANK"/>
          <p:cNvPicPr>
            <a:picLocks noChangeAspect="1" noChangeArrowheads="1"/>
          </p:cNvPicPr>
          <p:nvPr/>
        </p:nvPicPr>
        <p:blipFill>
          <a:blip r:embed="rId2" cstate="print"/>
          <a:srcRect/>
          <a:stretch>
            <a:fillRect/>
          </a:stretch>
        </p:blipFill>
        <p:spPr bwMode="auto">
          <a:xfrm>
            <a:off x="3857620" y="2643816"/>
            <a:ext cx="5286380" cy="4214184"/>
          </a:xfrm>
          <a:prstGeom prst="rect">
            <a:avLst/>
          </a:prstGeom>
          <a:noFill/>
        </p:spPr>
      </p:pic>
      <p:sp>
        <p:nvSpPr>
          <p:cNvPr id="6" name="Slide Number Placeholder 5"/>
          <p:cNvSpPr>
            <a:spLocks noGrp="1"/>
          </p:cNvSpPr>
          <p:nvPr>
            <p:ph type="sldNum" sz="quarter" idx="12"/>
          </p:nvPr>
        </p:nvSpPr>
        <p:spPr/>
        <p:txBody>
          <a:bodyPr/>
          <a:lstStyle/>
          <a:p>
            <a:fld id="{80C3CBA1-1F25-4F01-8642-100333C17661}" type="slidenum">
              <a:rPr lang="en-IN" smtClean="0"/>
              <a:pPr/>
              <a:t>3</a:t>
            </a:fld>
            <a:endParaRPr lang="en-IN"/>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14282" y="428604"/>
            <a:ext cx="8715436" cy="6143668"/>
          </a:xfrm>
        </p:spPr>
        <p:txBody>
          <a:bodyPr/>
          <a:lstStyle/>
          <a:p>
            <a:r>
              <a:rPr lang="en-IN" b="1" dirty="0" smtClean="0"/>
              <a:t>Appropriate Body Language:</a:t>
            </a:r>
          </a:p>
          <a:p>
            <a:pPr lvl="1"/>
            <a:r>
              <a:rPr lang="en-IN" dirty="0" smtClean="0"/>
              <a:t>Attentive but relaxed sitting posture (no slouching/ drooping).</a:t>
            </a:r>
          </a:p>
          <a:p>
            <a:pPr lvl="1"/>
            <a:r>
              <a:rPr lang="en-IN" dirty="0" smtClean="0"/>
              <a:t>No fidgeting.</a:t>
            </a:r>
          </a:p>
          <a:p>
            <a:pPr lvl="1"/>
            <a:r>
              <a:rPr lang="en-IN" dirty="0" smtClean="0"/>
              <a:t>No writing notes/ doing other activities.</a:t>
            </a:r>
          </a:p>
          <a:p>
            <a:pPr lvl="1"/>
            <a:r>
              <a:rPr lang="en-IN" dirty="0" smtClean="0"/>
              <a:t>No looking elsewhere/ poor eye contact.</a:t>
            </a:r>
          </a:p>
          <a:p>
            <a:pPr lvl="1">
              <a:buNone/>
            </a:pPr>
            <a:endParaRPr lang="en-IN" dirty="0" smtClean="0"/>
          </a:p>
          <a:p>
            <a:pPr lvl="1">
              <a:buNone/>
            </a:pPr>
            <a:endParaRPr lang="en-IN" dirty="0"/>
          </a:p>
        </p:txBody>
      </p:sp>
      <p:graphicFrame>
        <p:nvGraphicFramePr>
          <p:cNvPr id="4" name="Table 3"/>
          <p:cNvGraphicFramePr>
            <a:graphicFrameLocks noGrp="1"/>
          </p:cNvGraphicFramePr>
          <p:nvPr>
            <p:extLst>
              <p:ext uri="{D42A27DB-BD31-4B8C-83A1-F6EECF244321}">
                <p14:modId xmlns:p14="http://schemas.microsoft.com/office/powerpoint/2010/main" val="2084171693"/>
              </p:ext>
            </p:extLst>
          </p:nvPr>
        </p:nvGraphicFramePr>
        <p:xfrm>
          <a:off x="428596" y="3000372"/>
          <a:ext cx="8072494" cy="3077790"/>
        </p:xfrm>
        <a:graphic>
          <a:graphicData uri="http://schemas.openxmlformats.org/drawingml/2006/table">
            <a:tbl>
              <a:tblPr firstRow="1" bandRow="1">
                <a:tableStyleId>{5C22544A-7EE6-4342-B048-85BDC9FD1C3A}</a:tableStyleId>
              </a:tblPr>
              <a:tblGrid>
                <a:gridCol w="4036247"/>
                <a:gridCol w="4036247"/>
              </a:tblGrid>
              <a:tr h="428628">
                <a:tc gridSpan="2">
                  <a:txBody>
                    <a:bodyPr/>
                    <a:lstStyle/>
                    <a:p>
                      <a:pPr marL="342900" lvl="0" indent="-342900" algn="ctr">
                        <a:lnSpc>
                          <a:spcPct val="115000"/>
                        </a:lnSpc>
                        <a:spcAft>
                          <a:spcPts val="0"/>
                        </a:spcAft>
                        <a:buFont typeface="Symbol"/>
                        <a:buNone/>
                      </a:pPr>
                      <a:r>
                        <a:rPr lang="en-IN" sz="1400" dirty="0" smtClean="0">
                          <a:latin typeface="Arial" pitchFamily="34" charset="0"/>
                          <a:ea typeface="Calibri"/>
                          <a:cs typeface="Arial" pitchFamily="34" charset="0"/>
                        </a:rPr>
                        <a:t>Listening Dos and Don’ts…</a:t>
                      </a:r>
                      <a:endParaRPr lang="en-IN" sz="1400" dirty="0">
                        <a:latin typeface="Arial" pitchFamily="34" charset="0"/>
                        <a:ea typeface="Calibri"/>
                        <a:cs typeface="Arial" pitchFamily="34" charset="0"/>
                      </a:endParaRPr>
                    </a:p>
                  </a:txBody>
                  <a:tcPr marL="68580" marR="68580" marT="0" marB="0"/>
                </a:tc>
                <a:tc hMerge="1">
                  <a:txBody>
                    <a:bodyPr/>
                    <a:lstStyle/>
                    <a:p>
                      <a:pPr marL="342900" lvl="0" indent="-342900" algn="just">
                        <a:lnSpc>
                          <a:spcPct val="115000"/>
                        </a:lnSpc>
                        <a:spcAft>
                          <a:spcPts val="0"/>
                        </a:spcAft>
                        <a:buFont typeface="Symbol"/>
                        <a:buChar char=""/>
                      </a:pPr>
                      <a:endParaRPr lang="en-IN" sz="1100" dirty="0">
                        <a:latin typeface="Calibri"/>
                        <a:ea typeface="Calibri"/>
                        <a:cs typeface="Times New Roman"/>
                      </a:endParaRPr>
                    </a:p>
                  </a:txBody>
                  <a:tcPr marL="68580" marR="68580" marT="0" marB="0"/>
                </a:tc>
              </a:tr>
              <a:tr h="2649162">
                <a:tc>
                  <a:txBody>
                    <a:bodyPr/>
                    <a:lstStyle/>
                    <a:p>
                      <a:pPr algn="just">
                        <a:lnSpc>
                          <a:spcPct val="115000"/>
                        </a:lnSpc>
                        <a:spcAft>
                          <a:spcPts val="0"/>
                        </a:spcAft>
                      </a:pPr>
                      <a:r>
                        <a:rPr lang="en-US" sz="1400" dirty="0">
                          <a:latin typeface="Arial" pitchFamily="34" charset="0"/>
                          <a:ea typeface="Calibri"/>
                          <a:cs typeface="Arial" pitchFamily="34" charset="0"/>
                        </a:rPr>
                        <a:t>DO…</a:t>
                      </a:r>
                      <a:endParaRPr lang="en-IN" sz="1400" dirty="0">
                        <a:latin typeface="Arial" pitchFamily="34" charset="0"/>
                        <a:ea typeface="Calibri"/>
                        <a:cs typeface="Arial" pitchFamily="34" charset="0"/>
                      </a:endParaRPr>
                    </a:p>
                    <a:p>
                      <a:pPr marL="342900" lvl="0" indent="-342900" algn="just">
                        <a:lnSpc>
                          <a:spcPct val="115000"/>
                        </a:lnSpc>
                        <a:spcAft>
                          <a:spcPts val="0"/>
                        </a:spcAft>
                        <a:buFont typeface="Symbol"/>
                        <a:buChar char=""/>
                      </a:pPr>
                      <a:r>
                        <a:rPr lang="en-US" sz="1400" dirty="0">
                          <a:latin typeface="Arial" pitchFamily="34" charset="0"/>
                          <a:ea typeface="Calibri"/>
                          <a:cs typeface="Arial" pitchFamily="34" charset="0"/>
                        </a:rPr>
                        <a:t>Show interest.</a:t>
                      </a:r>
                      <a:endParaRPr lang="en-IN" sz="1400" dirty="0">
                        <a:latin typeface="Arial" pitchFamily="34" charset="0"/>
                        <a:ea typeface="Calibri"/>
                        <a:cs typeface="Arial" pitchFamily="34" charset="0"/>
                      </a:endParaRPr>
                    </a:p>
                    <a:p>
                      <a:pPr marL="342900" lvl="0" indent="-342900" algn="just">
                        <a:lnSpc>
                          <a:spcPct val="115000"/>
                        </a:lnSpc>
                        <a:spcAft>
                          <a:spcPts val="0"/>
                        </a:spcAft>
                        <a:buFont typeface="Symbol"/>
                        <a:buChar char=""/>
                      </a:pPr>
                      <a:r>
                        <a:rPr lang="en-US" sz="1400" dirty="0">
                          <a:latin typeface="Arial" pitchFamily="34" charset="0"/>
                          <a:ea typeface="Calibri"/>
                          <a:cs typeface="Arial" pitchFamily="34" charset="0"/>
                        </a:rPr>
                        <a:t>Be empathetic and understanding.</a:t>
                      </a:r>
                      <a:endParaRPr lang="en-IN" sz="1400" dirty="0">
                        <a:latin typeface="Arial" pitchFamily="34" charset="0"/>
                        <a:ea typeface="Calibri"/>
                        <a:cs typeface="Arial" pitchFamily="34" charset="0"/>
                      </a:endParaRPr>
                    </a:p>
                    <a:p>
                      <a:pPr marL="342900" lvl="0" indent="-342900" algn="just">
                        <a:lnSpc>
                          <a:spcPct val="115000"/>
                        </a:lnSpc>
                        <a:spcAft>
                          <a:spcPts val="0"/>
                        </a:spcAft>
                        <a:buFont typeface="Symbol"/>
                        <a:buChar char=""/>
                      </a:pPr>
                      <a:r>
                        <a:rPr lang="en-US" sz="1400" dirty="0">
                          <a:latin typeface="Arial" pitchFamily="34" charset="0"/>
                          <a:ea typeface="Calibri"/>
                          <a:cs typeface="Arial" pitchFamily="34" charset="0"/>
                        </a:rPr>
                        <a:t>Demonstrate your interest through verbal and non-verbal cues.</a:t>
                      </a:r>
                      <a:endParaRPr lang="en-IN" sz="1400" dirty="0">
                        <a:latin typeface="Arial" pitchFamily="34" charset="0"/>
                        <a:ea typeface="Calibri"/>
                        <a:cs typeface="Arial" pitchFamily="34" charset="0"/>
                      </a:endParaRPr>
                    </a:p>
                    <a:p>
                      <a:pPr marL="342900" lvl="0" indent="-342900" algn="just">
                        <a:lnSpc>
                          <a:spcPct val="115000"/>
                        </a:lnSpc>
                        <a:spcAft>
                          <a:spcPts val="0"/>
                        </a:spcAft>
                        <a:buFont typeface="Symbol"/>
                        <a:buChar char=""/>
                      </a:pPr>
                      <a:r>
                        <a:rPr lang="en-US" sz="1400" dirty="0">
                          <a:latin typeface="Arial" pitchFamily="34" charset="0"/>
                          <a:ea typeface="Calibri"/>
                          <a:cs typeface="Arial" pitchFamily="34" charset="0"/>
                        </a:rPr>
                        <a:t>Listen for causes of the problem.</a:t>
                      </a:r>
                      <a:endParaRPr lang="en-IN" sz="1400" dirty="0">
                        <a:latin typeface="Arial" pitchFamily="34" charset="0"/>
                        <a:ea typeface="Calibri"/>
                        <a:cs typeface="Arial" pitchFamily="34" charset="0"/>
                      </a:endParaRPr>
                    </a:p>
                    <a:p>
                      <a:pPr marL="342900" lvl="0" indent="-342900" algn="just">
                        <a:lnSpc>
                          <a:spcPct val="115000"/>
                        </a:lnSpc>
                        <a:spcAft>
                          <a:spcPts val="0"/>
                        </a:spcAft>
                        <a:buFont typeface="Symbol"/>
                        <a:buChar char=""/>
                      </a:pPr>
                      <a:r>
                        <a:rPr lang="en-US" sz="1400" dirty="0">
                          <a:latin typeface="Arial" pitchFamily="34" charset="0"/>
                          <a:ea typeface="Calibri"/>
                          <a:cs typeface="Arial" pitchFamily="34" charset="0"/>
                        </a:rPr>
                        <a:t>Observe silence as appropriate.</a:t>
                      </a:r>
                      <a:endParaRPr lang="en-IN" sz="1400" dirty="0">
                        <a:latin typeface="Arial" pitchFamily="34" charset="0"/>
                        <a:ea typeface="Calibri"/>
                        <a:cs typeface="Arial" pitchFamily="34" charset="0"/>
                      </a:endParaRPr>
                    </a:p>
                  </a:txBody>
                  <a:tcPr marL="68580" marR="68580" marT="0" marB="0"/>
                </a:tc>
                <a:tc>
                  <a:txBody>
                    <a:bodyPr/>
                    <a:lstStyle/>
                    <a:p>
                      <a:pPr algn="just">
                        <a:lnSpc>
                          <a:spcPct val="115000"/>
                        </a:lnSpc>
                        <a:spcAft>
                          <a:spcPts val="0"/>
                        </a:spcAft>
                      </a:pPr>
                      <a:r>
                        <a:rPr lang="en-US" sz="1400" dirty="0">
                          <a:latin typeface="Arial" pitchFamily="34" charset="0"/>
                          <a:ea typeface="Calibri"/>
                          <a:cs typeface="Arial" pitchFamily="34" charset="0"/>
                        </a:rPr>
                        <a:t>DO NOT…</a:t>
                      </a:r>
                      <a:endParaRPr lang="en-IN" sz="1400" dirty="0">
                        <a:latin typeface="Arial" pitchFamily="34" charset="0"/>
                        <a:ea typeface="Calibri"/>
                        <a:cs typeface="Arial" pitchFamily="34" charset="0"/>
                      </a:endParaRPr>
                    </a:p>
                    <a:p>
                      <a:pPr marL="342900" lvl="0" indent="-342900" algn="just">
                        <a:lnSpc>
                          <a:spcPct val="115000"/>
                        </a:lnSpc>
                        <a:spcAft>
                          <a:spcPts val="0"/>
                        </a:spcAft>
                        <a:buFont typeface="Symbol"/>
                        <a:buChar char=""/>
                      </a:pPr>
                      <a:r>
                        <a:rPr lang="en-US" sz="1400" dirty="0">
                          <a:latin typeface="Arial" pitchFamily="34" charset="0"/>
                          <a:ea typeface="Calibri"/>
                          <a:cs typeface="Arial" pitchFamily="34" charset="0"/>
                        </a:rPr>
                        <a:t>Argue.</a:t>
                      </a:r>
                      <a:endParaRPr lang="en-IN" sz="1400" dirty="0">
                        <a:latin typeface="Arial" pitchFamily="34" charset="0"/>
                        <a:ea typeface="Calibri"/>
                        <a:cs typeface="Arial" pitchFamily="34" charset="0"/>
                      </a:endParaRPr>
                    </a:p>
                    <a:p>
                      <a:pPr marL="342900" lvl="0" indent="-342900" algn="just">
                        <a:lnSpc>
                          <a:spcPct val="115000"/>
                        </a:lnSpc>
                        <a:spcAft>
                          <a:spcPts val="0"/>
                        </a:spcAft>
                        <a:buFont typeface="Symbol"/>
                        <a:buChar char=""/>
                      </a:pPr>
                      <a:r>
                        <a:rPr lang="en-US" sz="1400" dirty="0">
                          <a:latin typeface="Arial" pitchFamily="34" charset="0"/>
                          <a:ea typeface="Calibri"/>
                          <a:cs typeface="Arial" pitchFamily="34" charset="0"/>
                        </a:rPr>
                        <a:t>Interrupt.</a:t>
                      </a:r>
                      <a:endParaRPr lang="en-IN" sz="1400" dirty="0">
                        <a:latin typeface="Arial" pitchFamily="34" charset="0"/>
                        <a:ea typeface="Calibri"/>
                        <a:cs typeface="Arial" pitchFamily="34" charset="0"/>
                      </a:endParaRPr>
                    </a:p>
                    <a:p>
                      <a:pPr marL="342900" lvl="0" indent="-342900" algn="just">
                        <a:lnSpc>
                          <a:spcPct val="115000"/>
                        </a:lnSpc>
                        <a:spcAft>
                          <a:spcPts val="0"/>
                        </a:spcAft>
                        <a:buFont typeface="Symbol"/>
                        <a:buChar char=""/>
                      </a:pPr>
                      <a:r>
                        <a:rPr lang="en-US" sz="1400" dirty="0">
                          <a:latin typeface="Arial" pitchFamily="34" charset="0"/>
                          <a:ea typeface="Calibri"/>
                          <a:cs typeface="Arial" pitchFamily="34" charset="0"/>
                        </a:rPr>
                        <a:t>Be inattentive.</a:t>
                      </a:r>
                      <a:endParaRPr lang="en-IN" sz="1400" dirty="0">
                        <a:latin typeface="Arial" pitchFamily="34" charset="0"/>
                        <a:ea typeface="Calibri"/>
                        <a:cs typeface="Arial" pitchFamily="34" charset="0"/>
                      </a:endParaRPr>
                    </a:p>
                    <a:p>
                      <a:pPr marL="342900" lvl="0" indent="-342900" algn="just">
                        <a:lnSpc>
                          <a:spcPct val="115000"/>
                        </a:lnSpc>
                        <a:spcAft>
                          <a:spcPts val="0"/>
                        </a:spcAft>
                        <a:buFont typeface="Symbol"/>
                        <a:buChar char=""/>
                      </a:pPr>
                      <a:r>
                        <a:rPr lang="en-US" sz="1400" dirty="0">
                          <a:latin typeface="Arial" pitchFamily="34" charset="0"/>
                          <a:ea typeface="Calibri"/>
                          <a:cs typeface="Arial" pitchFamily="34" charset="0"/>
                        </a:rPr>
                        <a:t>Do other work.</a:t>
                      </a:r>
                      <a:endParaRPr lang="en-IN" sz="1400" dirty="0">
                        <a:latin typeface="Arial" pitchFamily="34" charset="0"/>
                        <a:ea typeface="Calibri"/>
                        <a:cs typeface="Arial" pitchFamily="34" charset="0"/>
                      </a:endParaRPr>
                    </a:p>
                    <a:p>
                      <a:pPr marL="342900" lvl="0" indent="-342900" algn="just">
                        <a:lnSpc>
                          <a:spcPct val="115000"/>
                        </a:lnSpc>
                        <a:spcAft>
                          <a:spcPts val="0"/>
                        </a:spcAft>
                        <a:buFont typeface="Symbol"/>
                        <a:buChar char=""/>
                      </a:pPr>
                      <a:r>
                        <a:rPr lang="en-US" sz="1400" dirty="0">
                          <a:latin typeface="Arial" pitchFamily="34" charset="0"/>
                          <a:ea typeface="Calibri"/>
                          <a:cs typeface="Arial" pitchFamily="34" charset="0"/>
                        </a:rPr>
                        <a:t>Pass </a:t>
                      </a:r>
                      <a:r>
                        <a:rPr lang="en-US" sz="1400" dirty="0" smtClean="0">
                          <a:latin typeface="Arial" pitchFamily="34" charset="0"/>
                          <a:ea typeface="Calibri"/>
                          <a:cs typeface="Arial" pitchFamily="34" charset="0"/>
                        </a:rPr>
                        <a:t>judgment.</a:t>
                      </a:r>
                      <a:endParaRPr lang="en-IN" sz="1400" dirty="0">
                        <a:latin typeface="Arial" pitchFamily="34" charset="0"/>
                        <a:ea typeface="Calibri"/>
                        <a:cs typeface="Arial" pitchFamily="34" charset="0"/>
                      </a:endParaRPr>
                    </a:p>
                    <a:p>
                      <a:pPr marL="342900" lvl="0" indent="-342900" algn="just">
                        <a:lnSpc>
                          <a:spcPct val="115000"/>
                        </a:lnSpc>
                        <a:spcAft>
                          <a:spcPts val="0"/>
                        </a:spcAft>
                        <a:buFont typeface="Symbol"/>
                        <a:buChar char=""/>
                      </a:pPr>
                      <a:r>
                        <a:rPr lang="en-US" sz="1400" dirty="0">
                          <a:latin typeface="Arial" pitchFamily="34" charset="0"/>
                          <a:ea typeface="Calibri"/>
                          <a:cs typeface="Arial" pitchFamily="34" charset="0"/>
                        </a:rPr>
                        <a:t>Give advice immediately.</a:t>
                      </a:r>
                      <a:endParaRPr lang="en-IN" sz="1400" dirty="0">
                        <a:latin typeface="Arial" pitchFamily="34" charset="0"/>
                        <a:ea typeface="Calibri"/>
                        <a:cs typeface="Arial" pitchFamily="34" charset="0"/>
                      </a:endParaRPr>
                    </a:p>
                    <a:p>
                      <a:pPr marL="342900" lvl="0" indent="-342900" algn="just">
                        <a:lnSpc>
                          <a:spcPct val="115000"/>
                        </a:lnSpc>
                        <a:spcAft>
                          <a:spcPts val="0"/>
                        </a:spcAft>
                        <a:buFont typeface="Symbol"/>
                        <a:buChar char=""/>
                      </a:pPr>
                      <a:r>
                        <a:rPr lang="en-US" sz="1400" dirty="0">
                          <a:latin typeface="Arial" pitchFamily="34" charset="0"/>
                          <a:ea typeface="Calibri"/>
                          <a:cs typeface="Arial" pitchFamily="34" charset="0"/>
                        </a:rPr>
                        <a:t>Jump to conclusions.</a:t>
                      </a:r>
                      <a:endParaRPr lang="en-IN" sz="1400" dirty="0">
                        <a:latin typeface="Arial" pitchFamily="34" charset="0"/>
                        <a:ea typeface="Calibri"/>
                        <a:cs typeface="Arial" pitchFamily="34" charset="0"/>
                      </a:endParaRPr>
                    </a:p>
                  </a:txBody>
                  <a:tcPr marL="68580" marR="68580" marT="0" marB="0"/>
                </a:tc>
              </a:tr>
            </a:tbl>
          </a:graphicData>
        </a:graphic>
      </p:graphicFrame>
      <p:sp>
        <p:nvSpPr>
          <p:cNvPr id="6" name="Slide Number Placeholder 5"/>
          <p:cNvSpPr>
            <a:spLocks noGrp="1"/>
          </p:cNvSpPr>
          <p:nvPr>
            <p:ph type="sldNum" sz="quarter" idx="12"/>
          </p:nvPr>
        </p:nvSpPr>
        <p:spPr/>
        <p:txBody>
          <a:bodyPr/>
          <a:lstStyle/>
          <a:p>
            <a:fld id="{80C3CBA1-1F25-4F01-8642-100333C17661}" type="slidenum">
              <a:rPr lang="en-IN" smtClean="0"/>
              <a:pPr/>
              <a:t>30</a:t>
            </a:fld>
            <a:endParaRPr lang="en-IN"/>
          </a:p>
        </p:txBody>
      </p:sp>
    </p:spTree>
    <p:extLst>
      <p:ext uri="{BB962C8B-B14F-4D97-AF65-F5344CB8AC3E}">
        <p14:creationId xmlns:p14="http://schemas.microsoft.com/office/powerpoint/2010/main" val="425796803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7772400" cy="792088"/>
          </a:xfrm>
        </p:spPr>
        <p:txBody>
          <a:bodyPr>
            <a:noAutofit/>
          </a:bodyPr>
          <a:lstStyle/>
          <a:p>
            <a:r>
              <a:rPr lang="en-IN" sz="3600" b="1" dirty="0" smtClean="0">
                <a:solidFill>
                  <a:srgbClr val="00B0F0"/>
                </a:solidFill>
              </a:rPr>
              <a:t>Activity </a:t>
            </a:r>
            <a:r>
              <a:rPr lang="en-IN" sz="3600" b="1" dirty="0">
                <a:solidFill>
                  <a:srgbClr val="00B0F0"/>
                </a:solidFill>
              </a:rPr>
              <a:t>2: </a:t>
            </a:r>
            <a:r>
              <a:rPr lang="en-IN" sz="3600" b="1" dirty="0" smtClean="0">
                <a:solidFill>
                  <a:srgbClr val="00B0F0"/>
                </a:solidFill>
              </a:rPr>
              <a:t>Listening </a:t>
            </a:r>
            <a:r>
              <a:rPr lang="en-IN" sz="3600" b="1" dirty="0">
                <a:solidFill>
                  <a:srgbClr val="00B0F0"/>
                </a:solidFill>
              </a:rPr>
              <a:t>&amp; Interest</a:t>
            </a:r>
          </a:p>
        </p:txBody>
      </p:sp>
      <p:sp>
        <p:nvSpPr>
          <p:cNvPr id="4" name="Content Placeholder 3"/>
          <p:cNvSpPr>
            <a:spLocks noGrp="1"/>
          </p:cNvSpPr>
          <p:nvPr>
            <p:ph sz="quarter" idx="1"/>
          </p:nvPr>
        </p:nvSpPr>
        <p:spPr>
          <a:xfrm>
            <a:off x="179512" y="908720"/>
            <a:ext cx="8712968" cy="5616624"/>
          </a:xfrm>
        </p:spPr>
        <p:txBody>
          <a:bodyPr>
            <a:normAutofit fontScale="70000" lnSpcReduction="20000"/>
          </a:bodyPr>
          <a:lstStyle/>
          <a:p>
            <a:pPr marL="0" indent="0">
              <a:buNone/>
            </a:pPr>
            <a:r>
              <a:rPr lang="en-IN" b="1" dirty="0" smtClean="0"/>
              <a:t>Objectives:</a:t>
            </a:r>
          </a:p>
          <a:p>
            <a:r>
              <a:rPr lang="en-IN" dirty="0" smtClean="0"/>
              <a:t>Learning different ways of listening.</a:t>
            </a:r>
          </a:p>
          <a:p>
            <a:pPr marL="0" indent="0">
              <a:buNone/>
            </a:pPr>
            <a:r>
              <a:rPr lang="en-IN" b="1" dirty="0" smtClean="0"/>
              <a:t>Process:</a:t>
            </a:r>
          </a:p>
          <a:p>
            <a:pPr lvl="0"/>
            <a:r>
              <a:rPr lang="en-US" dirty="0" smtClean="0"/>
              <a:t>Divide </a:t>
            </a:r>
            <a:r>
              <a:rPr lang="en-US" dirty="0"/>
              <a:t>into pairs. One member of each pair leaves the room and one stays in.</a:t>
            </a:r>
            <a:endParaRPr lang="en-IN" dirty="0"/>
          </a:p>
          <a:p>
            <a:pPr lvl="0"/>
            <a:r>
              <a:rPr lang="en-US" dirty="0"/>
              <a:t>Round 1: Group that is outside (when they re-join their partners) to talk for a minute continuously about some very important event in their lives to their partners. Instruct the group inside to sit with their fingers blocking their ears i.e. not to listen to their partners talking.</a:t>
            </a:r>
            <a:endParaRPr lang="en-IN" dirty="0"/>
          </a:p>
          <a:p>
            <a:pPr lvl="0"/>
            <a:r>
              <a:rPr lang="en-US" dirty="0"/>
              <a:t>Round 2: Group outside to talk for a minute about some very happy event in their lives tot heir partners. Instruct the group inside to look away, not make eye contact, not respond and act as if they are not listening.</a:t>
            </a:r>
            <a:endParaRPr lang="en-IN" dirty="0"/>
          </a:p>
          <a:p>
            <a:pPr lvl="0"/>
            <a:r>
              <a:rPr lang="en-US" dirty="0"/>
              <a:t>Round 3: Group inside and outside to talk non-stop to their partners. Neither should listen.</a:t>
            </a:r>
            <a:endParaRPr lang="en-IN" dirty="0"/>
          </a:p>
          <a:p>
            <a:pPr lvl="0"/>
            <a:r>
              <a:rPr lang="en-US" dirty="0"/>
              <a:t>Round 4: Group outside to share some very difficult experience in their lives with their partners. Instruct the group inside to be attentive, make eye contact, and express emotion.</a:t>
            </a:r>
            <a:endParaRPr lang="en-IN" dirty="0"/>
          </a:p>
          <a:p>
            <a:pPr marL="0" indent="0">
              <a:buNone/>
            </a:pPr>
            <a:endParaRPr lang="en-IN" dirty="0" smtClean="0"/>
          </a:p>
        </p:txBody>
      </p:sp>
      <p:sp>
        <p:nvSpPr>
          <p:cNvPr id="5" name="Slide Number Placeholder 4"/>
          <p:cNvSpPr>
            <a:spLocks noGrp="1"/>
          </p:cNvSpPr>
          <p:nvPr>
            <p:ph type="sldNum" sz="quarter" idx="12"/>
          </p:nvPr>
        </p:nvSpPr>
        <p:spPr/>
        <p:txBody>
          <a:bodyPr/>
          <a:lstStyle/>
          <a:p>
            <a:fld id="{80C3CBA1-1F25-4F01-8642-100333C17661}" type="slidenum">
              <a:rPr lang="en-IN" smtClean="0"/>
              <a:pPr/>
              <a:t>31</a:t>
            </a:fld>
            <a:endParaRPr lang="en-IN"/>
          </a:p>
        </p:txBody>
      </p:sp>
    </p:spTree>
    <p:extLst>
      <p:ext uri="{BB962C8B-B14F-4D97-AF65-F5344CB8AC3E}">
        <p14:creationId xmlns:p14="http://schemas.microsoft.com/office/powerpoint/2010/main" val="98795021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
          </p:nvPr>
        </p:nvSpPr>
        <p:spPr>
          <a:xfrm>
            <a:off x="611560" y="404664"/>
            <a:ext cx="8075240" cy="5615136"/>
          </a:xfrm>
        </p:spPr>
        <p:txBody>
          <a:bodyPr/>
          <a:lstStyle/>
          <a:p>
            <a:pPr marL="0" lvl="0" indent="0">
              <a:buNone/>
            </a:pPr>
            <a:endParaRPr lang="en-US" b="1" dirty="0" smtClean="0"/>
          </a:p>
          <a:p>
            <a:pPr marL="0" lvl="0" indent="0">
              <a:buNone/>
            </a:pPr>
            <a:r>
              <a:rPr lang="en-US" b="1" dirty="0" smtClean="0"/>
              <a:t>Discussion:</a:t>
            </a:r>
          </a:p>
          <a:p>
            <a:pPr lvl="0"/>
            <a:r>
              <a:rPr lang="en-US" dirty="0" smtClean="0"/>
              <a:t>How </a:t>
            </a:r>
            <a:r>
              <a:rPr lang="en-US" dirty="0"/>
              <a:t>the group outside felt during each round of the game?</a:t>
            </a:r>
            <a:endParaRPr lang="en-IN" dirty="0"/>
          </a:p>
          <a:p>
            <a:pPr lvl="0"/>
            <a:r>
              <a:rPr lang="en-US" dirty="0"/>
              <a:t>Various levels of listening i.e. from not listening at all (1) to ‘hearing’ without listening (2) to talking so much that there is no listening (3) and finally active listening (4). In which round is good communication taking place? Why?</a:t>
            </a:r>
            <a:endParaRPr lang="en-IN" dirty="0"/>
          </a:p>
          <a:p>
            <a:endParaRPr lang="en-IN" dirty="0"/>
          </a:p>
        </p:txBody>
      </p:sp>
      <p:sp>
        <p:nvSpPr>
          <p:cNvPr id="5" name="Slide Number Placeholder 4"/>
          <p:cNvSpPr>
            <a:spLocks noGrp="1"/>
          </p:cNvSpPr>
          <p:nvPr>
            <p:ph type="sldNum" sz="quarter" idx="12"/>
          </p:nvPr>
        </p:nvSpPr>
        <p:spPr/>
        <p:txBody>
          <a:bodyPr/>
          <a:lstStyle/>
          <a:p>
            <a:fld id="{80C3CBA1-1F25-4F01-8642-100333C17661}" type="slidenum">
              <a:rPr lang="en-IN" smtClean="0"/>
              <a:pPr/>
              <a:t>32</a:t>
            </a:fld>
            <a:endParaRPr lang="en-IN"/>
          </a:p>
        </p:txBody>
      </p:sp>
    </p:spTree>
    <p:extLst>
      <p:ext uri="{BB962C8B-B14F-4D97-AF65-F5344CB8AC3E}">
        <p14:creationId xmlns:p14="http://schemas.microsoft.com/office/powerpoint/2010/main" val="7001835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579296" cy="1143000"/>
          </a:xfrm>
        </p:spPr>
        <p:txBody>
          <a:bodyPr>
            <a:noAutofit/>
          </a:bodyPr>
          <a:lstStyle/>
          <a:p>
            <a:r>
              <a:rPr lang="en-IN" b="1" dirty="0" smtClean="0"/>
              <a:t>Skill 3: </a:t>
            </a:r>
            <a:r>
              <a:rPr lang="en-IN" b="1" dirty="0"/>
              <a:t>Recognizing and Acknowledging Emotions</a:t>
            </a:r>
          </a:p>
        </p:txBody>
      </p:sp>
      <p:sp>
        <p:nvSpPr>
          <p:cNvPr id="4" name="Content Placeholder 3"/>
          <p:cNvSpPr>
            <a:spLocks noGrp="1"/>
          </p:cNvSpPr>
          <p:nvPr>
            <p:ph sz="quarter" idx="1"/>
          </p:nvPr>
        </p:nvSpPr>
        <p:spPr>
          <a:xfrm>
            <a:off x="251520" y="1447800"/>
            <a:ext cx="8712968" cy="5149552"/>
          </a:xfrm>
        </p:spPr>
        <p:txBody>
          <a:bodyPr>
            <a:normAutofit fontScale="85000" lnSpcReduction="10000"/>
          </a:bodyPr>
          <a:lstStyle/>
          <a:p>
            <a:r>
              <a:rPr lang="en-IN" dirty="0" smtClean="0"/>
              <a:t>What are the ways in which we recognize and identify emotions?</a:t>
            </a:r>
          </a:p>
          <a:p>
            <a:pPr lvl="1"/>
            <a:r>
              <a:rPr lang="en-IN" dirty="0" smtClean="0"/>
              <a:t>Non-verbal cues: facial expressions, gestures</a:t>
            </a:r>
          </a:p>
          <a:p>
            <a:pPr lvl="1"/>
            <a:r>
              <a:rPr lang="en-IN" dirty="0" smtClean="0"/>
              <a:t>Verbal expressions: tone of voice, actual content of speech</a:t>
            </a:r>
          </a:p>
          <a:p>
            <a:pPr lvl="1"/>
            <a:r>
              <a:rPr lang="en-IN" dirty="0" smtClean="0"/>
              <a:t>Other behaviours</a:t>
            </a:r>
          </a:p>
          <a:p>
            <a:r>
              <a:rPr lang="en-IN" dirty="0" smtClean="0"/>
              <a:t>Of course we sympathize…and we feel for the child but how do we show it?</a:t>
            </a:r>
          </a:p>
          <a:p>
            <a:pPr lvl="1"/>
            <a:r>
              <a:rPr lang="en-IN" dirty="0" smtClean="0"/>
              <a:t>Non-verbal cues (holding hands, facial expressions, hugging…)</a:t>
            </a:r>
          </a:p>
          <a:p>
            <a:pPr lvl="1"/>
            <a:r>
              <a:rPr lang="en-IN" dirty="0" smtClean="0"/>
              <a:t>Verbal expressions ( tone of voice, “I know it must have been difficult…it seems like you are really hurt and angry…”</a:t>
            </a:r>
          </a:p>
          <a:p>
            <a:pPr lvl="1"/>
            <a:r>
              <a:rPr lang="en-IN" dirty="0" smtClean="0"/>
              <a:t>NO judgement of emotions expressed! Emotions are neither good nor bad…they just are and we feel them, no matter that. “It is alright for you to feel angry and frustrated…”</a:t>
            </a:r>
          </a:p>
        </p:txBody>
      </p:sp>
      <p:sp>
        <p:nvSpPr>
          <p:cNvPr id="5" name="Slide Number Placeholder 4"/>
          <p:cNvSpPr>
            <a:spLocks noGrp="1"/>
          </p:cNvSpPr>
          <p:nvPr>
            <p:ph type="sldNum" sz="quarter" idx="12"/>
          </p:nvPr>
        </p:nvSpPr>
        <p:spPr/>
        <p:txBody>
          <a:bodyPr/>
          <a:lstStyle/>
          <a:p>
            <a:fld id="{80C3CBA1-1F25-4F01-8642-100333C17661}" type="slidenum">
              <a:rPr lang="en-IN" smtClean="0"/>
              <a:pPr/>
              <a:t>33</a:t>
            </a:fld>
            <a:endParaRPr lang="en-IN"/>
          </a:p>
        </p:txBody>
      </p:sp>
    </p:spTree>
    <p:extLst>
      <p:ext uri="{BB962C8B-B14F-4D97-AF65-F5344CB8AC3E}">
        <p14:creationId xmlns:p14="http://schemas.microsoft.com/office/powerpoint/2010/main" val="173297611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282154"/>
          </a:xfrm>
        </p:spPr>
        <p:txBody>
          <a:bodyPr>
            <a:normAutofit fontScale="90000"/>
          </a:bodyPr>
          <a:lstStyle/>
          <a:p>
            <a:r>
              <a:rPr lang="en-IN" b="1" dirty="0" smtClean="0"/>
              <a:t/>
            </a:r>
            <a:br>
              <a:rPr lang="en-IN" b="1" dirty="0" smtClean="0"/>
            </a:br>
            <a:r>
              <a:rPr lang="en-IN" b="1" dirty="0" smtClean="0">
                <a:solidFill>
                  <a:srgbClr val="00B0F0"/>
                </a:solidFill>
              </a:rPr>
              <a:t>Activity 3: </a:t>
            </a:r>
            <a:r>
              <a:rPr lang="en-IN" b="1" dirty="0">
                <a:solidFill>
                  <a:srgbClr val="00B0F0"/>
                </a:solidFill>
              </a:rPr>
              <a:t>Recognizing and Acknowledging Emotions</a:t>
            </a:r>
          </a:p>
        </p:txBody>
      </p:sp>
      <p:sp>
        <p:nvSpPr>
          <p:cNvPr id="3" name="Content Placeholder 2"/>
          <p:cNvSpPr>
            <a:spLocks noGrp="1"/>
          </p:cNvSpPr>
          <p:nvPr>
            <p:ph sz="quarter" idx="1"/>
          </p:nvPr>
        </p:nvSpPr>
        <p:spPr>
          <a:xfrm>
            <a:off x="285720" y="1700808"/>
            <a:ext cx="8643998" cy="4728588"/>
          </a:xfrm>
        </p:spPr>
        <p:txBody>
          <a:bodyPr>
            <a:normAutofit fontScale="70000" lnSpcReduction="20000"/>
          </a:bodyPr>
          <a:lstStyle/>
          <a:p>
            <a:pPr>
              <a:buNone/>
            </a:pPr>
            <a:r>
              <a:rPr lang="en-US" sz="2800" b="1" dirty="0" smtClean="0"/>
              <a:t>Objective: </a:t>
            </a:r>
          </a:p>
          <a:p>
            <a:r>
              <a:rPr lang="en-US" sz="2800" b="1" dirty="0" smtClean="0"/>
              <a:t>How to identify and recognize emotions.</a:t>
            </a:r>
          </a:p>
          <a:p>
            <a:r>
              <a:rPr lang="en-US" sz="2800" b="1" dirty="0" smtClean="0"/>
              <a:t>How to communicate to a child that you recognize &amp; acknowledge his/her emotions.</a:t>
            </a:r>
          </a:p>
          <a:p>
            <a:pPr>
              <a:buNone/>
            </a:pPr>
            <a:r>
              <a:rPr lang="en-IN" sz="2800" b="1" dirty="0" smtClean="0"/>
              <a:t>Process: </a:t>
            </a:r>
          </a:p>
          <a:p>
            <a:pPr lvl="0"/>
            <a:r>
              <a:rPr lang="en-US" sz="2800" dirty="0" smtClean="0"/>
              <a:t>Divide into pairs.</a:t>
            </a:r>
            <a:endParaRPr lang="en-IN" sz="2800" dirty="0" smtClean="0"/>
          </a:p>
          <a:p>
            <a:pPr lvl="0"/>
            <a:r>
              <a:rPr lang="en-US" sz="2800" dirty="0" smtClean="0"/>
              <a:t>Read the children’s expressions provided.</a:t>
            </a:r>
            <a:endParaRPr lang="en-IN" sz="2800" dirty="0" smtClean="0"/>
          </a:p>
          <a:p>
            <a:pPr lvl="0"/>
            <a:r>
              <a:rPr lang="en-US" sz="2800" dirty="0" smtClean="0"/>
              <a:t>Identify the emotions expressed.</a:t>
            </a:r>
            <a:endParaRPr lang="en-IN" sz="2800" dirty="0" smtClean="0"/>
          </a:p>
          <a:p>
            <a:pPr lvl="0"/>
            <a:r>
              <a:rPr lang="en-US" sz="2800" dirty="0" smtClean="0"/>
              <a:t>Next, one participant assumes role of child and the other that of PSS counselor.</a:t>
            </a:r>
            <a:endParaRPr lang="en-IN" sz="2800" dirty="0" smtClean="0"/>
          </a:p>
          <a:p>
            <a:pPr lvl="0"/>
            <a:r>
              <a:rPr lang="en-US" sz="2800" dirty="0" smtClean="0"/>
              <a:t>Use the dialogues of the children (below) and do the following: </a:t>
            </a:r>
            <a:endParaRPr lang="en-IN" sz="2800" dirty="0" smtClean="0"/>
          </a:p>
          <a:p>
            <a:pPr lvl="0"/>
            <a:r>
              <a:rPr lang="en-US" sz="2800" dirty="0" smtClean="0"/>
              <a:t>Role-play your response to the child. How will you respond to them? </a:t>
            </a:r>
            <a:endParaRPr lang="en-IN" sz="2800" dirty="0" smtClean="0"/>
          </a:p>
          <a:p>
            <a:pPr lvl="1"/>
            <a:r>
              <a:rPr lang="en-US" dirty="0" smtClean="0"/>
              <a:t>State your verbal response—to show that you recognize and acknowledge the emotions felt by the child.</a:t>
            </a:r>
            <a:endParaRPr lang="en-IN" dirty="0" smtClean="0"/>
          </a:p>
          <a:p>
            <a:pPr lvl="1"/>
            <a:r>
              <a:rPr lang="en-US" dirty="0" smtClean="0"/>
              <a:t>Demonstrate non-verbal responses you would provide.</a:t>
            </a:r>
            <a:endParaRPr lang="en-IN" dirty="0" smtClean="0"/>
          </a:p>
          <a:p>
            <a:endParaRPr lang="en-IN" dirty="0"/>
          </a:p>
        </p:txBody>
      </p:sp>
      <p:sp>
        <p:nvSpPr>
          <p:cNvPr id="5" name="Slide Number Placeholder 4"/>
          <p:cNvSpPr>
            <a:spLocks noGrp="1"/>
          </p:cNvSpPr>
          <p:nvPr>
            <p:ph type="sldNum" sz="quarter" idx="12"/>
          </p:nvPr>
        </p:nvSpPr>
        <p:spPr/>
        <p:txBody>
          <a:bodyPr/>
          <a:lstStyle/>
          <a:p>
            <a:fld id="{80C3CBA1-1F25-4F01-8642-100333C17661}" type="slidenum">
              <a:rPr lang="en-IN" smtClean="0"/>
              <a:pPr/>
              <a:t>34</a:t>
            </a:fld>
            <a:endParaRPr lang="en-IN"/>
          </a:p>
        </p:txBody>
      </p:sp>
    </p:spTree>
    <p:extLst>
      <p:ext uri="{BB962C8B-B14F-4D97-AF65-F5344CB8AC3E}">
        <p14:creationId xmlns:p14="http://schemas.microsoft.com/office/powerpoint/2010/main" val="395564720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0"/>
            <a:ext cx="8858280" cy="785794"/>
          </a:xfrm>
        </p:spPr>
        <p:txBody>
          <a:bodyPr>
            <a:noAutofit/>
          </a:bodyPr>
          <a:lstStyle/>
          <a:p>
            <a:r>
              <a:rPr lang="en-IN" sz="2800" b="1" i="1" dirty="0">
                <a:solidFill>
                  <a:schemeClr val="tx2"/>
                </a:solidFill>
              </a:rPr>
              <a:t>Children’s Narratives </a:t>
            </a:r>
            <a:r>
              <a:rPr lang="en-IN" sz="2800" b="1" i="1" dirty="0" smtClean="0">
                <a:solidFill>
                  <a:schemeClr val="tx2"/>
                </a:solidFill>
              </a:rPr>
              <a:t/>
            </a:r>
            <a:br>
              <a:rPr lang="en-IN" sz="2800" b="1" i="1" dirty="0" smtClean="0">
                <a:solidFill>
                  <a:schemeClr val="tx2"/>
                </a:solidFill>
              </a:rPr>
            </a:br>
            <a:r>
              <a:rPr lang="en-IN" sz="2800" b="1" i="1" dirty="0" smtClean="0">
                <a:solidFill>
                  <a:schemeClr val="tx2"/>
                </a:solidFill>
              </a:rPr>
              <a:t>(Activity </a:t>
            </a:r>
            <a:r>
              <a:rPr lang="en-IN" sz="2800" b="1" i="1" dirty="0">
                <a:solidFill>
                  <a:schemeClr val="tx2"/>
                </a:solidFill>
              </a:rPr>
              <a:t>3: Recognizing &amp; Acknowledging Emotions</a:t>
            </a:r>
            <a:r>
              <a:rPr lang="en-IN" sz="2800" b="1" i="1" dirty="0" smtClean="0">
                <a:solidFill>
                  <a:schemeClr val="tx2"/>
                </a:solidFill>
              </a:rPr>
              <a:t>)</a:t>
            </a:r>
            <a:endParaRPr lang="en-IN" sz="2800" b="1" i="1" dirty="0">
              <a:solidFill>
                <a:schemeClr val="tx2"/>
              </a:solidFill>
            </a:endParaRPr>
          </a:p>
        </p:txBody>
      </p:sp>
      <p:sp>
        <p:nvSpPr>
          <p:cNvPr id="25602" name="Text Box 2"/>
          <p:cNvSpPr txBox="1">
            <a:spLocks noChangeArrowheads="1"/>
          </p:cNvSpPr>
          <p:nvPr/>
        </p:nvSpPr>
        <p:spPr bwMode="auto">
          <a:xfrm>
            <a:off x="0" y="3933056"/>
            <a:ext cx="9144000" cy="114300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just" fontAlgn="base">
              <a:spcBef>
                <a:spcPts val="500"/>
              </a:spcBef>
              <a:spcAft>
                <a:spcPts val="500"/>
              </a:spcAft>
            </a:pPr>
            <a:r>
              <a:rPr lang="en-US" sz="1600" b="1" dirty="0">
                <a:solidFill>
                  <a:srgbClr val="000000"/>
                </a:solidFill>
                <a:latin typeface="Comic Sans MS" pitchFamily="66" charset="0"/>
                <a:cs typeface="Arial" pitchFamily="34" charset="0"/>
              </a:rPr>
              <a:t>Shekhar, age 10</a:t>
            </a:r>
          </a:p>
          <a:p>
            <a:pPr fontAlgn="base">
              <a:spcBef>
                <a:spcPct val="0"/>
              </a:spcBef>
              <a:spcAft>
                <a:spcPct val="0"/>
              </a:spcAft>
            </a:pPr>
            <a:r>
              <a:rPr lang="en-US" sz="1600" baseline="0" dirty="0" smtClean="0">
                <a:latin typeface="Arial" pitchFamily="34" charset="0"/>
                <a:cs typeface="Arial" pitchFamily="34" charset="0"/>
              </a:rPr>
              <a:t>“</a:t>
            </a:r>
            <a:r>
              <a:rPr lang="en-US" sz="1600" dirty="0" smtClean="0">
                <a:solidFill>
                  <a:srgbClr val="000000"/>
                </a:solidFill>
                <a:latin typeface="Comic Sans MS" pitchFamily="66" charset="0"/>
                <a:cs typeface="Arial" pitchFamily="34" charset="0"/>
              </a:rPr>
              <a:t>Two years ago, I was sent to work as a helper in a shop to supplement the family income. The shop owner often yelled at me and hits me even for minor mistakes. But I cannot do anything because my family needs the little money that I earn.”</a:t>
            </a:r>
          </a:p>
          <a:p>
            <a:pPr marL="0" marR="0" lvl="0" indent="0" algn="l" defTabSz="914400" rtl="0" eaLnBrk="1" fontAlgn="base" latinLnBrk="0" hangingPunct="1">
              <a:lnSpc>
                <a:spcPct val="100000"/>
              </a:lnSpc>
              <a:spcBef>
                <a:spcPct val="0"/>
              </a:spcBef>
              <a:spcAft>
                <a:spcPct val="0"/>
              </a:spcAft>
              <a:buClrTx/>
              <a:buSzTx/>
              <a:buFontTx/>
              <a:buNone/>
              <a:tabLst/>
            </a:pPr>
            <a:r>
              <a:rPr lang="en-US" sz="1600" dirty="0" smtClean="0">
                <a:solidFill>
                  <a:srgbClr val="000000"/>
                </a:solidFill>
                <a:latin typeface="Comic Sans MS" pitchFamily="66" charset="0"/>
                <a:cs typeface="Arial" pitchFamily="34" charset="0"/>
              </a:rPr>
              <a:t>.</a:t>
            </a:r>
            <a:endParaRPr lang="en-US" sz="1600" dirty="0">
              <a:solidFill>
                <a:srgbClr val="000000"/>
              </a:solidFill>
              <a:latin typeface="Comic Sans MS" pitchFamily="66" charset="0"/>
              <a:cs typeface="Arial" pitchFamily="34" charset="0"/>
            </a:endParaRPr>
          </a:p>
        </p:txBody>
      </p:sp>
      <p:sp>
        <p:nvSpPr>
          <p:cNvPr id="25603" name="Text Box 3"/>
          <p:cNvSpPr txBox="1">
            <a:spLocks noChangeArrowheads="1"/>
          </p:cNvSpPr>
          <p:nvPr/>
        </p:nvSpPr>
        <p:spPr bwMode="auto">
          <a:xfrm>
            <a:off x="0" y="5235236"/>
            <a:ext cx="9144000" cy="92869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ts val="500"/>
              </a:spcBef>
              <a:spcAft>
                <a:spcPts val="500"/>
              </a:spcAft>
              <a:buClrTx/>
              <a:buSzTx/>
              <a:buFontTx/>
              <a:buNone/>
              <a:tabLst/>
            </a:pPr>
            <a:r>
              <a:rPr kumimoji="0" lang="en-IN" sz="1600" b="1" i="0" u="none" strike="noStrike" cap="none" normalizeH="0" baseline="0" dirty="0" err="1" smtClean="0">
                <a:ln>
                  <a:noFill/>
                </a:ln>
                <a:solidFill>
                  <a:srgbClr val="000000"/>
                </a:solidFill>
                <a:effectLst/>
                <a:latin typeface="Comic Sans MS" pitchFamily="66" charset="0"/>
                <a:cs typeface="Arial" pitchFamily="34" charset="0"/>
              </a:rPr>
              <a:t>Mamata</a:t>
            </a:r>
            <a:r>
              <a:rPr kumimoji="0" lang="en-IN" sz="1600" b="1" i="0" u="none" strike="noStrike" cap="none" normalizeH="0" baseline="0" dirty="0" smtClean="0">
                <a:ln>
                  <a:noFill/>
                </a:ln>
                <a:solidFill>
                  <a:srgbClr val="000000"/>
                </a:solidFill>
                <a:effectLst/>
                <a:latin typeface="Comic Sans MS" pitchFamily="66" charset="0"/>
                <a:cs typeface="Arial" pitchFamily="34" charset="0"/>
              </a:rPr>
              <a:t>, age 14:</a:t>
            </a:r>
          </a:p>
          <a:p>
            <a:pPr marL="0" marR="0" lvl="0" indent="0" algn="just" defTabSz="914400" rtl="0" eaLnBrk="1" fontAlgn="base" latinLnBrk="0" hangingPunct="1">
              <a:lnSpc>
                <a:spcPct val="100000"/>
              </a:lnSpc>
              <a:spcBef>
                <a:spcPts val="500"/>
              </a:spcBef>
              <a:spcAft>
                <a:spcPts val="500"/>
              </a:spcAft>
              <a:buClrTx/>
              <a:buSzTx/>
              <a:buFontTx/>
              <a:buNone/>
              <a:tabLst/>
            </a:pPr>
            <a:r>
              <a:rPr kumimoji="0" lang="en-IN" sz="1600" b="0" i="0" u="none" strike="noStrike" cap="none" normalizeH="0" baseline="0" dirty="0" smtClean="0">
                <a:ln>
                  <a:noFill/>
                </a:ln>
                <a:solidFill>
                  <a:srgbClr val="000000"/>
                </a:solidFill>
                <a:effectLst/>
                <a:latin typeface="Comic Sans MS" pitchFamily="66" charset="0"/>
                <a:cs typeface="Arial" pitchFamily="34" charset="0"/>
              </a:rPr>
              <a:t>  “ </a:t>
            </a:r>
            <a:r>
              <a:rPr lang="en-IN" sz="1600" dirty="0" smtClean="0">
                <a:solidFill>
                  <a:srgbClr val="000000"/>
                </a:solidFill>
                <a:latin typeface="Comic Sans MS" pitchFamily="66" charset="0"/>
                <a:cs typeface="Arial" pitchFamily="34" charset="0"/>
              </a:rPr>
              <a:t>I feel scared all the time…I cannot eat, I cannot sleep…if I try to close my eyes, I see images of that man—he is coming towards me and I know he is going to hurt me.</a:t>
            </a:r>
            <a:r>
              <a:rPr kumimoji="0" lang="en-IN" sz="1600" b="0" i="0" u="none" strike="noStrike" cap="none" normalizeH="0" baseline="0" dirty="0" smtClean="0">
                <a:ln>
                  <a:noFill/>
                </a:ln>
                <a:solidFill>
                  <a:srgbClr val="000000"/>
                </a:solidFill>
                <a:effectLst/>
                <a:latin typeface="Comic Sans MS" pitchFamily="66" charset="0"/>
                <a:cs typeface="Arial"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27175" y="1192655"/>
            <a:ext cx="9144000" cy="92869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fontAlgn="base">
              <a:spcBef>
                <a:spcPts val="500"/>
              </a:spcBef>
              <a:spcAft>
                <a:spcPts val="500"/>
              </a:spcAft>
            </a:pPr>
            <a:endParaRPr lang="en-IN" sz="1600" b="1" dirty="0" smtClean="0">
              <a:solidFill>
                <a:srgbClr val="000000"/>
              </a:solidFill>
              <a:latin typeface="Comic Sans MS" pitchFamily="66" charset="0"/>
              <a:cs typeface="Arial" pitchFamily="34" charset="0"/>
            </a:endParaRPr>
          </a:p>
          <a:p>
            <a:pPr algn="just" fontAlgn="base">
              <a:spcBef>
                <a:spcPts val="500"/>
              </a:spcBef>
              <a:spcAft>
                <a:spcPts val="500"/>
              </a:spcAft>
            </a:pPr>
            <a:r>
              <a:rPr lang="en-IN" sz="1600" b="1" dirty="0" err="1" smtClean="0">
                <a:solidFill>
                  <a:srgbClr val="000000"/>
                </a:solidFill>
                <a:latin typeface="Comic Sans MS" pitchFamily="66" charset="0"/>
                <a:cs typeface="Arial" pitchFamily="34" charset="0"/>
              </a:rPr>
              <a:t>Saira</a:t>
            </a:r>
            <a:r>
              <a:rPr lang="en-IN" sz="1600" b="1" dirty="0">
                <a:solidFill>
                  <a:srgbClr val="000000"/>
                </a:solidFill>
                <a:latin typeface="Comic Sans MS" pitchFamily="66" charset="0"/>
                <a:cs typeface="Arial" pitchFamily="34" charset="0"/>
              </a:rPr>
              <a:t>, age </a:t>
            </a:r>
            <a:r>
              <a:rPr lang="en-IN" sz="1600" b="1" dirty="0" smtClean="0">
                <a:solidFill>
                  <a:srgbClr val="000000"/>
                </a:solidFill>
                <a:latin typeface="Comic Sans MS" pitchFamily="66" charset="0"/>
                <a:cs typeface="Arial" pitchFamily="34" charset="0"/>
              </a:rPr>
              <a:t>6</a:t>
            </a:r>
            <a:endParaRPr lang="en-IN" sz="1600" b="1" dirty="0">
              <a:solidFill>
                <a:srgbClr val="000000"/>
              </a:solidFill>
              <a:latin typeface="Comic Sans MS" pitchFamily="66" charset="0"/>
              <a:cs typeface="Arial" pitchFamily="34" charset="0"/>
            </a:endParaRPr>
          </a:p>
          <a:p>
            <a:r>
              <a:rPr lang="en-IN" dirty="0" smtClean="0">
                <a:solidFill>
                  <a:schemeClr val="tx1"/>
                </a:solidFill>
              </a:rPr>
              <a:t>“</a:t>
            </a:r>
            <a:r>
              <a:rPr lang="en-IN" sz="1600" dirty="0" smtClean="0">
                <a:solidFill>
                  <a:srgbClr val="000000"/>
                </a:solidFill>
                <a:latin typeface="Comic Sans MS" pitchFamily="66" charset="0"/>
                <a:cs typeface="Arial" pitchFamily="34" charset="0"/>
              </a:rPr>
              <a:t>When I went to school and came back, my father was gone. No one knows where he went. My mother left me here [in the institution]…but will she come back to see me?”</a:t>
            </a:r>
            <a:endParaRPr lang="en-IN" sz="1600" dirty="0">
              <a:solidFill>
                <a:srgbClr val="000000"/>
              </a:solidFill>
              <a:latin typeface="Comic Sans MS" pitchFamily="66" charset="0"/>
              <a:cs typeface="Arial" pitchFamily="34" charset="0"/>
            </a:endParaRPr>
          </a:p>
          <a:p>
            <a:endParaRPr lang="en-IN" dirty="0">
              <a:solidFill>
                <a:schemeClr val="tx1"/>
              </a:solidFill>
            </a:endParaRPr>
          </a:p>
        </p:txBody>
      </p:sp>
      <p:sp>
        <p:nvSpPr>
          <p:cNvPr id="8" name="Text Box 2"/>
          <p:cNvSpPr txBox="1">
            <a:spLocks noChangeArrowheads="1"/>
          </p:cNvSpPr>
          <p:nvPr/>
        </p:nvSpPr>
        <p:spPr bwMode="auto">
          <a:xfrm>
            <a:off x="0" y="2382436"/>
            <a:ext cx="9144000" cy="124798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just" fontAlgn="base">
              <a:spcBef>
                <a:spcPts val="500"/>
              </a:spcBef>
              <a:spcAft>
                <a:spcPts val="500"/>
              </a:spcAft>
            </a:pPr>
            <a:r>
              <a:rPr lang="en-US" sz="1600" b="1" dirty="0" err="1" smtClean="0">
                <a:solidFill>
                  <a:srgbClr val="000000"/>
                </a:solidFill>
                <a:latin typeface="Comic Sans MS" pitchFamily="66" charset="0"/>
                <a:cs typeface="Arial" pitchFamily="34" charset="0"/>
              </a:rPr>
              <a:t>Puneet</a:t>
            </a:r>
            <a:r>
              <a:rPr lang="en-US" sz="1600" b="1" dirty="0" smtClean="0">
                <a:solidFill>
                  <a:srgbClr val="000000"/>
                </a:solidFill>
                <a:latin typeface="Comic Sans MS" pitchFamily="66" charset="0"/>
                <a:cs typeface="Arial" pitchFamily="34" charset="0"/>
              </a:rPr>
              <a:t>, </a:t>
            </a:r>
            <a:r>
              <a:rPr lang="en-US" sz="1600" b="1" dirty="0">
                <a:solidFill>
                  <a:srgbClr val="000000"/>
                </a:solidFill>
                <a:latin typeface="Comic Sans MS" pitchFamily="66" charset="0"/>
                <a:cs typeface="Arial" pitchFamily="34" charset="0"/>
              </a:rPr>
              <a:t>age 8</a:t>
            </a:r>
          </a:p>
          <a:p>
            <a:pPr fontAlgn="base">
              <a:spcBef>
                <a:spcPct val="0"/>
              </a:spcBef>
              <a:spcAft>
                <a:spcPct val="0"/>
              </a:spcAft>
            </a:pPr>
            <a:r>
              <a:rPr lang="en-US" sz="1600" baseline="0" dirty="0" smtClean="0">
                <a:latin typeface="Arial" pitchFamily="34" charset="0"/>
                <a:cs typeface="Arial" pitchFamily="34" charset="0"/>
              </a:rPr>
              <a:t>“</a:t>
            </a:r>
            <a:r>
              <a:rPr lang="en-US" sz="1600" dirty="0" smtClean="0">
                <a:solidFill>
                  <a:srgbClr val="000000"/>
                </a:solidFill>
                <a:latin typeface="Comic Sans MS" pitchFamily="66" charset="0"/>
                <a:cs typeface="Arial" pitchFamily="34" charset="0"/>
              </a:rPr>
              <a:t>My mother died a year ago…then I went to my aunt and uncle’s house and stayed there for sometime. They said my parents were bad people and that I was useless and just taking up space in the house…they did not want me so they sent me here [to institution].”</a:t>
            </a:r>
          </a:p>
          <a:p>
            <a:pPr marL="0" marR="0" lvl="0" indent="0" algn="l" defTabSz="914400" rtl="0" eaLnBrk="1" fontAlgn="base" latinLnBrk="0" hangingPunct="1">
              <a:lnSpc>
                <a:spcPct val="100000"/>
              </a:lnSpc>
              <a:spcBef>
                <a:spcPct val="0"/>
              </a:spcBef>
              <a:spcAft>
                <a:spcPct val="0"/>
              </a:spcAft>
              <a:buClrTx/>
              <a:buSzTx/>
              <a:buFontTx/>
              <a:buNone/>
              <a:tabLst/>
            </a:pPr>
            <a:r>
              <a:rPr lang="en-US" sz="1600" dirty="0" smtClean="0">
                <a:solidFill>
                  <a:srgbClr val="000000"/>
                </a:solidFill>
                <a:latin typeface="Comic Sans MS" pitchFamily="66" charset="0"/>
                <a:cs typeface="Arial" pitchFamily="34" charset="0"/>
              </a:rPr>
              <a:t>.</a:t>
            </a:r>
            <a:endParaRPr lang="en-US" sz="1600" dirty="0">
              <a:solidFill>
                <a:srgbClr val="000000"/>
              </a:solidFill>
              <a:latin typeface="Comic Sans MS" pitchFamily="66" charset="0"/>
              <a:cs typeface="Arial" pitchFamily="34" charset="0"/>
            </a:endParaRPr>
          </a:p>
        </p:txBody>
      </p:sp>
      <p:sp>
        <p:nvSpPr>
          <p:cNvPr id="10" name="Slide Number Placeholder 9"/>
          <p:cNvSpPr>
            <a:spLocks noGrp="1"/>
          </p:cNvSpPr>
          <p:nvPr>
            <p:ph type="sldNum" sz="quarter" idx="12"/>
          </p:nvPr>
        </p:nvSpPr>
        <p:spPr/>
        <p:txBody>
          <a:bodyPr/>
          <a:lstStyle/>
          <a:p>
            <a:fld id="{80C3CBA1-1F25-4F01-8642-100333C17661}" type="slidenum">
              <a:rPr lang="en-IN" smtClean="0"/>
              <a:pPr/>
              <a:t>35</a:t>
            </a:fld>
            <a:endParaRPr lang="en-IN"/>
          </a:p>
        </p:txBody>
      </p:sp>
    </p:spTree>
    <p:extLst>
      <p:ext uri="{BB962C8B-B14F-4D97-AF65-F5344CB8AC3E}">
        <p14:creationId xmlns:p14="http://schemas.microsoft.com/office/powerpoint/2010/main" val="115546619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29718" cy="1052736"/>
          </a:xfrm>
        </p:spPr>
        <p:txBody>
          <a:bodyPr>
            <a:normAutofit fontScale="90000"/>
          </a:bodyPr>
          <a:lstStyle/>
          <a:p>
            <a:pPr algn="l"/>
            <a:r>
              <a:rPr lang="en-IN" b="1" dirty="0" smtClean="0"/>
              <a:t>Skill 4: Non </a:t>
            </a:r>
            <a:r>
              <a:rPr lang="en-IN" b="1" dirty="0"/>
              <a:t>Judgemental </a:t>
            </a:r>
            <a:r>
              <a:rPr lang="en-IN" b="1" dirty="0" smtClean="0"/>
              <a:t>Attitude &amp; Acceptance</a:t>
            </a:r>
            <a:endParaRPr lang="en-IN" b="1" dirty="0"/>
          </a:p>
        </p:txBody>
      </p:sp>
      <p:sp>
        <p:nvSpPr>
          <p:cNvPr id="3" name="Content Placeholder 2"/>
          <p:cNvSpPr>
            <a:spLocks noGrp="1"/>
          </p:cNvSpPr>
          <p:nvPr>
            <p:ph sz="quarter" idx="1"/>
          </p:nvPr>
        </p:nvSpPr>
        <p:spPr>
          <a:xfrm>
            <a:off x="214282" y="1196752"/>
            <a:ext cx="8715436" cy="5375520"/>
          </a:xfrm>
        </p:spPr>
        <p:txBody>
          <a:bodyPr>
            <a:normAutofit fontScale="77500" lnSpcReduction="20000"/>
          </a:bodyPr>
          <a:lstStyle/>
          <a:p>
            <a:pPr>
              <a:buNone/>
            </a:pPr>
            <a:r>
              <a:rPr lang="en-IN" b="1" dirty="0" smtClean="0"/>
              <a:t>What does non-judgemental attitude mean?</a:t>
            </a:r>
          </a:p>
          <a:p>
            <a:r>
              <a:rPr lang="en-IN" dirty="0" smtClean="0"/>
              <a:t>Allowing the child to hurt herself in distress?</a:t>
            </a:r>
          </a:p>
          <a:p>
            <a:r>
              <a:rPr lang="en-IN" dirty="0" smtClean="0"/>
              <a:t>Telling the child it is alright not to go to school if she does not feel comfortable?</a:t>
            </a:r>
          </a:p>
          <a:p>
            <a:r>
              <a:rPr lang="en-IN" dirty="0" smtClean="0"/>
              <a:t>Assuring the child it is alright for him to feel very angry about the shop owner’s abusing him?</a:t>
            </a:r>
          </a:p>
          <a:p>
            <a:r>
              <a:rPr lang="en-IN" dirty="0" smtClean="0"/>
              <a:t>Acknowledging to the child that the store room can indeed by frightening?</a:t>
            </a:r>
          </a:p>
          <a:p>
            <a:pPr>
              <a:buNone/>
            </a:pPr>
            <a:r>
              <a:rPr lang="en-IN" b="1" dirty="0" smtClean="0"/>
              <a:t>Non-judgemental </a:t>
            </a:r>
            <a:r>
              <a:rPr lang="en-IN" b="1" dirty="0"/>
              <a:t>attitude </a:t>
            </a:r>
            <a:r>
              <a:rPr lang="en-IN" b="1" dirty="0" smtClean="0"/>
              <a:t>involves…</a:t>
            </a:r>
          </a:p>
          <a:p>
            <a:r>
              <a:rPr lang="en-IN" dirty="0" smtClean="0"/>
              <a:t>Recognizing and acknowledging a feeling/emotion—WITHOUT being judgemental about whether that feeling is ‘right’ or ‘wrong’.</a:t>
            </a:r>
          </a:p>
          <a:p>
            <a:r>
              <a:rPr lang="en-IN" dirty="0" smtClean="0"/>
              <a:t>NOT giving your personal opinion in a way that is critical or blaming in any way.</a:t>
            </a:r>
          </a:p>
          <a:p>
            <a:r>
              <a:rPr lang="en-IN" dirty="0" smtClean="0"/>
              <a:t>Accepting the child for who and what he/she is.</a:t>
            </a:r>
          </a:p>
          <a:p>
            <a:pPr marL="0" indent="0">
              <a:buNone/>
            </a:pPr>
            <a:endParaRPr lang="en-IN" dirty="0" smtClean="0"/>
          </a:p>
          <a:p>
            <a:pPr>
              <a:buNone/>
            </a:pPr>
            <a:endParaRPr lang="en-IN" dirty="0" smtClean="0"/>
          </a:p>
          <a:p>
            <a:endParaRPr lang="en-IN" dirty="0"/>
          </a:p>
        </p:txBody>
      </p:sp>
      <p:sp>
        <p:nvSpPr>
          <p:cNvPr id="6" name="Slide Number Placeholder 5"/>
          <p:cNvSpPr>
            <a:spLocks noGrp="1"/>
          </p:cNvSpPr>
          <p:nvPr>
            <p:ph type="sldNum" sz="quarter" idx="12"/>
          </p:nvPr>
        </p:nvSpPr>
        <p:spPr/>
        <p:txBody>
          <a:bodyPr/>
          <a:lstStyle/>
          <a:p>
            <a:fld id="{80C3CBA1-1F25-4F01-8642-100333C17661}" type="slidenum">
              <a:rPr lang="en-IN" smtClean="0"/>
              <a:pPr/>
              <a:t>36</a:t>
            </a:fld>
            <a:endParaRPr lang="en-IN"/>
          </a:p>
        </p:txBody>
      </p:sp>
    </p:spTree>
    <p:extLst>
      <p:ext uri="{BB962C8B-B14F-4D97-AF65-F5344CB8AC3E}">
        <p14:creationId xmlns:p14="http://schemas.microsoft.com/office/powerpoint/2010/main" val="289268521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579296" cy="850106"/>
          </a:xfrm>
        </p:spPr>
        <p:txBody>
          <a:bodyPr>
            <a:normAutofit fontScale="90000"/>
          </a:bodyPr>
          <a:lstStyle/>
          <a:p>
            <a:r>
              <a:rPr lang="en-IN" b="1" dirty="0" smtClean="0">
                <a:solidFill>
                  <a:schemeClr val="tx2"/>
                </a:solidFill>
              </a:rPr>
              <a:t>Activity 4: Non-Judgemental Attitude</a:t>
            </a:r>
            <a:endParaRPr lang="en-IN" dirty="0">
              <a:solidFill>
                <a:schemeClr val="tx2"/>
              </a:solidFill>
            </a:endParaRPr>
          </a:p>
        </p:txBody>
      </p:sp>
      <p:sp>
        <p:nvSpPr>
          <p:cNvPr id="4" name="Content Placeholder 3"/>
          <p:cNvSpPr>
            <a:spLocks noGrp="1"/>
          </p:cNvSpPr>
          <p:nvPr>
            <p:ph sz="quarter" idx="1"/>
          </p:nvPr>
        </p:nvSpPr>
        <p:spPr>
          <a:xfrm>
            <a:off x="179512" y="1124744"/>
            <a:ext cx="8784976" cy="5400600"/>
          </a:xfrm>
        </p:spPr>
        <p:txBody>
          <a:bodyPr>
            <a:normAutofit fontScale="92500" lnSpcReduction="20000"/>
          </a:bodyPr>
          <a:lstStyle/>
          <a:p>
            <a:pPr marL="0" indent="0">
              <a:buNone/>
            </a:pPr>
            <a:r>
              <a:rPr lang="en-IN" b="1" dirty="0" smtClean="0"/>
              <a:t>Objectives:</a:t>
            </a:r>
          </a:p>
          <a:p>
            <a:r>
              <a:rPr lang="en-IN" dirty="0" smtClean="0"/>
              <a:t>To understand what non-judgemental attitude means.</a:t>
            </a:r>
          </a:p>
          <a:p>
            <a:r>
              <a:rPr lang="en-IN" dirty="0" smtClean="0"/>
              <a:t>To reflect non-judgemental attitude in communication with children.</a:t>
            </a:r>
          </a:p>
          <a:p>
            <a:pPr marL="0" indent="0">
              <a:buNone/>
            </a:pPr>
            <a:r>
              <a:rPr lang="en-IN" b="1" dirty="0" smtClean="0"/>
              <a:t>Process:</a:t>
            </a:r>
          </a:p>
          <a:p>
            <a:pPr marL="0" indent="0">
              <a:buNone/>
            </a:pPr>
            <a:r>
              <a:rPr lang="en-IN" dirty="0" smtClean="0"/>
              <a:t>Read the two scenarios/conversations below between </a:t>
            </a:r>
            <a:r>
              <a:rPr lang="en-IN" dirty="0" err="1" smtClean="0"/>
              <a:t>counselor</a:t>
            </a:r>
            <a:r>
              <a:rPr lang="en-IN" dirty="0" smtClean="0"/>
              <a:t> &amp; child.</a:t>
            </a:r>
          </a:p>
          <a:p>
            <a:r>
              <a:rPr lang="en-US" sz="2400" b="1" dirty="0"/>
              <a:t>Discussion:</a:t>
            </a:r>
            <a:endParaRPr lang="en-IN" sz="2400" dirty="0"/>
          </a:p>
          <a:p>
            <a:pPr lvl="0"/>
            <a:r>
              <a:rPr lang="en-US" sz="2400" dirty="0"/>
              <a:t>What did the counselor do differently in scenario 2 versus scenario 1?</a:t>
            </a:r>
            <a:endParaRPr lang="en-IN" sz="2400" dirty="0"/>
          </a:p>
          <a:p>
            <a:pPr lvl="0"/>
            <a:r>
              <a:rPr lang="en-US" sz="2400" dirty="0"/>
              <a:t>Which do you think would be more effective in building a relationship with the child and why?</a:t>
            </a:r>
            <a:endParaRPr lang="en-IN" sz="2400" dirty="0"/>
          </a:p>
          <a:p>
            <a:pPr lvl="0"/>
            <a:r>
              <a:rPr lang="en-US" sz="2400" dirty="0"/>
              <a:t>How do you think the child would have responded/ said next in </a:t>
            </a:r>
            <a:r>
              <a:rPr lang="en-US" sz="2400" dirty="0" err="1"/>
              <a:t>i</a:t>
            </a:r>
            <a:r>
              <a:rPr lang="en-US" sz="2400" dirty="0"/>
              <a:t>) scenario 1; scenario 2?</a:t>
            </a:r>
            <a:endParaRPr lang="en-IN" sz="2400" dirty="0"/>
          </a:p>
          <a:p>
            <a:pPr marL="0" indent="0">
              <a:buNone/>
            </a:pPr>
            <a:endParaRPr lang="en-IN" dirty="0"/>
          </a:p>
        </p:txBody>
      </p:sp>
      <p:sp>
        <p:nvSpPr>
          <p:cNvPr id="5" name="Slide Number Placeholder 4"/>
          <p:cNvSpPr>
            <a:spLocks noGrp="1"/>
          </p:cNvSpPr>
          <p:nvPr>
            <p:ph type="sldNum" sz="quarter" idx="12"/>
          </p:nvPr>
        </p:nvSpPr>
        <p:spPr/>
        <p:txBody>
          <a:bodyPr/>
          <a:lstStyle/>
          <a:p>
            <a:fld id="{80C3CBA1-1F25-4F01-8642-100333C17661}" type="slidenum">
              <a:rPr lang="en-IN" smtClean="0"/>
              <a:pPr/>
              <a:t>37</a:t>
            </a:fld>
            <a:endParaRPr lang="en-IN"/>
          </a:p>
        </p:txBody>
      </p:sp>
    </p:spTree>
    <p:extLst>
      <p:ext uri="{BB962C8B-B14F-4D97-AF65-F5344CB8AC3E}">
        <p14:creationId xmlns:p14="http://schemas.microsoft.com/office/powerpoint/2010/main" val="165692803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0"/>
            <a:ext cx="8929718" cy="1988840"/>
          </a:xfrm>
        </p:spPr>
        <p:txBody>
          <a:bodyPr>
            <a:normAutofit fontScale="90000"/>
          </a:bodyPr>
          <a:lstStyle/>
          <a:p>
            <a:r>
              <a:rPr lang="en-IN" b="1" i="1" dirty="0" smtClean="0">
                <a:solidFill>
                  <a:srgbClr val="00B0F0"/>
                </a:solidFill>
              </a:rPr>
              <a:t>Counsellor-Child conversations in a Child Care Institution: </a:t>
            </a:r>
            <a:br>
              <a:rPr lang="en-IN" b="1" i="1" dirty="0" smtClean="0">
                <a:solidFill>
                  <a:srgbClr val="00B0F0"/>
                </a:solidFill>
              </a:rPr>
            </a:br>
            <a:r>
              <a:rPr lang="en-IN" b="1" i="1" dirty="0" smtClean="0">
                <a:solidFill>
                  <a:srgbClr val="00B0F0"/>
                </a:solidFill>
              </a:rPr>
              <a:t>(Activity 4: Non-Judgemental Attitude)</a:t>
            </a:r>
            <a:endParaRPr lang="en-IN" b="1" dirty="0"/>
          </a:p>
        </p:txBody>
      </p:sp>
      <p:sp>
        <p:nvSpPr>
          <p:cNvPr id="3" name="Content Placeholder 2"/>
          <p:cNvSpPr>
            <a:spLocks noGrp="1"/>
          </p:cNvSpPr>
          <p:nvPr>
            <p:ph sz="quarter" idx="1"/>
          </p:nvPr>
        </p:nvSpPr>
        <p:spPr>
          <a:xfrm>
            <a:off x="214282" y="1772816"/>
            <a:ext cx="8715436" cy="4799456"/>
          </a:xfrm>
        </p:spPr>
        <p:txBody>
          <a:bodyPr/>
          <a:lstStyle/>
          <a:p>
            <a:pPr>
              <a:buNone/>
            </a:pPr>
            <a:endParaRPr lang="en-IN" dirty="0" smtClean="0"/>
          </a:p>
          <a:p>
            <a:endParaRPr lang="en-IN" dirty="0"/>
          </a:p>
        </p:txBody>
      </p:sp>
      <p:graphicFrame>
        <p:nvGraphicFramePr>
          <p:cNvPr id="4" name="Table 3"/>
          <p:cNvGraphicFramePr>
            <a:graphicFrameLocks noGrp="1"/>
          </p:cNvGraphicFramePr>
          <p:nvPr>
            <p:extLst>
              <p:ext uri="{D42A27DB-BD31-4B8C-83A1-F6EECF244321}">
                <p14:modId xmlns:p14="http://schemas.microsoft.com/office/powerpoint/2010/main" val="3187992238"/>
              </p:ext>
            </p:extLst>
          </p:nvPr>
        </p:nvGraphicFramePr>
        <p:xfrm>
          <a:off x="179512" y="1988840"/>
          <a:ext cx="8784976" cy="4608512"/>
        </p:xfrm>
        <a:graphic>
          <a:graphicData uri="http://schemas.openxmlformats.org/drawingml/2006/table">
            <a:tbl>
              <a:tblPr firstRow="1" bandRow="1">
                <a:tableStyleId>{5C22544A-7EE6-4342-B048-85BDC9FD1C3A}</a:tableStyleId>
              </a:tblPr>
              <a:tblGrid>
                <a:gridCol w="4320401"/>
                <a:gridCol w="4464575"/>
              </a:tblGrid>
              <a:tr h="518327">
                <a:tc>
                  <a:txBody>
                    <a:bodyPr/>
                    <a:lstStyle/>
                    <a:p>
                      <a:pPr algn="just">
                        <a:lnSpc>
                          <a:spcPct val="115000"/>
                        </a:lnSpc>
                        <a:spcAft>
                          <a:spcPts val="0"/>
                        </a:spcAft>
                      </a:pPr>
                      <a:r>
                        <a:rPr lang="en-US" sz="1600" dirty="0">
                          <a:latin typeface="Comic Sans MS" pitchFamily="66" charset="0"/>
                          <a:ea typeface="Calibri"/>
                          <a:cs typeface="Arial"/>
                        </a:rPr>
                        <a:t>Scenario 1</a:t>
                      </a:r>
                      <a:endParaRPr lang="en-IN" sz="1600" dirty="0">
                        <a:latin typeface="Comic Sans MS" pitchFamily="66" charset="0"/>
                        <a:ea typeface="Calibri"/>
                        <a:cs typeface="Times New Roman"/>
                      </a:endParaRPr>
                    </a:p>
                  </a:txBody>
                  <a:tcPr marL="68580" marR="68580" marT="0" marB="0"/>
                </a:tc>
                <a:tc>
                  <a:txBody>
                    <a:bodyPr/>
                    <a:lstStyle/>
                    <a:p>
                      <a:pPr algn="just">
                        <a:lnSpc>
                          <a:spcPct val="115000"/>
                        </a:lnSpc>
                        <a:spcAft>
                          <a:spcPts val="0"/>
                        </a:spcAft>
                      </a:pPr>
                      <a:r>
                        <a:rPr lang="en-US" sz="1600" dirty="0">
                          <a:latin typeface="Comic Sans MS" pitchFamily="66" charset="0"/>
                          <a:ea typeface="Calibri"/>
                          <a:cs typeface="Arial"/>
                        </a:rPr>
                        <a:t>Scenario 2</a:t>
                      </a:r>
                      <a:endParaRPr lang="en-IN" sz="1600" dirty="0">
                        <a:latin typeface="Comic Sans MS" pitchFamily="66" charset="0"/>
                        <a:ea typeface="Calibri"/>
                        <a:cs typeface="Times New Roman"/>
                      </a:endParaRPr>
                    </a:p>
                  </a:txBody>
                  <a:tcPr marL="68580" marR="68580" marT="0" marB="0"/>
                </a:tc>
              </a:tr>
              <a:tr h="4090185">
                <a:tc>
                  <a:txBody>
                    <a:bodyPr/>
                    <a:lstStyle/>
                    <a:p>
                      <a:pPr>
                        <a:lnSpc>
                          <a:spcPct val="115000"/>
                        </a:lnSpc>
                        <a:spcAft>
                          <a:spcPts val="0"/>
                        </a:spcAft>
                      </a:pPr>
                      <a:r>
                        <a:rPr lang="en-US" sz="1600" dirty="0">
                          <a:latin typeface="Comic Sans MS" pitchFamily="66" charset="0"/>
                          <a:ea typeface="Calibri"/>
                          <a:cs typeface="Times New Roman"/>
                        </a:rPr>
                        <a:t>Child: I hate being here in this </a:t>
                      </a:r>
                      <a:r>
                        <a:rPr lang="en-US" sz="1600" dirty="0" smtClean="0">
                          <a:latin typeface="Comic Sans MS" pitchFamily="66" charset="0"/>
                          <a:ea typeface="Calibri"/>
                          <a:cs typeface="Times New Roman"/>
                        </a:rPr>
                        <a:t>home! </a:t>
                      </a:r>
                      <a:r>
                        <a:rPr lang="en-US" sz="1600" dirty="0">
                          <a:latin typeface="Comic Sans MS" pitchFamily="66" charset="0"/>
                          <a:ea typeface="Calibri"/>
                          <a:cs typeface="Times New Roman"/>
                        </a:rPr>
                        <a:t>I don’t want to stay here! </a:t>
                      </a:r>
                      <a:r>
                        <a:rPr lang="en-US" sz="1600" dirty="0" smtClean="0">
                          <a:latin typeface="Comic Sans MS" pitchFamily="66" charset="0"/>
                          <a:ea typeface="Calibri"/>
                          <a:cs typeface="Times New Roman"/>
                        </a:rPr>
                        <a:t>I want to go back</a:t>
                      </a:r>
                      <a:r>
                        <a:rPr lang="en-US" sz="1600" baseline="0" dirty="0" smtClean="0">
                          <a:latin typeface="Comic Sans MS" pitchFamily="66" charset="0"/>
                          <a:ea typeface="Calibri"/>
                          <a:cs typeface="Times New Roman"/>
                        </a:rPr>
                        <a:t> to my life on the street…</a:t>
                      </a:r>
                      <a:r>
                        <a:rPr lang="en-US" sz="1600" dirty="0" smtClean="0">
                          <a:latin typeface="Comic Sans MS" pitchFamily="66" charset="0"/>
                          <a:ea typeface="Calibri"/>
                          <a:cs typeface="Times New Roman"/>
                        </a:rPr>
                        <a:t>!</a:t>
                      </a:r>
                      <a:endParaRPr lang="en-IN" sz="1600" dirty="0" smtClean="0">
                        <a:latin typeface="Comic Sans MS" pitchFamily="66" charset="0"/>
                        <a:ea typeface="Calibri"/>
                        <a:cs typeface="Times New Roman"/>
                      </a:endParaRPr>
                    </a:p>
                    <a:p>
                      <a:pPr algn="just">
                        <a:lnSpc>
                          <a:spcPct val="115000"/>
                        </a:lnSpc>
                        <a:spcAft>
                          <a:spcPts val="0"/>
                        </a:spcAft>
                      </a:pPr>
                      <a:r>
                        <a:rPr lang="en-US" sz="1600" dirty="0" smtClean="0">
                          <a:latin typeface="Comic Sans MS" pitchFamily="66" charset="0"/>
                          <a:ea typeface="Calibri"/>
                          <a:cs typeface="Times New Roman"/>
                        </a:rPr>
                        <a:t>Counselor</a:t>
                      </a:r>
                      <a:r>
                        <a:rPr lang="en-US" sz="1600" dirty="0">
                          <a:latin typeface="Comic Sans MS" pitchFamily="66" charset="0"/>
                          <a:ea typeface="Calibri"/>
                          <a:cs typeface="Times New Roman"/>
                        </a:rPr>
                        <a:t>: Yes, it may be difficult for you to be here. But think about all those children who </a:t>
                      </a:r>
                      <a:r>
                        <a:rPr lang="en-US" sz="1600" dirty="0" smtClean="0">
                          <a:latin typeface="Comic Sans MS" pitchFamily="66" charset="0"/>
                          <a:ea typeface="Calibri"/>
                          <a:cs typeface="Times New Roman"/>
                        </a:rPr>
                        <a:t>have </a:t>
                      </a:r>
                      <a:r>
                        <a:rPr lang="en-IN" sz="1600" dirty="0" smtClean="0">
                          <a:latin typeface="Comic Sans MS" pitchFamily="66" charset="0"/>
                          <a:ea typeface="Calibri"/>
                          <a:cs typeface="Times New Roman"/>
                        </a:rPr>
                        <a:t>been abused on the street such as you have…</a:t>
                      </a:r>
                      <a:endParaRPr lang="en-IN" sz="1600" dirty="0">
                        <a:latin typeface="Comic Sans MS" pitchFamily="66" charset="0"/>
                        <a:ea typeface="Calibri"/>
                        <a:cs typeface="Times New Roman"/>
                      </a:endParaRPr>
                    </a:p>
                    <a:p>
                      <a:pPr algn="just">
                        <a:lnSpc>
                          <a:spcPct val="115000"/>
                        </a:lnSpc>
                        <a:spcAft>
                          <a:spcPts val="0"/>
                        </a:spcAft>
                      </a:pPr>
                      <a:r>
                        <a:rPr lang="en-US" sz="1600" dirty="0">
                          <a:latin typeface="Comic Sans MS" pitchFamily="66" charset="0"/>
                          <a:ea typeface="Calibri"/>
                          <a:cs typeface="Times New Roman"/>
                        </a:rPr>
                        <a:t>Child: </a:t>
                      </a:r>
                      <a:r>
                        <a:rPr lang="en-US" sz="1600" dirty="0" smtClean="0">
                          <a:latin typeface="Comic Sans MS" pitchFamily="66" charset="0"/>
                          <a:ea typeface="Calibri"/>
                          <a:cs typeface="Times New Roman"/>
                        </a:rPr>
                        <a:t>How do I know that I can be safe here? </a:t>
                      </a:r>
                      <a:endParaRPr lang="en-IN" sz="1600" dirty="0">
                        <a:latin typeface="Comic Sans MS" pitchFamily="66" charset="0"/>
                        <a:ea typeface="Calibri"/>
                        <a:cs typeface="Times New Roman"/>
                      </a:endParaRPr>
                    </a:p>
                    <a:p>
                      <a:pPr>
                        <a:lnSpc>
                          <a:spcPct val="115000"/>
                        </a:lnSpc>
                        <a:spcAft>
                          <a:spcPts val="0"/>
                        </a:spcAft>
                      </a:pPr>
                      <a:r>
                        <a:rPr lang="en-US" sz="1600" dirty="0">
                          <a:latin typeface="Comic Sans MS" pitchFamily="66" charset="0"/>
                          <a:ea typeface="Calibri"/>
                          <a:cs typeface="Times New Roman"/>
                        </a:rPr>
                        <a:t>Counselor: </a:t>
                      </a:r>
                      <a:r>
                        <a:rPr lang="en-US" sz="1600" dirty="0" smtClean="0">
                          <a:latin typeface="Comic Sans MS" pitchFamily="66" charset="0"/>
                          <a:ea typeface="Calibri"/>
                          <a:cs typeface="Times New Roman"/>
                        </a:rPr>
                        <a:t>Has anything happened here for you to feel unsafe? No, right? So, then why are you saying that?</a:t>
                      </a:r>
                      <a:endParaRPr lang="en-IN" sz="1600" dirty="0">
                        <a:latin typeface="Comic Sans MS" pitchFamily="66" charset="0"/>
                        <a:ea typeface="Calibri"/>
                        <a:cs typeface="Times New Roman"/>
                      </a:endParaRPr>
                    </a:p>
                  </a:txBody>
                  <a:tcPr marL="68580" marR="68580" marT="0" marB="0"/>
                </a:tc>
                <a:tc>
                  <a:txBody>
                    <a:bodyPr/>
                    <a:lstStyle/>
                    <a:p>
                      <a:pPr>
                        <a:lnSpc>
                          <a:spcPct val="115000"/>
                        </a:lnSpc>
                        <a:spcAft>
                          <a:spcPts val="0"/>
                        </a:spcAft>
                      </a:pPr>
                      <a:r>
                        <a:rPr lang="en-US" sz="1600" dirty="0">
                          <a:latin typeface="Comic Sans MS" pitchFamily="66" charset="0"/>
                          <a:ea typeface="Calibri"/>
                          <a:cs typeface="Times New Roman"/>
                        </a:rPr>
                        <a:t>Child: I hate being here in this </a:t>
                      </a:r>
                      <a:r>
                        <a:rPr lang="en-US" sz="1600" dirty="0" smtClean="0">
                          <a:latin typeface="Comic Sans MS" pitchFamily="66" charset="0"/>
                          <a:ea typeface="Calibri"/>
                          <a:cs typeface="Times New Roman"/>
                        </a:rPr>
                        <a:t>home! </a:t>
                      </a:r>
                      <a:r>
                        <a:rPr lang="en-US" sz="1600" dirty="0">
                          <a:latin typeface="Comic Sans MS" pitchFamily="66" charset="0"/>
                          <a:ea typeface="Calibri"/>
                          <a:cs typeface="Times New Roman"/>
                        </a:rPr>
                        <a:t>I don’t want to stay here! I want to go </a:t>
                      </a:r>
                      <a:r>
                        <a:rPr lang="en-US" sz="1600" dirty="0" smtClean="0">
                          <a:latin typeface="Comic Sans MS" pitchFamily="66" charset="0"/>
                          <a:ea typeface="Calibri"/>
                          <a:cs typeface="Times New Roman"/>
                        </a:rPr>
                        <a:t>back</a:t>
                      </a:r>
                      <a:r>
                        <a:rPr lang="en-US" sz="1600" baseline="0" dirty="0" smtClean="0">
                          <a:latin typeface="Comic Sans MS" pitchFamily="66" charset="0"/>
                          <a:ea typeface="Calibri"/>
                          <a:cs typeface="Times New Roman"/>
                        </a:rPr>
                        <a:t> to my life on the street…</a:t>
                      </a:r>
                      <a:r>
                        <a:rPr lang="en-US" sz="1600" dirty="0" smtClean="0">
                          <a:latin typeface="Comic Sans MS" pitchFamily="66" charset="0"/>
                          <a:ea typeface="Calibri"/>
                          <a:cs typeface="Times New Roman"/>
                        </a:rPr>
                        <a:t>!</a:t>
                      </a:r>
                      <a:endParaRPr lang="en-IN" sz="1600" dirty="0">
                        <a:latin typeface="Comic Sans MS" pitchFamily="66" charset="0"/>
                        <a:ea typeface="Calibri"/>
                        <a:cs typeface="Times New Roman"/>
                      </a:endParaRPr>
                    </a:p>
                    <a:p>
                      <a:pPr>
                        <a:lnSpc>
                          <a:spcPct val="115000"/>
                        </a:lnSpc>
                        <a:spcAft>
                          <a:spcPts val="0"/>
                        </a:spcAft>
                      </a:pPr>
                      <a:r>
                        <a:rPr lang="en-US" sz="1600" dirty="0">
                          <a:latin typeface="Comic Sans MS" pitchFamily="66" charset="0"/>
                          <a:ea typeface="Calibri"/>
                          <a:cs typeface="Times New Roman"/>
                        </a:rPr>
                        <a:t>Counselor: Yes, it must be difficult for you…it must make you </a:t>
                      </a:r>
                      <a:r>
                        <a:rPr lang="en-US" sz="1600" dirty="0" smtClean="0">
                          <a:latin typeface="Comic Sans MS" pitchFamily="66" charset="0"/>
                          <a:ea typeface="Calibri"/>
                          <a:cs typeface="Times New Roman"/>
                        </a:rPr>
                        <a:t>angry </a:t>
                      </a:r>
                      <a:r>
                        <a:rPr lang="en-US" sz="1600" dirty="0">
                          <a:latin typeface="Comic Sans MS" pitchFamily="66" charset="0"/>
                          <a:ea typeface="Calibri"/>
                          <a:cs typeface="Times New Roman"/>
                        </a:rPr>
                        <a:t>to be in a place you dislike, where you don’t have the </a:t>
                      </a:r>
                      <a:r>
                        <a:rPr lang="en-US" sz="1600" dirty="0" smtClean="0">
                          <a:latin typeface="Comic Sans MS" pitchFamily="66" charset="0"/>
                          <a:ea typeface="Calibri"/>
                          <a:cs typeface="Times New Roman"/>
                        </a:rPr>
                        <a:t>freedom </a:t>
                      </a:r>
                      <a:r>
                        <a:rPr lang="en-US" sz="1600" dirty="0">
                          <a:latin typeface="Comic Sans MS" pitchFamily="66" charset="0"/>
                          <a:ea typeface="Calibri"/>
                          <a:cs typeface="Times New Roman"/>
                        </a:rPr>
                        <a:t>you are used to</a:t>
                      </a:r>
                      <a:r>
                        <a:rPr lang="en-US" sz="1600" dirty="0" smtClean="0">
                          <a:latin typeface="Comic Sans MS" pitchFamily="66" charset="0"/>
                          <a:ea typeface="Calibri"/>
                          <a:cs typeface="Times New Roman"/>
                        </a:rPr>
                        <a:t>. But we</a:t>
                      </a:r>
                      <a:r>
                        <a:rPr lang="en-US" sz="1600" baseline="0" dirty="0" smtClean="0">
                          <a:latin typeface="Comic Sans MS" pitchFamily="66" charset="0"/>
                          <a:ea typeface="Calibri"/>
                          <a:cs typeface="Times New Roman"/>
                        </a:rPr>
                        <a:t> are concerned about your safety…</a:t>
                      </a:r>
                      <a:endParaRPr lang="en-IN" sz="1600" dirty="0">
                        <a:latin typeface="Comic Sans MS" pitchFamily="66" charset="0"/>
                        <a:ea typeface="Calibri"/>
                        <a:cs typeface="Times New Roman"/>
                      </a:endParaRPr>
                    </a:p>
                    <a:p>
                      <a:pPr>
                        <a:lnSpc>
                          <a:spcPct val="115000"/>
                        </a:lnSpc>
                        <a:spcAft>
                          <a:spcPts val="0"/>
                        </a:spcAft>
                      </a:pPr>
                      <a:r>
                        <a:rPr lang="en-US" sz="1600" dirty="0">
                          <a:latin typeface="Comic Sans MS" pitchFamily="66" charset="0"/>
                          <a:ea typeface="Calibri"/>
                          <a:cs typeface="Times New Roman"/>
                        </a:rPr>
                        <a:t>Child: </a:t>
                      </a:r>
                      <a:r>
                        <a:rPr lang="en-US" sz="1600" dirty="0" smtClean="0">
                          <a:latin typeface="Comic Sans MS" pitchFamily="66" charset="0"/>
                          <a:ea typeface="Calibri"/>
                          <a:cs typeface="Times New Roman"/>
                        </a:rPr>
                        <a:t>How do I know I can be safe here? </a:t>
                      </a:r>
                      <a:endParaRPr lang="en-IN" sz="1600" dirty="0">
                        <a:latin typeface="Comic Sans MS" pitchFamily="66" charset="0"/>
                        <a:ea typeface="Calibri"/>
                        <a:cs typeface="Times New Roman"/>
                      </a:endParaRPr>
                    </a:p>
                    <a:p>
                      <a:pPr>
                        <a:lnSpc>
                          <a:spcPct val="115000"/>
                        </a:lnSpc>
                        <a:spcAft>
                          <a:spcPts val="0"/>
                        </a:spcAft>
                      </a:pPr>
                      <a:r>
                        <a:rPr lang="en-US" sz="1600" dirty="0">
                          <a:latin typeface="Comic Sans MS" pitchFamily="66" charset="0"/>
                          <a:ea typeface="Calibri"/>
                          <a:cs typeface="Times New Roman"/>
                        </a:rPr>
                        <a:t>Counselor: </a:t>
                      </a:r>
                      <a:r>
                        <a:rPr lang="en-US" sz="1600" dirty="0" smtClean="0">
                          <a:latin typeface="Comic Sans MS" pitchFamily="66" charset="0"/>
                          <a:ea typeface="Calibri"/>
                          <a:cs typeface="Times New Roman"/>
                        </a:rPr>
                        <a:t>It is natural for you to feel insecure, given what you have gone through…we</a:t>
                      </a:r>
                      <a:r>
                        <a:rPr lang="en-US" sz="1600" baseline="0" dirty="0" smtClean="0">
                          <a:latin typeface="Comic Sans MS" pitchFamily="66" charset="0"/>
                          <a:ea typeface="Calibri"/>
                          <a:cs typeface="Times New Roman"/>
                        </a:rPr>
                        <a:t> will try to ensure that we identify a supervisor of your choice to assist you.</a:t>
                      </a:r>
                      <a:endParaRPr lang="en-IN" sz="1600" dirty="0">
                        <a:latin typeface="Comic Sans MS" pitchFamily="66" charset="0"/>
                        <a:ea typeface="Calibri"/>
                        <a:cs typeface="Times New Roman"/>
                      </a:endParaRPr>
                    </a:p>
                  </a:txBody>
                  <a:tcPr marL="68580" marR="68580" marT="0" marB="0"/>
                </a:tc>
              </a:tr>
            </a:tbl>
          </a:graphicData>
        </a:graphic>
      </p:graphicFrame>
      <p:sp>
        <p:nvSpPr>
          <p:cNvPr id="6" name="Slide Number Placeholder 5"/>
          <p:cNvSpPr>
            <a:spLocks noGrp="1"/>
          </p:cNvSpPr>
          <p:nvPr>
            <p:ph type="sldNum" sz="quarter" idx="12"/>
          </p:nvPr>
        </p:nvSpPr>
        <p:spPr/>
        <p:txBody>
          <a:bodyPr/>
          <a:lstStyle/>
          <a:p>
            <a:fld id="{80C3CBA1-1F25-4F01-8642-100333C17661}" type="slidenum">
              <a:rPr lang="en-IN" smtClean="0"/>
              <a:pPr/>
              <a:t>38</a:t>
            </a:fld>
            <a:endParaRPr lang="en-IN"/>
          </a:p>
        </p:txBody>
      </p:sp>
    </p:spTree>
    <p:extLst>
      <p:ext uri="{BB962C8B-B14F-4D97-AF65-F5344CB8AC3E}">
        <p14:creationId xmlns:p14="http://schemas.microsoft.com/office/powerpoint/2010/main" val="49333332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0"/>
            <a:ext cx="8929718" cy="1556792"/>
          </a:xfrm>
        </p:spPr>
        <p:txBody>
          <a:bodyPr>
            <a:normAutofit fontScale="90000"/>
          </a:bodyPr>
          <a:lstStyle/>
          <a:p>
            <a:r>
              <a:rPr lang="en-IN" sz="3600" b="1" i="1" dirty="0" smtClean="0">
                <a:solidFill>
                  <a:srgbClr val="00B0F0"/>
                </a:solidFill>
              </a:rPr>
              <a:t>Counsellor-Adolescent conversations in the context of pregnancy </a:t>
            </a:r>
            <a:br>
              <a:rPr lang="en-IN" sz="3600" b="1" i="1" dirty="0" smtClean="0">
                <a:solidFill>
                  <a:srgbClr val="00B0F0"/>
                </a:solidFill>
              </a:rPr>
            </a:br>
            <a:r>
              <a:rPr lang="en-IN" sz="3600" b="1" i="1" dirty="0" smtClean="0">
                <a:solidFill>
                  <a:srgbClr val="00B0F0"/>
                </a:solidFill>
              </a:rPr>
              <a:t>(Activity 4: Non-Judgemental Attitude)</a:t>
            </a:r>
            <a:endParaRPr lang="en-IN" sz="3600" b="1" dirty="0"/>
          </a:p>
        </p:txBody>
      </p:sp>
      <p:sp>
        <p:nvSpPr>
          <p:cNvPr id="3" name="Content Placeholder 2"/>
          <p:cNvSpPr>
            <a:spLocks noGrp="1"/>
          </p:cNvSpPr>
          <p:nvPr>
            <p:ph sz="quarter" idx="1"/>
          </p:nvPr>
        </p:nvSpPr>
        <p:spPr>
          <a:xfrm>
            <a:off x="214282" y="1772816"/>
            <a:ext cx="8715436" cy="4799456"/>
          </a:xfrm>
        </p:spPr>
        <p:txBody>
          <a:bodyPr/>
          <a:lstStyle/>
          <a:p>
            <a:pPr>
              <a:buNone/>
            </a:pPr>
            <a:endParaRPr lang="en-IN" dirty="0" smtClean="0"/>
          </a:p>
          <a:p>
            <a:endParaRPr lang="en-IN" dirty="0"/>
          </a:p>
        </p:txBody>
      </p:sp>
      <p:graphicFrame>
        <p:nvGraphicFramePr>
          <p:cNvPr id="4" name="Table 3"/>
          <p:cNvGraphicFramePr>
            <a:graphicFrameLocks noGrp="1"/>
          </p:cNvGraphicFramePr>
          <p:nvPr>
            <p:extLst>
              <p:ext uri="{D42A27DB-BD31-4B8C-83A1-F6EECF244321}">
                <p14:modId xmlns:p14="http://schemas.microsoft.com/office/powerpoint/2010/main" val="144734200"/>
              </p:ext>
            </p:extLst>
          </p:nvPr>
        </p:nvGraphicFramePr>
        <p:xfrm>
          <a:off x="0" y="1515103"/>
          <a:ext cx="9036496" cy="4993570"/>
        </p:xfrm>
        <a:graphic>
          <a:graphicData uri="http://schemas.openxmlformats.org/drawingml/2006/table">
            <a:tbl>
              <a:tblPr firstRow="1" bandRow="1">
                <a:tableStyleId>{5C22544A-7EE6-4342-B048-85BDC9FD1C3A}</a:tableStyleId>
              </a:tblPr>
              <a:tblGrid>
                <a:gridCol w="4682548"/>
                <a:gridCol w="4353948"/>
              </a:tblGrid>
              <a:tr h="431316">
                <a:tc>
                  <a:txBody>
                    <a:bodyPr/>
                    <a:lstStyle/>
                    <a:p>
                      <a:pPr algn="just">
                        <a:lnSpc>
                          <a:spcPct val="115000"/>
                        </a:lnSpc>
                        <a:spcAft>
                          <a:spcPts val="0"/>
                        </a:spcAft>
                      </a:pPr>
                      <a:r>
                        <a:rPr lang="en-US" sz="1600" dirty="0">
                          <a:latin typeface="Comic Sans MS" pitchFamily="66" charset="0"/>
                          <a:ea typeface="Calibri"/>
                          <a:cs typeface="Arial"/>
                        </a:rPr>
                        <a:t>Scenario 1</a:t>
                      </a:r>
                      <a:endParaRPr lang="en-IN" sz="1600" dirty="0">
                        <a:latin typeface="Comic Sans MS" pitchFamily="66" charset="0"/>
                        <a:ea typeface="Calibri"/>
                        <a:cs typeface="Times New Roman"/>
                      </a:endParaRPr>
                    </a:p>
                  </a:txBody>
                  <a:tcPr marL="68580" marR="68580" marT="0" marB="0"/>
                </a:tc>
                <a:tc>
                  <a:txBody>
                    <a:bodyPr/>
                    <a:lstStyle/>
                    <a:p>
                      <a:pPr algn="just">
                        <a:lnSpc>
                          <a:spcPct val="115000"/>
                        </a:lnSpc>
                        <a:spcAft>
                          <a:spcPts val="0"/>
                        </a:spcAft>
                      </a:pPr>
                      <a:r>
                        <a:rPr lang="en-US" sz="1600" dirty="0">
                          <a:latin typeface="Comic Sans MS" pitchFamily="66" charset="0"/>
                          <a:ea typeface="Calibri"/>
                          <a:cs typeface="Arial"/>
                        </a:rPr>
                        <a:t>Scenario 2</a:t>
                      </a:r>
                      <a:endParaRPr lang="en-IN" sz="1600" dirty="0">
                        <a:latin typeface="Comic Sans MS" pitchFamily="66" charset="0"/>
                        <a:ea typeface="Calibri"/>
                        <a:cs typeface="Times New Roman"/>
                      </a:endParaRPr>
                    </a:p>
                  </a:txBody>
                  <a:tcPr marL="68580" marR="68580" marT="0" marB="0"/>
                </a:tc>
              </a:tr>
              <a:tr h="4562254">
                <a:tc>
                  <a:txBody>
                    <a:bodyPr/>
                    <a:lstStyle/>
                    <a:p>
                      <a:pPr>
                        <a:lnSpc>
                          <a:spcPct val="115000"/>
                        </a:lnSpc>
                        <a:spcAft>
                          <a:spcPts val="0"/>
                        </a:spcAft>
                      </a:pPr>
                      <a:r>
                        <a:rPr lang="en-US" sz="1600" dirty="0" smtClean="0">
                          <a:latin typeface="Comic Sans MS" pitchFamily="66" charset="0"/>
                          <a:ea typeface="Calibri"/>
                          <a:cs typeface="Times New Roman"/>
                        </a:rPr>
                        <a:t>Counselor: Did you know this person before you</a:t>
                      </a:r>
                      <a:r>
                        <a:rPr lang="en-US" sz="1600" baseline="0" dirty="0" smtClean="0">
                          <a:latin typeface="Comic Sans MS" pitchFamily="66" charset="0"/>
                          <a:ea typeface="Calibri"/>
                          <a:cs typeface="Times New Roman"/>
                        </a:rPr>
                        <a:t> ran away with him?</a:t>
                      </a:r>
                      <a:endParaRPr lang="en-US" sz="1600" dirty="0" smtClean="0">
                        <a:latin typeface="Comic Sans MS" pitchFamily="66" charset="0"/>
                        <a:ea typeface="Calibri"/>
                        <a:cs typeface="Times New Roman"/>
                      </a:endParaRPr>
                    </a:p>
                    <a:p>
                      <a:pPr>
                        <a:lnSpc>
                          <a:spcPct val="115000"/>
                        </a:lnSpc>
                        <a:spcAft>
                          <a:spcPts val="0"/>
                        </a:spcAft>
                      </a:pPr>
                      <a:r>
                        <a:rPr lang="en-US" sz="1600" dirty="0" smtClean="0">
                          <a:latin typeface="Comic Sans MS" pitchFamily="66" charset="0"/>
                          <a:ea typeface="Calibri"/>
                          <a:cs typeface="Times New Roman"/>
                        </a:rPr>
                        <a:t>Adolescent: Yes, we were friends.</a:t>
                      </a:r>
                    </a:p>
                    <a:p>
                      <a:pPr>
                        <a:lnSpc>
                          <a:spcPct val="115000"/>
                        </a:lnSpc>
                        <a:spcAft>
                          <a:spcPts val="0"/>
                        </a:spcAft>
                      </a:pPr>
                      <a:r>
                        <a:rPr lang="en-US" sz="1600" dirty="0" smtClean="0">
                          <a:latin typeface="Comic Sans MS" pitchFamily="66" charset="0"/>
                          <a:ea typeface="Calibri"/>
                          <a:cs typeface="Times New Roman"/>
                        </a:rPr>
                        <a:t>Counselor: But he was so much older than you…</a:t>
                      </a:r>
                    </a:p>
                    <a:p>
                      <a:pPr>
                        <a:lnSpc>
                          <a:spcPct val="115000"/>
                        </a:lnSpc>
                        <a:spcAft>
                          <a:spcPts val="0"/>
                        </a:spcAft>
                      </a:pPr>
                      <a:r>
                        <a:rPr lang="en-US" sz="1600" dirty="0" smtClean="0">
                          <a:latin typeface="Comic Sans MS" pitchFamily="66" charset="0"/>
                          <a:ea typeface="Calibri"/>
                          <a:cs typeface="Times New Roman"/>
                        </a:rPr>
                        <a:t>Adolescent: Yes, but he said he cared for me and that he would look after me.</a:t>
                      </a:r>
                    </a:p>
                    <a:p>
                      <a:pPr>
                        <a:lnSpc>
                          <a:spcPct val="115000"/>
                        </a:lnSpc>
                        <a:spcAft>
                          <a:spcPts val="0"/>
                        </a:spcAft>
                      </a:pPr>
                      <a:r>
                        <a:rPr lang="en-US" sz="1600" dirty="0" smtClean="0">
                          <a:latin typeface="Comic Sans MS" pitchFamily="66" charset="0"/>
                          <a:ea typeface="Calibri"/>
                          <a:cs typeface="Times New Roman"/>
                        </a:rPr>
                        <a:t>Counselor</a:t>
                      </a:r>
                      <a:r>
                        <a:rPr lang="en-US" sz="1600" dirty="0">
                          <a:latin typeface="Comic Sans MS" pitchFamily="66" charset="0"/>
                          <a:ea typeface="Calibri"/>
                          <a:cs typeface="Times New Roman"/>
                        </a:rPr>
                        <a:t>: </a:t>
                      </a:r>
                      <a:r>
                        <a:rPr lang="en-US" sz="1600" dirty="0" smtClean="0">
                          <a:latin typeface="Comic Sans MS" pitchFamily="66" charset="0"/>
                          <a:ea typeface="Calibri"/>
                          <a:cs typeface="Times New Roman"/>
                        </a:rPr>
                        <a:t>Don’t you know that girls</a:t>
                      </a:r>
                      <a:r>
                        <a:rPr lang="en-US" sz="1600" baseline="0" dirty="0" smtClean="0">
                          <a:latin typeface="Comic Sans MS" pitchFamily="66" charset="0"/>
                          <a:ea typeface="Calibri"/>
                          <a:cs typeface="Times New Roman"/>
                        </a:rPr>
                        <a:t> should be careful? and it will be a problem if we just believe some man like that…</a:t>
                      </a:r>
                      <a:endParaRPr lang="en-US" sz="1600" dirty="0" smtClean="0">
                        <a:latin typeface="Comic Sans MS" pitchFamily="66" charset="0"/>
                        <a:ea typeface="Calibri"/>
                        <a:cs typeface="Times New Roman"/>
                      </a:endParaRPr>
                    </a:p>
                    <a:p>
                      <a:pPr>
                        <a:lnSpc>
                          <a:spcPct val="115000"/>
                        </a:lnSpc>
                        <a:spcAft>
                          <a:spcPts val="0"/>
                        </a:spcAft>
                      </a:pPr>
                      <a:r>
                        <a:rPr lang="en-US" sz="1600" dirty="0" smtClean="0">
                          <a:latin typeface="Comic Sans MS" pitchFamily="66" charset="0"/>
                          <a:ea typeface="Calibri"/>
                          <a:cs typeface="Times New Roman"/>
                        </a:rPr>
                        <a:t>Child</a:t>
                      </a:r>
                      <a:r>
                        <a:rPr lang="en-US" sz="1600" baseline="0" dirty="0" smtClean="0">
                          <a:latin typeface="Comic Sans MS" pitchFamily="66" charset="0"/>
                          <a:ea typeface="Calibri"/>
                          <a:cs typeface="Times New Roman"/>
                        </a:rPr>
                        <a:t> is silent.</a:t>
                      </a:r>
                    </a:p>
                    <a:p>
                      <a:pPr marL="0" marR="0" indent="0" algn="l" defTabSz="914400" rtl="0" eaLnBrk="1" fontAlgn="auto" latinLnBrk="0" hangingPunct="1">
                        <a:lnSpc>
                          <a:spcPct val="115000"/>
                        </a:lnSpc>
                        <a:spcBef>
                          <a:spcPts val="0"/>
                        </a:spcBef>
                        <a:spcAft>
                          <a:spcPts val="0"/>
                        </a:spcAft>
                        <a:buClrTx/>
                        <a:buSzTx/>
                        <a:buFontTx/>
                        <a:buNone/>
                        <a:tabLst/>
                        <a:defRPr/>
                      </a:pPr>
                      <a:r>
                        <a:rPr lang="en-US" sz="1600" dirty="0" smtClean="0">
                          <a:latin typeface="Comic Sans MS" pitchFamily="66" charset="0"/>
                          <a:ea typeface="Calibri"/>
                          <a:cs typeface="Times New Roman"/>
                        </a:rPr>
                        <a:t>Counselor: And now you see what has happened…girls should be </a:t>
                      </a:r>
                      <a:r>
                        <a:rPr lang="en-US" sz="1600" baseline="0" dirty="0" smtClean="0">
                          <a:latin typeface="Comic Sans MS" pitchFamily="66" charset="0"/>
                          <a:ea typeface="Calibri"/>
                          <a:cs typeface="Times New Roman"/>
                        </a:rPr>
                        <a:t>careful about relationships…</a:t>
                      </a:r>
                      <a:endParaRPr lang="en-IN" sz="1600" dirty="0" smtClean="0">
                        <a:latin typeface="Comic Sans MS" pitchFamily="66" charset="0"/>
                        <a:ea typeface="Calibri"/>
                        <a:cs typeface="Times New Roman"/>
                      </a:endParaRPr>
                    </a:p>
                    <a:p>
                      <a:pPr>
                        <a:lnSpc>
                          <a:spcPct val="115000"/>
                        </a:lnSpc>
                        <a:spcAft>
                          <a:spcPts val="0"/>
                        </a:spcAft>
                      </a:pPr>
                      <a:r>
                        <a:rPr lang="en-US" sz="1600" dirty="0" smtClean="0">
                          <a:latin typeface="Comic Sans MS" pitchFamily="66" charset="0"/>
                          <a:ea typeface="Calibri"/>
                          <a:cs typeface="Times New Roman"/>
                        </a:rPr>
                        <a:t>and didn’t you know about the dangers of HIV? Should you not think about your health?</a:t>
                      </a:r>
                      <a:endParaRPr lang="en-IN" sz="1600" dirty="0">
                        <a:latin typeface="Comic Sans MS" pitchFamily="66" charset="0"/>
                        <a:ea typeface="Calibri"/>
                        <a:cs typeface="Times New Roman"/>
                      </a:endParaRPr>
                    </a:p>
                  </a:txBody>
                  <a:tcPr marL="68580" marR="68580" marT="0" marB="0"/>
                </a:tc>
                <a:tc>
                  <a:txBody>
                    <a:bodyPr/>
                    <a:lstStyle/>
                    <a:p>
                      <a:pPr>
                        <a:lnSpc>
                          <a:spcPct val="115000"/>
                        </a:lnSpc>
                        <a:spcAft>
                          <a:spcPts val="0"/>
                        </a:spcAft>
                      </a:pPr>
                      <a:r>
                        <a:rPr lang="en-US" sz="1600" dirty="0" smtClean="0">
                          <a:latin typeface="Comic Sans MS" pitchFamily="66" charset="0"/>
                          <a:ea typeface="Calibri"/>
                          <a:cs typeface="Times New Roman"/>
                        </a:rPr>
                        <a:t>Counselor: Did you know this person before you</a:t>
                      </a:r>
                      <a:r>
                        <a:rPr lang="en-US" sz="1600" baseline="0" dirty="0" smtClean="0">
                          <a:latin typeface="Comic Sans MS" pitchFamily="66" charset="0"/>
                          <a:ea typeface="Calibri"/>
                          <a:cs typeface="Times New Roman"/>
                        </a:rPr>
                        <a:t> ran away with him?</a:t>
                      </a:r>
                      <a:endParaRPr lang="en-US" sz="1600" dirty="0" smtClean="0">
                        <a:latin typeface="Comic Sans MS" pitchFamily="66" charset="0"/>
                        <a:ea typeface="Calibri"/>
                        <a:cs typeface="Times New Roman"/>
                      </a:endParaRPr>
                    </a:p>
                    <a:p>
                      <a:pPr>
                        <a:lnSpc>
                          <a:spcPct val="115000"/>
                        </a:lnSpc>
                        <a:spcAft>
                          <a:spcPts val="0"/>
                        </a:spcAft>
                      </a:pPr>
                      <a:r>
                        <a:rPr lang="en-US" sz="1600" dirty="0" smtClean="0">
                          <a:latin typeface="Comic Sans MS" pitchFamily="66" charset="0"/>
                          <a:ea typeface="Calibri"/>
                          <a:cs typeface="Times New Roman"/>
                        </a:rPr>
                        <a:t>Adolescent: Yes, we were friends.</a:t>
                      </a:r>
                    </a:p>
                    <a:p>
                      <a:pPr>
                        <a:lnSpc>
                          <a:spcPct val="115000"/>
                        </a:lnSpc>
                        <a:spcAft>
                          <a:spcPts val="0"/>
                        </a:spcAft>
                      </a:pPr>
                      <a:r>
                        <a:rPr lang="en-US" sz="1600" dirty="0" smtClean="0">
                          <a:latin typeface="Comic Sans MS" pitchFamily="66" charset="0"/>
                          <a:ea typeface="Calibri"/>
                          <a:cs typeface="Times New Roman"/>
                        </a:rPr>
                        <a:t>Counselor: Did you feel comfortable and confident being with him?</a:t>
                      </a:r>
                    </a:p>
                    <a:p>
                      <a:pPr>
                        <a:lnSpc>
                          <a:spcPct val="115000"/>
                        </a:lnSpc>
                        <a:spcAft>
                          <a:spcPts val="0"/>
                        </a:spcAft>
                      </a:pPr>
                      <a:r>
                        <a:rPr lang="en-US" sz="1600" dirty="0" smtClean="0">
                          <a:latin typeface="Comic Sans MS" pitchFamily="66" charset="0"/>
                          <a:ea typeface="Calibri"/>
                          <a:cs typeface="Times New Roman"/>
                        </a:rPr>
                        <a:t>Adolescent: Yes, </a:t>
                      </a:r>
                      <a:r>
                        <a:rPr lang="en-US" sz="1600" baseline="0" dirty="0" smtClean="0">
                          <a:latin typeface="Comic Sans MS" pitchFamily="66" charset="0"/>
                          <a:ea typeface="Calibri"/>
                          <a:cs typeface="Times New Roman"/>
                        </a:rPr>
                        <a:t> </a:t>
                      </a:r>
                      <a:r>
                        <a:rPr lang="en-US" sz="1600" dirty="0" smtClean="0">
                          <a:latin typeface="Comic Sans MS" pitchFamily="66" charset="0"/>
                          <a:ea typeface="Calibri"/>
                          <a:cs typeface="Times New Roman"/>
                        </a:rPr>
                        <a:t>he said he cared for me and that he would look after me.</a:t>
                      </a:r>
                    </a:p>
                    <a:p>
                      <a:pPr>
                        <a:lnSpc>
                          <a:spcPct val="115000"/>
                        </a:lnSpc>
                        <a:spcAft>
                          <a:spcPts val="0"/>
                        </a:spcAft>
                      </a:pPr>
                      <a:r>
                        <a:rPr lang="en-US" sz="1600" dirty="0" smtClean="0">
                          <a:latin typeface="Comic Sans MS" pitchFamily="66" charset="0"/>
                          <a:ea typeface="Calibri"/>
                          <a:cs typeface="Times New Roman"/>
                        </a:rPr>
                        <a:t>Counselor: Yes, I guess you trusted him. Sometimes we all can get manipulated. </a:t>
                      </a:r>
                    </a:p>
                    <a:p>
                      <a:pPr>
                        <a:lnSpc>
                          <a:spcPct val="115000"/>
                        </a:lnSpc>
                        <a:spcAft>
                          <a:spcPts val="0"/>
                        </a:spcAft>
                      </a:pPr>
                      <a:r>
                        <a:rPr lang="en-US" sz="1600" dirty="0" smtClean="0">
                          <a:latin typeface="Comic Sans MS" pitchFamily="66" charset="0"/>
                          <a:ea typeface="Calibri"/>
                          <a:cs typeface="Times New Roman"/>
                        </a:rPr>
                        <a:t>Child</a:t>
                      </a:r>
                      <a:r>
                        <a:rPr lang="en-US" sz="1600" baseline="0" dirty="0" smtClean="0">
                          <a:latin typeface="Comic Sans MS" pitchFamily="66" charset="0"/>
                          <a:ea typeface="Calibri"/>
                          <a:cs typeface="Times New Roman"/>
                        </a:rPr>
                        <a:t> is silent.</a:t>
                      </a:r>
                    </a:p>
                    <a:p>
                      <a:pPr marL="0" marR="0" indent="0" algn="l" defTabSz="914400" rtl="0" eaLnBrk="1" fontAlgn="auto" latinLnBrk="0" hangingPunct="1">
                        <a:lnSpc>
                          <a:spcPct val="115000"/>
                        </a:lnSpc>
                        <a:spcBef>
                          <a:spcPts val="0"/>
                        </a:spcBef>
                        <a:spcAft>
                          <a:spcPts val="0"/>
                        </a:spcAft>
                        <a:buClrTx/>
                        <a:buSzTx/>
                        <a:buFontTx/>
                        <a:buNone/>
                        <a:tabLst/>
                        <a:defRPr/>
                      </a:pPr>
                      <a:r>
                        <a:rPr lang="en-US" sz="1600" dirty="0" smtClean="0">
                          <a:latin typeface="Comic Sans MS" pitchFamily="66" charset="0"/>
                          <a:ea typeface="Calibri"/>
                          <a:cs typeface="Times New Roman"/>
                        </a:rPr>
                        <a:t>Counselor: </a:t>
                      </a:r>
                      <a:r>
                        <a:rPr lang="en-IN" sz="1600" dirty="0" smtClean="0">
                          <a:latin typeface="Comic Sans MS" pitchFamily="66" charset="0"/>
                          <a:ea typeface="Calibri"/>
                          <a:cs typeface="Times New Roman"/>
                        </a:rPr>
                        <a:t>Now that HIV has happened, we would like to help you carry out</a:t>
                      </a:r>
                      <a:r>
                        <a:rPr lang="en-IN" sz="1600" baseline="0" dirty="0" smtClean="0">
                          <a:latin typeface="Comic Sans MS" pitchFamily="66" charset="0"/>
                          <a:ea typeface="Calibri"/>
                          <a:cs typeface="Times New Roman"/>
                        </a:rPr>
                        <a:t> whatever decisions you want to take.  I know this must be difficult and frightening for you but I assure you of our support to you.</a:t>
                      </a:r>
                      <a:endParaRPr lang="en-IN" sz="1600" dirty="0" smtClean="0">
                        <a:latin typeface="Comic Sans MS" pitchFamily="66" charset="0"/>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endParaRPr lang="en-IN" sz="1600" dirty="0">
                        <a:latin typeface="Comic Sans MS" pitchFamily="66" charset="0"/>
                        <a:ea typeface="Calibri"/>
                        <a:cs typeface="Times New Roman"/>
                      </a:endParaRPr>
                    </a:p>
                  </a:txBody>
                  <a:tcPr marL="68580" marR="68580" marT="0" marB="0"/>
                </a:tc>
              </a:tr>
            </a:tbl>
          </a:graphicData>
        </a:graphic>
      </p:graphicFrame>
      <p:sp>
        <p:nvSpPr>
          <p:cNvPr id="6" name="Slide Number Placeholder 5"/>
          <p:cNvSpPr>
            <a:spLocks noGrp="1"/>
          </p:cNvSpPr>
          <p:nvPr>
            <p:ph type="sldNum" sz="quarter" idx="12"/>
          </p:nvPr>
        </p:nvSpPr>
        <p:spPr/>
        <p:txBody>
          <a:bodyPr/>
          <a:lstStyle/>
          <a:p>
            <a:fld id="{80C3CBA1-1F25-4F01-8642-100333C17661}" type="slidenum">
              <a:rPr lang="en-IN" smtClean="0"/>
              <a:pPr/>
              <a:t>39</a:t>
            </a:fld>
            <a:endParaRPr lang="en-IN"/>
          </a:p>
        </p:txBody>
      </p:sp>
    </p:spTree>
    <p:extLst>
      <p:ext uri="{BB962C8B-B14F-4D97-AF65-F5344CB8AC3E}">
        <p14:creationId xmlns:p14="http://schemas.microsoft.com/office/powerpoint/2010/main" val="15555787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00174"/>
            <a:ext cx="4000496" cy="5143536"/>
          </a:xfrm>
        </p:spPr>
        <p:txBody>
          <a:bodyPr>
            <a:normAutofit/>
          </a:bodyPr>
          <a:lstStyle/>
          <a:p>
            <a:pPr marL="0" indent="0" algn="ctr">
              <a:buNone/>
            </a:pPr>
            <a:r>
              <a:rPr lang="en-IN" sz="6000" b="1" dirty="0" smtClean="0"/>
              <a:t>I. Children &amp; Childhood</a:t>
            </a:r>
            <a:endParaRPr lang="en-IN" sz="6000" b="1" dirty="0"/>
          </a:p>
        </p:txBody>
      </p:sp>
      <p:pic>
        <p:nvPicPr>
          <p:cNvPr id="3076" name="Picture 4" descr="C:\Users\Shekhar Seshadri\Desktop\2015-01-06-1142047_50057145.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71934" y="1651669"/>
            <a:ext cx="5072066" cy="5201426"/>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80C3CBA1-1F25-4F01-8642-100333C17661}" type="slidenum">
              <a:rPr lang="en-IN" smtClean="0"/>
              <a:pPr/>
              <a:t>4</a:t>
            </a:fld>
            <a:endParaRPr lang="en-IN"/>
          </a:p>
        </p:txBody>
      </p:sp>
    </p:spTree>
    <p:extLst>
      <p:ext uri="{BB962C8B-B14F-4D97-AF65-F5344CB8AC3E}">
        <p14:creationId xmlns:p14="http://schemas.microsoft.com/office/powerpoint/2010/main" val="133261827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
          </p:nvPr>
        </p:nvSpPr>
        <p:spPr>
          <a:xfrm>
            <a:off x="611560" y="332656"/>
            <a:ext cx="8075240" cy="6192688"/>
          </a:xfrm>
        </p:spPr>
        <p:txBody>
          <a:bodyPr>
            <a:normAutofit fontScale="92500" lnSpcReduction="20000"/>
          </a:bodyPr>
          <a:lstStyle/>
          <a:p>
            <a:r>
              <a:rPr lang="en-US" sz="2800" b="1" dirty="0"/>
              <a:t>Discussion:</a:t>
            </a:r>
            <a:endParaRPr lang="en-IN" sz="2800" dirty="0"/>
          </a:p>
          <a:p>
            <a:pPr lvl="0"/>
            <a:r>
              <a:rPr lang="en-US" sz="2800" dirty="0"/>
              <a:t>What did the counselor do differently in scenario 2 versus scenario 1?</a:t>
            </a:r>
            <a:endParaRPr lang="en-IN" sz="2800" dirty="0"/>
          </a:p>
          <a:p>
            <a:pPr lvl="0"/>
            <a:r>
              <a:rPr lang="en-US" sz="2800" dirty="0"/>
              <a:t>Which do you think would be more effective in building a relationship with the child and why?</a:t>
            </a:r>
            <a:endParaRPr lang="en-IN" sz="2800" dirty="0"/>
          </a:p>
          <a:p>
            <a:pPr lvl="0"/>
            <a:r>
              <a:rPr lang="en-US" sz="2800" dirty="0"/>
              <a:t>How do you think the child would have responded/ said next in </a:t>
            </a:r>
            <a:r>
              <a:rPr lang="en-US" sz="2800" dirty="0" err="1"/>
              <a:t>i</a:t>
            </a:r>
            <a:r>
              <a:rPr lang="en-US" sz="2800" dirty="0"/>
              <a:t>) scenario 1; scenario 2?</a:t>
            </a:r>
            <a:endParaRPr lang="en-IN" sz="2800" dirty="0"/>
          </a:p>
          <a:p>
            <a:pPr marL="0" lvl="0" indent="0">
              <a:buNone/>
            </a:pPr>
            <a:endParaRPr lang="en-US" sz="2800" b="1" dirty="0" smtClean="0"/>
          </a:p>
          <a:p>
            <a:pPr marL="0" lvl="0" indent="0">
              <a:buNone/>
            </a:pPr>
            <a:r>
              <a:rPr lang="en-US" sz="2800" b="1" dirty="0" smtClean="0"/>
              <a:t>Process (b):</a:t>
            </a:r>
          </a:p>
          <a:p>
            <a:pPr marL="0" lvl="0" indent="0">
              <a:buNone/>
            </a:pPr>
            <a:r>
              <a:rPr lang="en-US" sz="2800" dirty="0" smtClean="0"/>
              <a:t>Divide </a:t>
            </a:r>
            <a:r>
              <a:rPr lang="en-US" sz="2800" dirty="0"/>
              <a:t>(participants) into pairs and role play a conversation between counselor and child on the following issues: </a:t>
            </a:r>
            <a:endParaRPr lang="en-IN" sz="2800" dirty="0"/>
          </a:p>
          <a:p>
            <a:pPr lvl="1"/>
            <a:r>
              <a:rPr lang="en-US" dirty="0" smtClean="0"/>
              <a:t>A 15 year old boy who sexually abused a 8 year old girl.</a:t>
            </a:r>
            <a:endParaRPr lang="en-IN" dirty="0"/>
          </a:p>
          <a:p>
            <a:pPr lvl="1"/>
            <a:r>
              <a:rPr lang="en-US" dirty="0" smtClean="0"/>
              <a:t>A 16 year old girl who ran away with an older man and has just returned home, and found to test positive for HIV etc.</a:t>
            </a:r>
          </a:p>
          <a:p>
            <a:endParaRPr lang="en-IN" dirty="0"/>
          </a:p>
        </p:txBody>
      </p:sp>
      <p:sp>
        <p:nvSpPr>
          <p:cNvPr id="5" name="Slide Number Placeholder 4"/>
          <p:cNvSpPr>
            <a:spLocks noGrp="1"/>
          </p:cNvSpPr>
          <p:nvPr>
            <p:ph type="sldNum" sz="quarter" idx="12"/>
          </p:nvPr>
        </p:nvSpPr>
        <p:spPr/>
        <p:txBody>
          <a:bodyPr/>
          <a:lstStyle/>
          <a:p>
            <a:fld id="{80C3CBA1-1F25-4F01-8642-100333C17661}" type="slidenum">
              <a:rPr lang="en-IN" smtClean="0"/>
              <a:pPr/>
              <a:t>40</a:t>
            </a:fld>
            <a:endParaRPr lang="en-IN"/>
          </a:p>
        </p:txBody>
      </p:sp>
    </p:spTree>
    <p:extLst>
      <p:ext uri="{BB962C8B-B14F-4D97-AF65-F5344CB8AC3E}">
        <p14:creationId xmlns:p14="http://schemas.microsoft.com/office/powerpoint/2010/main" val="181054377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14282" y="214290"/>
            <a:ext cx="8822214" cy="6429420"/>
          </a:xfrm>
        </p:spPr>
        <p:txBody>
          <a:bodyPr>
            <a:normAutofit fontScale="70000" lnSpcReduction="20000"/>
          </a:bodyPr>
          <a:lstStyle/>
          <a:p>
            <a:endParaRPr lang="en-US" b="1" dirty="0" smtClean="0"/>
          </a:p>
          <a:p>
            <a:pPr marL="0" indent="0">
              <a:buNone/>
            </a:pPr>
            <a:endParaRPr lang="en-US" b="1" dirty="0"/>
          </a:p>
          <a:p>
            <a:r>
              <a:rPr lang="en-US" b="1" dirty="0" smtClean="0"/>
              <a:t>Closed ended questions:</a:t>
            </a:r>
            <a:r>
              <a:rPr lang="en-US" dirty="0" smtClean="0"/>
              <a:t> These type of questions lead to responses in monosyllables, which might not help explore what happened or encourage the child to talk about all the aspects and dimension of his/her situation.</a:t>
            </a:r>
          </a:p>
          <a:p>
            <a:r>
              <a:rPr lang="en-US" dirty="0" smtClean="0"/>
              <a:t>Useful to obtain precise details on date/ time/ no. of times an event happened/ who—when only a single answer is possible.</a:t>
            </a:r>
          </a:p>
          <a:p>
            <a:pPr>
              <a:buNone/>
            </a:pPr>
            <a:r>
              <a:rPr lang="en-US" i="1" dirty="0" err="1" smtClean="0"/>
              <a:t>Leela</a:t>
            </a:r>
            <a:r>
              <a:rPr lang="en-US" i="1" dirty="0" smtClean="0"/>
              <a:t> : He behaved badly with me.</a:t>
            </a:r>
            <a:endParaRPr lang="en-IN" dirty="0" smtClean="0"/>
          </a:p>
          <a:p>
            <a:pPr>
              <a:buNone/>
            </a:pPr>
            <a:r>
              <a:rPr lang="en-US" i="1" dirty="0" smtClean="0"/>
              <a:t>Counselor: </a:t>
            </a:r>
            <a:r>
              <a:rPr lang="en-IN" i="1" dirty="0" smtClean="0"/>
              <a:t>Did he touch you?</a:t>
            </a:r>
            <a:endParaRPr lang="en-IN" dirty="0" smtClean="0"/>
          </a:p>
          <a:p>
            <a:pPr>
              <a:buNone/>
            </a:pPr>
            <a:r>
              <a:rPr lang="en-US" i="1" dirty="0" err="1" smtClean="0"/>
              <a:t>Leela</a:t>
            </a:r>
            <a:r>
              <a:rPr lang="en-US" i="1" dirty="0" smtClean="0"/>
              <a:t>: Yes.</a:t>
            </a:r>
            <a:endParaRPr lang="en-IN" dirty="0" smtClean="0"/>
          </a:p>
          <a:p>
            <a:pPr>
              <a:buNone/>
            </a:pPr>
            <a:r>
              <a:rPr lang="en-US" i="1" dirty="0" smtClean="0"/>
              <a:t>Counselor: </a:t>
            </a:r>
            <a:r>
              <a:rPr lang="en-IN" i="1" dirty="0" smtClean="0"/>
              <a:t>Did he touch you in your private parts?</a:t>
            </a:r>
            <a:endParaRPr lang="en-IN" dirty="0" smtClean="0"/>
          </a:p>
          <a:p>
            <a:pPr>
              <a:buNone/>
            </a:pPr>
            <a:r>
              <a:rPr lang="en-US" i="1" dirty="0" err="1" smtClean="0"/>
              <a:t>Leela</a:t>
            </a:r>
            <a:r>
              <a:rPr lang="en-US" i="1" dirty="0" smtClean="0"/>
              <a:t>: Yes.</a:t>
            </a:r>
            <a:endParaRPr lang="en-IN" dirty="0" smtClean="0"/>
          </a:p>
          <a:p>
            <a:pPr>
              <a:buNone/>
            </a:pPr>
            <a:r>
              <a:rPr lang="en-US" i="1" dirty="0" smtClean="0"/>
              <a:t>Counselor: </a:t>
            </a:r>
            <a:r>
              <a:rPr lang="en-IN" i="1" dirty="0" smtClean="0"/>
              <a:t>Did you try to scream for help?</a:t>
            </a:r>
            <a:endParaRPr lang="en-IN" dirty="0" smtClean="0"/>
          </a:p>
          <a:p>
            <a:pPr>
              <a:buNone/>
            </a:pPr>
            <a:r>
              <a:rPr lang="en-US" i="1" dirty="0" err="1" smtClean="0"/>
              <a:t>Leela</a:t>
            </a:r>
            <a:r>
              <a:rPr lang="en-US" i="1" dirty="0" smtClean="0"/>
              <a:t>: Yes.</a:t>
            </a:r>
            <a:endParaRPr lang="en-IN" dirty="0" smtClean="0"/>
          </a:p>
          <a:p>
            <a:pPr>
              <a:buNone/>
            </a:pPr>
            <a:r>
              <a:rPr lang="en-US" i="1" dirty="0" smtClean="0"/>
              <a:t>Counselor: </a:t>
            </a:r>
            <a:r>
              <a:rPr lang="en-IN" i="1" dirty="0" smtClean="0"/>
              <a:t>And did someone come to help you?</a:t>
            </a:r>
          </a:p>
          <a:p>
            <a:pPr>
              <a:buNone/>
            </a:pPr>
            <a:endParaRPr lang="en-US" dirty="0" smtClean="0"/>
          </a:p>
          <a:p>
            <a:r>
              <a:rPr lang="en-US" sz="2400" i="1" u="sng" dirty="0" smtClean="0"/>
              <a:t>Note:</a:t>
            </a:r>
            <a:r>
              <a:rPr lang="en-US" sz="2400" i="1" dirty="0" smtClean="0"/>
              <a:t> Close-ended questions are not wrong or unnecessary! Use them but to a lesser extent and in ways that will not block further information/ response.</a:t>
            </a:r>
            <a:endParaRPr lang="en-IN" sz="2400" dirty="0" smtClean="0"/>
          </a:p>
          <a:p>
            <a:endParaRPr lang="en-IN" dirty="0"/>
          </a:p>
        </p:txBody>
      </p:sp>
      <p:sp>
        <p:nvSpPr>
          <p:cNvPr id="5" name="Title 1"/>
          <p:cNvSpPr>
            <a:spLocks noGrp="1"/>
          </p:cNvSpPr>
          <p:nvPr>
            <p:ph type="title"/>
          </p:nvPr>
        </p:nvSpPr>
        <p:spPr>
          <a:xfrm>
            <a:off x="0" y="19472"/>
            <a:ext cx="9144000" cy="936104"/>
          </a:xfrm>
        </p:spPr>
        <p:txBody>
          <a:bodyPr>
            <a:noAutofit/>
          </a:bodyPr>
          <a:lstStyle/>
          <a:p>
            <a:r>
              <a:rPr lang="en-IN" b="1" dirty="0" smtClean="0"/>
              <a:t>Skill 5: Questioning &amp; </a:t>
            </a:r>
            <a:r>
              <a:rPr lang="en-IN" b="1" dirty="0"/>
              <a:t>Paraphrasing</a:t>
            </a:r>
          </a:p>
        </p:txBody>
      </p:sp>
      <p:sp>
        <p:nvSpPr>
          <p:cNvPr id="6" name="Slide Number Placeholder 5"/>
          <p:cNvSpPr>
            <a:spLocks noGrp="1"/>
          </p:cNvSpPr>
          <p:nvPr>
            <p:ph type="sldNum" sz="quarter" idx="12"/>
          </p:nvPr>
        </p:nvSpPr>
        <p:spPr/>
        <p:txBody>
          <a:bodyPr/>
          <a:lstStyle/>
          <a:p>
            <a:fld id="{80C3CBA1-1F25-4F01-8642-100333C17661}" type="slidenum">
              <a:rPr lang="en-IN" smtClean="0"/>
              <a:pPr/>
              <a:t>41</a:t>
            </a:fld>
            <a:endParaRPr lang="en-IN"/>
          </a:p>
        </p:txBody>
      </p:sp>
    </p:spTree>
    <p:extLst>
      <p:ext uri="{BB962C8B-B14F-4D97-AF65-F5344CB8AC3E}">
        <p14:creationId xmlns:p14="http://schemas.microsoft.com/office/powerpoint/2010/main" val="179067832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85720" y="214290"/>
            <a:ext cx="8715436" cy="6239046"/>
          </a:xfrm>
        </p:spPr>
        <p:txBody>
          <a:bodyPr>
            <a:normAutofit fontScale="92500" lnSpcReduction="20000"/>
          </a:bodyPr>
          <a:lstStyle/>
          <a:p>
            <a:pPr>
              <a:buNone/>
            </a:pPr>
            <a:r>
              <a:rPr lang="en-US" b="1" dirty="0" smtClean="0"/>
              <a:t>Open ended questions:</a:t>
            </a:r>
            <a:r>
              <a:rPr lang="en-US" dirty="0" smtClean="0"/>
              <a:t> These types of question lead to elaborate answers that do not end in one word.</a:t>
            </a:r>
          </a:p>
          <a:p>
            <a:r>
              <a:rPr lang="en-US" dirty="0" smtClean="0"/>
              <a:t>Help to explore How and Why. (Descriptive…where multiple answers are possible/ many details required). </a:t>
            </a:r>
          </a:p>
          <a:p>
            <a:pPr>
              <a:buNone/>
            </a:pPr>
            <a:r>
              <a:rPr lang="en-US" i="1" dirty="0" err="1" smtClean="0"/>
              <a:t>Leela</a:t>
            </a:r>
            <a:r>
              <a:rPr lang="en-US" i="1" dirty="0" smtClean="0"/>
              <a:t> : He behaved badly with me.</a:t>
            </a:r>
            <a:endParaRPr lang="en-IN" dirty="0" smtClean="0"/>
          </a:p>
          <a:p>
            <a:pPr>
              <a:buNone/>
            </a:pPr>
            <a:r>
              <a:rPr lang="en-US" i="1" dirty="0" smtClean="0"/>
              <a:t>Counselor: What happened?”</a:t>
            </a:r>
            <a:endParaRPr lang="en-IN" dirty="0" smtClean="0"/>
          </a:p>
          <a:p>
            <a:pPr>
              <a:buNone/>
            </a:pPr>
            <a:r>
              <a:rPr lang="en-US" i="1" dirty="0" err="1" smtClean="0"/>
              <a:t>Leela</a:t>
            </a:r>
            <a:r>
              <a:rPr lang="en-US" i="1" dirty="0" smtClean="0"/>
              <a:t>: He touched me and made me uncomfortable.</a:t>
            </a:r>
            <a:endParaRPr lang="en-IN" dirty="0" smtClean="0"/>
          </a:p>
          <a:p>
            <a:pPr>
              <a:buNone/>
            </a:pPr>
            <a:r>
              <a:rPr lang="en-US" i="1" dirty="0" smtClean="0"/>
              <a:t>Counselor: </a:t>
            </a:r>
            <a:r>
              <a:rPr lang="en-IN" i="1" dirty="0" smtClean="0"/>
              <a:t>Could you tell me a little more about that?</a:t>
            </a:r>
            <a:endParaRPr lang="en-IN" dirty="0" smtClean="0"/>
          </a:p>
          <a:p>
            <a:pPr>
              <a:buNone/>
            </a:pPr>
            <a:r>
              <a:rPr lang="en-US" i="1" dirty="0" err="1" smtClean="0"/>
              <a:t>Leela</a:t>
            </a:r>
            <a:r>
              <a:rPr lang="en-US" i="1" dirty="0" smtClean="0"/>
              <a:t>: He put his hands under my skirt and rubbed it.</a:t>
            </a:r>
            <a:endParaRPr lang="en-IN" dirty="0" smtClean="0"/>
          </a:p>
          <a:p>
            <a:pPr>
              <a:buNone/>
            </a:pPr>
            <a:r>
              <a:rPr lang="en-US" i="1" dirty="0" smtClean="0"/>
              <a:t>Counselor: What did you do then?</a:t>
            </a:r>
            <a:endParaRPr lang="en-IN" dirty="0" smtClean="0"/>
          </a:p>
          <a:p>
            <a:pPr>
              <a:buNone/>
            </a:pPr>
            <a:r>
              <a:rPr lang="en-US" i="1" dirty="0" err="1" smtClean="0"/>
              <a:t>Leela</a:t>
            </a:r>
            <a:r>
              <a:rPr lang="en-US" i="1" dirty="0" smtClean="0"/>
              <a:t>: I was so scared…I tried to scream…and then I ran from there…</a:t>
            </a:r>
            <a:endParaRPr lang="en-IN" dirty="0" smtClean="0"/>
          </a:p>
          <a:p>
            <a:pPr>
              <a:buNone/>
            </a:pPr>
            <a:r>
              <a:rPr lang="en-US" i="1" dirty="0" smtClean="0"/>
              <a:t>Counselor: Sounds really scary. What happened next?</a:t>
            </a:r>
            <a:endParaRPr lang="en-IN" dirty="0" smtClean="0"/>
          </a:p>
          <a:p>
            <a:pPr>
              <a:buNone/>
            </a:pPr>
            <a:endParaRPr lang="en-IN" dirty="0"/>
          </a:p>
        </p:txBody>
      </p:sp>
      <p:sp>
        <p:nvSpPr>
          <p:cNvPr id="5" name="Slide Number Placeholder 4"/>
          <p:cNvSpPr>
            <a:spLocks noGrp="1"/>
          </p:cNvSpPr>
          <p:nvPr>
            <p:ph type="sldNum" sz="quarter" idx="12"/>
          </p:nvPr>
        </p:nvSpPr>
        <p:spPr/>
        <p:txBody>
          <a:bodyPr/>
          <a:lstStyle/>
          <a:p>
            <a:fld id="{80C3CBA1-1F25-4F01-8642-100333C17661}" type="slidenum">
              <a:rPr lang="en-IN" smtClean="0"/>
              <a:pPr/>
              <a:t>42</a:t>
            </a:fld>
            <a:endParaRPr lang="en-IN"/>
          </a:p>
        </p:txBody>
      </p:sp>
    </p:spTree>
    <p:extLst>
      <p:ext uri="{BB962C8B-B14F-4D97-AF65-F5344CB8AC3E}">
        <p14:creationId xmlns:p14="http://schemas.microsoft.com/office/powerpoint/2010/main" val="426871245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14282" y="285728"/>
            <a:ext cx="8715436" cy="6239616"/>
          </a:xfrm>
        </p:spPr>
        <p:txBody>
          <a:bodyPr>
            <a:normAutofit fontScale="92500" lnSpcReduction="10000"/>
          </a:bodyPr>
          <a:lstStyle/>
          <a:p>
            <a:r>
              <a:rPr lang="en-US" b="1" dirty="0" smtClean="0"/>
              <a:t>Paraphrasing:</a:t>
            </a:r>
            <a:r>
              <a:rPr lang="en-US" dirty="0" smtClean="0"/>
              <a:t> </a:t>
            </a:r>
          </a:p>
          <a:p>
            <a:pPr lvl="1"/>
            <a:r>
              <a:rPr lang="en-US" dirty="0" smtClean="0"/>
              <a:t>re-phrasing the content shared by the child to ensure and confirm that the counselor has not misinterpreted or missed out any information provided by the child. </a:t>
            </a:r>
          </a:p>
          <a:p>
            <a:pPr lvl="1"/>
            <a:r>
              <a:rPr lang="en-US" dirty="0" smtClean="0"/>
              <a:t>helps avoid incorrect inferences, conclusions and judgments being made by the counselor.</a:t>
            </a:r>
          </a:p>
          <a:p>
            <a:pPr lvl="1"/>
            <a:r>
              <a:rPr lang="en-US" dirty="0" smtClean="0"/>
              <a:t>Also allows for reflection of child’s feelings about the experience.</a:t>
            </a:r>
          </a:p>
          <a:p>
            <a:pPr>
              <a:buNone/>
            </a:pPr>
            <a:r>
              <a:rPr lang="en-US" dirty="0" smtClean="0"/>
              <a:t>Example:</a:t>
            </a:r>
          </a:p>
          <a:p>
            <a:pPr>
              <a:buNone/>
            </a:pPr>
            <a:r>
              <a:rPr lang="en-US" dirty="0" smtClean="0"/>
              <a:t>“</a:t>
            </a:r>
            <a:r>
              <a:rPr lang="en-US" i="1" dirty="0" smtClean="0"/>
              <a:t>It looks like he touched you on your private parts and made you really uncomfortable and scared. But you managed to scream for help and run away, despite being scared—and that shows quick thinking and presence of mind.”</a:t>
            </a:r>
            <a:endParaRPr lang="en-IN" i="1" dirty="0" smtClean="0"/>
          </a:p>
          <a:p>
            <a:endParaRPr lang="en-IN" dirty="0"/>
          </a:p>
        </p:txBody>
      </p:sp>
      <p:sp>
        <p:nvSpPr>
          <p:cNvPr id="5" name="Slide Number Placeholder 4"/>
          <p:cNvSpPr>
            <a:spLocks noGrp="1"/>
          </p:cNvSpPr>
          <p:nvPr>
            <p:ph type="sldNum" sz="quarter" idx="12"/>
          </p:nvPr>
        </p:nvSpPr>
        <p:spPr/>
        <p:txBody>
          <a:bodyPr/>
          <a:lstStyle/>
          <a:p>
            <a:fld id="{80C3CBA1-1F25-4F01-8642-100333C17661}" type="slidenum">
              <a:rPr lang="en-IN" smtClean="0"/>
              <a:pPr/>
              <a:t>43</a:t>
            </a:fld>
            <a:endParaRPr lang="en-IN"/>
          </a:p>
        </p:txBody>
      </p:sp>
    </p:spTree>
    <p:extLst>
      <p:ext uri="{BB962C8B-B14F-4D97-AF65-F5344CB8AC3E}">
        <p14:creationId xmlns:p14="http://schemas.microsoft.com/office/powerpoint/2010/main" val="121659505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0"/>
            <a:ext cx="8579296" cy="738890"/>
          </a:xfrm>
        </p:spPr>
        <p:txBody>
          <a:bodyPr>
            <a:normAutofit fontScale="90000"/>
          </a:bodyPr>
          <a:lstStyle/>
          <a:p>
            <a:r>
              <a:rPr lang="en-US" b="1" dirty="0" smtClean="0">
                <a:solidFill>
                  <a:srgbClr val="00B0F0"/>
                </a:solidFill>
              </a:rPr>
              <a:t/>
            </a:r>
            <a:br>
              <a:rPr lang="en-US" b="1" dirty="0" smtClean="0">
                <a:solidFill>
                  <a:srgbClr val="00B0F0"/>
                </a:solidFill>
              </a:rPr>
            </a:br>
            <a:r>
              <a:rPr lang="en-US" b="1" dirty="0" smtClean="0">
                <a:solidFill>
                  <a:srgbClr val="00B0F0"/>
                </a:solidFill>
              </a:rPr>
              <a:t>Activity 5: Questioning &amp; Paraphrasing</a:t>
            </a:r>
            <a:r>
              <a:rPr lang="en-IN" b="1" dirty="0">
                <a:solidFill>
                  <a:srgbClr val="00B0F0"/>
                </a:solidFill>
              </a:rPr>
              <a:t/>
            </a:r>
            <a:br>
              <a:rPr lang="en-IN" b="1" dirty="0">
                <a:solidFill>
                  <a:srgbClr val="00B0F0"/>
                </a:solidFill>
              </a:rPr>
            </a:br>
            <a:endParaRPr lang="en-IN" dirty="0"/>
          </a:p>
        </p:txBody>
      </p:sp>
      <p:sp>
        <p:nvSpPr>
          <p:cNvPr id="4" name="Content Placeholder 3"/>
          <p:cNvSpPr>
            <a:spLocks noGrp="1"/>
          </p:cNvSpPr>
          <p:nvPr>
            <p:ph sz="quarter" idx="1"/>
          </p:nvPr>
        </p:nvSpPr>
        <p:spPr>
          <a:xfrm>
            <a:off x="214282" y="785794"/>
            <a:ext cx="8929718" cy="6072206"/>
          </a:xfrm>
        </p:spPr>
        <p:txBody>
          <a:bodyPr>
            <a:normAutofit fontScale="77500" lnSpcReduction="20000"/>
          </a:bodyPr>
          <a:lstStyle/>
          <a:p>
            <a:pPr marL="0" indent="0">
              <a:buNone/>
            </a:pPr>
            <a:r>
              <a:rPr lang="en-IN" b="1" dirty="0" smtClean="0"/>
              <a:t>Objectives:</a:t>
            </a:r>
          </a:p>
          <a:p>
            <a:r>
              <a:rPr lang="en-IN" dirty="0" smtClean="0"/>
              <a:t>To learn when and how to use open and close-ended questions.</a:t>
            </a:r>
          </a:p>
          <a:p>
            <a:r>
              <a:rPr lang="en-IN" dirty="0" smtClean="0"/>
              <a:t>To learn how to paraphrase what children express.</a:t>
            </a:r>
            <a:endParaRPr lang="en-US" sz="2800" b="1" dirty="0" smtClean="0"/>
          </a:p>
          <a:p>
            <a:pPr marL="0" lvl="0" indent="0">
              <a:buNone/>
            </a:pPr>
            <a:r>
              <a:rPr lang="en-US" sz="2800" b="1" dirty="0" smtClean="0"/>
              <a:t>Process (a): Open or Close Ended Question?? Convert it…</a:t>
            </a:r>
          </a:p>
          <a:p>
            <a:pPr marL="0" lvl="0" indent="0"/>
            <a:r>
              <a:rPr lang="en-US" sz="2800" dirty="0" smtClean="0"/>
              <a:t>What happened yesterday?</a:t>
            </a:r>
          </a:p>
          <a:p>
            <a:pPr marL="0" lvl="0" indent="0"/>
            <a:r>
              <a:rPr lang="en-US" sz="2800" dirty="0" smtClean="0"/>
              <a:t>O so he hurt, you did he?</a:t>
            </a:r>
          </a:p>
          <a:p>
            <a:pPr marL="0" lvl="0" indent="0"/>
            <a:r>
              <a:rPr lang="en-US" sz="2800" dirty="0" smtClean="0"/>
              <a:t>How many times did he do that to you?</a:t>
            </a:r>
          </a:p>
          <a:p>
            <a:pPr marL="0" lvl="0" indent="0"/>
            <a:r>
              <a:rPr lang="en-US" sz="2800" dirty="0" smtClean="0"/>
              <a:t>When did these events happen?</a:t>
            </a:r>
          </a:p>
          <a:p>
            <a:pPr marL="0" lvl="0" indent="0"/>
            <a:r>
              <a:rPr lang="en-US" sz="2800" dirty="0" smtClean="0"/>
              <a:t>Who was the person who asked you to go with him?</a:t>
            </a:r>
          </a:p>
          <a:p>
            <a:pPr marL="0" lvl="0" indent="0"/>
            <a:r>
              <a:rPr lang="en-US" sz="2800" dirty="0" smtClean="0"/>
              <a:t>Can you identify the people who accompanied you to the railway station?</a:t>
            </a:r>
          </a:p>
          <a:p>
            <a:pPr marL="0" lvl="0" indent="0"/>
            <a:r>
              <a:rPr lang="en-US" sz="2800" dirty="0" smtClean="0"/>
              <a:t>Tell me more about how he hurt you…</a:t>
            </a:r>
          </a:p>
          <a:p>
            <a:pPr marL="0" lvl="0" indent="0"/>
            <a:r>
              <a:rPr lang="en-US" sz="2800" dirty="0" smtClean="0"/>
              <a:t>What was your relationship with your mother like?</a:t>
            </a:r>
          </a:p>
          <a:p>
            <a:pPr marL="0" lvl="0" indent="0"/>
            <a:r>
              <a:rPr lang="en-US" sz="2800" dirty="0" smtClean="0"/>
              <a:t>Did you have a good relationship with your father?</a:t>
            </a:r>
          </a:p>
          <a:p>
            <a:pPr marL="0" lvl="0" indent="0"/>
            <a:r>
              <a:rPr lang="en-US" sz="2800" dirty="0" smtClean="0"/>
              <a:t>What are the things that make you angry?</a:t>
            </a:r>
          </a:p>
          <a:p>
            <a:pPr marL="0" lvl="0" indent="0"/>
            <a:r>
              <a:rPr lang="en-US" sz="2800" dirty="0" smtClean="0"/>
              <a:t>If someone shouts at you, do you get angry?</a:t>
            </a:r>
          </a:p>
          <a:p>
            <a:pPr marL="0" lvl="0" indent="0"/>
            <a:r>
              <a:rPr lang="en-US" sz="2800" dirty="0" smtClean="0"/>
              <a:t>Why do you feel anxious?</a:t>
            </a:r>
          </a:p>
          <a:p>
            <a:pPr marL="0" lvl="0" indent="0"/>
            <a:r>
              <a:rPr lang="en-US" sz="2800" dirty="0" smtClean="0"/>
              <a:t>Do you feel worried everyday?</a:t>
            </a:r>
          </a:p>
          <a:p>
            <a:pPr marL="0" lvl="0" indent="0">
              <a:buNone/>
            </a:pPr>
            <a:endParaRPr lang="en-US" sz="2800" b="1" dirty="0" smtClean="0"/>
          </a:p>
          <a:p>
            <a:endParaRPr lang="en-IN" dirty="0"/>
          </a:p>
        </p:txBody>
      </p:sp>
      <p:sp>
        <p:nvSpPr>
          <p:cNvPr id="5" name="Slide Number Placeholder 4"/>
          <p:cNvSpPr>
            <a:spLocks noGrp="1"/>
          </p:cNvSpPr>
          <p:nvPr>
            <p:ph type="sldNum" sz="quarter" idx="12"/>
          </p:nvPr>
        </p:nvSpPr>
        <p:spPr/>
        <p:txBody>
          <a:bodyPr/>
          <a:lstStyle/>
          <a:p>
            <a:fld id="{80C3CBA1-1F25-4F01-8642-100333C17661}" type="slidenum">
              <a:rPr lang="en-IN" smtClean="0"/>
              <a:pPr/>
              <a:t>44</a:t>
            </a:fld>
            <a:endParaRPr lang="en-IN"/>
          </a:p>
        </p:txBody>
      </p:sp>
    </p:spTree>
    <p:extLst>
      <p:ext uri="{BB962C8B-B14F-4D97-AF65-F5344CB8AC3E}">
        <p14:creationId xmlns:p14="http://schemas.microsoft.com/office/powerpoint/2010/main" val="385230503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85720" y="500042"/>
            <a:ext cx="8643998" cy="5519758"/>
          </a:xfrm>
        </p:spPr>
        <p:txBody>
          <a:bodyPr>
            <a:normAutofit fontScale="70000" lnSpcReduction="20000"/>
          </a:bodyPr>
          <a:lstStyle/>
          <a:p>
            <a:pPr marL="0" lvl="0" indent="0">
              <a:buNone/>
            </a:pPr>
            <a:r>
              <a:rPr lang="en-US" sz="2800" b="1" dirty="0" smtClean="0"/>
              <a:t>Process (b):</a:t>
            </a:r>
          </a:p>
          <a:p>
            <a:pPr lvl="0"/>
            <a:r>
              <a:rPr lang="en-US" sz="2800" dirty="0" smtClean="0"/>
              <a:t>Divide into pairs.</a:t>
            </a:r>
            <a:endParaRPr lang="en-IN" sz="2800" dirty="0" smtClean="0"/>
          </a:p>
          <a:p>
            <a:pPr lvl="0"/>
            <a:r>
              <a:rPr lang="en-US" sz="2800" dirty="0" smtClean="0"/>
              <a:t>Assume role of child and counselor.</a:t>
            </a:r>
            <a:endParaRPr lang="en-IN" sz="2800" dirty="0" smtClean="0"/>
          </a:p>
          <a:p>
            <a:pPr lvl="0"/>
            <a:r>
              <a:rPr lang="en-US" sz="2800" dirty="0" smtClean="0"/>
              <a:t>Use the (children’s) sentences below to practice exploring/understanding the issue with the child by asking </a:t>
            </a:r>
            <a:r>
              <a:rPr lang="en-US" sz="2800" dirty="0" err="1" smtClean="0"/>
              <a:t>i</a:t>
            </a:r>
            <a:r>
              <a:rPr lang="en-US" sz="2800" dirty="0" smtClean="0"/>
              <a:t>) close-ended questions; ii) open-ended questions and later paraphrasing:</a:t>
            </a:r>
            <a:endParaRPr lang="en-IN" sz="2800" dirty="0" smtClean="0"/>
          </a:p>
          <a:p>
            <a:pPr lvl="1"/>
            <a:r>
              <a:rPr lang="en-IN" dirty="0" smtClean="0">
                <a:latin typeface="Comic Sans MS" pitchFamily="66" charset="0"/>
              </a:rPr>
              <a:t>“I hate what he did to me.”</a:t>
            </a:r>
          </a:p>
          <a:p>
            <a:pPr lvl="1"/>
            <a:r>
              <a:rPr lang="en-IN" dirty="0" smtClean="0">
                <a:latin typeface="Comic Sans MS" pitchFamily="66" charset="0"/>
              </a:rPr>
              <a:t>“I feel like killing him, am so angry…”</a:t>
            </a:r>
          </a:p>
          <a:p>
            <a:pPr lvl="1"/>
            <a:r>
              <a:rPr lang="en-IN" dirty="0" smtClean="0">
                <a:latin typeface="Comic Sans MS" pitchFamily="66" charset="0"/>
              </a:rPr>
              <a:t>“I feel scared all the time…if it will happen again…”</a:t>
            </a:r>
          </a:p>
          <a:p>
            <a:pPr lvl="0"/>
            <a:r>
              <a:rPr lang="en-US" sz="2800" dirty="0" smtClean="0"/>
              <a:t>Use the same sentences above to develop a communication with close-ended questions.</a:t>
            </a:r>
          </a:p>
          <a:p>
            <a:pPr lvl="0"/>
            <a:r>
              <a:rPr lang="en-US" sz="2800" dirty="0" smtClean="0"/>
              <a:t>Paraphrase your conversation with the child.</a:t>
            </a:r>
            <a:endParaRPr lang="en-IN" sz="2800" dirty="0" smtClean="0"/>
          </a:p>
          <a:p>
            <a:pPr lvl="0">
              <a:buNone/>
            </a:pPr>
            <a:endParaRPr lang="en-US" sz="2800" b="1" dirty="0" smtClean="0"/>
          </a:p>
          <a:p>
            <a:pPr lvl="0">
              <a:buNone/>
            </a:pPr>
            <a:r>
              <a:rPr lang="en-US" sz="2800" b="1" dirty="0" smtClean="0"/>
              <a:t>Discussion:</a:t>
            </a:r>
          </a:p>
          <a:p>
            <a:pPr lvl="0"/>
            <a:r>
              <a:rPr lang="en-US" sz="2800" dirty="0" smtClean="0"/>
              <a:t>What was the difference between using open versus close-ended questions?</a:t>
            </a:r>
          </a:p>
          <a:p>
            <a:pPr lvl="0"/>
            <a:r>
              <a:rPr lang="en-US" sz="2800" dirty="0" smtClean="0"/>
              <a:t>Which one was helpful and why/ where?</a:t>
            </a:r>
          </a:p>
          <a:p>
            <a:pPr lvl="0"/>
            <a:r>
              <a:rPr lang="en-US" sz="2800" dirty="0" smtClean="0"/>
              <a:t>Why is paraphrasing important?</a:t>
            </a:r>
            <a:endParaRPr lang="en-IN" sz="2800" dirty="0" smtClean="0"/>
          </a:p>
          <a:p>
            <a:pPr marL="0" indent="0">
              <a:buNone/>
            </a:pPr>
            <a:endParaRPr lang="en-IN" dirty="0"/>
          </a:p>
        </p:txBody>
      </p:sp>
      <p:sp>
        <p:nvSpPr>
          <p:cNvPr id="5" name="Slide Number Placeholder 4"/>
          <p:cNvSpPr>
            <a:spLocks noGrp="1"/>
          </p:cNvSpPr>
          <p:nvPr>
            <p:ph type="sldNum" sz="quarter" idx="12"/>
          </p:nvPr>
        </p:nvSpPr>
        <p:spPr/>
        <p:txBody>
          <a:bodyPr/>
          <a:lstStyle/>
          <a:p>
            <a:fld id="{80C3CBA1-1F25-4F01-8642-100333C17661}" type="slidenum">
              <a:rPr lang="en-IN" smtClean="0"/>
              <a:pPr/>
              <a:t>45</a:t>
            </a:fld>
            <a:endParaRPr lang="en-IN"/>
          </a:p>
        </p:txBody>
      </p:sp>
    </p:spTree>
    <p:extLst>
      <p:ext uri="{BB962C8B-B14F-4D97-AF65-F5344CB8AC3E}">
        <p14:creationId xmlns:p14="http://schemas.microsoft.com/office/powerpoint/2010/main" val="332893753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IN" sz="4800" b="1" dirty="0" smtClean="0"/>
              <a:t>Film Screening</a:t>
            </a:r>
            <a:endParaRPr lang="en-IN" sz="4800" b="1" dirty="0"/>
          </a:p>
        </p:txBody>
      </p:sp>
      <p:sp>
        <p:nvSpPr>
          <p:cNvPr id="3" name="Content Placeholder 2"/>
          <p:cNvSpPr>
            <a:spLocks noGrp="1"/>
          </p:cNvSpPr>
          <p:nvPr>
            <p:ph idx="1"/>
          </p:nvPr>
        </p:nvSpPr>
        <p:spPr/>
        <p:txBody>
          <a:bodyPr>
            <a:normAutofit/>
          </a:bodyPr>
          <a:lstStyle/>
          <a:p>
            <a:pPr>
              <a:buNone/>
            </a:pPr>
            <a:endParaRPr lang="en-IN" sz="4800" b="1" dirty="0" smtClean="0"/>
          </a:p>
          <a:p>
            <a:r>
              <a:rPr lang="en-IN" sz="4800" b="1" dirty="0" smtClean="0"/>
              <a:t>Children of Heaven</a:t>
            </a:r>
            <a:endParaRPr lang="en-IN" sz="4800" b="1" dirty="0"/>
          </a:p>
        </p:txBody>
      </p:sp>
      <p:sp>
        <p:nvSpPr>
          <p:cNvPr id="4" name="Slide Number Placeholder 3"/>
          <p:cNvSpPr>
            <a:spLocks noGrp="1"/>
          </p:cNvSpPr>
          <p:nvPr>
            <p:ph type="sldNum" sz="quarter" idx="12"/>
          </p:nvPr>
        </p:nvSpPr>
        <p:spPr/>
        <p:txBody>
          <a:bodyPr/>
          <a:lstStyle/>
          <a:p>
            <a:fld id="{80C3CBA1-1F25-4F01-8642-100333C17661}" type="slidenum">
              <a:rPr lang="en-IN" smtClean="0"/>
              <a:pPr/>
              <a:t>46</a:t>
            </a:fld>
            <a:endParaRPr lang="en-IN"/>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938338"/>
          </a:xfrm>
        </p:spPr>
        <p:txBody>
          <a:bodyPr>
            <a:normAutofit/>
          </a:bodyPr>
          <a:lstStyle/>
          <a:p>
            <a:r>
              <a:rPr lang="en-IN" b="1" dirty="0" smtClean="0"/>
              <a:t/>
            </a:r>
            <a:br>
              <a:rPr lang="en-IN" b="1" dirty="0" smtClean="0"/>
            </a:br>
            <a:r>
              <a:rPr lang="en-IN" b="1" dirty="0" smtClean="0"/>
              <a:t>II</a:t>
            </a:r>
            <a:r>
              <a:rPr lang="en-IN" b="1" dirty="0"/>
              <a:t>. </a:t>
            </a:r>
            <a:r>
              <a:rPr lang="en-IN" b="1" dirty="0" smtClean="0"/>
              <a:t>Common Child Mental Health Problems</a:t>
            </a:r>
            <a:r>
              <a:rPr lang="en-IN" b="1" dirty="0"/>
              <a:t/>
            </a:r>
            <a:br>
              <a:rPr lang="en-IN" b="1" dirty="0"/>
            </a:br>
            <a:endParaRPr lang="en-IN" dirty="0"/>
          </a:p>
        </p:txBody>
      </p:sp>
    </p:spTree>
    <p:extLst>
      <p:ext uri="{BB962C8B-B14F-4D97-AF65-F5344CB8AC3E}">
        <p14:creationId xmlns:p14="http://schemas.microsoft.com/office/powerpoint/2010/main" val="122077403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0" lvl="1" indent="0">
              <a:buNone/>
              <a:defRPr/>
            </a:pPr>
            <a:r>
              <a:rPr lang="en-IN" dirty="0" smtClean="0"/>
              <a:t>Why understand basic child mental health problems?</a:t>
            </a:r>
          </a:p>
          <a:p>
            <a:pPr lvl="1">
              <a:defRPr/>
            </a:pPr>
            <a:r>
              <a:rPr lang="en-IN" dirty="0" smtClean="0"/>
              <a:t>To </a:t>
            </a:r>
            <a:r>
              <a:rPr lang="en-IN" dirty="0"/>
              <a:t>assess child growth and development.</a:t>
            </a:r>
          </a:p>
          <a:p>
            <a:pPr lvl="1">
              <a:defRPr/>
            </a:pPr>
            <a:r>
              <a:rPr lang="en-IN" dirty="0" smtClean="0"/>
              <a:t>Identify developmental disabilities and common </a:t>
            </a:r>
            <a:r>
              <a:rPr lang="en-IN" dirty="0"/>
              <a:t>emotional and behaviour problems</a:t>
            </a:r>
            <a:r>
              <a:rPr lang="en-IN" dirty="0" smtClean="0"/>
              <a:t>.</a:t>
            </a:r>
          </a:p>
          <a:p>
            <a:pPr lvl="1">
              <a:defRPr/>
            </a:pPr>
            <a:r>
              <a:rPr lang="en-IN" dirty="0" smtClean="0"/>
              <a:t>To develop a care plan for the child.</a:t>
            </a:r>
          </a:p>
          <a:p>
            <a:pPr lvl="1">
              <a:defRPr/>
            </a:pPr>
            <a:r>
              <a:rPr lang="en-IN" dirty="0" smtClean="0"/>
              <a:t>To be able to refer to specialized psychiatric care facilities (for medication and therapy as necessary).</a:t>
            </a:r>
            <a:endParaRPr lang="en-IN" dirty="0"/>
          </a:p>
          <a:p>
            <a:endParaRPr lang="en-IN" dirty="0"/>
          </a:p>
        </p:txBody>
      </p:sp>
    </p:spTree>
    <p:extLst>
      <p:ext uri="{BB962C8B-B14F-4D97-AF65-F5344CB8AC3E}">
        <p14:creationId xmlns:p14="http://schemas.microsoft.com/office/powerpoint/2010/main" val="245965466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274638"/>
            <a:ext cx="8229600" cy="922114"/>
          </a:xfrm>
        </p:spPr>
        <p:txBody>
          <a:bodyPr>
            <a:noAutofit/>
          </a:bodyPr>
          <a:lstStyle/>
          <a:p>
            <a:r>
              <a:rPr lang="en-US" altLang="en-US" sz="3600" b="1" dirty="0" smtClean="0">
                <a:latin typeface="Calibri" pitchFamily="34" charset="0"/>
              </a:rPr>
              <a:t>Activity: Memory Game…Learning about Common Child Mental Health Disorders </a:t>
            </a:r>
            <a:endParaRPr lang="en-IN" altLang="en-US" sz="3600" b="1" dirty="0" smtClean="0">
              <a:latin typeface="Calibri" pitchFamily="34" charset="0"/>
            </a:endParaRPr>
          </a:p>
        </p:txBody>
      </p:sp>
      <p:sp>
        <p:nvSpPr>
          <p:cNvPr id="3" name="Content Placeholder 2"/>
          <p:cNvSpPr>
            <a:spLocks noGrp="1"/>
          </p:cNvSpPr>
          <p:nvPr>
            <p:ph idx="1"/>
          </p:nvPr>
        </p:nvSpPr>
        <p:spPr>
          <a:xfrm>
            <a:off x="0" y="1628800"/>
            <a:ext cx="8964488" cy="4968552"/>
          </a:xfrm>
        </p:spPr>
        <p:txBody>
          <a:bodyPr>
            <a:normAutofit fontScale="85000" lnSpcReduction="20000"/>
          </a:bodyPr>
          <a:lstStyle/>
          <a:p>
            <a:pPr marL="0" indent="0">
              <a:buFontTx/>
              <a:buNone/>
              <a:defRPr/>
            </a:pPr>
            <a:endParaRPr lang="en-US" sz="2800" dirty="0" smtClean="0">
              <a:solidFill>
                <a:schemeClr val="bg1"/>
              </a:solidFill>
              <a:latin typeface="Calibri" panose="020F0502020204030204" pitchFamily="34" charset="0"/>
            </a:endParaRPr>
          </a:p>
          <a:p>
            <a:pPr marL="0" indent="0">
              <a:buFontTx/>
              <a:buNone/>
              <a:defRPr/>
            </a:pPr>
            <a:r>
              <a:rPr lang="en-US" sz="2800" dirty="0" smtClean="0">
                <a:latin typeface="Calibri" panose="020F0502020204030204" pitchFamily="34" charset="0"/>
              </a:rPr>
              <a:t>Objective</a:t>
            </a:r>
            <a:r>
              <a:rPr lang="en-US" sz="2800" dirty="0">
                <a:latin typeface="Calibri" panose="020F0502020204030204" pitchFamily="34" charset="0"/>
              </a:rPr>
              <a:t>:</a:t>
            </a:r>
          </a:p>
          <a:p>
            <a:pPr>
              <a:defRPr/>
            </a:pPr>
            <a:r>
              <a:rPr lang="en-US" sz="2800" dirty="0">
                <a:latin typeface="Calibri" panose="020F0502020204030204" pitchFamily="34" charset="0"/>
              </a:rPr>
              <a:t>To understand and learn the signs and symptoms of common mental health issues in </a:t>
            </a:r>
            <a:r>
              <a:rPr lang="en-US" sz="2800" dirty="0" smtClean="0">
                <a:latin typeface="Calibri" panose="020F0502020204030204" pitchFamily="34" charset="0"/>
              </a:rPr>
              <a:t>children</a:t>
            </a:r>
            <a:r>
              <a:rPr lang="en-US" sz="2800" dirty="0">
                <a:latin typeface="Calibri" panose="020F0502020204030204" pitchFamily="34" charset="0"/>
              </a:rPr>
              <a:t>.</a:t>
            </a:r>
          </a:p>
          <a:p>
            <a:pPr marL="0" indent="0">
              <a:buFontTx/>
              <a:buNone/>
              <a:defRPr/>
            </a:pPr>
            <a:endParaRPr lang="en-US" sz="2800" dirty="0" smtClean="0">
              <a:latin typeface="Calibri" panose="020F0502020204030204" pitchFamily="34" charset="0"/>
            </a:endParaRPr>
          </a:p>
          <a:p>
            <a:pPr marL="0" indent="0">
              <a:buFontTx/>
              <a:buNone/>
              <a:defRPr/>
            </a:pPr>
            <a:r>
              <a:rPr lang="en-US" sz="2800" dirty="0" smtClean="0">
                <a:latin typeface="Calibri" panose="020F0502020204030204" pitchFamily="34" charset="0"/>
              </a:rPr>
              <a:t>Process</a:t>
            </a:r>
            <a:r>
              <a:rPr lang="en-US" dirty="0">
                <a:latin typeface="Calibri" panose="020F0502020204030204" pitchFamily="34" charset="0"/>
              </a:rPr>
              <a:t>:</a:t>
            </a:r>
          </a:p>
          <a:p>
            <a:pPr>
              <a:defRPr/>
            </a:pPr>
            <a:r>
              <a:rPr lang="en-US" sz="2800" dirty="0">
                <a:latin typeface="Calibri" panose="020F0502020204030204" pitchFamily="34" charset="0"/>
              </a:rPr>
              <a:t>Divide into 5 groups (6 members in each group).</a:t>
            </a:r>
          </a:p>
          <a:p>
            <a:pPr>
              <a:defRPr/>
            </a:pPr>
            <a:r>
              <a:rPr lang="en-US" sz="2800" dirty="0">
                <a:latin typeface="Calibri" panose="020F0502020204030204" pitchFamily="34" charset="0"/>
              </a:rPr>
              <a:t>Each team will be given 2 mins time to see and memorize all the symptoms of the mental health problem which is displayed.</a:t>
            </a:r>
          </a:p>
          <a:p>
            <a:pPr>
              <a:defRPr/>
            </a:pPr>
            <a:r>
              <a:rPr lang="en-US" sz="2800" dirty="0">
                <a:latin typeface="Calibri" panose="020F0502020204030204" pitchFamily="34" charset="0"/>
              </a:rPr>
              <a:t>Later, each team will be given opportunity to recall all the symptoms which was displayed. </a:t>
            </a:r>
          </a:p>
          <a:p>
            <a:pPr>
              <a:defRPr/>
            </a:pPr>
            <a:r>
              <a:rPr lang="en-US" sz="2800" dirty="0">
                <a:latin typeface="Calibri" panose="020F0502020204030204" pitchFamily="34" charset="0"/>
              </a:rPr>
              <a:t>The team which is able to recall all the symptoms correctly are awarded 10 points. </a:t>
            </a:r>
            <a:endParaRPr lang="en-IN" sz="2800" dirty="0">
              <a:latin typeface="Calibri" panose="020F0502020204030204" pitchFamily="34" charset="0"/>
            </a:endParaRPr>
          </a:p>
        </p:txBody>
      </p:sp>
    </p:spTree>
    <p:extLst>
      <p:ext uri="{BB962C8B-B14F-4D97-AF65-F5344CB8AC3E}">
        <p14:creationId xmlns:p14="http://schemas.microsoft.com/office/powerpoint/2010/main" val="20029066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928670"/>
          </a:xfrm>
        </p:spPr>
        <p:txBody>
          <a:bodyPr>
            <a:normAutofit/>
          </a:bodyPr>
          <a:lstStyle/>
          <a:p>
            <a:r>
              <a:rPr lang="en-IN" b="1" dirty="0"/>
              <a:t>Re-Connecting with Your Childhood </a:t>
            </a:r>
          </a:p>
        </p:txBody>
      </p:sp>
      <p:sp>
        <p:nvSpPr>
          <p:cNvPr id="3" name="Content Placeholder 2"/>
          <p:cNvSpPr>
            <a:spLocks noGrp="1"/>
          </p:cNvSpPr>
          <p:nvPr>
            <p:ph sz="quarter" idx="1"/>
          </p:nvPr>
        </p:nvSpPr>
        <p:spPr>
          <a:xfrm>
            <a:off x="0" y="1285860"/>
            <a:ext cx="8686800" cy="5234006"/>
          </a:xfrm>
        </p:spPr>
        <p:txBody>
          <a:bodyPr>
            <a:normAutofit/>
          </a:bodyPr>
          <a:lstStyle/>
          <a:p>
            <a:pPr lvl="0">
              <a:buNone/>
            </a:pPr>
            <a:r>
              <a:rPr lang="en-US" b="1" u="sng" dirty="0" smtClean="0"/>
              <a:t>Activity:</a:t>
            </a:r>
          </a:p>
          <a:p>
            <a:pPr lvl="0"/>
            <a:r>
              <a:rPr lang="en-US" dirty="0" smtClean="0"/>
              <a:t>Close your eyes and remember your childhood days. Re-visit people, places, events that occurred then. </a:t>
            </a:r>
            <a:endParaRPr lang="en-IN" dirty="0" smtClean="0"/>
          </a:p>
          <a:p>
            <a:pPr lvl="0"/>
            <a:r>
              <a:rPr lang="en-US" dirty="0" smtClean="0"/>
              <a:t>Share your childhood memory with the group…</a:t>
            </a:r>
            <a:endParaRPr lang="en-IN" dirty="0" smtClean="0"/>
          </a:p>
          <a:p>
            <a:pPr lvl="0"/>
            <a:r>
              <a:rPr lang="en-US" dirty="0" smtClean="0"/>
              <a:t>Repeat the process (of closing eyes and then group sharing) by re-visiting memories of:</a:t>
            </a:r>
          </a:p>
          <a:p>
            <a:pPr lvl="1"/>
            <a:r>
              <a:rPr lang="en-US" dirty="0" smtClean="0"/>
              <a:t>difficult  childhood experiences</a:t>
            </a:r>
          </a:p>
          <a:p>
            <a:pPr lvl="1"/>
            <a:r>
              <a:rPr lang="en-US" dirty="0" smtClean="0"/>
              <a:t>traumatic  childhood experiences.</a:t>
            </a:r>
            <a:endParaRPr lang="en-IN" dirty="0" smtClean="0"/>
          </a:p>
          <a:p>
            <a:endParaRPr lang="en-IN" dirty="0"/>
          </a:p>
        </p:txBody>
      </p:sp>
      <p:sp>
        <p:nvSpPr>
          <p:cNvPr id="5" name="Slide Number Placeholder 4"/>
          <p:cNvSpPr>
            <a:spLocks noGrp="1"/>
          </p:cNvSpPr>
          <p:nvPr>
            <p:ph type="sldNum" sz="quarter" idx="12"/>
          </p:nvPr>
        </p:nvSpPr>
        <p:spPr/>
        <p:txBody>
          <a:bodyPr/>
          <a:lstStyle/>
          <a:p>
            <a:fld id="{80C3CBA1-1F25-4F01-8642-100333C17661}" type="slidenum">
              <a:rPr lang="en-IN" smtClean="0"/>
              <a:pPr/>
              <a:t>5</a:t>
            </a:fld>
            <a:endParaRPr lang="en-IN"/>
          </a:p>
        </p:txBody>
      </p:sp>
    </p:spTree>
    <p:extLst>
      <p:ext uri="{BB962C8B-B14F-4D97-AF65-F5344CB8AC3E}">
        <p14:creationId xmlns:p14="http://schemas.microsoft.com/office/powerpoint/2010/main" val="248676482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IN" b="1" dirty="0"/>
              <a:t>What is disability or developmental problem?</a:t>
            </a:r>
          </a:p>
        </p:txBody>
      </p:sp>
      <p:sp>
        <p:nvSpPr>
          <p:cNvPr id="9219" name="Content Placeholder 2"/>
          <p:cNvSpPr>
            <a:spLocks noGrp="1"/>
          </p:cNvSpPr>
          <p:nvPr>
            <p:ph idx="1"/>
          </p:nvPr>
        </p:nvSpPr>
        <p:spPr/>
        <p:txBody>
          <a:bodyPr/>
          <a:lstStyle/>
          <a:p>
            <a:r>
              <a:rPr lang="en-IN" altLang="en-US" dirty="0" smtClean="0"/>
              <a:t>Lack of skills/ abilities in one or more of the areas of child development.</a:t>
            </a:r>
          </a:p>
          <a:p>
            <a:r>
              <a:rPr lang="en-IN" altLang="en-US" dirty="0" smtClean="0"/>
              <a:t>Delay in skills/ abilities in one or more of the areas of child development.</a:t>
            </a:r>
          </a:p>
          <a:p>
            <a:r>
              <a:rPr lang="en-IN" altLang="en-US" dirty="0" smtClean="0"/>
              <a:t>Results in impaired day-to-day functioning of the child/ problems with activities for daily living.</a:t>
            </a:r>
          </a:p>
          <a:p>
            <a:endParaRPr lang="en-IN" altLang="en-US" dirty="0" smtClean="0">
              <a:solidFill>
                <a:schemeClr val="bg1"/>
              </a:solidFill>
            </a:endParaRPr>
          </a:p>
        </p:txBody>
      </p:sp>
    </p:spTree>
    <p:extLst>
      <p:ext uri="{BB962C8B-B14F-4D97-AF65-F5344CB8AC3E}">
        <p14:creationId xmlns:p14="http://schemas.microsoft.com/office/powerpoint/2010/main" val="2692752347"/>
      </p:ext>
    </p:extLst>
  </p:cSld>
  <p:clrMapOvr>
    <a:masterClrMapping/>
  </p:clrMapOvr>
  <p:transition spd="slow"/>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68313" y="115888"/>
            <a:ext cx="8229600" cy="779462"/>
          </a:xfrm>
        </p:spPr>
        <p:txBody>
          <a:bodyPr/>
          <a:lstStyle/>
          <a:p>
            <a:r>
              <a:rPr lang="en-IN" altLang="en-US" dirty="0" smtClean="0"/>
              <a:t>Types of Disability</a:t>
            </a:r>
          </a:p>
        </p:txBody>
      </p:sp>
      <p:sp>
        <p:nvSpPr>
          <p:cNvPr id="3" name="Content Placeholder 2"/>
          <p:cNvSpPr>
            <a:spLocks noGrp="1"/>
          </p:cNvSpPr>
          <p:nvPr>
            <p:ph idx="1"/>
          </p:nvPr>
        </p:nvSpPr>
        <p:spPr>
          <a:xfrm>
            <a:off x="250825" y="981075"/>
            <a:ext cx="8435975" cy="5688013"/>
          </a:xfrm>
        </p:spPr>
        <p:txBody>
          <a:bodyPr>
            <a:normAutofit fontScale="85000" lnSpcReduction="20000"/>
          </a:bodyPr>
          <a:lstStyle/>
          <a:p>
            <a:pPr>
              <a:defRPr/>
            </a:pPr>
            <a:r>
              <a:rPr lang="en-IN" b="1" dirty="0"/>
              <a:t>Physical Disability</a:t>
            </a:r>
          </a:p>
          <a:p>
            <a:pPr lvl="1">
              <a:defRPr/>
            </a:pPr>
            <a:r>
              <a:rPr lang="en-IN" dirty="0"/>
              <a:t>Vision problems</a:t>
            </a:r>
          </a:p>
          <a:p>
            <a:pPr lvl="1">
              <a:defRPr/>
            </a:pPr>
            <a:r>
              <a:rPr lang="en-IN" dirty="0"/>
              <a:t>Hearing disability (which results in speech problems)</a:t>
            </a:r>
          </a:p>
          <a:p>
            <a:pPr lvl="1">
              <a:defRPr/>
            </a:pPr>
            <a:r>
              <a:rPr lang="en-IN" dirty="0"/>
              <a:t>Other </a:t>
            </a:r>
            <a:r>
              <a:rPr lang="en-IN" dirty="0" err="1"/>
              <a:t>oro</a:t>
            </a:r>
            <a:r>
              <a:rPr lang="en-IN" dirty="0"/>
              <a:t>-muscular problems(causing speech problems)</a:t>
            </a:r>
          </a:p>
          <a:p>
            <a:pPr lvl="1">
              <a:defRPr/>
            </a:pPr>
            <a:r>
              <a:rPr lang="en-IN" dirty="0"/>
              <a:t>Locomotor Disability</a:t>
            </a:r>
          </a:p>
          <a:p>
            <a:pPr marL="0" indent="0">
              <a:buFontTx/>
              <a:buNone/>
              <a:defRPr/>
            </a:pPr>
            <a:endParaRPr lang="en-IN" dirty="0"/>
          </a:p>
          <a:p>
            <a:pPr>
              <a:defRPr/>
            </a:pPr>
            <a:r>
              <a:rPr lang="en-IN" b="1" dirty="0"/>
              <a:t>Locomotor Disabilities</a:t>
            </a:r>
          </a:p>
          <a:p>
            <a:pPr lvl="1">
              <a:defRPr/>
            </a:pPr>
            <a:r>
              <a:rPr lang="en-IN" dirty="0"/>
              <a:t>Due to congenital defects/ malformations</a:t>
            </a:r>
          </a:p>
          <a:p>
            <a:pPr lvl="1">
              <a:defRPr/>
            </a:pPr>
            <a:r>
              <a:rPr lang="en-IN" dirty="0"/>
              <a:t>Brain damage that leads to spasticity/ problems with body movement</a:t>
            </a:r>
          </a:p>
          <a:p>
            <a:pPr lvl="1">
              <a:defRPr/>
            </a:pPr>
            <a:r>
              <a:rPr lang="en-IN" dirty="0"/>
              <a:t>Child may have trouble with self-help skills</a:t>
            </a:r>
          </a:p>
          <a:p>
            <a:pPr lvl="1">
              <a:defRPr/>
            </a:pPr>
            <a:r>
              <a:rPr lang="en-IN" dirty="0"/>
              <a:t>Child may have problems with eye-hand coordination tasks such as writing</a:t>
            </a:r>
          </a:p>
          <a:p>
            <a:pPr lvl="1">
              <a:defRPr/>
            </a:pPr>
            <a:r>
              <a:rPr lang="en-IN" dirty="0"/>
              <a:t>Some may also have intellectual disability but not necessarily/ not all</a:t>
            </a:r>
          </a:p>
          <a:p>
            <a:pPr>
              <a:defRPr/>
            </a:pPr>
            <a:endParaRPr lang="en-IN" dirty="0">
              <a:solidFill>
                <a:schemeClr val="bg1"/>
              </a:solidFill>
            </a:endParaRPr>
          </a:p>
        </p:txBody>
      </p:sp>
    </p:spTree>
    <p:extLst>
      <p:ext uri="{BB962C8B-B14F-4D97-AF65-F5344CB8AC3E}">
        <p14:creationId xmlns:p14="http://schemas.microsoft.com/office/powerpoint/2010/main" val="1143871273"/>
      </p:ext>
    </p:extLst>
  </p:cSld>
  <p:clrMapOvr>
    <a:masterClrMapping/>
  </p:clrMapOvr>
  <p:transition spd="slow"/>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950" y="287338"/>
            <a:ext cx="8856663" cy="6553200"/>
          </a:xfrm>
        </p:spPr>
        <p:txBody>
          <a:bodyPr>
            <a:normAutofit fontScale="62500" lnSpcReduction="20000"/>
          </a:bodyPr>
          <a:lstStyle/>
          <a:p>
            <a:pPr marL="0" indent="0">
              <a:buFontTx/>
              <a:buNone/>
              <a:defRPr/>
            </a:pPr>
            <a:r>
              <a:rPr lang="en-IN" b="1" dirty="0"/>
              <a:t>Intellectual Disability</a:t>
            </a:r>
          </a:p>
          <a:p>
            <a:pPr>
              <a:defRPr/>
            </a:pPr>
            <a:r>
              <a:rPr lang="en-IN" b="1" dirty="0"/>
              <a:t>Mild ID: </a:t>
            </a:r>
          </a:p>
          <a:p>
            <a:pPr lvl="1">
              <a:defRPr/>
            </a:pPr>
            <a:r>
              <a:rPr lang="en-IN" dirty="0"/>
              <a:t>Able to learn practical life skills &amp; function in daily life.</a:t>
            </a:r>
          </a:p>
          <a:p>
            <a:pPr lvl="1">
              <a:defRPr/>
            </a:pPr>
            <a:r>
              <a:rPr lang="en-IN" dirty="0"/>
              <a:t>Attains reading and math skills up to grade levels 3 -6.</a:t>
            </a:r>
          </a:p>
          <a:p>
            <a:pPr lvl="1">
              <a:defRPr/>
            </a:pPr>
            <a:r>
              <a:rPr lang="en-IN" dirty="0"/>
              <a:t>Able to blend in socially.</a:t>
            </a:r>
          </a:p>
          <a:p>
            <a:pPr>
              <a:defRPr/>
            </a:pPr>
            <a:r>
              <a:rPr lang="en-IN" b="1" u="sng" dirty="0"/>
              <a:t>Moderate ID:</a:t>
            </a:r>
          </a:p>
          <a:p>
            <a:pPr lvl="1">
              <a:defRPr/>
            </a:pPr>
            <a:r>
              <a:rPr lang="en-IN" dirty="0"/>
              <a:t>Noticeable developmental delays (i.e. speech, motor skills)</a:t>
            </a:r>
          </a:p>
          <a:p>
            <a:pPr lvl="1">
              <a:defRPr/>
            </a:pPr>
            <a:r>
              <a:rPr lang="en-IN" dirty="0"/>
              <a:t>May have physical signs of impairment (i.e. thick tongue)</a:t>
            </a:r>
          </a:p>
          <a:p>
            <a:pPr lvl="1">
              <a:defRPr/>
            </a:pPr>
            <a:r>
              <a:rPr lang="en-IN" dirty="0"/>
              <a:t>Can communicate in basic, simple ways</a:t>
            </a:r>
          </a:p>
          <a:p>
            <a:pPr lvl="1">
              <a:defRPr/>
            </a:pPr>
            <a:r>
              <a:rPr lang="en-IN" dirty="0"/>
              <a:t>Able to learn basic health and safety skills</a:t>
            </a:r>
          </a:p>
          <a:p>
            <a:pPr lvl="1">
              <a:defRPr/>
            </a:pPr>
            <a:r>
              <a:rPr lang="en-IN" dirty="0"/>
              <a:t>Can complete self-care activities—requires much training.</a:t>
            </a:r>
          </a:p>
          <a:p>
            <a:pPr>
              <a:defRPr/>
            </a:pPr>
            <a:r>
              <a:rPr lang="en-IN" b="1" u="sng" dirty="0"/>
              <a:t>Severe ID</a:t>
            </a:r>
          </a:p>
          <a:p>
            <a:pPr lvl="1">
              <a:defRPr/>
            </a:pPr>
            <a:r>
              <a:rPr lang="en-IN" dirty="0"/>
              <a:t>Considerable delays in development</a:t>
            </a:r>
          </a:p>
          <a:p>
            <a:pPr lvl="1">
              <a:defRPr/>
            </a:pPr>
            <a:r>
              <a:rPr lang="en-IN" dirty="0"/>
              <a:t>Understands speech, but little ability to communicate</a:t>
            </a:r>
          </a:p>
          <a:p>
            <a:pPr lvl="1">
              <a:defRPr/>
            </a:pPr>
            <a:r>
              <a:rPr lang="en-IN" dirty="0"/>
              <a:t>Able to learn daily routines</a:t>
            </a:r>
          </a:p>
          <a:p>
            <a:pPr lvl="1">
              <a:defRPr/>
            </a:pPr>
            <a:r>
              <a:rPr lang="en-IN" dirty="0"/>
              <a:t>May learn  some very simple self-care—with a lot of training.</a:t>
            </a:r>
          </a:p>
          <a:p>
            <a:pPr lvl="1">
              <a:defRPr/>
            </a:pPr>
            <a:r>
              <a:rPr lang="en-IN" dirty="0"/>
              <a:t>Needs direct supervision in social situations</a:t>
            </a:r>
          </a:p>
          <a:p>
            <a:pPr>
              <a:defRPr/>
            </a:pPr>
            <a:r>
              <a:rPr lang="en-IN" b="1" u="sng" dirty="0"/>
              <a:t>Profound ID</a:t>
            </a:r>
          </a:p>
          <a:p>
            <a:pPr lvl="1">
              <a:defRPr/>
            </a:pPr>
            <a:r>
              <a:rPr lang="en-IN" dirty="0"/>
              <a:t>Significant developmental delays in all areas (physical/ social/ emotional/ language/ speech)</a:t>
            </a:r>
          </a:p>
          <a:p>
            <a:pPr lvl="1">
              <a:defRPr/>
            </a:pPr>
            <a:r>
              <a:rPr lang="en-IN" dirty="0"/>
              <a:t>Obvious physical and congenital abnormalities</a:t>
            </a:r>
          </a:p>
          <a:p>
            <a:pPr lvl="1">
              <a:defRPr/>
            </a:pPr>
            <a:r>
              <a:rPr lang="en-IN" dirty="0"/>
              <a:t>Requires close supervision/ Not capable of independent living</a:t>
            </a:r>
          </a:p>
          <a:p>
            <a:pPr lvl="1">
              <a:defRPr/>
            </a:pPr>
            <a:r>
              <a:rPr lang="en-IN" dirty="0"/>
              <a:t>Requires complete assistance in self-care activities</a:t>
            </a:r>
          </a:p>
          <a:p>
            <a:pPr>
              <a:defRPr/>
            </a:pPr>
            <a:endParaRPr lang="en-IN" dirty="0">
              <a:solidFill>
                <a:schemeClr val="bg1"/>
              </a:solidFill>
            </a:endParaRPr>
          </a:p>
          <a:p>
            <a:pPr>
              <a:defRPr/>
            </a:pPr>
            <a:endParaRPr lang="en-IN" dirty="0">
              <a:solidFill>
                <a:schemeClr val="bg1"/>
              </a:solidFill>
            </a:endParaRPr>
          </a:p>
          <a:p>
            <a:pPr>
              <a:defRPr/>
            </a:pPr>
            <a:endParaRPr lang="en-IN" dirty="0">
              <a:solidFill>
                <a:schemeClr val="bg1"/>
              </a:solidFill>
            </a:endParaRPr>
          </a:p>
          <a:p>
            <a:pPr>
              <a:defRPr/>
            </a:pPr>
            <a:endParaRPr lang="en-IN" dirty="0">
              <a:solidFill>
                <a:schemeClr val="bg1"/>
              </a:solidFill>
            </a:endParaRPr>
          </a:p>
        </p:txBody>
      </p:sp>
    </p:spTree>
    <p:extLst>
      <p:ext uri="{BB962C8B-B14F-4D97-AF65-F5344CB8AC3E}">
        <p14:creationId xmlns:p14="http://schemas.microsoft.com/office/powerpoint/2010/main" val="1582245305"/>
      </p:ext>
    </p:extLst>
  </p:cSld>
  <p:clrMapOvr>
    <a:masterClrMapping/>
  </p:clrMapOvr>
  <p:transition spd="slow"/>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179388" y="106363"/>
            <a:ext cx="8283575" cy="730250"/>
          </a:xfrm>
        </p:spPr>
        <p:txBody>
          <a:bodyPr/>
          <a:lstStyle/>
          <a:p>
            <a:r>
              <a:rPr lang="en-IN" altLang="en-US" sz="2800" b="1" dirty="0" smtClean="0"/>
              <a:t>10 Questions for Basic Disability Assessment</a:t>
            </a:r>
          </a:p>
        </p:txBody>
      </p:sp>
      <p:sp>
        <p:nvSpPr>
          <p:cNvPr id="12291" name="Slide Number Placeholder 2"/>
          <p:cNvSpPr>
            <a:spLocks noGrp="1"/>
          </p:cNvSpPr>
          <p:nvPr>
            <p:ph type="sldNum" sz="quarter" idx="12"/>
          </p:nvPr>
        </p:nvSpPr>
        <p:spPr>
          <a:no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99D0A732-908D-4CFB-AC61-D943C1F4B2F2}" type="slidenum">
              <a:rPr lang="en-IN" altLang="en-US"/>
              <a:pPr/>
              <a:t>53</a:t>
            </a:fld>
            <a:endParaRPr lang="en-IN" altLang="en-US"/>
          </a:p>
        </p:txBody>
      </p:sp>
      <p:sp>
        <p:nvSpPr>
          <p:cNvPr id="4" name="Content Placeholder 3"/>
          <p:cNvSpPr>
            <a:spLocks noGrp="1"/>
          </p:cNvSpPr>
          <p:nvPr>
            <p:ph sz="quarter" idx="1"/>
          </p:nvPr>
        </p:nvSpPr>
        <p:spPr>
          <a:xfrm>
            <a:off x="107504" y="696912"/>
            <a:ext cx="9036496" cy="5972447"/>
          </a:xfrm>
        </p:spPr>
        <p:txBody>
          <a:bodyPr>
            <a:normAutofit fontScale="25000" lnSpcReduction="20000"/>
          </a:bodyPr>
          <a:lstStyle/>
          <a:p>
            <a:pPr marL="0" indent="0">
              <a:buFontTx/>
              <a:buNone/>
              <a:defRPr/>
            </a:pPr>
            <a:r>
              <a:rPr lang="en-IN" sz="8000" dirty="0"/>
              <a:t>1. Compared with other children, did the child have any serious delay in sitting, standing or walking?</a:t>
            </a:r>
          </a:p>
          <a:p>
            <a:pPr marL="0" indent="0">
              <a:buFontTx/>
              <a:buNone/>
              <a:defRPr/>
            </a:pPr>
            <a:r>
              <a:rPr lang="en-IN" sz="8000" dirty="0"/>
              <a:t>2. Compared with other children does the child have difficulty seeing, either in the daytime or at night?</a:t>
            </a:r>
          </a:p>
          <a:p>
            <a:pPr marL="0" indent="0">
              <a:buFontTx/>
              <a:buNone/>
              <a:defRPr/>
            </a:pPr>
            <a:r>
              <a:rPr lang="en-IN" sz="8000" dirty="0"/>
              <a:t>3. Does the child appear to have difficulty hearing?</a:t>
            </a:r>
          </a:p>
          <a:p>
            <a:pPr marL="0" indent="0">
              <a:buFontTx/>
              <a:buNone/>
              <a:defRPr/>
            </a:pPr>
            <a:r>
              <a:rPr lang="en-IN" sz="8000" dirty="0"/>
              <a:t>4 .When you tell the child to do something, does he/she seem to understand what you are saying?</a:t>
            </a:r>
          </a:p>
          <a:p>
            <a:pPr marL="0" indent="0">
              <a:buFontTx/>
              <a:buNone/>
              <a:defRPr/>
            </a:pPr>
            <a:r>
              <a:rPr lang="en-IN" sz="8000" dirty="0"/>
              <a:t>5. Does the child have difficulty in walking or moving his/her arms or does he/she have weakness and/or stiffness in the arms or legs?</a:t>
            </a:r>
          </a:p>
          <a:p>
            <a:pPr marL="0" indent="0">
              <a:buFontTx/>
              <a:buNone/>
              <a:defRPr/>
            </a:pPr>
            <a:r>
              <a:rPr lang="en-IN" sz="8000" dirty="0"/>
              <a:t>6. Does the child sometimes have fits, become rigid, or lose consciousness?</a:t>
            </a:r>
          </a:p>
          <a:p>
            <a:pPr marL="0" indent="0">
              <a:buFontTx/>
              <a:buNone/>
              <a:defRPr/>
            </a:pPr>
            <a:r>
              <a:rPr lang="en-IN" sz="8000" dirty="0"/>
              <a:t>7. Does the child learn to do things like other children his/her age?</a:t>
            </a:r>
          </a:p>
          <a:p>
            <a:pPr marL="0" indent="0">
              <a:buFontTx/>
              <a:buNone/>
              <a:defRPr/>
            </a:pPr>
            <a:r>
              <a:rPr lang="en-IN" sz="8000" dirty="0"/>
              <a:t>8. Does the child speak at all (can he/she make himself/herself understood in words; can he/she say any recognizable words)?</a:t>
            </a:r>
          </a:p>
          <a:p>
            <a:pPr marL="0" indent="0">
              <a:buFontTx/>
              <a:buNone/>
              <a:defRPr/>
            </a:pPr>
            <a:r>
              <a:rPr lang="en-IN" sz="8000" dirty="0"/>
              <a:t>9. Is the child's speech in any way different from normal (not clear enough to be understood by people other than his/her immediate family)?</a:t>
            </a:r>
          </a:p>
          <a:p>
            <a:pPr marL="0" indent="0">
              <a:buFontTx/>
              <a:buNone/>
              <a:defRPr/>
            </a:pPr>
            <a:r>
              <a:rPr lang="en-IN" sz="8000" dirty="0"/>
              <a:t>Can he/she name at least one object (for example, an animal, a toy, cup/ spoon)?</a:t>
            </a:r>
          </a:p>
          <a:p>
            <a:pPr marL="0" indent="0">
              <a:buFontTx/>
              <a:buNone/>
              <a:defRPr/>
            </a:pPr>
            <a:r>
              <a:rPr lang="en-IN" sz="8000" dirty="0"/>
              <a:t>10. Compared with other children of his/her age, does the child appear in any way mentally backward, dull or slow?</a:t>
            </a:r>
          </a:p>
          <a:p>
            <a:pPr marL="0" indent="0">
              <a:buFontTx/>
              <a:buNone/>
              <a:defRPr/>
            </a:pPr>
            <a:endParaRPr lang="en-IN" sz="7200" dirty="0"/>
          </a:p>
        </p:txBody>
      </p:sp>
    </p:spTree>
    <p:extLst>
      <p:ext uri="{BB962C8B-B14F-4D97-AF65-F5344CB8AC3E}">
        <p14:creationId xmlns:p14="http://schemas.microsoft.com/office/powerpoint/2010/main" val="2926127061"/>
      </p:ext>
    </p:extLst>
  </p:cSld>
  <p:clrMapOvr>
    <a:masterClrMapping/>
  </p:clrMapOvr>
  <p:transition spd="slow"/>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79388" y="30163"/>
            <a:ext cx="9432925" cy="1341437"/>
          </a:xfrm>
        </p:spPr>
        <p:txBody>
          <a:bodyPr/>
          <a:lstStyle/>
          <a:p>
            <a:pPr algn="l"/>
            <a:r>
              <a:rPr lang="en-IN" altLang="en-US" sz="2800" b="1" dirty="0" smtClean="0"/>
              <a:t>Specific Developmental Disorder of Scholastic Skills/ Specific Learning Disabilities</a:t>
            </a:r>
            <a:endParaRPr lang="en-IN" altLang="en-US" sz="2800" dirty="0" smtClean="0"/>
          </a:p>
        </p:txBody>
      </p:sp>
      <p:sp>
        <p:nvSpPr>
          <p:cNvPr id="3" name="Content Placeholder 2"/>
          <p:cNvSpPr>
            <a:spLocks noGrp="1"/>
          </p:cNvSpPr>
          <p:nvPr>
            <p:ph idx="1"/>
          </p:nvPr>
        </p:nvSpPr>
        <p:spPr>
          <a:xfrm>
            <a:off x="228600" y="1371600"/>
            <a:ext cx="8686800" cy="5257800"/>
          </a:xfrm>
        </p:spPr>
        <p:txBody>
          <a:bodyPr>
            <a:normAutofit fontScale="92500" lnSpcReduction="20000"/>
          </a:bodyPr>
          <a:lstStyle/>
          <a:p>
            <a:pPr marL="0" indent="0">
              <a:buFontTx/>
              <a:buNone/>
              <a:defRPr/>
            </a:pPr>
            <a:r>
              <a:rPr lang="en-IN" dirty="0"/>
              <a:t>How to Diagnose it?</a:t>
            </a:r>
          </a:p>
          <a:p>
            <a:pPr>
              <a:defRPr/>
            </a:pPr>
            <a:r>
              <a:rPr lang="en-IN" dirty="0"/>
              <a:t>Significant degree of impairment in scholastic skills (reading/ writing/ mathematics).</a:t>
            </a:r>
          </a:p>
          <a:p>
            <a:pPr>
              <a:defRPr/>
            </a:pPr>
            <a:r>
              <a:rPr lang="en-IN" dirty="0"/>
              <a:t>The disability is not explained by intellectual disability/ lack in general intelligence.</a:t>
            </a:r>
          </a:p>
          <a:p>
            <a:pPr>
              <a:defRPr/>
            </a:pPr>
            <a:r>
              <a:rPr lang="en-IN" dirty="0"/>
              <a:t>Disability not explained by visual or motor skills deficits.</a:t>
            </a:r>
          </a:p>
          <a:p>
            <a:pPr>
              <a:defRPr/>
            </a:pPr>
            <a:r>
              <a:rPr lang="en-IN" dirty="0"/>
              <a:t>Problem should have been present in early years of schooling (not acquired later).</a:t>
            </a:r>
          </a:p>
          <a:p>
            <a:pPr>
              <a:defRPr/>
            </a:pPr>
            <a:r>
              <a:rPr lang="en-IN" dirty="0"/>
              <a:t>Problem not due to external factors or inadequate learning opportunity—such as being absent from school/ grossly inadequate teaching.</a:t>
            </a:r>
          </a:p>
        </p:txBody>
      </p:sp>
    </p:spTree>
    <p:extLst>
      <p:ext uri="{BB962C8B-B14F-4D97-AF65-F5344CB8AC3E}">
        <p14:creationId xmlns:p14="http://schemas.microsoft.com/office/powerpoint/2010/main" val="3600047554"/>
      </p:ext>
    </p:extLst>
  </p:cSld>
  <p:clrMapOvr>
    <a:masterClrMapping/>
  </p:clrMapOvr>
  <p:transition spd="slow"/>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ph idx="1"/>
          </p:nvPr>
        </p:nvSpPr>
        <p:spPr>
          <a:xfrm>
            <a:off x="500063" y="1285875"/>
            <a:ext cx="8229600" cy="4525963"/>
          </a:xfrm>
        </p:spPr>
        <p:txBody>
          <a:bodyPr/>
          <a:lstStyle/>
          <a:p>
            <a:pPr marL="0" indent="0">
              <a:buFontTx/>
              <a:buNone/>
            </a:pPr>
            <a:r>
              <a:rPr lang="en-IN" altLang="en-US" sz="4800" b="1" dirty="0" smtClean="0"/>
              <a:t>II. </a:t>
            </a:r>
            <a:r>
              <a:rPr lang="en-IN" altLang="en-US" sz="4800" b="1" u="sng" dirty="0" smtClean="0"/>
              <a:t>Emotional/ Internalizing issues:</a:t>
            </a:r>
          </a:p>
          <a:p>
            <a:r>
              <a:rPr lang="en-IN" altLang="en-US" sz="4800" b="1" dirty="0" smtClean="0"/>
              <a:t>Anxiety</a:t>
            </a:r>
          </a:p>
          <a:p>
            <a:r>
              <a:rPr lang="en-IN" altLang="en-US" sz="4800" b="1" dirty="0" smtClean="0"/>
              <a:t>Depression</a:t>
            </a:r>
          </a:p>
          <a:p>
            <a:r>
              <a:rPr lang="en-IN" altLang="en-US" sz="4800" b="1" dirty="0" smtClean="0"/>
              <a:t>PTSD</a:t>
            </a:r>
          </a:p>
        </p:txBody>
      </p:sp>
    </p:spTree>
    <p:extLst>
      <p:ext uri="{BB962C8B-B14F-4D97-AF65-F5344CB8AC3E}">
        <p14:creationId xmlns:p14="http://schemas.microsoft.com/office/powerpoint/2010/main" val="2282145891"/>
      </p:ext>
    </p:extLst>
  </p:cSld>
  <p:clrMapOvr>
    <a:masterClrMapping/>
  </p:clrMapOvr>
  <p:transition spd="slow"/>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0" y="0"/>
            <a:ext cx="9001125" cy="1000125"/>
          </a:xfrm>
        </p:spPr>
        <p:txBody>
          <a:bodyPr/>
          <a:lstStyle/>
          <a:p>
            <a:r>
              <a:rPr lang="en-IN" altLang="en-US" sz="3600" b="1" dirty="0" smtClean="0"/>
              <a:t>Emotional Disorders &amp; their Contexts</a:t>
            </a:r>
          </a:p>
        </p:txBody>
      </p:sp>
      <p:graphicFrame>
        <p:nvGraphicFramePr>
          <p:cNvPr id="4" name="Content Placeholder 3"/>
          <p:cNvGraphicFramePr>
            <a:graphicFrameLocks noGrp="1"/>
          </p:cNvGraphicFramePr>
          <p:nvPr>
            <p:ph idx="1"/>
          </p:nvPr>
        </p:nvGraphicFramePr>
        <p:xfrm>
          <a:off x="179388" y="1000125"/>
          <a:ext cx="8715375" cy="5357812"/>
        </p:xfrm>
        <a:graphic>
          <a:graphicData uri="http://schemas.openxmlformats.org/drawingml/2006/table">
            <a:tbl>
              <a:tblPr firstRow="1" bandRow="1">
                <a:tableStyleId>{073A0DAA-6AF3-43AB-8588-CEC1D06C72B9}</a:tableStyleId>
              </a:tblPr>
              <a:tblGrid>
                <a:gridCol w="2361866">
                  <a:extLst>
                    <a:ext uri="{9D8B030D-6E8A-4147-A177-3AD203B41FA5}"/>
                  </a:extLst>
                </a:gridCol>
                <a:gridCol w="2924498">
                  <a:extLst>
                    <a:ext uri="{9D8B030D-6E8A-4147-A177-3AD203B41FA5}"/>
                  </a:extLst>
                </a:gridCol>
                <a:gridCol w="3429011">
                  <a:extLst>
                    <a:ext uri="{9D8B030D-6E8A-4147-A177-3AD203B41FA5}"/>
                  </a:extLst>
                </a:gridCol>
              </a:tblGrid>
              <a:tr h="499515">
                <a:tc gridSpan="2">
                  <a:txBody>
                    <a:bodyPr/>
                    <a:lstStyle/>
                    <a:p>
                      <a:r>
                        <a:rPr lang="en-IN" sz="1800" dirty="0"/>
                        <a:t>Emotional Disorders</a:t>
                      </a:r>
                      <a:endParaRPr lang="en-IN" sz="1800" dirty="0">
                        <a:latin typeface="Arial" pitchFamily="34" charset="0"/>
                        <a:cs typeface="Arial" pitchFamily="34" charset="0"/>
                      </a:endParaRPr>
                    </a:p>
                  </a:txBody>
                  <a:tcPr/>
                </a:tc>
                <a:tc hMerge="1">
                  <a:txBody>
                    <a:bodyPr/>
                    <a:lstStyle/>
                    <a:p>
                      <a:endParaRPr lang="en-IN" dirty="0"/>
                    </a:p>
                  </a:txBody>
                  <a:tcPr/>
                </a:tc>
                <a:tc>
                  <a:txBody>
                    <a:bodyPr/>
                    <a:lstStyle/>
                    <a:p>
                      <a:r>
                        <a:rPr lang="en-IN" sz="1800" dirty="0"/>
                        <a:t>Contexts</a:t>
                      </a:r>
                      <a:endParaRPr lang="en-IN" sz="1800" dirty="0">
                        <a:latin typeface="Arial" pitchFamily="34" charset="0"/>
                        <a:cs typeface="Arial" pitchFamily="34" charset="0"/>
                      </a:endParaRPr>
                    </a:p>
                  </a:txBody>
                  <a:tcPr/>
                </a:tc>
                <a:extLst>
                  <a:ext uri="{0D108BD9-81ED-4DB2-BD59-A6C34878D82A}"/>
                </a:extLst>
              </a:tr>
              <a:tr h="499515">
                <a:tc rowSpan="6">
                  <a:txBody>
                    <a:bodyPr/>
                    <a:lstStyle/>
                    <a:p>
                      <a:r>
                        <a:rPr lang="en-IN" sz="1800" dirty="0"/>
                        <a:t>Anxiety</a:t>
                      </a:r>
                      <a:endParaRPr lang="en-IN" sz="1800" dirty="0">
                        <a:latin typeface="Arial" pitchFamily="34" charset="0"/>
                        <a:cs typeface="Arial" pitchFamily="34" charset="0"/>
                      </a:endParaRPr>
                    </a:p>
                  </a:txBody>
                  <a:tcPr/>
                </a:tc>
                <a:tc>
                  <a:txBody>
                    <a:bodyPr/>
                    <a:lstStyle/>
                    <a:p>
                      <a:r>
                        <a:rPr lang="en-IN" sz="1800" dirty="0"/>
                        <a:t>Separation Anxiety</a:t>
                      </a:r>
                      <a:endParaRPr lang="en-IN" sz="1800" dirty="0">
                        <a:latin typeface="Arial" pitchFamily="34" charset="0"/>
                        <a:cs typeface="Arial" pitchFamily="34" charset="0"/>
                      </a:endParaRPr>
                    </a:p>
                  </a:txBody>
                  <a:tcPr/>
                </a:tc>
                <a:tc rowSpan="6">
                  <a:txBody>
                    <a:bodyPr/>
                    <a:lstStyle/>
                    <a:p>
                      <a:r>
                        <a:rPr lang="en-IN" sz="1800" dirty="0"/>
                        <a:t>Domestic violence, alcohol dependence in family, parental marital discord, financial problems at home, SLD,</a:t>
                      </a:r>
                      <a:r>
                        <a:rPr lang="en-IN" sz="1800" baseline="0" dirty="0"/>
                        <a:t> child sexual abuse</a:t>
                      </a:r>
                      <a:endParaRPr lang="en-IN" sz="1800" dirty="0"/>
                    </a:p>
                    <a:p>
                      <a:endParaRPr lang="en-IN" sz="1800" dirty="0"/>
                    </a:p>
                    <a:p>
                      <a:r>
                        <a:rPr lang="en-IN" sz="1800" dirty="0"/>
                        <a:t>Lack</a:t>
                      </a:r>
                      <a:r>
                        <a:rPr lang="en-IN" sz="1800" baseline="0" dirty="0"/>
                        <a:t> of social exposure, over-protection by parents, specific ‘bad’ experiences (incl. CSA)</a:t>
                      </a:r>
                      <a:endParaRPr lang="en-IN" sz="1800" dirty="0">
                        <a:latin typeface="Arial" pitchFamily="34" charset="0"/>
                        <a:cs typeface="Arial" pitchFamily="34" charset="0"/>
                      </a:endParaRPr>
                    </a:p>
                  </a:txBody>
                  <a:tcPr/>
                </a:tc>
                <a:extLst>
                  <a:ext uri="{0D108BD9-81ED-4DB2-BD59-A6C34878D82A}"/>
                </a:extLst>
              </a:tr>
              <a:tr h="499515">
                <a:tc vMerge="1">
                  <a:txBody>
                    <a:bodyPr/>
                    <a:lstStyle/>
                    <a:p>
                      <a:endParaRPr lang="en-IN" dirty="0"/>
                    </a:p>
                  </a:txBody>
                  <a:tcPr/>
                </a:tc>
                <a:tc>
                  <a:txBody>
                    <a:bodyPr/>
                    <a:lstStyle/>
                    <a:p>
                      <a:r>
                        <a:rPr lang="en-IN" sz="1800" dirty="0"/>
                        <a:t>School Refusal</a:t>
                      </a:r>
                      <a:endParaRPr lang="en-IN" sz="1800" dirty="0">
                        <a:latin typeface="Arial" pitchFamily="34" charset="0"/>
                        <a:cs typeface="Arial" pitchFamily="34" charset="0"/>
                      </a:endParaRPr>
                    </a:p>
                  </a:txBody>
                  <a:tcPr/>
                </a:tc>
                <a:tc vMerge="1">
                  <a:txBody>
                    <a:bodyPr/>
                    <a:lstStyle/>
                    <a:p>
                      <a:endParaRPr lang="en-IN" dirty="0"/>
                    </a:p>
                  </a:txBody>
                  <a:tcPr/>
                </a:tc>
                <a:extLst>
                  <a:ext uri="{0D108BD9-81ED-4DB2-BD59-A6C34878D82A}"/>
                </a:extLst>
              </a:tr>
              <a:tr h="499515">
                <a:tc vMerge="1">
                  <a:txBody>
                    <a:bodyPr/>
                    <a:lstStyle/>
                    <a:p>
                      <a:endParaRPr lang="en-IN" dirty="0"/>
                    </a:p>
                  </a:txBody>
                  <a:tcPr/>
                </a:tc>
                <a:tc>
                  <a:txBody>
                    <a:bodyPr/>
                    <a:lstStyle/>
                    <a:p>
                      <a:r>
                        <a:rPr lang="en-IN" sz="1800" dirty="0"/>
                        <a:t>Psychosomatic Symptoms</a:t>
                      </a:r>
                      <a:endParaRPr lang="en-IN" sz="1800" dirty="0">
                        <a:latin typeface="Arial" pitchFamily="34" charset="0"/>
                        <a:cs typeface="Arial" pitchFamily="34" charset="0"/>
                      </a:endParaRPr>
                    </a:p>
                  </a:txBody>
                  <a:tcPr/>
                </a:tc>
                <a:tc vMerge="1">
                  <a:txBody>
                    <a:bodyPr/>
                    <a:lstStyle/>
                    <a:p>
                      <a:endParaRPr lang="en-IN" dirty="0"/>
                    </a:p>
                  </a:txBody>
                  <a:tcPr/>
                </a:tc>
                <a:extLst>
                  <a:ext uri="{0D108BD9-81ED-4DB2-BD59-A6C34878D82A}"/>
                </a:extLst>
              </a:tr>
              <a:tr h="499515">
                <a:tc vMerge="1">
                  <a:txBody>
                    <a:bodyPr/>
                    <a:lstStyle/>
                    <a:p>
                      <a:endParaRPr lang="en-IN"/>
                    </a:p>
                  </a:txBody>
                  <a:tcPr/>
                </a:tc>
                <a:tc>
                  <a:txBody>
                    <a:bodyPr/>
                    <a:lstStyle/>
                    <a:p>
                      <a:r>
                        <a:rPr lang="en-IN" sz="1800" dirty="0"/>
                        <a:t>Bed Wetting</a:t>
                      </a:r>
                      <a:endParaRPr lang="en-IN" sz="1800" dirty="0">
                        <a:latin typeface="Arial" pitchFamily="34" charset="0"/>
                        <a:cs typeface="Arial" pitchFamily="34" charset="0"/>
                      </a:endParaRPr>
                    </a:p>
                  </a:txBody>
                  <a:tcPr/>
                </a:tc>
                <a:tc vMerge="1">
                  <a:txBody>
                    <a:bodyPr/>
                    <a:lstStyle/>
                    <a:p>
                      <a:endParaRPr lang="en-IN"/>
                    </a:p>
                  </a:txBody>
                  <a:tcPr/>
                </a:tc>
                <a:extLst>
                  <a:ext uri="{0D108BD9-81ED-4DB2-BD59-A6C34878D82A}"/>
                </a:extLst>
              </a:tr>
              <a:tr h="499515">
                <a:tc vMerge="1">
                  <a:txBody>
                    <a:bodyPr/>
                    <a:lstStyle/>
                    <a:p>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dirty="0"/>
                        <a:t>Selective </a:t>
                      </a:r>
                      <a:r>
                        <a:rPr lang="en-IN" sz="1800" dirty="0" err="1"/>
                        <a:t>Mutism</a:t>
                      </a:r>
                      <a:endParaRPr lang="en-IN" sz="1800" dirty="0">
                        <a:latin typeface="Arial" pitchFamily="34" charset="0"/>
                        <a:cs typeface="Arial" pitchFamily="34" charset="0"/>
                      </a:endParaRPr>
                    </a:p>
                  </a:txBody>
                  <a:tcPr/>
                </a:tc>
                <a:tc vMerge="1">
                  <a:txBody>
                    <a:bodyPr/>
                    <a:lstStyle/>
                    <a:p>
                      <a:endParaRPr lang="en-IN" dirty="0"/>
                    </a:p>
                  </a:txBody>
                  <a:tcPr/>
                </a:tc>
                <a:extLst>
                  <a:ext uri="{0D108BD9-81ED-4DB2-BD59-A6C34878D82A}"/>
                </a:extLst>
              </a:tr>
              <a:tr h="499515">
                <a:tc vMerge="1">
                  <a:txBody>
                    <a:bodyPr/>
                    <a:lstStyle/>
                    <a:p>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dirty="0"/>
                        <a:t>Social Anxiety</a:t>
                      </a:r>
                      <a:endParaRPr lang="en-IN" sz="1800" dirty="0">
                        <a:latin typeface="Arial" pitchFamily="34" charset="0"/>
                        <a:cs typeface="Arial" pitchFamily="34" charset="0"/>
                      </a:endParaRPr>
                    </a:p>
                  </a:txBody>
                  <a:tcPr/>
                </a:tc>
                <a:tc vMerge="1">
                  <a:txBody>
                    <a:bodyPr/>
                    <a:lstStyle/>
                    <a:p>
                      <a:endParaRPr lang="en-IN" dirty="0"/>
                    </a:p>
                  </a:txBody>
                  <a:tcPr/>
                </a:tc>
                <a:extLst>
                  <a:ext uri="{0D108BD9-81ED-4DB2-BD59-A6C34878D82A}"/>
                </a:extLst>
              </a:tr>
              <a:tr h="499515">
                <a:tc>
                  <a:txBody>
                    <a:bodyPr/>
                    <a:lstStyle/>
                    <a:p>
                      <a:r>
                        <a:rPr lang="en-IN" sz="1800" dirty="0"/>
                        <a:t>Depression</a:t>
                      </a:r>
                      <a:endParaRPr lang="en-IN" sz="1800" dirty="0">
                        <a:latin typeface="Arial" pitchFamily="34" charset="0"/>
                        <a:cs typeface="Arial" pitchFamily="34" charset="0"/>
                      </a:endParaRPr>
                    </a:p>
                  </a:txBody>
                  <a:tcPr/>
                </a:tc>
                <a:tc>
                  <a:txBody>
                    <a:bodyPr/>
                    <a:lstStyle/>
                    <a:p>
                      <a:r>
                        <a:rPr lang="en-IN" sz="1800" dirty="0"/>
                        <a:t>Adjustment Disorder</a:t>
                      </a:r>
                      <a:endParaRPr lang="en-IN" sz="1800" dirty="0">
                        <a:latin typeface="Arial" pitchFamily="34" charset="0"/>
                        <a:cs typeface="Arial" pitchFamily="34" charset="0"/>
                      </a:endParaRPr>
                    </a:p>
                  </a:txBody>
                  <a:tcPr/>
                </a:tc>
                <a:tc rowSpan="3">
                  <a:txBody>
                    <a:bodyPr/>
                    <a:lstStyle/>
                    <a:p>
                      <a:r>
                        <a:rPr lang="en-IN" sz="1800" dirty="0"/>
                        <a:t>Abuse (physical/sexual), loss/ grief/ trauma</a:t>
                      </a:r>
                      <a:endParaRPr lang="en-IN" sz="1800" dirty="0">
                        <a:latin typeface="Arial" pitchFamily="34" charset="0"/>
                        <a:cs typeface="Arial" pitchFamily="34" charset="0"/>
                      </a:endParaRPr>
                    </a:p>
                  </a:txBody>
                  <a:tcPr/>
                </a:tc>
                <a:extLst>
                  <a:ext uri="{0D108BD9-81ED-4DB2-BD59-A6C34878D82A}"/>
                </a:extLst>
              </a:tr>
              <a:tr h="499515">
                <a:tc>
                  <a:txBody>
                    <a:bodyPr/>
                    <a:lstStyle/>
                    <a:p>
                      <a:endParaRPr lang="en-IN" sz="1800" dirty="0">
                        <a:latin typeface="Arial" pitchFamily="34" charset="0"/>
                        <a:cs typeface="Arial" pitchFamily="34" charset="0"/>
                      </a:endParaRPr>
                    </a:p>
                  </a:txBody>
                  <a:tcPr/>
                </a:tc>
                <a:tc>
                  <a:txBody>
                    <a:bodyPr/>
                    <a:lstStyle/>
                    <a:p>
                      <a:r>
                        <a:rPr lang="en-IN" sz="1800" dirty="0"/>
                        <a:t>Major Depression</a:t>
                      </a:r>
                      <a:endParaRPr lang="en-IN" sz="1800" dirty="0">
                        <a:latin typeface="Arial" pitchFamily="34" charset="0"/>
                        <a:cs typeface="Arial" pitchFamily="34" charset="0"/>
                      </a:endParaRPr>
                    </a:p>
                  </a:txBody>
                  <a:tcPr/>
                </a:tc>
                <a:tc vMerge="1">
                  <a:txBody>
                    <a:bodyPr/>
                    <a:lstStyle/>
                    <a:p>
                      <a:endParaRPr lang="en-IN" dirty="0"/>
                    </a:p>
                  </a:txBody>
                  <a:tcPr/>
                </a:tc>
                <a:extLst>
                  <a:ext uri="{0D108BD9-81ED-4DB2-BD59-A6C34878D82A}"/>
                </a:extLst>
              </a:tr>
              <a:tr h="862177">
                <a:tc>
                  <a:txBody>
                    <a:bodyPr/>
                    <a:lstStyle/>
                    <a:p>
                      <a:r>
                        <a:rPr lang="en-IN" sz="1800" dirty="0"/>
                        <a:t>Post-Traumatic Stress Disorder</a:t>
                      </a:r>
                      <a:endParaRPr lang="en-IN" sz="1800" dirty="0">
                        <a:latin typeface="Arial" pitchFamily="34" charset="0"/>
                        <a:cs typeface="Arial" pitchFamily="34" charset="0"/>
                      </a:endParaRPr>
                    </a:p>
                  </a:txBody>
                  <a:tcPr/>
                </a:tc>
                <a:tc>
                  <a:txBody>
                    <a:bodyPr/>
                    <a:lstStyle/>
                    <a:p>
                      <a:endParaRPr lang="en-IN" sz="1800" dirty="0">
                        <a:latin typeface="Arial" pitchFamily="34" charset="0"/>
                        <a:cs typeface="Arial" pitchFamily="34" charset="0"/>
                      </a:endParaRPr>
                    </a:p>
                  </a:txBody>
                  <a:tcPr/>
                </a:tc>
                <a:tc vMerge="1">
                  <a:txBody>
                    <a:bodyPr/>
                    <a:lstStyle/>
                    <a:p>
                      <a:endParaRPr lang="en-IN" dirty="0"/>
                    </a:p>
                  </a:txBody>
                  <a:tcPr/>
                </a:tc>
                <a:extLst>
                  <a:ext uri="{0D108BD9-81ED-4DB2-BD59-A6C34878D82A}"/>
                </a:extLst>
              </a:tr>
            </a:tbl>
          </a:graphicData>
        </a:graphic>
      </p:graphicFrame>
    </p:spTree>
    <p:extLst>
      <p:ext uri="{BB962C8B-B14F-4D97-AF65-F5344CB8AC3E}">
        <p14:creationId xmlns:p14="http://schemas.microsoft.com/office/powerpoint/2010/main" val="3978848648"/>
      </p:ext>
    </p:extLst>
  </p:cSld>
  <p:clrMapOvr>
    <a:masterClrMapping/>
  </p:clrMapOvr>
  <p:transition spd="slow"/>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850" y="260648"/>
            <a:ext cx="8686800" cy="1728192"/>
          </a:xfrm>
        </p:spPr>
        <p:txBody>
          <a:bodyPr>
            <a:noAutofit/>
          </a:bodyPr>
          <a:lstStyle/>
          <a:p>
            <a:pPr algn="l">
              <a:defRPr/>
            </a:pPr>
            <a:r>
              <a:rPr lang="en-IN" sz="3600" b="1" u="sng" dirty="0" smtClean="0">
                <a:solidFill>
                  <a:schemeClr val="bg1"/>
                </a:solidFill>
                <a:latin typeface="+mn-lt"/>
                <a:ea typeface="+mn-ea"/>
                <a:cs typeface="+mn-cs"/>
              </a:rPr>
              <a:t/>
            </a:r>
            <a:br>
              <a:rPr lang="en-IN" sz="3600" b="1" u="sng" dirty="0" smtClean="0">
                <a:solidFill>
                  <a:schemeClr val="bg1"/>
                </a:solidFill>
                <a:latin typeface="+mn-lt"/>
                <a:ea typeface="+mn-ea"/>
                <a:cs typeface="+mn-cs"/>
              </a:rPr>
            </a:br>
            <a:r>
              <a:rPr lang="en-IN" sz="3600" b="1" dirty="0" smtClean="0">
                <a:latin typeface="+mn-lt"/>
                <a:ea typeface="+mn-ea"/>
                <a:cs typeface="+mn-cs"/>
              </a:rPr>
              <a:t>Psycho </a:t>
            </a:r>
            <a:r>
              <a:rPr lang="en-IN" sz="3600" b="1" dirty="0">
                <a:latin typeface="+mn-lt"/>
                <a:ea typeface="+mn-ea"/>
                <a:cs typeface="+mn-cs"/>
              </a:rPr>
              <a:t>somatic/ Dissociative </a:t>
            </a:r>
            <a:r>
              <a:rPr lang="en-IN" sz="3600" b="1" dirty="0" smtClean="0">
                <a:latin typeface="+mn-lt"/>
                <a:ea typeface="+mn-ea"/>
                <a:cs typeface="+mn-cs"/>
              </a:rPr>
              <a:t>disorder…frequently occurs in children in difficult circumstances  </a:t>
            </a:r>
            <a:r>
              <a:rPr lang="en-IN" b="1" u="sng" dirty="0">
                <a:solidFill>
                  <a:schemeClr val="bg1"/>
                </a:solidFill>
              </a:rPr>
              <a:t/>
            </a:r>
            <a:br>
              <a:rPr lang="en-IN" b="1" u="sng" dirty="0">
                <a:solidFill>
                  <a:schemeClr val="bg1"/>
                </a:solidFill>
              </a:rPr>
            </a:br>
            <a:endParaRPr lang="en-IN" b="1" u="sng" dirty="0">
              <a:solidFill>
                <a:schemeClr val="bg1"/>
              </a:solidFill>
            </a:endParaRPr>
          </a:p>
        </p:txBody>
      </p:sp>
      <p:sp>
        <p:nvSpPr>
          <p:cNvPr id="26627" name="Content Placeholder 2"/>
          <p:cNvSpPr>
            <a:spLocks noGrp="1"/>
          </p:cNvSpPr>
          <p:nvPr>
            <p:ph idx="1"/>
          </p:nvPr>
        </p:nvSpPr>
        <p:spPr>
          <a:xfrm>
            <a:off x="179512" y="2132856"/>
            <a:ext cx="8579420" cy="4608512"/>
          </a:xfrm>
        </p:spPr>
        <p:txBody>
          <a:bodyPr>
            <a:normAutofit fontScale="70000" lnSpcReduction="20000"/>
          </a:bodyPr>
          <a:lstStyle/>
          <a:p>
            <a:r>
              <a:rPr lang="en-IN" altLang="en-US" dirty="0"/>
              <a:t>Frequent stomach aches, headaches or ‘fainting fits/ black outs’ and other physical complaints (pain in specific body parts) with no apparent medical cause.</a:t>
            </a:r>
          </a:p>
          <a:p>
            <a:r>
              <a:rPr lang="en-IN" altLang="en-US" dirty="0"/>
              <a:t>These occur due to trauma/ as avoidance mechanism/ inability to cope with event or situation.</a:t>
            </a:r>
          </a:p>
          <a:p>
            <a:r>
              <a:rPr lang="en-IN" altLang="en-US" dirty="0"/>
              <a:t>Therefore, a symptom of anxiety/ stress.</a:t>
            </a:r>
          </a:p>
          <a:p>
            <a:pPr marL="0" indent="0">
              <a:buNone/>
            </a:pPr>
            <a:endParaRPr lang="en-IN" altLang="en-US" sz="2000" b="1" dirty="0"/>
          </a:p>
          <a:p>
            <a:pPr marL="0" indent="0">
              <a:buNone/>
            </a:pPr>
            <a:r>
              <a:rPr lang="en-IN" altLang="en-US" sz="2800" b="1" dirty="0" smtClean="0"/>
              <a:t>Contexts </a:t>
            </a:r>
            <a:r>
              <a:rPr lang="en-IN" altLang="en-US" sz="2800" b="1" dirty="0"/>
              <a:t>in which Dissociative Disorder Occurs:</a:t>
            </a:r>
          </a:p>
          <a:p>
            <a:r>
              <a:rPr lang="en-IN" altLang="en-US" dirty="0"/>
              <a:t>Learning disabilities/ academic problems</a:t>
            </a:r>
          </a:p>
          <a:p>
            <a:r>
              <a:rPr lang="en-IN" altLang="en-US" dirty="0"/>
              <a:t>Exam stress/ performance anxiety</a:t>
            </a:r>
          </a:p>
          <a:p>
            <a:r>
              <a:rPr lang="en-IN" altLang="en-US" dirty="0"/>
              <a:t>Stressful life situations including family conflict/problem, physical/sexual abuse</a:t>
            </a:r>
          </a:p>
          <a:p>
            <a:pPr>
              <a:buFontTx/>
              <a:buNone/>
            </a:pPr>
            <a:endParaRPr lang="en-IN" altLang="en-US" dirty="0" smtClean="0"/>
          </a:p>
          <a:p>
            <a:pPr>
              <a:buFontTx/>
              <a:buNone/>
            </a:pPr>
            <a:r>
              <a:rPr lang="en-IN" altLang="en-US" dirty="0" smtClean="0"/>
              <a:t>*</a:t>
            </a:r>
            <a:r>
              <a:rPr lang="en-IN" altLang="en-US" sz="2800" dirty="0" smtClean="0"/>
              <a:t>Do not confuse fainting fits with epilepsy!</a:t>
            </a:r>
          </a:p>
          <a:p>
            <a:pPr>
              <a:buFontTx/>
              <a:buNone/>
            </a:pPr>
            <a:endParaRPr lang="en-IN" altLang="en-US" dirty="0" smtClean="0">
              <a:solidFill>
                <a:schemeClr val="bg1"/>
              </a:solidFill>
            </a:endParaRPr>
          </a:p>
          <a:p>
            <a:endParaRPr lang="en-IN" altLang="en-US" dirty="0" smtClean="0">
              <a:solidFill>
                <a:schemeClr val="bg1"/>
              </a:solidFill>
            </a:endParaRPr>
          </a:p>
        </p:txBody>
      </p:sp>
    </p:spTree>
    <p:extLst>
      <p:ext uri="{BB962C8B-B14F-4D97-AF65-F5344CB8AC3E}">
        <p14:creationId xmlns:p14="http://schemas.microsoft.com/office/powerpoint/2010/main" val="252499380"/>
      </p:ext>
    </p:extLst>
  </p:cSld>
  <p:clrMapOvr>
    <a:masterClrMapping/>
  </p:clrMapOvr>
  <p:transition spd="slow"/>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a:xfrm>
            <a:off x="107950" y="404813"/>
            <a:ext cx="8856663" cy="5721350"/>
          </a:xfrm>
        </p:spPr>
        <p:txBody>
          <a:bodyPr/>
          <a:lstStyle/>
          <a:p>
            <a:pPr>
              <a:buFontTx/>
              <a:buNone/>
            </a:pPr>
            <a:r>
              <a:rPr lang="en-IN" altLang="en-US" sz="2800" b="1" dirty="0" smtClean="0"/>
              <a:t>Contexts in which Dissociative Disorder Occurs:</a:t>
            </a:r>
          </a:p>
          <a:p>
            <a:r>
              <a:rPr lang="en-IN" altLang="en-US" dirty="0" smtClean="0"/>
              <a:t>Learning disabilities/ academic problems</a:t>
            </a:r>
          </a:p>
          <a:p>
            <a:r>
              <a:rPr lang="en-IN" altLang="en-US" dirty="0" smtClean="0"/>
              <a:t>Exam stress/ performance anxiety</a:t>
            </a:r>
          </a:p>
          <a:p>
            <a:r>
              <a:rPr lang="en-IN" altLang="en-US" dirty="0" smtClean="0"/>
              <a:t>Stressful life situations including family conflict/problem, physical/sexual abuse</a:t>
            </a:r>
          </a:p>
          <a:p>
            <a:endParaRPr lang="en-IN" altLang="en-US" dirty="0" smtClean="0">
              <a:solidFill>
                <a:schemeClr val="bg1"/>
              </a:solidFill>
            </a:endParaRPr>
          </a:p>
        </p:txBody>
      </p:sp>
    </p:spTree>
    <p:extLst>
      <p:ext uri="{BB962C8B-B14F-4D97-AF65-F5344CB8AC3E}">
        <p14:creationId xmlns:p14="http://schemas.microsoft.com/office/powerpoint/2010/main" val="1905632229"/>
      </p:ext>
    </p:extLst>
  </p:cSld>
  <p:clrMapOvr>
    <a:masterClrMapping/>
  </p:clrMapOvr>
  <p:transition spd="slow"/>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0" y="0"/>
            <a:ext cx="8229600" cy="857250"/>
          </a:xfrm>
        </p:spPr>
        <p:txBody>
          <a:bodyPr/>
          <a:lstStyle/>
          <a:p>
            <a:r>
              <a:rPr lang="en-IN" altLang="en-US" b="1" dirty="0" smtClean="0"/>
              <a:t>The Depressed Child</a:t>
            </a:r>
          </a:p>
        </p:txBody>
      </p:sp>
      <p:sp>
        <p:nvSpPr>
          <p:cNvPr id="3" name="Content Placeholder 2"/>
          <p:cNvSpPr>
            <a:spLocks noGrp="1"/>
          </p:cNvSpPr>
          <p:nvPr>
            <p:ph idx="1"/>
          </p:nvPr>
        </p:nvSpPr>
        <p:spPr>
          <a:xfrm>
            <a:off x="0" y="785813"/>
            <a:ext cx="9144000" cy="5857875"/>
          </a:xfrm>
        </p:spPr>
        <p:txBody>
          <a:bodyPr>
            <a:normAutofit fontScale="62500" lnSpcReduction="20000"/>
          </a:bodyPr>
          <a:lstStyle/>
          <a:p>
            <a:pPr>
              <a:defRPr/>
            </a:pPr>
            <a:endParaRPr lang="en-IN" dirty="0">
              <a:solidFill>
                <a:schemeClr val="bg1"/>
              </a:solidFill>
            </a:endParaRPr>
          </a:p>
          <a:p>
            <a:pPr>
              <a:buFontTx/>
              <a:buNone/>
              <a:defRPr/>
            </a:pPr>
            <a:r>
              <a:rPr lang="en-IN" dirty="0">
                <a:solidFill>
                  <a:schemeClr val="bg1"/>
                </a:solidFill>
              </a:rPr>
              <a:t>• </a:t>
            </a:r>
            <a:r>
              <a:rPr lang="en-IN" sz="3400" dirty="0"/>
              <a:t>Frequent sadness, tearfulness, crying </a:t>
            </a:r>
          </a:p>
          <a:p>
            <a:pPr>
              <a:buFontTx/>
              <a:buNone/>
              <a:defRPr/>
            </a:pPr>
            <a:r>
              <a:rPr lang="en-IN" sz="3400" dirty="0"/>
              <a:t>• Decreased interest in activities; or inability to enjoy previously </a:t>
            </a:r>
            <a:r>
              <a:rPr lang="en-IN" sz="3400" dirty="0" err="1"/>
              <a:t>favorite</a:t>
            </a:r>
            <a:r>
              <a:rPr lang="en-IN" sz="3400" dirty="0"/>
              <a:t> activities </a:t>
            </a:r>
          </a:p>
          <a:p>
            <a:pPr>
              <a:buFontTx/>
              <a:buNone/>
              <a:defRPr/>
            </a:pPr>
            <a:r>
              <a:rPr lang="en-IN" sz="3400" dirty="0"/>
              <a:t>• Hopelessness </a:t>
            </a:r>
          </a:p>
          <a:p>
            <a:pPr>
              <a:buFontTx/>
              <a:buNone/>
              <a:defRPr/>
            </a:pPr>
            <a:r>
              <a:rPr lang="en-IN" sz="3400" dirty="0"/>
              <a:t>• Persistent boredom; low energy </a:t>
            </a:r>
          </a:p>
          <a:p>
            <a:pPr>
              <a:buFontTx/>
              <a:buNone/>
              <a:defRPr/>
            </a:pPr>
            <a:r>
              <a:rPr lang="en-IN" sz="3400" dirty="0"/>
              <a:t>• Social isolation, poor communication , refusal to play</a:t>
            </a:r>
          </a:p>
          <a:p>
            <a:pPr>
              <a:buFontTx/>
              <a:buNone/>
              <a:defRPr/>
            </a:pPr>
            <a:r>
              <a:rPr lang="en-IN" sz="3400" dirty="0"/>
              <a:t>• Low self-esteem and guilt </a:t>
            </a:r>
          </a:p>
          <a:p>
            <a:pPr>
              <a:buFontTx/>
              <a:buNone/>
              <a:defRPr/>
            </a:pPr>
            <a:r>
              <a:rPr lang="en-IN" sz="3400" dirty="0"/>
              <a:t>• Extreme sensitivity to rejection or failure </a:t>
            </a:r>
          </a:p>
          <a:p>
            <a:pPr>
              <a:buFontTx/>
              <a:buNone/>
              <a:defRPr/>
            </a:pPr>
            <a:r>
              <a:rPr lang="en-IN" sz="3400" dirty="0"/>
              <a:t>• Increased irritability, anger, or hostility </a:t>
            </a:r>
          </a:p>
          <a:p>
            <a:pPr>
              <a:buFontTx/>
              <a:buNone/>
              <a:defRPr/>
            </a:pPr>
            <a:r>
              <a:rPr lang="en-IN" sz="3400" dirty="0"/>
              <a:t>• Difficulty with relationships </a:t>
            </a:r>
          </a:p>
          <a:p>
            <a:pPr>
              <a:buFontTx/>
              <a:buNone/>
              <a:defRPr/>
            </a:pPr>
            <a:r>
              <a:rPr lang="en-IN" sz="3400" dirty="0"/>
              <a:t>• Frequent complaints of physical illnesses such as headaches and stomach aches </a:t>
            </a:r>
          </a:p>
          <a:p>
            <a:pPr>
              <a:buFontTx/>
              <a:buNone/>
              <a:defRPr/>
            </a:pPr>
            <a:r>
              <a:rPr lang="en-IN" sz="3400" dirty="0"/>
              <a:t>• Frequent absences from school or poor performance in school </a:t>
            </a:r>
          </a:p>
          <a:p>
            <a:pPr>
              <a:buFontTx/>
              <a:buNone/>
              <a:defRPr/>
            </a:pPr>
            <a:r>
              <a:rPr lang="en-IN" sz="3400" dirty="0"/>
              <a:t>• Poor concentration </a:t>
            </a:r>
          </a:p>
          <a:p>
            <a:pPr>
              <a:buFontTx/>
              <a:buNone/>
              <a:defRPr/>
            </a:pPr>
            <a:r>
              <a:rPr lang="en-IN" sz="3400" dirty="0"/>
              <a:t>• A major change in eating and/or sleeping patterns </a:t>
            </a:r>
          </a:p>
          <a:p>
            <a:pPr>
              <a:buFontTx/>
              <a:buNone/>
              <a:defRPr/>
            </a:pPr>
            <a:r>
              <a:rPr lang="en-IN" sz="3400" dirty="0"/>
              <a:t>• Talk of or efforts to run away from home </a:t>
            </a:r>
          </a:p>
          <a:p>
            <a:pPr>
              <a:buFontTx/>
              <a:buNone/>
              <a:defRPr/>
            </a:pPr>
            <a:r>
              <a:rPr lang="en-IN" sz="3400" dirty="0"/>
              <a:t>• Thoughts or expressions of suicide or self-destructive </a:t>
            </a:r>
            <a:r>
              <a:rPr lang="en-IN" sz="3400" dirty="0" err="1"/>
              <a:t>behavior</a:t>
            </a:r>
            <a:r>
              <a:rPr lang="en-IN" sz="3400" dirty="0"/>
              <a:t> </a:t>
            </a:r>
          </a:p>
          <a:p>
            <a:pPr>
              <a:defRPr/>
            </a:pPr>
            <a:endParaRPr lang="en-IN" dirty="0">
              <a:solidFill>
                <a:schemeClr val="bg1"/>
              </a:solidFill>
            </a:endParaRPr>
          </a:p>
        </p:txBody>
      </p:sp>
    </p:spTree>
    <p:extLst>
      <p:ext uri="{BB962C8B-B14F-4D97-AF65-F5344CB8AC3E}">
        <p14:creationId xmlns:p14="http://schemas.microsoft.com/office/powerpoint/2010/main" val="1237058626"/>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57158" y="428604"/>
            <a:ext cx="8329642" cy="5591196"/>
          </a:xfrm>
        </p:spPr>
        <p:txBody>
          <a:bodyPr>
            <a:normAutofit fontScale="85000" lnSpcReduction="20000"/>
          </a:bodyPr>
          <a:lstStyle/>
          <a:p>
            <a:pPr lvl="0">
              <a:buNone/>
            </a:pPr>
            <a:r>
              <a:rPr lang="en-US" b="1" u="sng" dirty="0" smtClean="0"/>
              <a:t>Discussion:</a:t>
            </a:r>
          </a:p>
          <a:p>
            <a:pPr lvl="0"/>
            <a:r>
              <a:rPr lang="en-US" dirty="0" smtClean="0"/>
              <a:t>How did you feel when you re-visited happy memories versus difficult and traumatic ones? </a:t>
            </a:r>
          </a:p>
          <a:p>
            <a:pPr lvl="0"/>
            <a:r>
              <a:rPr lang="en-US" dirty="0" smtClean="0"/>
              <a:t>Who helped/ how did you cope? </a:t>
            </a:r>
            <a:endParaRPr lang="en-IN" dirty="0" smtClean="0"/>
          </a:p>
          <a:p>
            <a:pPr lvl="0"/>
            <a:r>
              <a:rPr lang="en-US" dirty="0" smtClean="0"/>
              <a:t>The importance of being in touch with your own childhoods so you know what it is like to be a child, what makes children happy, angry or sad. </a:t>
            </a:r>
          </a:p>
          <a:p>
            <a:pPr lvl="0"/>
            <a:r>
              <a:rPr lang="en-US" dirty="0" smtClean="0"/>
              <a:t>How this sensitivity is essential to working effectively with children.</a:t>
            </a:r>
            <a:endParaRPr lang="en-IN" dirty="0" smtClean="0"/>
          </a:p>
          <a:p>
            <a:pPr lvl="0"/>
            <a:r>
              <a:rPr lang="en-US" dirty="0" smtClean="0"/>
              <a:t>The importance of being aware of one’s own feelings and emotions- so that one may also understand another’s feelings and emotions better.</a:t>
            </a:r>
          </a:p>
          <a:p>
            <a:pPr lvl="0"/>
            <a:r>
              <a:rPr lang="en-US" dirty="0" smtClean="0"/>
              <a:t>The impact of memories—how childhood events still impact us in adult life.</a:t>
            </a:r>
            <a:endParaRPr lang="en-IN" dirty="0" smtClean="0"/>
          </a:p>
          <a:p>
            <a:endParaRPr lang="en-IN" dirty="0"/>
          </a:p>
        </p:txBody>
      </p:sp>
      <p:sp>
        <p:nvSpPr>
          <p:cNvPr id="5" name="Slide Number Placeholder 4"/>
          <p:cNvSpPr>
            <a:spLocks noGrp="1"/>
          </p:cNvSpPr>
          <p:nvPr>
            <p:ph type="sldNum" sz="quarter" idx="12"/>
          </p:nvPr>
        </p:nvSpPr>
        <p:spPr/>
        <p:txBody>
          <a:bodyPr/>
          <a:lstStyle/>
          <a:p>
            <a:fld id="{80C3CBA1-1F25-4F01-8642-100333C17661}" type="slidenum">
              <a:rPr lang="en-IN" smtClean="0"/>
              <a:pPr/>
              <a:t>6</a:t>
            </a:fld>
            <a:endParaRPr lang="en-IN"/>
          </a:p>
        </p:txBody>
      </p:sp>
    </p:spTree>
    <p:extLst>
      <p:ext uri="{BB962C8B-B14F-4D97-AF65-F5344CB8AC3E}">
        <p14:creationId xmlns:p14="http://schemas.microsoft.com/office/powerpoint/2010/main" val="141034748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115888"/>
            <a:ext cx="8229600" cy="714375"/>
          </a:xfrm>
        </p:spPr>
        <p:txBody>
          <a:bodyPr/>
          <a:lstStyle/>
          <a:p>
            <a:r>
              <a:rPr lang="en-IN" altLang="en-US" sz="3200" b="1" dirty="0" smtClean="0"/>
              <a:t>Post-Traumatic Stress Disorder (PTSD)</a:t>
            </a:r>
          </a:p>
        </p:txBody>
      </p:sp>
      <p:sp>
        <p:nvSpPr>
          <p:cNvPr id="33795" name="Content Placeholder 2"/>
          <p:cNvSpPr>
            <a:spLocks noGrp="1"/>
          </p:cNvSpPr>
          <p:nvPr>
            <p:ph idx="1"/>
          </p:nvPr>
        </p:nvSpPr>
        <p:spPr>
          <a:xfrm>
            <a:off x="0" y="642938"/>
            <a:ext cx="9144000" cy="6215062"/>
          </a:xfrm>
        </p:spPr>
        <p:txBody>
          <a:bodyPr/>
          <a:lstStyle/>
          <a:p>
            <a:pPr algn="just">
              <a:lnSpc>
                <a:spcPct val="115000"/>
              </a:lnSpc>
            </a:pPr>
            <a:r>
              <a:rPr lang="en-US" altLang="en-US" sz="1600" b="1" dirty="0" smtClean="0">
                <a:solidFill>
                  <a:srgbClr val="FF0000"/>
                </a:solidFill>
              </a:rPr>
              <a:t>Experiencing recurring images and nightmares of the event</a:t>
            </a:r>
            <a:endParaRPr lang="en-IN" altLang="en-US" sz="1600" b="1" dirty="0" smtClean="0">
              <a:solidFill>
                <a:srgbClr val="FF0000"/>
              </a:solidFill>
            </a:endParaRPr>
          </a:p>
          <a:p>
            <a:pPr algn="just">
              <a:lnSpc>
                <a:spcPct val="115000"/>
              </a:lnSpc>
            </a:pPr>
            <a:r>
              <a:rPr lang="en-US" altLang="en-US" sz="1600" b="1" dirty="0" smtClean="0">
                <a:solidFill>
                  <a:srgbClr val="FF0000"/>
                </a:solidFill>
              </a:rPr>
              <a:t>Avoiding people, places, events that remind them of the traumatic event </a:t>
            </a:r>
            <a:endParaRPr lang="en-IN" altLang="en-US" sz="1600" b="1" dirty="0" smtClean="0">
              <a:solidFill>
                <a:srgbClr val="FF0000"/>
              </a:solidFill>
            </a:endParaRPr>
          </a:p>
          <a:p>
            <a:pPr algn="just">
              <a:lnSpc>
                <a:spcPct val="115000"/>
              </a:lnSpc>
            </a:pPr>
            <a:r>
              <a:rPr lang="en-US" altLang="en-US" sz="1600" b="1" dirty="0" smtClean="0">
                <a:solidFill>
                  <a:srgbClr val="FF0000"/>
                </a:solidFill>
              </a:rPr>
              <a:t> Intense physical and psychological distress when exposed to sights/ sounds symbolizing events</a:t>
            </a:r>
          </a:p>
          <a:p>
            <a:pPr algn="just">
              <a:lnSpc>
                <a:spcPct val="115000"/>
              </a:lnSpc>
            </a:pPr>
            <a:r>
              <a:rPr lang="en-US" altLang="en-US" sz="1600" dirty="0" smtClean="0"/>
              <a:t>Fear and anxiety</a:t>
            </a:r>
            <a:endParaRPr lang="en-IN" altLang="en-US" sz="1600" dirty="0" smtClean="0"/>
          </a:p>
          <a:p>
            <a:pPr algn="just">
              <a:lnSpc>
                <a:spcPct val="115000"/>
              </a:lnSpc>
            </a:pPr>
            <a:r>
              <a:rPr lang="en-US" altLang="en-US" sz="1600" dirty="0" smtClean="0"/>
              <a:t>Sad, crying, clinging to parent</a:t>
            </a:r>
            <a:endParaRPr lang="en-IN" altLang="en-US" sz="1600" dirty="0" smtClean="0"/>
          </a:p>
          <a:p>
            <a:pPr algn="just">
              <a:lnSpc>
                <a:spcPct val="115000"/>
              </a:lnSpc>
            </a:pPr>
            <a:r>
              <a:rPr lang="en-US" altLang="en-US" sz="1600" dirty="0" smtClean="0"/>
              <a:t>Withdrawal from family and friends</a:t>
            </a:r>
            <a:endParaRPr lang="en-IN" altLang="en-US" sz="1600" dirty="0" smtClean="0"/>
          </a:p>
          <a:p>
            <a:pPr algn="just">
              <a:lnSpc>
                <a:spcPct val="115000"/>
              </a:lnSpc>
            </a:pPr>
            <a:r>
              <a:rPr lang="en-US" altLang="en-US" sz="1600" dirty="0" smtClean="0"/>
              <a:t> Irritable and easily angry</a:t>
            </a:r>
            <a:endParaRPr lang="en-IN" altLang="en-US" sz="1600" dirty="0" smtClean="0"/>
          </a:p>
          <a:p>
            <a:pPr algn="just">
              <a:lnSpc>
                <a:spcPct val="115000"/>
              </a:lnSpc>
            </a:pPr>
            <a:r>
              <a:rPr lang="en-US" altLang="en-US" sz="1600" dirty="0" smtClean="0"/>
              <a:t>Difficulty concentrating</a:t>
            </a:r>
            <a:endParaRPr lang="en-IN" altLang="en-US" sz="1600" dirty="0" smtClean="0"/>
          </a:p>
          <a:p>
            <a:pPr algn="just">
              <a:lnSpc>
                <a:spcPct val="115000"/>
              </a:lnSpc>
            </a:pPr>
            <a:r>
              <a:rPr lang="en-US" altLang="en-US" sz="1600" dirty="0" smtClean="0"/>
              <a:t>Loss of interest/ no motivation to carry on daily activities, even those that they like i.e. play</a:t>
            </a:r>
            <a:endParaRPr lang="en-IN" altLang="en-US" sz="1600" dirty="0" smtClean="0"/>
          </a:p>
          <a:p>
            <a:pPr algn="just">
              <a:lnSpc>
                <a:spcPct val="115000"/>
              </a:lnSpc>
            </a:pPr>
            <a:r>
              <a:rPr lang="en-US" altLang="en-US" sz="1600" dirty="0" smtClean="0"/>
              <a:t>Lack of energy, tiredness, (also a result of stress)</a:t>
            </a:r>
            <a:endParaRPr lang="en-IN" altLang="en-US" sz="1600" dirty="0" smtClean="0"/>
          </a:p>
          <a:p>
            <a:pPr algn="just">
              <a:lnSpc>
                <a:spcPct val="115000"/>
              </a:lnSpc>
            </a:pPr>
            <a:r>
              <a:rPr lang="en-US" altLang="en-US" sz="1600" dirty="0" smtClean="0"/>
              <a:t> Body aches--children particularly may complain headaches, chest pain and abdominal/ stomach pain.</a:t>
            </a:r>
            <a:endParaRPr lang="en-IN" altLang="en-US" sz="1600" dirty="0" smtClean="0"/>
          </a:p>
          <a:p>
            <a:pPr algn="just">
              <a:lnSpc>
                <a:spcPct val="115000"/>
              </a:lnSpc>
            </a:pPr>
            <a:r>
              <a:rPr lang="en-US" altLang="en-US" sz="1600" dirty="0" smtClean="0"/>
              <a:t>Feeding problems/ loss of appetite</a:t>
            </a:r>
            <a:endParaRPr lang="en-IN" altLang="en-US" sz="1600" dirty="0" smtClean="0"/>
          </a:p>
          <a:p>
            <a:pPr algn="just">
              <a:lnSpc>
                <a:spcPct val="115000"/>
              </a:lnSpc>
            </a:pPr>
            <a:r>
              <a:rPr lang="en-US" altLang="en-US" sz="1600" dirty="0" smtClean="0"/>
              <a:t>Sleep disturbances</a:t>
            </a:r>
            <a:endParaRPr lang="en-IN" altLang="en-US" sz="1600" dirty="0" smtClean="0"/>
          </a:p>
          <a:p>
            <a:pPr algn="just">
              <a:lnSpc>
                <a:spcPct val="115000"/>
              </a:lnSpc>
            </a:pPr>
            <a:r>
              <a:rPr lang="en-US" altLang="en-US" sz="1600" dirty="0" smtClean="0"/>
              <a:t>Bed-wetting</a:t>
            </a:r>
            <a:endParaRPr lang="en-IN" altLang="en-US" sz="1600" dirty="0" smtClean="0"/>
          </a:p>
          <a:p>
            <a:pPr algn="just">
              <a:lnSpc>
                <a:spcPct val="115000"/>
              </a:lnSpc>
            </a:pPr>
            <a:r>
              <a:rPr lang="en-US" altLang="en-US" sz="1600" dirty="0" smtClean="0"/>
              <a:t>Attempts of suicide/ self-harm</a:t>
            </a:r>
            <a:endParaRPr lang="en-IN" altLang="en-US" sz="1600" dirty="0" smtClean="0"/>
          </a:p>
          <a:p>
            <a:pPr algn="just">
              <a:lnSpc>
                <a:spcPct val="115000"/>
              </a:lnSpc>
            </a:pPr>
            <a:r>
              <a:rPr lang="en-US" altLang="en-US" sz="1600" dirty="0" smtClean="0"/>
              <a:t>Frequent illness and skin and respiratory ailments </a:t>
            </a:r>
            <a:endParaRPr lang="en-IN" altLang="en-US" sz="1600" dirty="0" smtClean="0"/>
          </a:p>
          <a:p>
            <a:pPr algn="just">
              <a:lnSpc>
                <a:spcPct val="115000"/>
              </a:lnSpc>
            </a:pPr>
            <a:r>
              <a:rPr lang="en-US" altLang="en-US" sz="1600" dirty="0" smtClean="0"/>
              <a:t>Use of drugs/ alcohol to cope with the situation</a:t>
            </a:r>
            <a:endParaRPr lang="en-IN" altLang="en-US" sz="1600" dirty="0" smtClean="0"/>
          </a:p>
        </p:txBody>
      </p:sp>
    </p:spTree>
    <p:extLst>
      <p:ext uri="{BB962C8B-B14F-4D97-AF65-F5344CB8AC3E}">
        <p14:creationId xmlns:p14="http://schemas.microsoft.com/office/powerpoint/2010/main" val="2824551809"/>
      </p:ext>
    </p:extLst>
  </p:cSld>
  <p:clrMapOvr>
    <a:masterClrMapping/>
  </p:clrMapOvr>
  <p:transition spd="slow"/>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ChangeArrowheads="1"/>
          </p:cNvSpPr>
          <p:nvPr/>
        </p:nvSpPr>
        <p:spPr bwMode="auto">
          <a:xfrm>
            <a:off x="251520" y="1341438"/>
            <a:ext cx="8568952"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IN" altLang="en-US" sz="4000" b="1" dirty="0"/>
              <a:t>III. Behavioural/ Externalizing </a:t>
            </a:r>
            <a:r>
              <a:rPr lang="en-IN" altLang="en-US" sz="4000" b="1" dirty="0" smtClean="0"/>
              <a:t>issues:</a:t>
            </a:r>
          </a:p>
          <a:p>
            <a:r>
              <a:rPr lang="en-IN" altLang="en-US" sz="4000" b="1" u="sng" dirty="0" smtClean="0">
                <a:solidFill>
                  <a:schemeClr val="bg1"/>
                </a:solidFill>
              </a:rPr>
              <a:t> </a:t>
            </a:r>
          </a:p>
          <a:p>
            <a:pPr marL="571500" indent="-571500">
              <a:buFont typeface="Arial" panose="020B0604020202020204" pitchFamily="34" charset="0"/>
              <a:buChar char="•"/>
            </a:pPr>
            <a:r>
              <a:rPr lang="en-IN" altLang="en-US" sz="4000" b="1" dirty="0" smtClean="0"/>
              <a:t>Attention Deficit Hyperactive Disorder (ADHD)</a:t>
            </a:r>
          </a:p>
          <a:p>
            <a:pPr marL="571500" indent="-571500">
              <a:buFont typeface="Arial" panose="020B0604020202020204" pitchFamily="34" charset="0"/>
              <a:buChar char="•"/>
            </a:pPr>
            <a:r>
              <a:rPr lang="en-IN" altLang="en-US" sz="4000" b="1" dirty="0" smtClean="0"/>
              <a:t>Conduct Issues</a:t>
            </a:r>
            <a:endParaRPr lang="en-IN" altLang="en-US" sz="4000" b="1" dirty="0"/>
          </a:p>
        </p:txBody>
      </p:sp>
    </p:spTree>
    <p:extLst>
      <p:ext uri="{BB962C8B-B14F-4D97-AF65-F5344CB8AC3E}">
        <p14:creationId xmlns:p14="http://schemas.microsoft.com/office/powerpoint/2010/main" val="53981967"/>
      </p:ext>
    </p:extLst>
  </p:cSld>
  <p:clrMapOvr>
    <a:masterClrMapping/>
  </p:clrMapOvr>
  <p:transition spd="slow"/>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107950" y="115888"/>
            <a:ext cx="8856663" cy="1584325"/>
          </a:xfrm>
        </p:spPr>
        <p:txBody>
          <a:bodyPr/>
          <a:lstStyle/>
          <a:p>
            <a:pPr algn="l"/>
            <a:r>
              <a:rPr lang="en-IN" altLang="en-US" sz="4000" b="1" dirty="0" smtClean="0"/>
              <a:t>Identifying Attention Deficiency Hyperactive Disorder (ADHD)</a:t>
            </a:r>
          </a:p>
        </p:txBody>
      </p:sp>
      <p:sp>
        <p:nvSpPr>
          <p:cNvPr id="36867" name="Slide Number Placeholder 2"/>
          <p:cNvSpPr>
            <a:spLocks noGrp="1"/>
          </p:cNvSpPr>
          <p:nvPr>
            <p:ph type="sldNum" sz="quarter" idx="12"/>
          </p:nvPr>
        </p:nvSpPr>
        <p:spPr>
          <a:no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7FB9A237-A20C-4A7E-A389-103875C897FA}" type="slidenum">
              <a:rPr lang="en-IN" altLang="en-US"/>
              <a:pPr/>
              <a:t>62</a:t>
            </a:fld>
            <a:endParaRPr lang="en-IN" altLang="en-US"/>
          </a:p>
        </p:txBody>
      </p:sp>
      <p:sp>
        <p:nvSpPr>
          <p:cNvPr id="4" name="Content Placeholder 3"/>
          <p:cNvSpPr>
            <a:spLocks noGrp="1"/>
          </p:cNvSpPr>
          <p:nvPr>
            <p:ph sz="quarter" idx="1"/>
          </p:nvPr>
        </p:nvSpPr>
        <p:spPr>
          <a:xfrm>
            <a:off x="285750" y="1785938"/>
            <a:ext cx="8435975" cy="3959225"/>
          </a:xfrm>
        </p:spPr>
        <p:txBody>
          <a:bodyPr>
            <a:normAutofit fontScale="85000" lnSpcReduction="20000"/>
          </a:bodyPr>
          <a:lstStyle/>
          <a:p>
            <a:pPr marL="0" indent="0">
              <a:buFontTx/>
              <a:buNone/>
              <a:defRPr/>
            </a:pPr>
            <a:r>
              <a:rPr lang="en-IN" b="1" dirty="0"/>
              <a:t>Lack of Attention:</a:t>
            </a:r>
          </a:p>
          <a:p>
            <a:pPr>
              <a:defRPr/>
            </a:pPr>
            <a:r>
              <a:rPr lang="en-IN" dirty="0"/>
              <a:t>Often has trouble keeping attention on tasks or play activities.</a:t>
            </a:r>
          </a:p>
          <a:p>
            <a:pPr>
              <a:defRPr/>
            </a:pPr>
            <a:r>
              <a:rPr lang="en-IN" dirty="0"/>
              <a:t>Often does not seem to listen when spoken to directly.</a:t>
            </a:r>
          </a:p>
          <a:p>
            <a:pPr>
              <a:defRPr/>
            </a:pPr>
            <a:r>
              <a:rPr lang="en-IN" dirty="0"/>
              <a:t>Often does not follow instructions and fails to finish schoolwork/ activity; moves on to something else.</a:t>
            </a:r>
          </a:p>
          <a:p>
            <a:pPr>
              <a:defRPr/>
            </a:pPr>
            <a:r>
              <a:rPr lang="en-IN" dirty="0"/>
              <a:t>Often loses things needed for tasks and activities (e.g. toys, school assignments, pencils, books, or tools).</a:t>
            </a:r>
          </a:p>
          <a:p>
            <a:pPr>
              <a:defRPr/>
            </a:pPr>
            <a:r>
              <a:rPr lang="en-IN" dirty="0"/>
              <a:t>Is often easily distracted.</a:t>
            </a:r>
          </a:p>
          <a:p>
            <a:pPr>
              <a:defRPr/>
            </a:pPr>
            <a:r>
              <a:rPr lang="en-IN" dirty="0"/>
              <a:t>Is often forgetful in daily activities.</a:t>
            </a:r>
          </a:p>
          <a:p>
            <a:pPr marL="0" indent="0">
              <a:buFontTx/>
              <a:buNone/>
              <a:defRPr/>
            </a:pPr>
            <a:endParaRPr lang="en-IN" dirty="0">
              <a:solidFill>
                <a:schemeClr val="bg1"/>
              </a:solidFill>
            </a:endParaRPr>
          </a:p>
          <a:p>
            <a:pPr marL="0" indent="0">
              <a:buFontTx/>
              <a:buNone/>
              <a:defRPr/>
            </a:pPr>
            <a:endParaRPr lang="en-IN" dirty="0">
              <a:solidFill>
                <a:schemeClr val="bg1"/>
              </a:solidFill>
            </a:endParaRPr>
          </a:p>
        </p:txBody>
      </p:sp>
    </p:spTree>
    <p:extLst>
      <p:ext uri="{BB962C8B-B14F-4D97-AF65-F5344CB8AC3E}">
        <p14:creationId xmlns:p14="http://schemas.microsoft.com/office/powerpoint/2010/main" val="3315574223"/>
      </p:ext>
    </p:extLst>
  </p:cSld>
  <p:clrMapOvr>
    <a:masterClrMapping/>
  </p:clrMapOvr>
  <p:transition spd="slow"/>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2"/>
          <p:cNvSpPr>
            <a:spLocks noGrp="1"/>
          </p:cNvSpPr>
          <p:nvPr>
            <p:ph type="sldNum" sz="quarter" idx="12"/>
          </p:nvPr>
        </p:nvSpPr>
        <p:spPr>
          <a:no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A8B56333-A6B2-4126-91E4-5C1A77446C1B}" type="slidenum">
              <a:rPr lang="en-IN" altLang="en-US"/>
              <a:pPr/>
              <a:t>63</a:t>
            </a:fld>
            <a:endParaRPr lang="en-IN" altLang="en-US"/>
          </a:p>
        </p:txBody>
      </p:sp>
      <p:sp>
        <p:nvSpPr>
          <p:cNvPr id="4" name="Content Placeholder 3"/>
          <p:cNvSpPr>
            <a:spLocks noGrp="1"/>
          </p:cNvSpPr>
          <p:nvPr>
            <p:ph sz="quarter" idx="1"/>
          </p:nvPr>
        </p:nvSpPr>
        <p:spPr>
          <a:xfrm>
            <a:off x="250825" y="404813"/>
            <a:ext cx="8435975" cy="5614987"/>
          </a:xfrm>
        </p:spPr>
        <p:txBody>
          <a:bodyPr>
            <a:noAutofit/>
          </a:bodyPr>
          <a:lstStyle/>
          <a:p>
            <a:pPr marL="0" indent="0">
              <a:buFontTx/>
              <a:buNone/>
              <a:defRPr/>
            </a:pPr>
            <a:r>
              <a:rPr lang="en-IN" sz="2400" b="1" dirty="0"/>
              <a:t>Hyperactivity:</a:t>
            </a:r>
          </a:p>
          <a:p>
            <a:pPr>
              <a:defRPr/>
            </a:pPr>
            <a:r>
              <a:rPr lang="en-IN" sz="2400" dirty="0"/>
              <a:t>Often restless/fidgets with hands or feet or squirms in seat.</a:t>
            </a:r>
          </a:p>
          <a:p>
            <a:pPr>
              <a:defRPr/>
            </a:pPr>
            <a:r>
              <a:rPr lang="en-IN" sz="2400" dirty="0"/>
              <a:t>Often gets up from seat when remaining in seat is expected.</a:t>
            </a:r>
          </a:p>
          <a:p>
            <a:pPr>
              <a:defRPr/>
            </a:pPr>
            <a:r>
              <a:rPr lang="en-IN" sz="2400" dirty="0"/>
              <a:t>Excessive running/ climbing (more than other kids). </a:t>
            </a:r>
          </a:p>
          <a:p>
            <a:pPr>
              <a:defRPr/>
            </a:pPr>
            <a:r>
              <a:rPr lang="en-IN" sz="2400" dirty="0"/>
              <a:t>Often has trouble playing rule-based games or enjoying leisure activities quietly.</a:t>
            </a:r>
          </a:p>
          <a:p>
            <a:pPr>
              <a:defRPr/>
            </a:pPr>
            <a:r>
              <a:rPr lang="en-IN" sz="2400" dirty="0"/>
              <a:t>Is often "on the go" or often acts as if "driven by a motor."</a:t>
            </a:r>
            <a:endParaRPr lang="en-IN" sz="2400" b="1" dirty="0"/>
          </a:p>
          <a:p>
            <a:pPr marL="0" indent="0">
              <a:buFontTx/>
              <a:buNone/>
              <a:defRPr/>
            </a:pPr>
            <a:r>
              <a:rPr lang="en-IN" sz="2400" b="1" dirty="0"/>
              <a:t>Impulsivity:</a:t>
            </a:r>
          </a:p>
          <a:p>
            <a:pPr>
              <a:defRPr/>
            </a:pPr>
            <a:r>
              <a:rPr lang="en-IN" sz="2400" dirty="0"/>
              <a:t>Often has trouble waiting one's turn.</a:t>
            </a:r>
          </a:p>
          <a:p>
            <a:pPr>
              <a:defRPr/>
            </a:pPr>
            <a:r>
              <a:rPr lang="en-IN" sz="2400" dirty="0"/>
              <a:t>Often interrupts or intrudes on others. (pushing/poking/hitting…).</a:t>
            </a:r>
          </a:p>
          <a:p>
            <a:pPr>
              <a:defRPr/>
            </a:pPr>
            <a:r>
              <a:rPr lang="en-IN" sz="2400" dirty="0"/>
              <a:t>Impaired social judgement/ hasty decisions without due thought (older children).</a:t>
            </a:r>
          </a:p>
          <a:p>
            <a:pPr marL="0" indent="0">
              <a:buFontTx/>
              <a:buNone/>
              <a:defRPr/>
            </a:pPr>
            <a:endParaRPr lang="en-IN" sz="2400" dirty="0">
              <a:solidFill>
                <a:schemeClr val="bg1"/>
              </a:solidFill>
            </a:endParaRPr>
          </a:p>
        </p:txBody>
      </p:sp>
    </p:spTree>
    <p:extLst>
      <p:ext uri="{BB962C8B-B14F-4D97-AF65-F5344CB8AC3E}">
        <p14:creationId xmlns:p14="http://schemas.microsoft.com/office/powerpoint/2010/main" val="3006706703"/>
      </p:ext>
    </p:extLst>
  </p:cSld>
  <p:clrMapOvr>
    <a:masterClrMapping/>
  </p:clrMapOvr>
  <p:transition spd="slow"/>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0" y="0"/>
            <a:ext cx="8964613" cy="1341438"/>
          </a:xfrm>
        </p:spPr>
        <p:txBody>
          <a:bodyPr/>
          <a:lstStyle/>
          <a:p>
            <a:r>
              <a:rPr lang="en-IN" altLang="en-US" sz="3200" b="1" dirty="0" smtClean="0"/>
              <a:t>Is it just playfulness/ high energy or ADHD? How do we know?</a:t>
            </a:r>
          </a:p>
        </p:txBody>
      </p:sp>
      <p:sp>
        <p:nvSpPr>
          <p:cNvPr id="38915" name="Slide Number Placeholder 2"/>
          <p:cNvSpPr>
            <a:spLocks noGrp="1"/>
          </p:cNvSpPr>
          <p:nvPr>
            <p:ph type="sldNum" sz="quarter" idx="12"/>
          </p:nvPr>
        </p:nvSpPr>
        <p:spPr>
          <a:no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2642B9C6-72A5-43ED-B8D2-1AF4F107E6B5}" type="slidenum">
              <a:rPr lang="en-IN" altLang="en-US"/>
              <a:pPr/>
              <a:t>64</a:t>
            </a:fld>
            <a:endParaRPr lang="en-IN" altLang="en-US"/>
          </a:p>
        </p:txBody>
      </p:sp>
      <p:sp>
        <p:nvSpPr>
          <p:cNvPr id="4" name="Content Placeholder 3"/>
          <p:cNvSpPr>
            <a:spLocks noGrp="1"/>
          </p:cNvSpPr>
          <p:nvPr>
            <p:ph sz="quarter" idx="1"/>
          </p:nvPr>
        </p:nvSpPr>
        <p:spPr>
          <a:xfrm>
            <a:off x="250825" y="1484313"/>
            <a:ext cx="8435975" cy="5040312"/>
          </a:xfrm>
        </p:spPr>
        <p:txBody>
          <a:bodyPr>
            <a:normAutofit lnSpcReduction="10000"/>
          </a:bodyPr>
          <a:lstStyle/>
          <a:p>
            <a:pPr>
              <a:defRPr/>
            </a:pPr>
            <a:r>
              <a:rPr lang="en-IN" dirty="0"/>
              <a:t>How does the child compare with his peers?</a:t>
            </a:r>
          </a:p>
          <a:p>
            <a:pPr>
              <a:defRPr/>
            </a:pPr>
            <a:r>
              <a:rPr lang="en-IN" dirty="0"/>
              <a:t>Is the </a:t>
            </a:r>
            <a:r>
              <a:rPr lang="en-IN" dirty="0" err="1"/>
              <a:t>behavior</a:t>
            </a:r>
            <a:r>
              <a:rPr lang="en-IN" dirty="0"/>
              <a:t> similar to other children of the same age or is this </a:t>
            </a:r>
            <a:r>
              <a:rPr lang="en-IN" dirty="0" err="1"/>
              <a:t>behavior</a:t>
            </a:r>
            <a:r>
              <a:rPr lang="en-IN" dirty="0"/>
              <a:t> more extreme, more disruptive?</a:t>
            </a:r>
          </a:p>
          <a:p>
            <a:pPr>
              <a:defRPr/>
            </a:pPr>
            <a:r>
              <a:rPr lang="en-IN" dirty="0"/>
              <a:t>Is the </a:t>
            </a:r>
            <a:r>
              <a:rPr lang="en-IN" dirty="0" err="1"/>
              <a:t>behavior</a:t>
            </a:r>
            <a:r>
              <a:rPr lang="en-IN" dirty="0"/>
              <a:t> leading to chronic problems in daily functioning?</a:t>
            </a:r>
          </a:p>
          <a:p>
            <a:pPr>
              <a:defRPr/>
            </a:pPr>
            <a:r>
              <a:rPr lang="en-IN" dirty="0"/>
              <a:t>Does the </a:t>
            </a:r>
            <a:r>
              <a:rPr lang="en-IN" dirty="0" err="1"/>
              <a:t>behavior</a:t>
            </a:r>
            <a:r>
              <a:rPr lang="en-IN" dirty="0"/>
              <a:t> occur in more than one setting (for example, at school and at home)?</a:t>
            </a:r>
          </a:p>
          <a:p>
            <a:pPr>
              <a:defRPr/>
            </a:pPr>
            <a:r>
              <a:rPr lang="en-IN" dirty="0"/>
              <a:t>Is the </a:t>
            </a:r>
            <a:r>
              <a:rPr lang="en-IN" dirty="0" err="1"/>
              <a:t>behavior</a:t>
            </a:r>
            <a:r>
              <a:rPr lang="en-IN" dirty="0"/>
              <a:t> innate to the child or could it be caused by other factors and conditions?</a:t>
            </a:r>
          </a:p>
          <a:p>
            <a:pPr>
              <a:defRPr/>
            </a:pPr>
            <a:endParaRPr lang="en-IN" dirty="0">
              <a:solidFill>
                <a:schemeClr val="bg1"/>
              </a:solidFill>
            </a:endParaRPr>
          </a:p>
        </p:txBody>
      </p:sp>
    </p:spTree>
    <p:extLst>
      <p:ext uri="{BB962C8B-B14F-4D97-AF65-F5344CB8AC3E}">
        <p14:creationId xmlns:p14="http://schemas.microsoft.com/office/powerpoint/2010/main" val="2001041005"/>
      </p:ext>
    </p:extLst>
  </p:cSld>
  <p:clrMapOvr>
    <a:masterClrMapping/>
  </p:clrMapOvr>
  <p:transition spd="slow"/>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950" y="549275"/>
            <a:ext cx="9144000" cy="752475"/>
          </a:xfrm>
        </p:spPr>
        <p:txBody>
          <a:bodyPr>
            <a:normAutofit fontScale="90000"/>
          </a:bodyPr>
          <a:lstStyle/>
          <a:p>
            <a:pPr>
              <a:defRPr/>
            </a:pPr>
            <a:r>
              <a:rPr lang="en-IN" b="1" dirty="0"/>
              <a:t>Conduct Disorder </a:t>
            </a:r>
            <a:br>
              <a:rPr lang="en-IN" b="1" dirty="0"/>
            </a:br>
            <a:endParaRPr lang="en-IN" b="1" dirty="0"/>
          </a:p>
        </p:txBody>
      </p:sp>
      <p:sp>
        <p:nvSpPr>
          <p:cNvPr id="3" name="Content Placeholder 2"/>
          <p:cNvSpPr>
            <a:spLocks noGrp="1"/>
          </p:cNvSpPr>
          <p:nvPr>
            <p:ph idx="1"/>
          </p:nvPr>
        </p:nvSpPr>
        <p:spPr>
          <a:xfrm>
            <a:off x="0" y="1412875"/>
            <a:ext cx="8964613" cy="5329238"/>
          </a:xfrm>
        </p:spPr>
        <p:txBody>
          <a:bodyPr>
            <a:normAutofit fontScale="92500" lnSpcReduction="10000"/>
          </a:bodyPr>
          <a:lstStyle/>
          <a:p>
            <a:pPr marL="0" indent="0">
              <a:buFontTx/>
              <a:buNone/>
              <a:defRPr/>
            </a:pPr>
            <a:r>
              <a:rPr lang="en-IN" b="1" dirty="0"/>
              <a:t>How to identify conduct problems?</a:t>
            </a:r>
          </a:p>
          <a:p>
            <a:pPr>
              <a:defRPr/>
            </a:pPr>
            <a:r>
              <a:rPr lang="en-IN" dirty="0"/>
              <a:t>Excessive fighting or bullying</a:t>
            </a:r>
          </a:p>
          <a:p>
            <a:pPr>
              <a:defRPr/>
            </a:pPr>
            <a:r>
              <a:rPr lang="en-IN" dirty="0"/>
              <a:t>Cruelty to animals or other people</a:t>
            </a:r>
          </a:p>
          <a:p>
            <a:pPr>
              <a:defRPr/>
            </a:pPr>
            <a:r>
              <a:rPr lang="en-IN" dirty="0"/>
              <a:t>Severe destructiveness to property</a:t>
            </a:r>
          </a:p>
          <a:p>
            <a:pPr>
              <a:defRPr/>
            </a:pPr>
            <a:r>
              <a:rPr lang="en-IN" dirty="0"/>
              <a:t>Fire setting</a:t>
            </a:r>
          </a:p>
          <a:p>
            <a:pPr>
              <a:defRPr/>
            </a:pPr>
            <a:r>
              <a:rPr lang="en-IN" dirty="0"/>
              <a:t>Stealing</a:t>
            </a:r>
          </a:p>
          <a:p>
            <a:pPr>
              <a:defRPr/>
            </a:pPr>
            <a:r>
              <a:rPr lang="en-IN" dirty="0"/>
              <a:t>Repeated lying</a:t>
            </a:r>
          </a:p>
          <a:p>
            <a:pPr>
              <a:defRPr/>
            </a:pPr>
            <a:r>
              <a:rPr lang="en-IN" b="1" dirty="0"/>
              <a:t>Truancy from school</a:t>
            </a:r>
          </a:p>
          <a:p>
            <a:pPr>
              <a:defRPr/>
            </a:pPr>
            <a:r>
              <a:rPr lang="en-IN" b="1" dirty="0"/>
              <a:t>Running away from home</a:t>
            </a:r>
          </a:p>
          <a:p>
            <a:pPr>
              <a:defRPr/>
            </a:pPr>
            <a:r>
              <a:rPr lang="en-IN" dirty="0"/>
              <a:t>Defiant, disobedient, provocative behaviour</a:t>
            </a:r>
          </a:p>
        </p:txBody>
      </p:sp>
    </p:spTree>
    <p:extLst>
      <p:ext uri="{BB962C8B-B14F-4D97-AF65-F5344CB8AC3E}">
        <p14:creationId xmlns:p14="http://schemas.microsoft.com/office/powerpoint/2010/main" val="1440221635"/>
      </p:ext>
    </p:extLst>
  </p:cSld>
  <p:clrMapOvr>
    <a:masterClrMapping/>
  </p:clrMapOvr>
  <p:transition spd="slow"/>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IN" altLang="en-US" b="1" dirty="0" smtClean="0"/>
              <a:t>Problem Areas of  Children </a:t>
            </a:r>
            <a:endParaRPr lang="en-IN" altLang="en-US" dirty="0" smtClean="0"/>
          </a:p>
        </p:txBody>
      </p:sp>
      <p:sp>
        <p:nvSpPr>
          <p:cNvPr id="3" name="Content Placeholder 2"/>
          <p:cNvSpPr>
            <a:spLocks noGrp="1"/>
          </p:cNvSpPr>
          <p:nvPr>
            <p:ph idx="1"/>
          </p:nvPr>
        </p:nvSpPr>
        <p:spPr/>
        <p:txBody>
          <a:bodyPr/>
          <a:lstStyle/>
          <a:p>
            <a:pPr>
              <a:defRPr/>
            </a:pPr>
            <a:r>
              <a:rPr lang="en-US" dirty="0"/>
              <a:t>Limited ability to process and solve problems</a:t>
            </a:r>
          </a:p>
          <a:p>
            <a:pPr>
              <a:defRPr/>
            </a:pPr>
            <a:r>
              <a:rPr lang="en-US" dirty="0"/>
              <a:t> Distorted perception regarding events</a:t>
            </a:r>
          </a:p>
          <a:p>
            <a:pPr>
              <a:defRPr/>
            </a:pPr>
            <a:r>
              <a:rPr lang="en-US" dirty="0"/>
              <a:t> Emotional </a:t>
            </a:r>
            <a:r>
              <a:rPr lang="en-US" dirty="0" smtClean="0"/>
              <a:t>dysregulation</a:t>
            </a:r>
          </a:p>
          <a:p>
            <a:pPr>
              <a:defRPr/>
            </a:pPr>
            <a:r>
              <a:rPr lang="en-US" dirty="0" smtClean="0"/>
              <a:t>Antisocial values (relatively small percentage of children)</a:t>
            </a:r>
            <a:endParaRPr lang="en-US" dirty="0"/>
          </a:p>
          <a:p>
            <a:pPr>
              <a:defRPr/>
            </a:pPr>
            <a:r>
              <a:rPr lang="en-US" dirty="0"/>
              <a:t> </a:t>
            </a:r>
          </a:p>
          <a:p>
            <a:pPr marL="0" indent="0">
              <a:buFontTx/>
              <a:buNone/>
              <a:defRPr/>
            </a:pPr>
            <a:endParaRPr lang="en-IN" dirty="0">
              <a:solidFill>
                <a:schemeClr val="bg1"/>
              </a:solidFill>
            </a:endParaRPr>
          </a:p>
        </p:txBody>
      </p:sp>
    </p:spTree>
    <p:extLst>
      <p:ext uri="{BB962C8B-B14F-4D97-AF65-F5344CB8AC3E}">
        <p14:creationId xmlns:p14="http://schemas.microsoft.com/office/powerpoint/2010/main" val="4173345471"/>
      </p:ext>
    </p:extLst>
  </p:cSld>
  <p:clrMapOvr>
    <a:masterClrMapping/>
  </p:clrMapOvr>
  <p:transition spd="slow"/>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pPr algn="l"/>
            <a:r>
              <a:rPr lang="en-IN" altLang="en-US" b="1" dirty="0" smtClean="0"/>
              <a:t>Basis of Conduct Problems</a:t>
            </a:r>
          </a:p>
        </p:txBody>
      </p:sp>
      <p:sp>
        <p:nvSpPr>
          <p:cNvPr id="3" name="Content Placeholder 2"/>
          <p:cNvSpPr>
            <a:spLocks noGrp="1"/>
          </p:cNvSpPr>
          <p:nvPr>
            <p:ph idx="1"/>
          </p:nvPr>
        </p:nvSpPr>
        <p:spPr>
          <a:xfrm>
            <a:off x="0" y="1600200"/>
            <a:ext cx="8964613" cy="4525963"/>
          </a:xfrm>
        </p:spPr>
        <p:txBody>
          <a:bodyPr>
            <a:normAutofit fontScale="85000" lnSpcReduction="20000"/>
          </a:bodyPr>
          <a:lstStyle/>
          <a:p>
            <a:pPr>
              <a:defRPr/>
            </a:pPr>
            <a:r>
              <a:rPr lang="en-US" dirty="0"/>
              <a:t>Poor quality family relationships</a:t>
            </a:r>
          </a:p>
          <a:p>
            <a:pPr lvl="1">
              <a:defRPr/>
            </a:pPr>
            <a:r>
              <a:rPr lang="en-US" dirty="0"/>
              <a:t>Harsh/ punitive/ emotionally rejecting parenting; </a:t>
            </a:r>
          </a:p>
          <a:p>
            <a:pPr lvl="1">
              <a:defRPr/>
            </a:pPr>
            <a:r>
              <a:rPr lang="en-US" dirty="0"/>
              <a:t>Neglect</a:t>
            </a:r>
          </a:p>
          <a:p>
            <a:pPr lvl="1">
              <a:defRPr/>
            </a:pPr>
            <a:r>
              <a:rPr lang="en-US" dirty="0"/>
              <a:t> (Parental) marital </a:t>
            </a:r>
            <a:r>
              <a:rPr lang="en-US" dirty="0" smtClean="0"/>
              <a:t>discord</a:t>
            </a:r>
            <a:endParaRPr lang="en-US" dirty="0"/>
          </a:p>
          <a:p>
            <a:pPr>
              <a:defRPr/>
            </a:pPr>
            <a:r>
              <a:rPr lang="en-IN" dirty="0"/>
              <a:t>Peer influences </a:t>
            </a:r>
          </a:p>
          <a:p>
            <a:pPr marL="893826" lvl="1" indent="-457200">
              <a:defRPr/>
            </a:pPr>
            <a:r>
              <a:rPr lang="en-US" dirty="0"/>
              <a:t>Tendency to like and to be liked by other aggressive children</a:t>
            </a:r>
          </a:p>
          <a:p>
            <a:pPr marL="893826" lvl="1" indent="-457200">
              <a:defRPr/>
            </a:pPr>
            <a:r>
              <a:rPr lang="en-US" dirty="0"/>
              <a:t>Rejected by more socially appropriate peers</a:t>
            </a:r>
          </a:p>
          <a:p>
            <a:pPr marL="893826" lvl="1" indent="-457200">
              <a:defRPr/>
            </a:pPr>
            <a:r>
              <a:rPr lang="en-US" dirty="0"/>
              <a:t>Aggressive behaviour reinforced in the context of peer </a:t>
            </a:r>
            <a:r>
              <a:rPr lang="en-US" dirty="0" smtClean="0"/>
              <a:t>group</a:t>
            </a:r>
          </a:p>
          <a:p>
            <a:pPr>
              <a:defRPr/>
            </a:pPr>
            <a:r>
              <a:rPr lang="en-US" dirty="0" smtClean="0"/>
              <a:t>ADHD </a:t>
            </a:r>
          </a:p>
          <a:p>
            <a:pPr>
              <a:defRPr/>
            </a:pPr>
            <a:r>
              <a:rPr lang="en-US" dirty="0" smtClean="0"/>
              <a:t>Quite common </a:t>
            </a:r>
            <a:r>
              <a:rPr lang="en-US" dirty="0"/>
              <a:t>in </a:t>
            </a:r>
            <a:r>
              <a:rPr lang="en-US" dirty="0" smtClean="0"/>
              <a:t>children who have run away/ have emotional regulation issues/ are impulsive in their decisions and actions…</a:t>
            </a:r>
            <a:endParaRPr lang="en-US" dirty="0"/>
          </a:p>
          <a:p>
            <a:pPr>
              <a:defRPr/>
            </a:pPr>
            <a:endParaRPr lang="en-IN" dirty="0" smtClean="0"/>
          </a:p>
          <a:p>
            <a:pPr>
              <a:defRPr/>
            </a:pPr>
            <a:endParaRPr lang="en-IN" dirty="0">
              <a:solidFill>
                <a:schemeClr val="bg1"/>
              </a:solidFill>
            </a:endParaRPr>
          </a:p>
        </p:txBody>
      </p:sp>
    </p:spTree>
    <p:extLst>
      <p:ext uri="{BB962C8B-B14F-4D97-AF65-F5344CB8AC3E}">
        <p14:creationId xmlns:p14="http://schemas.microsoft.com/office/powerpoint/2010/main" val="2059855199"/>
      </p:ext>
    </p:extLst>
  </p:cSld>
  <p:clrMapOvr>
    <a:masterClrMapping/>
  </p:clrMapOvr>
  <p:transition spd="slow"/>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778098"/>
          </a:xfrm>
        </p:spPr>
        <p:txBody>
          <a:bodyPr/>
          <a:lstStyle/>
          <a:p>
            <a:r>
              <a:rPr lang="en-IN" b="1" dirty="0" smtClean="0"/>
              <a:t>Run Away Behaviours</a:t>
            </a:r>
            <a:endParaRPr lang="en-IN" b="1" dirty="0"/>
          </a:p>
        </p:txBody>
      </p:sp>
      <p:sp>
        <p:nvSpPr>
          <p:cNvPr id="3" name="Content Placeholder 2"/>
          <p:cNvSpPr>
            <a:spLocks noGrp="1"/>
          </p:cNvSpPr>
          <p:nvPr>
            <p:ph idx="1"/>
          </p:nvPr>
        </p:nvSpPr>
        <p:spPr>
          <a:xfrm>
            <a:off x="395536" y="980728"/>
            <a:ext cx="8640960" cy="5760640"/>
          </a:xfrm>
        </p:spPr>
        <p:txBody>
          <a:bodyPr>
            <a:normAutofit fontScale="85000" lnSpcReduction="20000"/>
          </a:bodyPr>
          <a:lstStyle/>
          <a:p>
            <a:r>
              <a:rPr lang="en-IN" dirty="0" smtClean="0"/>
              <a:t>Check what the basis is for child running away:</a:t>
            </a:r>
          </a:p>
          <a:p>
            <a:pPr lvl="1"/>
            <a:r>
              <a:rPr lang="en-IN" dirty="0" smtClean="0"/>
              <a:t>Family problems/ domestic violence/ physical or sexual abuse?</a:t>
            </a:r>
          </a:p>
          <a:p>
            <a:pPr lvl="1"/>
            <a:r>
              <a:rPr lang="en-IN" dirty="0" smtClean="0"/>
              <a:t>ADHD—impulsivity and poor emotional regulation?</a:t>
            </a:r>
          </a:p>
          <a:p>
            <a:pPr lvl="1"/>
            <a:r>
              <a:rPr lang="en-IN" dirty="0" smtClean="0"/>
              <a:t>Peer influence—child thought it might be fun to go see the world with friends?</a:t>
            </a:r>
          </a:p>
          <a:p>
            <a:pPr lvl="1"/>
            <a:r>
              <a:rPr lang="en-IN" dirty="0" smtClean="0"/>
              <a:t>Financial difficulties—child left home to get a job?</a:t>
            </a:r>
          </a:p>
          <a:p>
            <a:r>
              <a:rPr lang="en-IN" dirty="0" smtClean="0"/>
              <a:t>Your plans for the child depends entirely on the child’s reason for leaving home…so ask why before you make decisions or judgements!</a:t>
            </a:r>
          </a:p>
          <a:p>
            <a:r>
              <a:rPr lang="en-IN" dirty="0" smtClean="0"/>
              <a:t>Never force child to go back home when he/she does not wish to, as:</a:t>
            </a:r>
          </a:p>
          <a:p>
            <a:pPr lvl="1"/>
            <a:r>
              <a:rPr lang="en-IN" dirty="0" smtClean="0"/>
              <a:t>Child will just run away again</a:t>
            </a:r>
          </a:p>
          <a:p>
            <a:pPr lvl="1"/>
            <a:r>
              <a:rPr lang="en-IN" dirty="0" smtClean="0"/>
              <a:t>This is not in keeping with child rights (to make decisions)</a:t>
            </a:r>
          </a:p>
          <a:p>
            <a:r>
              <a:rPr lang="en-IN" dirty="0" smtClean="0"/>
              <a:t>Offer options instead…such as living in an institution/ hostel…let child see the place if possible and then decide.</a:t>
            </a:r>
          </a:p>
          <a:p>
            <a:endParaRPr lang="en-IN" dirty="0" smtClean="0"/>
          </a:p>
          <a:p>
            <a:pPr marL="0" indent="0">
              <a:buNone/>
            </a:pPr>
            <a:endParaRPr lang="en-IN" dirty="0"/>
          </a:p>
        </p:txBody>
      </p:sp>
    </p:spTree>
    <p:extLst>
      <p:ext uri="{BB962C8B-B14F-4D97-AF65-F5344CB8AC3E}">
        <p14:creationId xmlns:p14="http://schemas.microsoft.com/office/powerpoint/2010/main" val="158849100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Activity: Child Mental Health Problem Game</a:t>
            </a:r>
            <a:endParaRPr lang="en-IN" dirty="0"/>
          </a:p>
        </p:txBody>
      </p:sp>
      <p:sp>
        <p:nvSpPr>
          <p:cNvPr id="3" name="Content Placeholder 2"/>
          <p:cNvSpPr>
            <a:spLocks noGrp="1"/>
          </p:cNvSpPr>
          <p:nvPr>
            <p:ph idx="1"/>
          </p:nvPr>
        </p:nvSpPr>
        <p:spPr/>
        <p:txBody>
          <a:bodyPr/>
          <a:lstStyle/>
          <a:p>
            <a:r>
              <a:rPr lang="en-IN" dirty="0" smtClean="0"/>
              <a:t>Listen to each case study that is read out.</a:t>
            </a:r>
          </a:p>
          <a:p>
            <a:r>
              <a:rPr lang="en-IN" dirty="0" smtClean="0"/>
              <a:t> Decide what child mental health issue the said child may have (from amongst the problems &amp; disorders that you know of now).</a:t>
            </a:r>
          </a:p>
          <a:p>
            <a:r>
              <a:rPr lang="en-IN" dirty="0" smtClean="0"/>
              <a:t>Stand by the card that that corresponds to the disorder that you have decided on for a given case.</a:t>
            </a:r>
          </a:p>
          <a:p>
            <a:r>
              <a:rPr lang="en-IN" dirty="0" smtClean="0"/>
              <a:t>Justify your decision!</a:t>
            </a:r>
            <a:endParaRPr lang="en-IN" dirty="0"/>
          </a:p>
        </p:txBody>
      </p:sp>
    </p:spTree>
    <p:extLst>
      <p:ext uri="{BB962C8B-B14F-4D97-AF65-F5344CB8AC3E}">
        <p14:creationId xmlns:p14="http://schemas.microsoft.com/office/powerpoint/2010/main" val="36679664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88640"/>
            <a:ext cx="8686800" cy="2348880"/>
          </a:xfrm>
        </p:spPr>
        <p:txBody>
          <a:bodyPr>
            <a:normAutofit fontScale="90000"/>
          </a:bodyPr>
          <a:lstStyle/>
          <a:p>
            <a:r>
              <a:rPr lang="en-US" b="1" dirty="0" smtClean="0"/>
              <a:t/>
            </a:r>
            <a:br>
              <a:rPr lang="en-US" b="1" dirty="0" smtClean="0"/>
            </a:br>
            <a:r>
              <a:rPr lang="en-US" sz="4400" b="1" dirty="0" smtClean="0"/>
              <a:t>Identifying </a:t>
            </a:r>
            <a:r>
              <a:rPr lang="en-US" sz="4400" b="1" dirty="0"/>
              <a:t>Child Developmental Needs &amp; How They are </a:t>
            </a:r>
            <a:r>
              <a:rPr lang="en-US" sz="4400" b="1" dirty="0" smtClean="0"/>
              <a:t>Impacted by Difficult Circumstances</a:t>
            </a:r>
            <a:endParaRPr lang="en-IN" sz="4400" b="1" dirty="0"/>
          </a:p>
        </p:txBody>
      </p:sp>
      <p:sp>
        <p:nvSpPr>
          <p:cNvPr id="4" name="Content Placeholder 3"/>
          <p:cNvSpPr>
            <a:spLocks noGrp="1"/>
          </p:cNvSpPr>
          <p:nvPr>
            <p:ph sz="quarter" idx="1"/>
          </p:nvPr>
        </p:nvSpPr>
        <p:spPr>
          <a:xfrm>
            <a:off x="179512" y="2564904"/>
            <a:ext cx="8712968" cy="3960440"/>
          </a:xfrm>
        </p:spPr>
        <p:txBody>
          <a:bodyPr/>
          <a:lstStyle/>
          <a:p>
            <a:pPr marL="0" indent="0">
              <a:buNone/>
            </a:pPr>
            <a:r>
              <a:rPr lang="en-US" b="1" dirty="0" smtClean="0"/>
              <a:t>Activity 1:</a:t>
            </a:r>
          </a:p>
          <a:p>
            <a:pPr marL="0" indent="0">
              <a:buNone/>
            </a:pPr>
            <a:r>
              <a:rPr lang="en-US" b="1" dirty="0" smtClean="0"/>
              <a:t>Objectives</a:t>
            </a:r>
            <a:r>
              <a:rPr lang="en-US" b="1" dirty="0"/>
              <a:t>:</a:t>
            </a:r>
            <a:endParaRPr lang="en-IN" b="1" dirty="0"/>
          </a:p>
          <a:p>
            <a:pPr lvl="0"/>
            <a:r>
              <a:rPr lang="en-US" dirty="0"/>
              <a:t>To identify children’s physical, social</a:t>
            </a:r>
            <a:r>
              <a:rPr lang="en-US" dirty="0" smtClean="0"/>
              <a:t>, speech &amp; language, </a:t>
            </a:r>
            <a:r>
              <a:rPr lang="en-US" dirty="0"/>
              <a:t>emotional and cognitive needs.</a:t>
            </a:r>
            <a:endParaRPr lang="en-IN" dirty="0"/>
          </a:p>
          <a:p>
            <a:pPr lvl="0"/>
            <a:r>
              <a:rPr lang="en-US" dirty="0"/>
              <a:t>To understand how these developmental needs </a:t>
            </a:r>
            <a:r>
              <a:rPr lang="en-US" dirty="0" smtClean="0"/>
              <a:t>are impacted </a:t>
            </a:r>
            <a:r>
              <a:rPr lang="en-US" dirty="0"/>
              <a:t>by </a:t>
            </a:r>
            <a:r>
              <a:rPr lang="en-US" dirty="0" smtClean="0"/>
              <a:t>difficult circumstances.</a:t>
            </a:r>
            <a:endParaRPr lang="en-IN" dirty="0"/>
          </a:p>
          <a:p>
            <a:pPr marL="0" indent="0">
              <a:buNone/>
            </a:pPr>
            <a:endParaRPr lang="en-IN" dirty="0"/>
          </a:p>
        </p:txBody>
      </p:sp>
      <p:sp>
        <p:nvSpPr>
          <p:cNvPr id="5" name="Slide Number Placeholder 4"/>
          <p:cNvSpPr>
            <a:spLocks noGrp="1"/>
          </p:cNvSpPr>
          <p:nvPr>
            <p:ph type="sldNum" sz="quarter" idx="12"/>
          </p:nvPr>
        </p:nvSpPr>
        <p:spPr/>
        <p:txBody>
          <a:bodyPr/>
          <a:lstStyle/>
          <a:p>
            <a:fld id="{80C3CBA1-1F25-4F01-8642-100333C17661}" type="slidenum">
              <a:rPr lang="en-IN" smtClean="0"/>
              <a:pPr/>
              <a:t>7</a:t>
            </a:fld>
            <a:endParaRPr lang="en-IN"/>
          </a:p>
        </p:txBody>
      </p:sp>
    </p:spTree>
    <p:extLst>
      <p:ext uri="{BB962C8B-B14F-4D97-AF65-F5344CB8AC3E}">
        <p14:creationId xmlns:p14="http://schemas.microsoft.com/office/powerpoint/2010/main" val="3523549670"/>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74638"/>
            <a:ext cx="8401080" cy="2225668"/>
          </a:xfrm>
        </p:spPr>
        <p:txBody>
          <a:bodyPr>
            <a:normAutofit/>
          </a:bodyPr>
          <a:lstStyle/>
          <a:p>
            <a:r>
              <a:rPr lang="en-IN" sz="6000" b="1" dirty="0" smtClean="0"/>
              <a:t>III. Individual Care Plan</a:t>
            </a:r>
            <a:endParaRPr lang="en-IN" sz="6000" dirty="0"/>
          </a:p>
        </p:txBody>
      </p:sp>
      <p:sp>
        <p:nvSpPr>
          <p:cNvPr id="3" name="Content Placeholder 2"/>
          <p:cNvSpPr>
            <a:spLocks noGrp="1"/>
          </p:cNvSpPr>
          <p:nvPr>
            <p:ph idx="1"/>
          </p:nvPr>
        </p:nvSpPr>
        <p:spPr>
          <a:xfrm>
            <a:off x="0" y="2928934"/>
            <a:ext cx="8686800" cy="3197229"/>
          </a:xfrm>
        </p:spPr>
        <p:txBody>
          <a:bodyPr/>
          <a:lstStyle/>
          <a:p>
            <a:pPr>
              <a:buNone/>
            </a:pPr>
            <a:endParaRPr lang="en-IN" dirty="0" smtClean="0"/>
          </a:p>
          <a:p>
            <a:r>
              <a:rPr lang="en-IN" dirty="0" smtClean="0"/>
              <a:t>Objectives</a:t>
            </a:r>
          </a:p>
          <a:p>
            <a:r>
              <a:rPr lang="en-IN" dirty="0" smtClean="0"/>
              <a:t>Format/ Methods</a:t>
            </a:r>
          </a:p>
          <a:p>
            <a:r>
              <a:rPr lang="en-IN" dirty="0" smtClean="0"/>
              <a:t>Developing Intervention Plans</a:t>
            </a:r>
          </a:p>
          <a:p>
            <a:pPr>
              <a:buNone/>
            </a:pPr>
            <a:endParaRPr lang="en-IN" dirty="0"/>
          </a:p>
        </p:txBody>
      </p:sp>
      <p:pic>
        <p:nvPicPr>
          <p:cNvPr id="2050" name="Picture 2" descr="C:\Users\HP\Desktop\images.png"/>
          <p:cNvPicPr>
            <a:picLocks noChangeAspect="1" noChangeArrowheads="1"/>
          </p:cNvPicPr>
          <p:nvPr/>
        </p:nvPicPr>
        <p:blipFill>
          <a:blip r:embed="rId2"/>
          <a:srcRect/>
          <a:stretch>
            <a:fillRect/>
          </a:stretch>
        </p:blipFill>
        <p:spPr bwMode="auto">
          <a:xfrm>
            <a:off x="5429256" y="3159765"/>
            <a:ext cx="3714745" cy="3698235"/>
          </a:xfrm>
          <a:prstGeom prst="rect">
            <a:avLst/>
          </a:prstGeom>
          <a:noFill/>
        </p:spPr>
      </p:pic>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Objectives of Assessment &amp; Care Plan</a:t>
            </a:r>
            <a:endParaRPr lang="en-IN" dirty="0"/>
          </a:p>
        </p:txBody>
      </p:sp>
      <p:sp>
        <p:nvSpPr>
          <p:cNvPr id="3" name="Content Placeholder 2"/>
          <p:cNvSpPr>
            <a:spLocks noGrp="1"/>
          </p:cNvSpPr>
          <p:nvPr>
            <p:ph idx="1"/>
          </p:nvPr>
        </p:nvSpPr>
        <p:spPr/>
        <p:txBody>
          <a:bodyPr>
            <a:normAutofit/>
          </a:bodyPr>
          <a:lstStyle/>
          <a:p>
            <a:r>
              <a:rPr lang="en-IN" dirty="0" smtClean="0"/>
              <a:t>Not just for your Files!</a:t>
            </a:r>
          </a:p>
          <a:p>
            <a:r>
              <a:rPr lang="en-IN" dirty="0" smtClean="0"/>
              <a:t>Not a statistical record of demographic data!</a:t>
            </a:r>
          </a:p>
          <a:p>
            <a:r>
              <a:rPr lang="en-IN" dirty="0" smtClean="0"/>
              <a:t>To understand clearly the context of the child.</a:t>
            </a:r>
          </a:p>
          <a:p>
            <a:r>
              <a:rPr lang="en-IN" dirty="0" smtClean="0"/>
              <a:t>Identify psychosocial health issues that the child requires assistance with.</a:t>
            </a:r>
          </a:p>
          <a:p>
            <a:r>
              <a:rPr lang="en-IN" dirty="0" smtClean="0"/>
              <a:t>To be able to develop an individual care plan and refer to specialized facilities when necessary.</a:t>
            </a:r>
          </a:p>
          <a:p>
            <a:endParaRPr lang="en-IN"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lstStyle/>
          <a:p>
            <a:r>
              <a:rPr lang="en-IN" b="1" dirty="0" smtClean="0"/>
              <a:t>Assessment Format</a:t>
            </a:r>
            <a:endParaRPr lang="en-IN" b="1" dirty="0"/>
          </a:p>
        </p:txBody>
      </p:sp>
      <p:sp>
        <p:nvSpPr>
          <p:cNvPr id="3" name="Content Placeholder 2"/>
          <p:cNvSpPr>
            <a:spLocks noGrp="1"/>
          </p:cNvSpPr>
          <p:nvPr>
            <p:ph idx="1"/>
          </p:nvPr>
        </p:nvSpPr>
        <p:spPr>
          <a:xfrm>
            <a:off x="357158" y="1357298"/>
            <a:ext cx="8572560" cy="5214974"/>
          </a:xfrm>
        </p:spPr>
        <p:txBody>
          <a:bodyPr>
            <a:normAutofit/>
          </a:bodyPr>
          <a:lstStyle/>
          <a:p>
            <a:r>
              <a:rPr lang="en-IN" b="1" dirty="0" smtClean="0"/>
              <a:t>Section 1: Basic Information</a:t>
            </a:r>
          </a:p>
          <a:p>
            <a:pPr>
              <a:buNone/>
            </a:pPr>
            <a:endParaRPr lang="en-IN" b="1" dirty="0" smtClean="0"/>
          </a:p>
          <a:p>
            <a:r>
              <a:rPr lang="en-IN" b="1" dirty="0" smtClean="0"/>
              <a:t>Section 2: Immediate/ Emergency Concerns </a:t>
            </a:r>
            <a:r>
              <a:rPr lang="en-IN" dirty="0" smtClean="0"/>
              <a:t>(Observation &amp; Consultation)</a:t>
            </a:r>
          </a:p>
          <a:p>
            <a:pPr>
              <a:buNone/>
            </a:pPr>
            <a:endParaRPr lang="en-IN" dirty="0" smtClean="0"/>
          </a:p>
          <a:p>
            <a:r>
              <a:rPr lang="en-IN" b="1" dirty="0" smtClean="0"/>
              <a:t>Section 3: Presenting Problems/ Complaints </a:t>
            </a:r>
            <a:r>
              <a:rPr lang="en-IN" dirty="0" smtClean="0"/>
              <a:t>(if any—emotional or behaviour problems observed currently):</a:t>
            </a:r>
          </a:p>
          <a:p>
            <a:pPr>
              <a:buNone/>
            </a:pPr>
            <a:endParaRPr lang="en-IN" dirty="0" smtClean="0"/>
          </a:p>
          <a:p>
            <a:endParaRPr lang="en-IN"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85728"/>
            <a:ext cx="8715436" cy="6572272"/>
          </a:xfrm>
        </p:spPr>
        <p:txBody>
          <a:bodyPr>
            <a:normAutofit fontScale="92500" lnSpcReduction="20000"/>
          </a:bodyPr>
          <a:lstStyle/>
          <a:p>
            <a:pPr algn="just"/>
            <a:r>
              <a:rPr lang="en-IN" b="1" dirty="0" smtClean="0"/>
              <a:t>Section 4: Family, School &amp; Institutional History</a:t>
            </a:r>
          </a:p>
          <a:p>
            <a:pPr algn="just">
              <a:buFont typeface="Courier New" pitchFamily="49" charset="0"/>
              <a:buChar char="o"/>
            </a:pPr>
            <a:r>
              <a:rPr lang="en-US" b="1" dirty="0" smtClean="0"/>
              <a:t>Family Issues Identified </a:t>
            </a:r>
            <a:r>
              <a:rPr lang="en-US" dirty="0" smtClean="0"/>
              <a:t>(Child’s living arrangements/parental relationships/ child’s emotional relationship &amp; attachment to parents/ illness &amp; alcoholism in parents/ single-parenting…)</a:t>
            </a:r>
          </a:p>
          <a:p>
            <a:pPr algn="just">
              <a:buNone/>
            </a:pPr>
            <a:endParaRPr lang="en-IN" dirty="0" smtClean="0"/>
          </a:p>
          <a:p>
            <a:pPr algn="just">
              <a:buFont typeface="Courier New" pitchFamily="49" charset="0"/>
              <a:buChar char="o"/>
            </a:pPr>
            <a:r>
              <a:rPr lang="en-US" b="1" dirty="0" smtClean="0"/>
              <a:t>Institutional History </a:t>
            </a:r>
            <a:r>
              <a:rPr lang="en-US" dirty="0" smtClean="0"/>
              <a:t>(where child has been/lived, for what periods of time, experiences &amp; difficulties, circumstances of coming to the institution)</a:t>
            </a:r>
          </a:p>
          <a:p>
            <a:pPr algn="just">
              <a:buFont typeface="Courier New" pitchFamily="49" charset="0"/>
              <a:buChar char="o"/>
            </a:pPr>
            <a:endParaRPr lang="en-US" dirty="0" smtClean="0"/>
          </a:p>
          <a:p>
            <a:pPr algn="just">
              <a:buFont typeface="Courier New" pitchFamily="49" charset="0"/>
              <a:buChar char="o"/>
            </a:pPr>
            <a:r>
              <a:rPr lang="en-US" b="1" dirty="0" smtClean="0"/>
              <a:t>Schooling History </a:t>
            </a:r>
            <a:r>
              <a:rPr lang="en-US" dirty="0" smtClean="0"/>
              <a:t>(Was the child attending school/Last grade/class attended current grade/class/ if child was not attending school, reasons for child not attending school, including child refusing to go to school).</a:t>
            </a:r>
            <a:endParaRPr lang="en-IN" dirty="0" smtClean="0"/>
          </a:p>
          <a:p>
            <a:endParaRPr lang="en-IN"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r>
              <a:rPr lang="en-US" b="1" dirty="0" smtClean="0"/>
              <a:t>Section 5: Abuse Experiences </a:t>
            </a:r>
            <a:r>
              <a:rPr lang="en-US" dirty="0" smtClean="0"/>
              <a:t>(Physical, Sexual &amp; Emotional Abuse Experiences)</a:t>
            </a:r>
          </a:p>
          <a:p>
            <a:r>
              <a:rPr lang="en-US" b="1" dirty="0" smtClean="0"/>
              <a:t>Section 6: Substance Abuse </a:t>
            </a:r>
          </a:p>
          <a:p>
            <a:r>
              <a:rPr lang="en-US" b="1" dirty="0" smtClean="0"/>
              <a:t>Section 7: Feelings and Emotions </a:t>
            </a:r>
            <a:r>
              <a:rPr lang="en-US" dirty="0" smtClean="0"/>
              <a:t>(Depression and Anger)</a:t>
            </a:r>
            <a:endParaRPr lang="en-IN" dirty="0" smtClean="0"/>
          </a:p>
          <a:p>
            <a:r>
              <a:rPr lang="en-IN" b="1" dirty="0" smtClean="0"/>
              <a:t>Section 8: Child’s Perception of Problem </a:t>
            </a:r>
            <a:r>
              <a:rPr lang="en-IN" dirty="0" smtClean="0"/>
              <a:t>(child’s understanding of problem/ child’s wish)</a:t>
            </a:r>
          </a:p>
          <a:p>
            <a:r>
              <a:rPr lang="en-US" b="1" dirty="0" smtClean="0"/>
              <a:t>Section 9: Summary and Action Plan</a:t>
            </a:r>
            <a:endParaRPr lang="en-IN" dirty="0" smtClean="0"/>
          </a:p>
          <a:p>
            <a:endParaRPr lang="en-IN"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What to do with the Assessment?? </a:t>
            </a:r>
            <a:endParaRPr lang="en-IN" dirty="0"/>
          </a:p>
        </p:txBody>
      </p:sp>
      <p:sp>
        <p:nvSpPr>
          <p:cNvPr id="3" name="Content Placeholder 2"/>
          <p:cNvSpPr>
            <a:spLocks noGrp="1"/>
          </p:cNvSpPr>
          <p:nvPr>
            <p:ph idx="1"/>
          </p:nvPr>
        </p:nvSpPr>
        <p:spPr>
          <a:xfrm>
            <a:off x="142844" y="1600200"/>
            <a:ext cx="8858312" cy="4972072"/>
          </a:xfrm>
        </p:spPr>
        <p:txBody>
          <a:bodyPr>
            <a:normAutofit fontScale="92500" lnSpcReduction="10000"/>
          </a:bodyPr>
          <a:lstStyle/>
          <a:p>
            <a:r>
              <a:rPr lang="en-IN" dirty="0" smtClean="0"/>
              <a:t>Developing Interventions...</a:t>
            </a:r>
          </a:p>
          <a:p>
            <a:r>
              <a:rPr lang="en-IN" dirty="0" smtClean="0"/>
              <a:t>First level responses (validation of emotions/ immediate attention to medical aid &amp; basic needs/relaxation techniques)</a:t>
            </a:r>
          </a:p>
          <a:p>
            <a:r>
              <a:rPr lang="en-IN" dirty="0" smtClean="0"/>
              <a:t>List problem areas you/ the child need to work on. </a:t>
            </a:r>
          </a:p>
          <a:p>
            <a:r>
              <a:rPr lang="en-IN" dirty="0" smtClean="0"/>
              <a:t>List areas/ issues does counselling need to focus on, incl. methods you may use.</a:t>
            </a:r>
          </a:p>
          <a:p>
            <a:r>
              <a:rPr lang="en-IN" dirty="0" smtClean="0"/>
              <a:t>Broadly sequence the areas of </a:t>
            </a:r>
            <a:r>
              <a:rPr lang="en-IN" dirty="0" err="1" smtClean="0"/>
              <a:t>counseling</a:t>
            </a:r>
            <a:r>
              <a:rPr lang="en-IN" dirty="0" smtClean="0"/>
              <a:t>/ work—what will you tackle first, next etc? </a:t>
            </a:r>
          </a:p>
          <a:p>
            <a:r>
              <a:rPr lang="en-IN" dirty="0" smtClean="0"/>
              <a:t>Session plan and recording of process</a:t>
            </a:r>
          </a:p>
          <a:p>
            <a:pPr>
              <a:buNone/>
            </a:pPr>
            <a:endParaRPr lang="en-IN" dirty="0" smtClean="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922114"/>
          </a:xfrm>
        </p:spPr>
        <p:txBody>
          <a:bodyPr/>
          <a:lstStyle/>
          <a:p>
            <a:r>
              <a:rPr lang="en-IN" b="1" dirty="0" smtClean="0"/>
              <a:t>Criteria for Referral</a:t>
            </a:r>
            <a:endParaRPr lang="en-IN" b="1" dirty="0"/>
          </a:p>
        </p:txBody>
      </p:sp>
      <p:sp>
        <p:nvSpPr>
          <p:cNvPr id="3" name="Content Placeholder 2"/>
          <p:cNvSpPr>
            <a:spLocks noGrp="1"/>
          </p:cNvSpPr>
          <p:nvPr>
            <p:ph idx="1"/>
          </p:nvPr>
        </p:nvSpPr>
        <p:spPr>
          <a:xfrm>
            <a:off x="251520" y="908720"/>
            <a:ext cx="8712968" cy="5760640"/>
          </a:xfrm>
        </p:spPr>
        <p:txBody>
          <a:bodyPr>
            <a:normAutofit fontScale="85000" lnSpcReduction="10000"/>
          </a:bodyPr>
          <a:lstStyle/>
          <a:p>
            <a:r>
              <a:rPr lang="en-IN" dirty="0" smtClean="0"/>
              <a:t>Self-harm and suicide</a:t>
            </a:r>
          </a:p>
          <a:p>
            <a:r>
              <a:rPr lang="en-IN" dirty="0" smtClean="0"/>
              <a:t>Severely traumatic contexts such as sexual abuse/ trafficking (wherein child has been sexually exploited or experienced severe physical violence…)</a:t>
            </a:r>
          </a:p>
          <a:p>
            <a:r>
              <a:rPr lang="en-IN" dirty="0" smtClean="0"/>
              <a:t>Substance use (high frequency/ intensity use especially of alcohol/cannabis…)</a:t>
            </a:r>
          </a:p>
          <a:p>
            <a:r>
              <a:rPr lang="en-IN" dirty="0" smtClean="0"/>
              <a:t>Repeated run away behaviour (child may need to be treated for ADHD and/or substance use)</a:t>
            </a:r>
          </a:p>
          <a:p>
            <a:r>
              <a:rPr lang="en-IN" dirty="0" smtClean="0"/>
              <a:t>Excessive violence (destruction of property/ causing severe injury to others through physical or sexual abuse)</a:t>
            </a:r>
          </a:p>
          <a:p>
            <a:r>
              <a:rPr lang="en-IN" dirty="0" smtClean="0"/>
              <a:t>‘Odd behaviours’ such as talking to self/ no time or place orientation/ disinhibited behaviours/</a:t>
            </a:r>
            <a:r>
              <a:rPr lang="en-IN" dirty="0"/>
              <a:t>become very suspicious or </a:t>
            </a:r>
            <a:r>
              <a:rPr lang="en-IN" dirty="0" smtClean="0"/>
              <a:t>paranoid/</a:t>
            </a:r>
            <a:r>
              <a:rPr lang="en-IN" dirty="0"/>
              <a:t>hear or see things that are not </a:t>
            </a:r>
            <a:r>
              <a:rPr lang="en-IN" dirty="0" smtClean="0"/>
              <a:t>there/act </a:t>
            </a:r>
            <a:r>
              <a:rPr lang="en-IN" dirty="0"/>
              <a:t>very differently than they did </a:t>
            </a:r>
            <a:r>
              <a:rPr lang="en-IN" dirty="0" smtClean="0"/>
              <a:t>before/</a:t>
            </a:r>
            <a:endParaRPr lang="en-IN" dirty="0"/>
          </a:p>
          <a:p>
            <a:pPr marL="0" indent="0">
              <a:buNone/>
            </a:pPr>
            <a:endParaRPr lang="en-IN" dirty="0" smtClean="0"/>
          </a:p>
          <a:p>
            <a:endParaRPr lang="en-IN" dirty="0"/>
          </a:p>
        </p:txBody>
      </p:sp>
    </p:spTree>
    <p:extLst>
      <p:ext uri="{BB962C8B-B14F-4D97-AF65-F5344CB8AC3E}">
        <p14:creationId xmlns:p14="http://schemas.microsoft.com/office/powerpoint/2010/main" val="394836445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856"/>
            <a:ext cx="8229600" cy="850106"/>
          </a:xfrm>
        </p:spPr>
        <p:txBody>
          <a:bodyPr/>
          <a:lstStyle/>
          <a:p>
            <a:r>
              <a:rPr lang="en-IN" b="1" dirty="0" smtClean="0"/>
              <a:t>Final Perspectives</a:t>
            </a:r>
            <a:endParaRPr lang="en-IN" b="1" dirty="0"/>
          </a:p>
        </p:txBody>
      </p:sp>
      <p:sp>
        <p:nvSpPr>
          <p:cNvPr id="3" name="Content Placeholder 2"/>
          <p:cNvSpPr>
            <a:spLocks noGrp="1"/>
          </p:cNvSpPr>
          <p:nvPr>
            <p:ph idx="1"/>
          </p:nvPr>
        </p:nvSpPr>
        <p:spPr>
          <a:xfrm>
            <a:off x="179512" y="980728"/>
            <a:ext cx="8784976" cy="5688632"/>
          </a:xfrm>
        </p:spPr>
        <p:txBody>
          <a:bodyPr>
            <a:normAutofit fontScale="62500" lnSpcReduction="20000"/>
          </a:bodyPr>
          <a:lstStyle/>
          <a:p>
            <a:pPr marL="0" indent="0">
              <a:buNone/>
            </a:pPr>
            <a:r>
              <a:rPr lang="en-IN" b="1" dirty="0" smtClean="0"/>
              <a:t>Case 1:</a:t>
            </a:r>
            <a:r>
              <a:rPr lang="en-IN" dirty="0" smtClean="0"/>
              <a:t> R, a 17  year old and his sister, V, a 16 year old approached the CWC on their own, asking for assistance. They reported that they had been out of school for the past two years because the mother said she was having financial problems; the mother had a male friend who visited frequently  and there were parties nearly daily at home, wherein alcohol was consumed—R particularly feared for his sister’s safety at these times. Their father who had separated from their mother some years back had returned to be economically supported by the mother; he had daily conflicts with the children, repeatedly throwing them out of the house. There was also the children’s step-father (through mother’s second marriage), whom the children said they loved as he was very good to them.</a:t>
            </a:r>
          </a:p>
          <a:p>
            <a:pPr marL="0" indent="0">
              <a:buNone/>
            </a:pPr>
            <a:r>
              <a:rPr lang="en-IN" dirty="0" smtClean="0"/>
              <a:t>R and V were admitted to the boys’ home and girls’ home respectively. When the mother was called, she said that the children’s reports were false and that theirs’ was a happy home/ that she loved her children etc. She pleaded with CWC to  release them, saying she had now made arrangements for regular school. The case worker whom CWC sent to the home was received by the mother…and the worker said there was nothing wrong with the home. The CWC then decided to release the children.</a:t>
            </a:r>
          </a:p>
          <a:p>
            <a:pPr marL="0" indent="0">
              <a:buNone/>
            </a:pPr>
            <a:endParaRPr lang="en-IN" dirty="0" smtClean="0"/>
          </a:p>
          <a:p>
            <a:r>
              <a:rPr lang="en-IN" dirty="0" smtClean="0"/>
              <a:t>Do you agree with the CWC’s decision? Why/ why not?</a:t>
            </a:r>
          </a:p>
          <a:p>
            <a:r>
              <a:rPr lang="en-IN" dirty="0" smtClean="0"/>
              <a:t>What are the risks that CWC took in taking the decision that they did?</a:t>
            </a:r>
          </a:p>
          <a:p>
            <a:r>
              <a:rPr lang="en-IN" dirty="0" smtClean="0"/>
              <a:t>What might you have done in such a case?</a:t>
            </a:r>
          </a:p>
          <a:p>
            <a:pPr marL="0" indent="0">
              <a:buNone/>
            </a:pPr>
            <a:endParaRPr lang="en-IN" dirty="0"/>
          </a:p>
        </p:txBody>
      </p:sp>
    </p:spTree>
    <p:extLst>
      <p:ext uri="{BB962C8B-B14F-4D97-AF65-F5344CB8AC3E}">
        <p14:creationId xmlns:p14="http://schemas.microsoft.com/office/powerpoint/2010/main" val="899443912"/>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404664"/>
            <a:ext cx="8435280" cy="6192688"/>
          </a:xfrm>
        </p:spPr>
        <p:txBody>
          <a:bodyPr>
            <a:normAutofit fontScale="70000" lnSpcReduction="20000"/>
          </a:bodyPr>
          <a:lstStyle/>
          <a:p>
            <a:pPr marL="0" indent="0">
              <a:buNone/>
            </a:pPr>
            <a:r>
              <a:rPr lang="en-IN" b="1" dirty="0" smtClean="0"/>
              <a:t>Case 2:</a:t>
            </a:r>
            <a:r>
              <a:rPr lang="en-IN" dirty="0" smtClean="0"/>
              <a:t> M was a 17 year old girl who had been living in children’s institution since age 8. She loved the institution and the caregivers, saying it had been her home and that she had every facility there; in fact, the institution was now supporting her college education in journalism. </a:t>
            </a:r>
          </a:p>
          <a:p>
            <a:pPr marL="0" indent="0">
              <a:buNone/>
            </a:pPr>
            <a:r>
              <a:rPr lang="en-IN" dirty="0" smtClean="0"/>
              <a:t>Over the last 10 days, M is in the girls’ home. Her mother, who had severely physically abused her/ discriminated against her for being a girl and put her in the institution had returned and wanted custody of her.  M was crying and pleading to return to her institution, saying that she could not go back home to her mother, given her past experiences. The institution requested that the girl be released and sent back to them so she could continue her life/ education.</a:t>
            </a:r>
          </a:p>
          <a:p>
            <a:pPr marL="0" indent="0">
              <a:buNone/>
            </a:pPr>
            <a:r>
              <a:rPr lang="en-IN" dirty="0" smtClean="0"/>
              <a:t>The CWC said that they must consider the mother’s request as ‘after all, she was the girl’s mother…and how wrong could mothers be? All mothers love their children and do the best for them…’ They insisted that M receive counselling and reconcile with her mother.</a:t>
            </a:r>
          </a:p>
          <a:p>
            <a:r>
              <a:rPr lang="en-IN" dirty="0"/>
              <a:t>Do you agree with the CWC’s decision? Why/ why not?</a:t>
            </a:r>
          </a:p>
          <a:p>
            <a:r>
              <a:rPr lang="en-IN" dirty="0"/>
              <a:t>What are the risks that CWC took in taking the decision that they did?</a:t>
            </a:r>
          </a:p>
          <a:p>
            <a:r>
              <a:rPr lang="en-IN" dirty="0"/>
              <a:t>What might you have done in such a case?</a:t>
            </a:r>
          </a:p>
          <a:p>
            <a:pPr marL="0" indent="0">
              <a:buNone/>
            </a:pPr>
            <a:endParaRPr lang="en-IN" dirty="0" smtClean="0"/>
          </a:p>
          <a:p>
            <a:pPr marL="0" indent="0">
              <a:buNone/>
            </a:pPr>
            <a:endParaRPr lang="en-IN" dirty="0"/>
          </a:p>
        </p:txBody>
      </p:sp>
    </p:spTree>
    <p:extLst>
      <p:ext uri="{BB962C8B-B14F-4D97-AF65-F5344CB8AC3E}">
        <p14:creationId xmlns:p14="http://schemas.microsoft.com/office/powerpoint/2010/main" val="2357164275"/>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88640"/>
            <a:ext cx="8363272" cy="6336704"/>
          </a:xfrm>
        </p:spPr>
        <p:txBody>
          <a:bodyPr>
            <a:normAutofit fontScale="70000" lnSpcReduction="20000"/>
          </a:bodyPr>
          <a:lstStyle/>
          <a:p>
            <a:pPr marL="0" indent="0">
              <a:buNone/>
            </a:pPr>
            <a:r>
              <a:rPr lang="en-IN" b="1" dirty="0" smtClean="0"/>
              <a:t>Case 3:</a:t>
            </a:r>
          </a:p>
          <a:p>
            <a:pPr marL="0" indent="0">
              <a:buNone/>
            </a:pPr>
            <a:r>
              <a:rPr lang="en-IN" dirty="0" smtClean="0"/>
              <a:t>A </a:t>
            </a:r>
            <a:r>
              <a:rPr lang="en-IN" dirty="0"/>
              <a:t>sexually abused </a:t>
            </a:r>
            <a:r>
              <a:rPr lang="en-IN" dirty="0" smtClean="0"/>
              <a:t>adolescent girls comes to the girls home late at night. She is much disturbed, very restless, crying all the time and refuses to eat or sleep. The superintendent is very concerned and makes an emergency referral to a government  child psychiatry facility. </a:t>
            </a:r>
          </a:p>
          <a:p>
            <a:pPr marL="0" indent="0">
              <a:buNone/>
            </a:pPr>
            <a:r>
              <a:rPr lang="en-IN" dirty="0" smtClean="0"/>
              <a:t>The CWC, who were not in sitting on that day, were informed by phone and a note was made in the girl’s file.  When the CWC came into session, they blamed the superintendent for ‘breaking the rules’, saying that no child can be referred for help/ treatment without their permission and order; they said that they need to first see and talk to the child…and then they will make a decision about what is necessary for the child (including medical treatment). Following this, the superintendent makes no decisions regarding the children, as she is too afraid.</a:t>
            </a:r>
          </a:p>
          <a:p>
            <a:pPr marL="0" indent="0">
              <a:buNone/>
            </a:pPr>
            <a:endParaRPr lang="en-IN" dirty="0" smtClean="0"/>
          </a:p>
          <a:p>
            <a:r>
              <a:rPr lang="en-IN" dirty="0"/>
              <a:t>Do you agree with the CWC’s decision? Why/ why not?</a:t>
            </a:r>
          </a:p>
          <a:p>
            <a:r>
              <a:rPr lang="en-IN" dirty="0"/>
              <a:t>What are the risks that CWC took in taking the decision that they did?</a:t>
            </a:r>
          </a:p>
          <a:p>
            <a:r>
              <a:rPr lang="en-IN" dirty="0"/>
              <a:t>What might you have done in such a case?</a:t>
            </a:r>
          </a:p>
          <a:p>
            <a:pPr marL="0" indent="0">
              <a:buNone/>
            </a:pPr>
            <a:endParaRPr lang="en-IN" dirty="0"/>
          </a:p>
          <a:p>
            <a:endParaRPr lang="en-IN" dirty="0"/>
          </a:p>
        </p:txBody>
      </p:sp>
    </p:spTree>
    <p:extLst>
      <p:ext uri="{BB962C8B-B14F-4D97-AF65-F5344CB8AC3E}">
        <p14:creationId xmlns:p14="http://schemas.microsoft.com/office/powerpoint/2010/main" val="24538214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251520" y="1412776"/>
            <a:ext cx="8712968" cy="4176464"/>
            <a:chOff x="0" y="0"/>
            <a:chExt cx="7703065" cy="2941164"/>
          </a:xfrm>
        </p:grpSpPr>
        <p:sp>
          <p:nvSpPr>
            <p:cNvPr id="7" name="Oval 6"/>
            <p:cNvSpPr/>
            <p:nvPr/>
          </p:nvSpPr>
          <p:spPr>
            <a:xfrm>
              <a:off x="2018581" y="0"/>
              <a:ext cx="3570605" cy="114681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IN" sz="2000" dirty="0">
                  <a:effectLst/>
                  <a:latin typeface="Arial"/>
                  <a:ea typeface="Calibri"/>
                </a:rPr>
                <a:t>Key Areas for Child Development</a:t>
              </a:r>
              <a:endParaRPr lang="en-IN" sz="1100" dirty="0">
                <a:effectLst/>
                <a:latin typeface="Arial"/>
                <a:ea typeface="Calibri"/>
              </a:endParaRPr>
            </a:p>
          </p:txBody>
        </p:sp>
        <p:sp>
          <p:nvSpPr>
            <p:cNvPr id="8" name="Oval 7"/>
            <p:cNvSpPr/>
            <p:nvPr/>
          </p:nvSpPr>
          <p:spPr>
            <a:xfrm>
              <a:off x="690113" y="1854679"/>
              <a:ext cx="1543685" cy="1086485"/>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IN" sz="1800">
                  <a:effectLst/>
                  <a:latin typeface="Arial"/>
                  <a:ea typeface="Calibri"/>
                </a:rPr>
                <a:t>Social</a:t>
              </a:r>
              <a:endParaRPr lang="en-IN" sz="1100">
                <a:effectLst/>
                <a:latin typeface="Arial"/>
                <a:ea typeface="Calibri"/>
              </a:endParaRPr>
            </a:p>
          </p:txBody>
        </p:sp>
        <p:sp>
          <p:nvSpPr>
            <p:cNvPr id="9" name="Oval 8"/>
            <p:cNvSpPr/>
            <p:nvPr/>
          </p:nvSpPr>
          <p:spPr>
            <a:xfrm>
              <a:off x="2372264" y="1854679"/>
              <a:ext cx="1880139" cy="1086485"/>
            </a:xfrm>
            <a:prstGeom prst="ellipse">
              <a:avLst/>
            </a:prstGeom>
            <a:solidFill>
              <a:schemeClr val="accent2">
                <a:lumMod val="75000"/>
              </a:schemeClr>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IN" sz="1800">
                  <a:solidFill>
                    <a:srgbClr val="FFFFFF"/>
                  </a:solidFill>
                  <a:effectLst/>
                  <a:latin typeface="Arial"/>
                  <a:ea typeface="Calibri"/>
                </a:rPr>
                <a:t>Language</a:t>
              </a:r>
              <a:endParaRPr lang="en-IN" sz="1100">
                <a:effectLst/>
                <a:latin typeface="Arial"/>
                <a:ea typeface="Calibri"/>
              </a:endParaRPr>
            </a:p>
          </p:txBody>
        </p:sp>
        <p:sp>
          <p:nvSpPr>
            <p:cNvPr id="10" name="Oval 9"/>
            <p:cNvSpPr/>
            <p:nvPr/>
          </p:nvSpPr>
          <p:spPr>
            <a:xfrm>
              <a:off x="4399472" y="1751162"/>
              <a:ext cx="1794198" cy="1086485"/>
            </a:xfrm>
            <a:prstGeom prst="ellipse">
              <a:avLst/>
            </a:prstGeom>
            <a:solidFill>
              <a:schemeClr val="accent2">
                <a:lumMod val="75000"/>
              </a:schemeClr>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IN" sz="1800">
                  <a:solidFill>
                    <a:srgbClr val="FFFFFF"/>
                  </a:solidFill>
                  <a:effectLst/>
                  <a:latin typeface="Arial"/>
                  <a:ea typeface="Calibri"/>
                </a:rPr>
                <a:t>Cognitive</a:t>
              </a:r>
              <a:endParaRPr lang="en-IN" sz="1100">
                <a:effectLst/>
                <a:latin typeface="Arial"/>
                <a:ea typeface="Calibri"/>
              </a:endParaRPr>
            </a:p>
          </p:txBody>
        </p:sp>
        <p:sp>
          <p:nvSpPr>
            <p:cNvPr id="11" name="Oval 10"/>
            <p:cNvSpPr/>
            <p:nvPr/>
          </p:nvSpPr>
          <p:spPr>
            <a:xfrm>
              <a:off x="0" y="681486"/>
              <a:ext cx="1630045" cy="1086485"/>
            </a:xfrm>
            <a:prstGeom prst="ellipse">
              <a:avLst/>
            </a:prstGeom>
            <a:solidFill>
              <a:schemeClr val="accent2">
                <a:lumMod val="75000"/>
              </a:schemeClr>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IN" sz="1800">
                  <a:solidFill>
                    <a:srgbClr val="FFFFFF"/>
                  </a:solidFill>
                  <a:effectLst/>
                  <a:latin typeface="Arial"/>
                  <a:ea typeface="Calibri"/>
                </a:rPr>
                <a:t>Physical</a:t>
              </a:r>
              <a:endParaRPr lang="en-IN" sz="1100">
                <a:effectLst/>
                <a:latin typeface="Arial"/>
                <a:ea typeface="Calibri"/>
              </a:endParaRPr>
            </a:p>
          </p:txBody>
        </p:sp>
        <p:sp>
          <p:nvSpPr>
            <p:cNvPr id="12" name="Oval 11"/>
            <p:cNvSpPr/>
            <p:nvPr/>
          </p:nvSpPr>
          <p:spPr>
            <a:xfrm>
              <a:off x="5822830" y="862641"/>
              <a:ext cx="1880235" cy="1086485"/>
            </a:xfrm>
            <a:prstGeom prst="ellipse">
              <a:avLst/>
            </a:prstGeom>
            <a:solidFill>
              <a:schemeClr val="accent2">
                <a:lumMod val="75000"/>
              </a:schemeClr>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IN" sz="1800">
                  <a:solidFill>
                    <a:srgbClr val="FFFFFF"/>
                  </a:solidFill>
                  <a:effectLst/>
                  <a:latin typeface="Arial"/>
                  <a:ea typeface="Calibri"/>
                </a:rPr>
                <a:t>Emotional</a:t>
              </a:r>
              <a:endParaRPr lang="en-IN" sz="1100">
                <a:effectLst/>
                <a:latin typeface="Arial"/>
                <a:ea typeface="Calibri"/>
              </a:endParaRPr>
            </a:p>
          </p:txBody>
        </p:sp>
        <p:cxnSp>
          <p:nvCxnSpPr>
            <p:cNvPr id="13" name="Straight Arrow Connector 12"/>
            <p:cNvCxnSpPr/>
            <p:nvPr/>
          </p:nvCxnSpPr>
          <p:spPr>
            <a:xfrm flipH="1">
              <a:off x="1552755" y="750498"/>
              <a:ext cx="534837" cy="250166"/>
            </a:xfrm>
            <a:prstGeom prst="straightConnector1">
              <a:avLst/>
            </a:prstGeom>
            <a:ln w="50800" cmpd="sng">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a:off x="1828800" y="1000664"/>
              <a:ext cx="759124" cy="923637"/>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a:off x="3536830" y="1147313"/>
              <a:ext cx="103517" cy="707869"/>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4804913" y="1061049"/>
              <a:ext cx="258792" cy="706922"/>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5477773" y="672860"/>
              <a:ext cx="577970" cy="388189"/>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grpSp>
      <p:sp>
        <p:nvSpPr>
          <p:cNvPr id="18" name="Slide Number Placeholder 17"/>
          <p:cNvSpPr>
            <a:spLocks noGrp="1"/>
          </p:cNvSpPr>
          <p:nvPr>
            <p:ph type="sldNum" sz="quarter" idx="12"/>
          </p:nvPr>
        </p:nvSpPr>
        <p:spPr/>
        <p:txBody>
          <a:bodyPr/>
          <a:lstStyle/>
          <a:p>
            <a:fld id="{80C3CBA1-1F25-4F01-8642-100333C17661}" type="slidenum">
              <a:rPr lang="en-IN" smtClean="0"/>
              <a:pPr/>
              <a:t>8</a:t>
            </a:fld>
            <a:endParaRPr lang="en-IN"/>
          </a:p>
        </p:txBody>
      </p:sp>
    </p:spTree>
    <p:extLst>
      <p:ext uri="{BB962C8B-B14F-4D97-AF65-F5344CB8AC3E}">
        <p14:creationId xmlns:p14="http://schemas.microsoft.com/office/powerpoint/2010/main" val="2335706718"/>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476672"/>
            <a:ext cx="8363272" cy="6048672"/>
          </a:xfrm>
        </p:spPr>
        <p:txBody>
          <a:bodyPr>
            <a:normAutofit fontScale="77500" lnSpcReduction="20000"/>
          </a:bodyPr>
          <a:lstStyle/>
          <a:p>
            <a:pPr marL="0" indent="0">
              <a:buNone/>
            </a:pPr>
            <a:r>
              <a:rPr lang="en-IN" b="1" dirty="0" smtClean="0"/>
              <a:t>Case 4:</a:t>
            </a:r>
          </a:p>
          <a:p>
            <a:pPr marL="0" indent="0">
              <a:buNone/>
            </a:pPr>
            <a:r>
              <a:rPr lang="en-IN" dirty="0" smtClean="0"/>
              <a:t>It is brought to your notice by counsellors and doctors that the home for 0 to 6 year olds is not running satisfactorily. During their work in the home, they have observed the following:</a:t>
            </a:r>
          </a:p>
          <a:p>
            <a:pPr>
              <a:buFontTx/>
              <a:buChar char="-"/>
            </a:pPr>
            <a:r>
              <a:rPr lang="en-IN" dirty="0" smtClean="0"/>
              <a:t>That children with disability are treated roughly; in fact, one child’s shoulder got dislocated because of this.</a:t>
            </a:r>
          </a:p>
          <a:p>
            <a:pPr>
              <a:buFontTx/>
              <a:buChar char="-"/>
            </a:pPr>
            <a:r>
              <a:rPr lang="en-IN" dirty="0" smtClean="0"/>
              <a:t>That children with disability are offered less food so that they go to the toilet less frequently &amp; don’t need to be cleaned up.</a:t>
            </a:r>
          </a:p>
          <a:p>
            <a:pPr>
              <a:buFontTx/>
              <a:buChar char="-"/>
            </a:pPr>
            <a:r>
              <a:rPr lang="en-IN" dirty="0" smtClean="0"/>
              <a:t>That the children are physically abused by the staff, who justify this as ‘discipline’.</a:t>
            </a:r>
          </a:p>
          <a:p>
            <a:pPr marL="0" indent="0">
              <a:buNone/>
            </a:pPr>
            <a:endParaRPr lang="en-IN" dirty="0" smtClean="0"/>
          </a:p>
          <a:p>
            <a:r>
              <a:rPr lang="en-IN" dirty="0" smtClean="0"/>
              <a:t>As CWC, what might your actions be if such issues were brought to your notice?</a:t>
            </a:r>
          </a:p>
          <a:p>
            <a:r>
              <a:rPr lang="en-IN" dirty="0" smtClean="0"/>
              <a:t>How would you approach the issue and with whom/ how?</a:t>
            </a:r>
          </a:p>
          <a:p>
            <a:pPr>
              <a:buFontTx/>
              <a:buChar char="-"/>
            </a:pPr>
            <a:endParaRPr lang="en-IN" dirty="0"/>
          </a:p>
        </p:txBody>
      </p:sp>
    </p:spTree>
    <p:extLst>
      <p:ext uri="{BB962C8B-B14F-4D97-AF65-F5344CB8AC3E}">
        <p14:creationId xmlns:p14="http://schemas.microsoft.com/office/powerpoint/2010/main" val="4120567126"/>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260648"/>
            <a:ext cx="8363272" cy="6264696"/>
          </a:xfrm>
        </p:spPr>
        <p:txBody>
          <a:bodyPr>
            <a:normAutofit fontScale="77500" lnSpcReduction="20000"/>
          </a:bodyPr>
          <a:lstStyle/>
          <a:p>
            <a:pPr marL="0" indent="0">
              <a:buNone/>
            </a:pPr>
            <a:r>
              <a:rPr lang="en-IN" b="1" dirty="0" smtClean="0"/>
              <a:t>Case 5:</a:t>
            </a:r>
          </a:p>
          <a:p>
            <a:pPr marL="0" indent="0" algn="just">
              <a:buNone/>
            </a:pPr>
            <a:r>
              <a:rPr lang="en-IN" dirty="0" smtClean="0"/>
              <a:t>P is a 17 year old boy who has been rescued from child labour—he was working for a family who had deprived him of food and severely physically abused him daily. A counsellor/ psychiatrist from a psychiatric facility who assessed him said that he had severe post-traumatic stress order and prescribed medication—which the institution was responsible for giving him. A few days later, on a follow-up visit on the counsellor, it was found that the institution staff had not given the boy the prescribed medicine, saying that there was nothing wrong with him and that he should just go home. Conversations with the superintendent  were of no use as her focus was to get an age determination test done. She believed that the boy was 18 years old and so she need not keep him in this institution. The issue is brought to CWC’s notice.</a:t>
            </a:r>
          </a:p>
          <a:p>
            <a:pPr marL="0" indent="0" algn="just">
              <a:buNone/>
            </a:pPr>
            <a:endParaRPr lang="en-IN" dirty="0" smtClean="0"/>
          </a:p>
          <a:p>
            <a:r>
              <a:rPr lang="en-IN" dirty="0" smtClean="0"/>
              <a:t>What do you think of the institution/ superintendent’s decision?</a:t>
            </a:r>
          </a:p>
          <a:p>
            <a:r>
              <a:rPr lang="en-IN" dirty="0" smtClean="0"/>
              <a:t>What actions would you take?</a:t>
            </a:r>
          </a:p>
          <a:p>
            <a:pPr marL="0" indent="0">
              <a:buNone/>
            </a:pPr>
            <a:endParaRPr lang="en-IN" b="1" dirty="0"/>
          </a:p>
        </p:txBody>
      </p:sp>
    </p:spTree>
    <p:extLst>
      <p:ext uri="{BB962C8B-B14F-4D97-AF65-F5344CB8AC3E}">
        <p14:creationId xmlns:p14="http://schemas.microsoft.com/office/powerpoint/2010/main" val="4229895773"/>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332656"/>
            <a:ext cx="8363272" cy="6192688"/>
          </a:xfrm>
        </p:spPr>
        <p:txBody>
          <a:bodyPr>
            <a:normAutofit fontScale="85000" lnSpcReduction="10000"/>
          </a:bodyPr>
          <a:lstStyle/>
          <a:p>
            <a:pPr marL="0" indent="0">
              <a:buNone/>
            </a:pPr>
            <a:r>
              <a:rPr lang="en-IN" b="1" dirty="0" smtClean="0"/>
              <a:t>Case 6:</a:t>
            </a:r>
          </a:p>
          <a:p>
            <a:pPr marL="0" indent="0">
              <a:buNone/>
            </a:pPr>
            <a:r>
              <a:rPr lang="en-IN" dirty="0" smtClean="0"/>
              <a:t>S was a 13 year old boy who was sexually abused by a caretaker in his institution. He reported this during the course of a hospital admission in a psychiatric facility (where he was being treated for anger-aggression problems). The hospital brought the matter to the notice of CWC. The CWC did all that was necessary for the child, assisting with police FIR registration/ magistrate’s statement etc. They were very supportive of continued psychosocial support to the child and ensure that he was placed in another institution.</a:t>
            </a:r>
          </a:p>
          <a:p>
            <a:pPr marL="0" indent="0">
              <a:buNone/>
            </a:pPr>
            <a:endParaRPr lang="en-IN" dirty="0" smtClean="0"/>
          </a:p>
          <a:p>
            <a:r>
              <a:rPr lang="en-IN" dirty="0" smtClean="0"/>
              <a:t>Was there anything else that the CWC should have considered?</a:t>
            </a:r>
          </a:p>
          <a:p>
            <a:r>
              <a:rPr lang="en-IN" dirty="0" smtClean="0"/>
              <a:t>What else should they have done and how?</a:t>
            </a:r>
            <a:endParaRPr lang="en-IN" dirty="0"/>
          </a:p>
        </p:txBody>
      </p:sp>
    </p:spTree>
    <p:extLst>
      <p:ext uri="{BB962C8B-B14F-4D97-AF65-F5344CB8AC3E}">
        <p14:creationId xmlns:p14="http://schemas.microsoft.com/office/powerpoint/2010/main" val="136492652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 summary, consider…</a:t>
            </a:r>
            <a:endParaRPr lang="en-IN" dirty="0"/>
          </a:p>
        </p:txBody>
      </p:sp>
      <p:sp>
        <p:nvSpPr>
          <p:cNvPr id="3" name="Content Placeholder 2"/>
          <p:cNvSpPr>
            <a:spLocks noGrp="1"/>
          </p:cNvSpPr>
          <p:nvPr>
            <p:ph idx="1"/>
          </p:nvPr>
        </p:nvSpPr>
        <p:spPr/>
        <p:txBody>
          <a:bodyPr>
            <a:normAutofit lnSpcReduction="10000"/>
          </a:bodyPr>
          <a:lstStyle/>
          <a:p>
            <a:r>
              <a:rPr lang="en-IN" dirty="0" smtClean="0"/>
              <a:t>Child’s psychosocial context and issues</a:t>
            </a:r>
          </a:p>
          <a:p>
            <a:r>
              <a:rPr lang="en-IN" dirty="0" smtClean="0"/>
              <a:t>Child’s right (to decide)</a:t>
            </a:r>
          </a:p>
          <a:p>
            <a:r>
              <a:rPr lang="en-IN" dirty="0" smtClean="0"/>
              <a:t>The best interests of the child (safety)</a:t>
            </a:r>
          </a:p>
          <a:p>
            <a:r>
              <a:rPr lang="en-IN" dirty="0" smtClean="0"/>
              <a:t>Other systems’ responses to the child/ how child is affected/ how you will respond to systems</a:t>
            </a:r>
          </a:p>
          <a:p>
            <a:r>
              <a:rPr lang="en-IN" dirty="0" smtClean="0"/>
              <a:t>…based on the above, plan for placement/ reintegration of child into family/referral to psychiatric facilities…</a:t>
            </a:r>
            <a:endParaRPr lang="en-IN" dirty="0"/>
          </a:p>
        </p:txBody>
      </p:sp>
    </p:spTree>
    <p:extLst>
      <p:ext uri="{BB962C8B-B14F-4D97-AF65-F5344CB8AC3E}">
        <p14:creationId xmlns:p14="http://schemas.microsoft.com/office/powerpoint/2010/main" val="426549782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Feedback and Summary</a:t>
            </a:r>
            <a:endParaRPr lang="en-IN" dirty="0"/>
          </a:p>
        </p:txBody>
      </p:sp>
      <p:sp>
        <p:nvSpPr>
          <p:cNvPr id="3" name="Content Placeholder 2"/>
          <p:cNvSpPr>
            <a:spLocks noGrp="1"/>
          </p:cNvSpPr>
          <p:nvPr>
            <p:ph idx="1"/>
          </p:nvPr>
        </p:nvSpPr>
        <p:spPr/>
        <p:txBody>
          <a:bodyPr/>
          <a:lstStyle/>
          <a:p>
            <a:r>
              <a:rPr lang="en-IN" dirty="0" smtClean="0"/>
              <a:t>One thing you un-learnt...</a:t>
            </a:r>
          </a:p>
          <a:p>
            <a:r>
              <a:rPr lang="en-IN" dirty="0" smtClean="0"/>
              <a:t>One new thing you learnt...</a:t>
            </a:r>
          </a:p>
          <a:p>
            <a:r>
              <a:rPr lang="en-IN" dirty="0" smtClean="0"/>
              <a:t>One method/ skill you will try out in your work with children...</a:t>
            </a:r>
            <a:endParaRPr lang="en-IN"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We are always available!</a:t>
            </a:r>
            <a:endParaRPr lang="en-IN" b="1" dirty="0"/>
          </a:p>
        </p:txBody>
      </p:sp>
      <p:sp>
        <p:nvSpPr>
          <p:cNvPr id="3" name="Content Placeholder 2"/>
          <p:cNvSpPr>
            <a:spLocks noGrp="1"/>
          </p:cNvSpPr>
          <p:nvPr>
            <p:ph idx="1"/>
          </p:nvPr>
        </p:nvSpPr>
        <p:spPr>
          <a:xfrm>
            <a:off x="285720" y="1600200"/>
            <a:ext cx="8401080" cy="4972072"/>
          </a:xfrm>
        </p:spPr>
        <p:txBody>
          <a:bodyPr>
            <a:normAutofit fontScale="92500" lnSpcReduction="10000"/>
          </a:bodyPr>
          <a:lstStyle/>
          <a:p>
            <a:r>
              <a:rPr lang="en-IN" dirty="0" smtClean="0"/>
              <a:t>Call us or mail us any time you require guidance/ advice while working with children...</a:t>
            </a:r>
          </a:p>
          <a:p>
            <a:pPr>
              <a:buNone/>
            </a:pPr>
            <a:endParaRPr lang="en-IN" dirty="0" smtClean="0"/>
          </a:p>
          <a:p>
            <a:pPr>
              <a:buNone/>
            </a:pPr>
            <a:r>
              <a:rPr lang="en-IN" dirty="0" smtClean="0"/>
              <a:t>Dr. </a:t>
            </a:r>
            <a:r>
              <a:rPr lang="en-IN" dirty="0" err="1" smtClean="0"/>
              <a:t>Shekhar</a:t>
            </a:r>
            <a:r>
              <a:rPr lang="en-IN" dirty="0" smtClean="0"/>
              <a:t> </a:t>
            </a:r>
            <a:r>
              <a:rPr lang="en-IN" dirty="0" err="1" smtClean="0"/>
              <a:t>Seshadri</a:t>
            </a:r>
            <a:r>
              <a:rPr lang="en-IN" dirty="0" smtClean="0"/>
              <a:t>: </a:t>
            </a:r>
          </a:p>
          <a:p>
            <a:pPr>
              <a:buNone/>
            </a:pPr>
            <a:r>
              <a:rPr lang="en-IN" dirty="0" smtClean="0"/>
              <a:t>9845130639</a:t>
            </a:r>
          </a:p>
          <a:p>
            <a:pPr>
              <a:buNone/>
            </a:pPr>
            <a:r>
              <a:rPr lang="en-IN" dirty="0" smtClean="0"/>
              <a:t>shekhar@nimhans.ac.in</a:t>
            </a:r>
          </a:p>
          <a:p>
            <a:pPr>
              <a:buNone/>
            </a:pPr>
            <a:endParaRPr lang="en-IN" dirty="0" smtClean="0"/>
          </a:p>
          <a:p>
            <a:pPr>
              <a:buNone/>
            </a:pPr>
            <a:r>
              <a:rPr lang="en-IN" dirty="0" smtClean="0"/>
              <a:t>Sheila </a:t>
            </a:r>
            <a:r>
              <a:rPr lang="en-IN" dirty="0" err="1" smtClean="0"/>
              <a:t>Ramaswamy</a:t>
            </a:r>
            <a:r>
              <a:rPr lang="en-IN" dirty="0" smtClean="0"/>
              <a:t>:</a:t>
            </a:r>
          </a:p>
          <a:p>
            <a:pPr>
              <a:buNone/>
            </a:pPr>
            <a:r>
              <a:rPr lang="en-IN" dirty="0" smtClean="0"/>
              <a:t> 9886148500</a:t>
            </a:r>
          </a:p>
          <a:p>
            <a:pPr>
              <a:buNone/>
            </a:pPr>
            <a:r>
              <a:rPr lang="en-IN" dirty="0" smtClean="0"/>
              <a:t>sheila.childproject.nimhans@gmail.com</a:t>
            </a:r>
          </a:p>
          <a:p>
            <a:pPr>
              <a:buNone/>
            </a:pPr>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
          </p:nvPr>
        </p:nvSpPr>
        <p:spPr>
          <a:xfrm>
            <a:off x="179512" y="260648"/>
            <a:ext cx="8784976" cy="6480720"/>
          </a:xfrm>
        </p:spPr>
        <p:txBody>
          <a:bodyPr>
            <a:normAutofit fontScale="92500" lnSpcReduction="10000"/>
          </a:bodyPr>
          <a:lstStyle/>
          <a:p>
            <a:pPr marL="0" indent="0">
              <a:buNone/>
            </a:pPr>
            <a:r>
              <a:rPr lang="en-US" b="1" dirty="0" smtClean="0"/>
              <a:t>Process (a):</a:t>
            </a:r>
          </a:p>
          <a:p>
            <a:r>
              <a:rPr lang="en-US" dirty="0" smtClean="0"/>
              <a:t>Divide into 5 sub-groups.</a:t>
            </a:r>
          </a:p>
          <a:p>
            <a:r>
              <a:rPr lang="en-US" dirty="0" smtClean="0"/>
              <a:t>Round 1: Sort cards into 5 domains of development. (Each group picks up cards relevant to their domain).</a:t>
            </a:r>
          </a:p>
          <a:p>
            <a:r>
              <a:rPr lang="en-US" dirty="0" smtClean="0"/>
              <a:t>Round 2: Within each domain, sort cards for abilities &amp; skills to match needs and opportunities.  (Within each group, after initial round of sorting, further categorize and match the cards).</a:t>
            </a:r>
          </a:p>
          <a:p>
            <a:r>
              <a:rPr lang="en-US" dirty="0" smtClean="0"/>
              <a:t>View the categorization in plenary…discuss.</a:t>
            </a:r>
          </a:p>
          <a:p>
            <a:r>
              <a:rPr lang="en-US" dirty="0" smtClean="0"/>
              <a:t>Generate ideas/ activities to further child development in each domain—physical, social, speech and language, emotional &amp; cognitive areas. What types of activities can we do/ do you do? Let us develop a list…</a:t>
            </a:r>
          </a:p>
          <a:p>
            <a:endParaRPr lang="en-US" dirty="0" smtClean="0"/>
          </a:p>
          <a:p>
            <a:pPr>
              <a:buNone/>
            </a:pPr>
            <a:endParaRPr lang="en-US" dirty="0" smtClean="0"/>
          </a:p>
        </p:txBody>
      </p:sp>
      <p:sp>
        <p:nvSpPr>
          <p:cNvPr id="5" name="Slide Number Placeholder 4"/>
          <p:cNvSpPr>
            <a:spLocks noGrp="1"/>
          </p:cNvSpPr>
          <p:nvPr>
            <p:ph type="sldNum" sz="quarter" idx="12"/>
          </p:nvPr>
        </p:nvSpPr>
        <p:spPr/>
        <p:txBody>
          <a:bodyPr/>
          <a:lstStyle/>
          <a:p>
            <a:fld id="{80C3CBA1-1F25-4F01-8642-100333C17661}" type="slidenum">
              <a:rPr lang="en-IN" smtClean="0"/>
              <a:pPr/>
              <a:t>9</a:t>
            </a:fld>
            <a:endParaRPr lang="en-IN"/>
          </a:p>
        </p:txBody>
      </p:sp>
    </p:spTree>
    <p:extLst>
      <p:ext uri="{BB962C8B-B14F-4D97-AF65-F5344CB8AC3E}">
        <p14:creationId xmlns:p14="http://schemas.microsoft.com/office/powerpoint/2010/main" val="30753244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4520</TotalTime>
  <Words>8792</Words>
  <Application>Microsoft Office PowerPoint</Application>
  <PresentationFormat>On-screen Show (4:3)</PresentationFormat>
  <Paragraphs>884</Paragraphs>
  <Slides>85</Slides>
  <Notes>0</Notes>
  <HiddenSlides>0</HiddenSlides>
  <MMClips>0</MMClips>
  <ScaleCrop>false</ScaleCrop>
  <HeadingPairs>
    <vt:vector size="4" baseType="variant">
      <vt:variant>
        <vt:lpstr>Theme</vt:lpstr>
      </vt:variant>
      <vt:variant>
        <vt:i4>1</vt:i4>
      </vt:variant>
      <vt:variant>
        <vt:lpstr>Slide Titles</vt:lpstr>
      </vt:variant>
      <vt:variant>
        <vt:i4>85</vt:i4>
      </vt:variant>
    </vt:vector>
  </HeadingPairs>
  <TitlesOfParts>
    <vt:vector size="86" baseType="lpstr">
      <vt:lpstr>Office Theme</vt:lpstr>
      <vt:lpstr> Basic Psychosocial Care for Children in Difficult Circumstances  Training Workshop Child Welfare Committee,  Karnataka</vt:lpstr>
      <vt:lpstr>Our Learning Objectives</vt:lpstr>
      <vt:lpstr>Our Learning Methods</vt:lpstr>
      <vt:lpstr>PowerPoint Presentation</vt:lpstr>
      <vt:lpstr>Re-Connecting with Your Childhood </vt:lpstr>
      <vt:lpstr>PowerPoint Presentation</vt:lpstr>
      <vt:lpstr> Identifying Child Developmental Needs &amp; How They are Impacted by Difficult Circumstances</vt:lpstr>
      <vt:lpstr>PowerPoint Presentation</vt:lpstr>
      <vt:lpstr>PowerPoint Presentation</vt:lpstr>
      <vt:lpstr>PowerPoint Presentation</vt:lpstr>
      <vt:lpstr>Let’s Talk about Attachment…</vt:lpstr>
      <vt:lpstr>Physical Development</vt:lpstr>
      <vt:lpstr>Language Development</vt:lpstr>
      <vt:lpstr>Social Development</vt:lpstr>
      <vt:lpstr>Emotional Development</vt:lpstr>
      <vt:lpstr>Cognitive Development</vt:lpstr>
      <vt:lpstr>PowerPoint Presentation</vt:lpstr>
      <vt:lpstr>PowerPoint Presentation</vt:lpstr>
      <vt:lpstr>Identifying Emotional/ Behaviour Problems &amp; Contexts</vt:lpstr>
      <vt:lpstr>PowerPoint Presentation</vt:lpstr>
      <vt:lpstr>PowerPoint Presentation</vt:lpstr>
      <vt:lpstr>Developing Basis for Response: Understanding the Child</vt:lpstr>
      <vt:lpstr>PowerPoint Presentation</vt:lpstr>
      <vt:lpstr>Skill 1: Getting to Know the Child</vt:lpstr>
      <vt:lpstr>PowerPoint Presentation</vt:lpstr>
      <vt:lpstr>PowerPoint Presentation</vt:lpstr>
      <vt:lpstr>PowerPoint Presentation</vt:lpstr>
      <vt:lpstr>Activity 1: Getting to Know the Child</vt:lpstr>
      <vt:lpstr>Skill 2: Listening and Interest</vt:lpstr>
      <vt:lpstr>PowerPoint Presentation</vt:lpstr>
      <vt:lpstr>Activity 2: Listening &amp; Interest</vt:lpstr>
      <vt:lpstr>PowerPoint Presentation</vt:lpstr>
      <vt:lpstr>Skill 3: Recognizing and Acknowledging Emotions</vt:lpstr>
      <vt:lpstr> Activity 3: Recognizing and Acknowledging Emotions</vt:lpstr>
      <vt:lpstr>Children’s Narratives  (Activity 3: Recognizing &amp; Acknowledging Emotions)</vt:lpstr>
      <vt:lpstr>Skill 4: Non Judgemental Attitude &amp; Acceptance</vt:lpstr>
      <vt:lpstr>Activity 4: Non-Judgemental Attitude</vt:lpstr>
      <vt:lpstr>Counsellor-Child conversations in a Child Care Institution:  (Activity 4: Non-Judgemental Attitude)</vt:lpstr>
      <vt:lpstr>Counsellor-Adolescent conversations in the context of pregnancy  (Activity 4: Non-Judgemental Attitude)</vt:lpstr>
      <vt:lpstr>PowerPoint Presentation</vt:lpstr>
      <vt:lpstr>Skill 5: Questioning &amp; Paraphrasing</vt:lpstr>
      <vt:lpstr>PowerPoint Presentation</vt:lpstr>
      <vt:lpstr>PowerPoint Presentation</vt:lpstr>
      <vt:lpstr> Activity 5: Questioning &amp; Paraphrasing </vt:lpstr>
      <vt:lpstr>PowerPoint Presentation</vt:lpstr>
      <vt:lpstr>Film Screening</vt:lpstr>
      <vt:lpstr> II. Common Child Mental Health Problems </vt:lpstr>
      <vt:lpstr>PowerPoint Presentation</vt:lpstr>
      <vt:lpstr>Activity: Memory Game…Learning about Common Child Mental Health Disorders </vt:lpstr>
      <vt:lpstr>What is disability or developmental problem?</vt:lpstr>
      <vt:lpstr>Types of Disability</vt:lpstr>
      <vt:lpstr>PowerPoint Presentation</vt:lpstr>
      <vt:lpstr>10 Questions for Basic Disability Assessment</vt:lpstr>
      <vt:lpstr>Specific Developmental Disorder of Scholastic Skills/ Specific Learning Disabilities</vt:lpstr>
      <vt:lpstr>PowerPoint Presentation</vt:lpstr>
      <vt:lpstr>Emotional Disorders &amp; their Contexts</vt:lpstr>
      <vt:lpstr> Psycho somatic/ Dissociative disorder…frequently occurs in children in difficult circumstances   </vt:lpstr>
      <vt:lpstr>PowerPoint Presentation</vt:lpstr>
      <vt:lpstr>The Depressed Child</vt:lpstr>
      <vt:lpstr>Post-Traumatic Stress Disorder (PTSD)</vt:lpstr>
      <vt:lpstr>PowerPoint Presentation</vt:lpstr>
      <vt:lpstr>Identifying Attention Deficiency Hyperactive Disorder (ADHD)</vt:lpstr>
      <vt:lpstr>PowerPoint Presentation</vt:lpstr>
      <vt:lpstr>Is it just playfulness/ high energy or ADHD? How do we know?</vt:lpstr>
      <vt:lpstr>Conduct Disorder  </vt:lpstr>
      <vt:lpstr>Problem Areas of  Children </vt:lpstr>
      <vt:lpstr>Basis of Conduct Problems</vt:lpstr>
      <vt:lpstr>Run Away Behaviours</vt:lpstr>
      <vt:lpstr>Activity: Child Mental Health Problem Game</vt:lpstr>
      <vt:lpstr>III. Individual Care Plan</vt:lpstr>
      <vt:lpstr>Objectives of Assessment &amp; Care Plan</vt:lpstr>
      <vt:lpstr>Assessment Format</vt:lpstr>
      <vt:lpstr>PowerPoint Presentation</vt:lpstr>
      <vt:lpstr>PowerPoint Presentation</vt:lpstr>
      <vt:lpstr>What to do with the Assessment?? </vt:lpstr>
      <vt:lpstr>Criteria for Referral</vt:lpstr>
      <vt:lpstr>Final Perspectives</vt:lpstr>
      <vt:lpstr>PowerPoint Presentation</vt:lpstr>
      <vt:lpstr>PowerPoint Presentation</vt:lpstr>
      <vt:lpstr>PowerPoint Presentation</vt:lpstr>
      <vt:lpstr>PowerPoint Presentation</vt:lpstr>
      <vt:lpstr>PowerPoint Presentation</vt:lpstr>
      <vt:lpstr>In summary, consider…</vt:lpstr>
      <vt:lpstr>Feedback and Summary</vt:lpstr>
      <vt:lpstr>We are always available!</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Psychosocial Care for Children in Difficult Circumstances: Trauma &amp; Abuse  ICPS Training Workshop (I), Gujarat</dc:title>
  <dc:creator>HP</dc:creator>
  <cp:lastModifiedBy>Windows User</cp:lastModifiedBy>
  <cp:revision>90</cp:revision>
  <dcterms:created xsi:type="dcterms:W3CDTF">2016-04-20T05:53:45Z</dcterms:created>
  <dcterms:modified xsi:type="dcterms:W3CDTF">2018-10-22T09:07:42Z</dcterms:modified>
</cp:coreProperties>
</file>